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308" r:id="rId18"/>
    <p:sldId id="272" r:id="rId19"/>
    <p:sldId id="309" r:id="rId20"/>
    <p:sldId id="273" r:id="rId21"/>
    <p:sldId id="310" r:id="rId22"/>
    <p:sldId id="274" r:id="rId23"/>
    <p:sldId id="311" r:id="rId24"/>
    <p:sldId id="275" r:id="rId25"/>
    <p:sldId id="276" r:id="rId26"/>
    <p:sldId id="277" r:id="rId27"/>
    <p:sldId id="278" r:id="rId28"/>
    <p:sldId id="279" r:id="rId29"/>
    <p:sldId id="307" r:id="rId30"/>
    <p:sldId id="306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</p:sldIdLst>
  <p:sldSz cx="12192000" cy="6858000"/>
  <p:notesSz cx="6858000" cy="9144000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Montserrat" pitchFamily="2" charset="77"/>
      <p:regular r:id="rId61"/>
      <p:bold r:id="rId62"/>
      <p:italic r:id="rId63"/>
      <p:boldItalic r:id="rId64"/>
    </p:embeddedFont>
    <p:embeddedFont>
      <p:font typeface="Montserrat Medium" pitchFamily="2" charset="77"/>
      <p:regular r:id="rId65"/>
      <p:bold r:id="rId66"/>
      <p:italic r:id="rId67"/>
      <p:boldItalic r:id="rId68"/>
    </p:embeddedFont>
    <p:embeddedFont>
      <p:font typeface="Montserrat SemiBold" pitchFamily="2" charset="77"/>
      <p:regular r:id="rId69"/>
      <p:bold r:id="rId70"/>
      <p:italic r:id="rId71"/>
      <p:boldItalic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772">
          <p15:clr>
            <a:srgbClr val="A4A3A4"/>
          </p15:clr>
        </p15:guide>
        <p15:guide id="2" pos="6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51C0D6-837E-401B-8A6C-635424B43D86}">
  <a:tblStyle styleId="{7651C0D6-837E-401B-8A6C-635424B43D8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/>
    <p:restoredTop sz="94643"/>
  </p:normalViewPr>
  <p:slideViewPr>
    <p:cSldViewPr snapToGrid="0">
      <p:cViewPr varScale="1">
        <p:scale>
          <a:sx n="118" d="100"/>
          <a:sy n="118" d="100"/>
        </p:scale>
        <p:origin x="224" y="232"/>
      </p:cViewPr>
      <p:guideLst>
        <p:guide orient="horz" pos="3772"/>
        <p:guide pos="6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/>
              <a:t>- необычная тема - обычно про Продукт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/>
              <a:t>- круто </a:t>
            </a:r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a40b1e130a_0_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Надо начать с того - Как мы поняли для себя OKR в разрезе продуктовой команды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На продуктовых конференция при упоминании OKR _ чаще говорят про рост компании и продуктовых показателях _ в этом всем важно понимание - Что есть продукт для нас QA ?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Это автоматизация и процессы</a:t>
            </a:r>
            <a:endParaRPr sz="1600"/>
          </a:p>
        </p:txBody>
      </p:sp>
      <p:sp>
        <p:nvSpPr>
          <p:cNvPr id="241" name="Google Shape;241;ga40b1e130a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9f6abb7030_1_4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Надо начать с того - Как мы поняли для себя OKR в разрезе продуктовой команды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На продуктовых конференция при упоминании OKR _ чаще говорят про рост компании и продуктовых показателях _ в этом всем важно понимание - Что есть продукт для нас QA ?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Это автоматизация и процессы</a:t>
            </a:r>
            <a:endParaRPr sz="1600"/>
          </a:p>
        </p:txBody>
      </p:sp>
      <p:sp>
        <p:nvSpPr>
          <p:cNvPr id="250" name="Google Shape;250;g9f6abb7030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9f6abb7030_1_5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Надо начать с того - Как мы поняли для себя OKR в разрезе продуктовой команды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На продуктовых конференция при упоминании OKR _ чаще говорят про рост компании и продуктовых показателях _ в этом всем важно понимание - Что есть продукт для нас QA ?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Это автоматизация и процессы</a:t>
            </a:r>
            <a:endParaRPr sz="1600"/>
          </a:p>
        </p:txBody>
      </p:sp>
      <p:sp>
        <p:nvSpPr>
          <p:cNvPr id="259" name="Google Shape;259;g9f6abb7030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a74ddc0ddd_0_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a74ddc0dd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a40b1e130a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a40b1e130a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9f6abb7030_1_6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g9f6abb7030_1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a40b1e130a_0_5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a40b1e130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a40b1e130a_0_5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a40b1e130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61720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9f6abb7030_1_9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g9f6abb7030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9f6abb7030_1_9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g9f6abb7030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9131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9f6abb7030_1_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9f6abb7030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9f6abb7030_1_1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9f6abb7030_1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9f6abb7030_1_1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9f6abb7030_1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27352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a50ae9ae81_0_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a50ae9ae8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a50ae9ae81_0_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a50ae9ae8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1985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a74ddc0ddd_0_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ga74ddc0ddd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9f6abb7030_1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9f6abb7030_1_14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a40b1e130a_0_7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ga40b1e130a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9f6abb7030_1_15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g9f6abb7030_1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a74ddc0ddd_0_1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a74ddc0ddd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a74ddc0ddd_0_1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a74ddc0ddd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5967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a50ae9ae81_0_20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- инфо поле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- </a:t>
            </a:r>
            <a:r>
              <a:rPr lang="ru-RU" sz="1800" dirty="0" err="1"/>
              <a:t>окр</a:t>
            </a:r>
            <a:r>
              <a:rPr lang="ru-RU" sz="1800" dirty="0"/>
              <a:t> большой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----- А КТО ИСПОЛЬЗET</a:t>
            </a:r>
            <a:r>
              <a:rPr lang="en-US" sz="1800" dirty="0"/>
              <a:t> OKR</a:t>
            </a:r>
            <a:r>
              <a:rPr lang="ru-RU" sz="1800" dirty="0"/>
              <a:t> В СВОИХ КОМПАНИЯХ?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- постулат 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- история про </a:t>
            </a:r>
            <a:r>
              <a:rPr lang="ru-RU" sz="1800" dirty="0" err="1"/>
              <a:t>конфу</a:t>
            </a:r>
            <a:endParaRPr lang="ru-RU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- постулат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sz="1800" dirty="0"/>
              <a:t>- постулат 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800" dirty="0"/>
          </a:p>
        </p:txBody>
      </p:sp>
      <p:sp>
        <p:nvSpPr>
          <p:cNvPr id="172" name="Google Shape;172;ga50ae9ae81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a74ddc0ddd_0_1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a74ddc0ddd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75068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a69d87794c_0_1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ga69d87794c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9f6abb7030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9f6abb7030_1_20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a74ddc0ddd_0_4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ga74ddc0ddd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a50ae9ae81_0_7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ga50ae9ae81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a69d87794c_0_17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ga69d87794c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a74ddc0ddd_0_24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ga74ddc0ddd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a74ddc0ddd_0_25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ga74ddc0ddd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a74ddc0ddd_0_26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ga74ddc0ddd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a74ddc0ddd_0_29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ga74ddc0ddd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Впервые услышал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Кризис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По всему миру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 </a:t>
            </a:r>
            <a:r>
              <a:rPr lang="ru-RU" dirty="0" err="1"/>
              <a:t>россии</a:t>
            </a:r>
            <a:r>
              <a:rPr lang="ru-RU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err="1"/>
              <a:t>карпрайс</a:t>
            </a:r>
            <a:r>
              <a:rPr lang="ru-RU" dirty="0"/>
              <a:t> - </a:t>
            </a:r>
            <a:r>
              <a:rPr lang="ru-RU" dirty="0" err="1"/>
              <a:t>авито</a:t>
            </a: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</p:txBody>
      </p:sp>
      <p:sp>
        <p:nvSpPr>
          <p:cNvPr id="185" name="Google Shape;18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a69d87794c_0_18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ga69d87794c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9f6abb7030_1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9f6abb7030_1_2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a74ddc0ddd_0_29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ga74ddc0ddd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9f6abb7030_1_2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g9f6abb7030_1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9f6abb7030_1_2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g9f6abb7030_1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a74ddc0ddd_0_30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ga74ddc0ddd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a74ddc0ddd_0_35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sp>
        <p:nvSpPr>
          <p:cNvPr id="659" name="Google Shape;659;ga74ddc0ddd_0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a69d87794c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a69d87794c_0_28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a74ddc0ddd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a74ddc0ddd_0_37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a74ddc0ddd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a74ddc0ddd_0_39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a69d87794c_0_3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 чего все началось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я пришел в компанию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юла переходи на продуктовые команды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мы сильно росли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ликвидировали отделы и делали направления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в</a:t>
            </a:r>
            <a:r>
              <a:rPr lang="en-US" dirty="0"/>
              <a:t> </a:t>
            </a:r>
            <a:r>
              <a:rPr lang="ru-RU" dirty="0"/>
              <a:t>том числе это коснулось и КУА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9" name="Google Shape;199;ga69d87794c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a74ddc0ddd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a74ddc0ddd_0_38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9f6abb703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9f6abb7030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a74ddc0ddd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a74ddc0ddd_0_39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a40b1e130a_0_6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ga40b1e130a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a74ddc0ddd_0_40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сегодня будет редкая для QA _ тема рассказа, </a:t>
            </a:r>
            <a:endParaRPr sz="17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не будет про спринты _ или “как мы взяли автотесты _  и о чудо они работают” </a:t>
            </a:r>
            <a:endParaRPr sz="17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Сегодня будет будет про команду _ ее цели _ и взаимопонимание</a:t>
            </a:r>
            <a:endParaRPr sz="1700"/>
          </a:p>
        </p:txBody>
      </p:sp>
      <p:sp>
        <p:nvSpPr>
          <p:cNvPr id="712" name="Google Shape;712;ga74ddc0ddd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9f6abb7030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9f6abb7030_1_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 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9f6abb7030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9f6abb7030_1_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a40b1e130a_0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ga40b1e130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2D2D"/>
          </a:solidFill>
          <a:ln w="12700" cap="flat" cmpd="sng">
            <a:solidFill>
              <a:srgbClr val="32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902555" y="1277311"/>
            <a:ext cx="8127146" cy="1775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870121">
            <a:off x="6501455" y="172588"/>
            <a:ext cx="8388394" cy="825467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body" idx="2"/>
          </p:nvPr>
        </p:nvSpPr>
        <p:spPr>
          <a:xfrm>
            <a:off x="902554" y="2937754"/>
            <a:ext cx="1896655" cy="42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3"/>
          </p:nvPr>
        </p:nvSpPr>
        <p:spPr>
          <a:xfrm>
            <a:off x="902554" y="3319779"/>
            <a:ext cx="1896655" cy="42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9488" y="6040025"/>
            <a:ext cx="1061362" cy="36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8000" y="6040025"/>
            <a:ext cx="1877894" cy="36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 copy">
  <p:cSld name="Title and Content cop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2D2D"/>
          </a:solidFill>
          <a:ln w="12700" cap="flat" cmpd="sng">
            <a:solidFill>
              <a:srgbClr val="32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>
            <a:off x="902555" y="520012"/>
            <a:ext cx="11012187" cy="75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2"/>
          </p:nvPr>
        </p:nvSpPr>
        <p:spPr>
          <a:xfrm>
            <a:off x="915441" y="1300480"/>
            <a:ext cx="5144047" cy="42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5" name="Google Shape;75;p11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1"/>
          <p:cNvSpPr txBox="1">
            <a:spLocks noGrp="1"/>
          </p:cNvSpPr>
          <p:nvPr>
            <p:ph type="body" idx="3"/>
          </p:nvPr>
        </p:nvSpPr>
        <p:spPr>
          <a:xfrm>
            <a:off x="7237090" y="1300480"/>
            <a:ext cx="3599691" cy="34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urier New"/>
              <a:buNone/>
              <a:defRPr sz="1800" b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7" name="Google Shape;7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84700" y="6311900"/>
            <a:ext cx="1389874" cy="26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eading copy">
  <p:cSld name="heading cop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2D2D"/>
          </a:solidFill>
          <a:ln w="12700" cap="flat" cmpd="sng">
            <a:solidFill>
              <a:srgbClr val="32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>
            <a:off x="902555" y="520012"/>
            <a:ext cx="11012187" cy="75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1" name="Google Shape;81;p12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84700" y="6311900"/>
            <a:ext cx="1389874" cy="26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tn and paragraph copy">
  <p:cSld name="contetn and paragraph cop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2D2D"/>
          </a:solidFill>
          <a:ln w="12700" cap="flat" cmpd="sng">
            <a:solidFill>
              <a:srgbClr val="32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3"/>
          <p:cNvSpPr/>
          <p:nvPr/>
        </p:nvSpPr>
        <p:spPr>
          <a:xfrm>
            <a:off x="6224870" y="1"/>
            <a:ext cx="5967130" cy="68807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6831106" y="2960241"/>
            <a:ext cx="5065060" cy="34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ts val="1800"/>
              <a:buFont typeface="Courier New"/>
              <a:buNone/>
              <a:defRPr sz="1800" b="1">
                <a:solidFill>
                  <a:srgbClr val="454545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2"/>
          </p:nvPr>
        </p:nvSpPr>
        <p:spPr>
          <a:xfrm>
            <a:off x="902555" y="520012"/>
            <a:ext cx="11012187" cy="75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body" idx="3"/>
          </p:nvPr>
        </p:nvSpPr>
        <p:spPr>
          <a:xfrm>
            <a:off x="915441" y="1300480"/>
            <a:ext cx="5144047" cy="42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9" name="Google Shape;89;p13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>
            <a:spLocks noGrp="1"/>
          </p:cNvSpPr>
          <p:nvPr>
            <p:ph type="sldNum" idx="1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eading and text/photo">
  <p:cSld name="heading and text/photo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2D2D"/>
          </a:solidFill>
          <a:ln w="12700" cap="flat" cmpd="sng">
            <a:solidFill>
              <a:srgbClr val="32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4"/>
          <p:cNvSpPr/>
          <p:nvPr/>
        </p:nvSpPr>
        <p:spPr>
          <a:xfrm>
            <a:off x="0" y="1951652"/>
            <a:ext cx="12192000" cy="49291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4"/>
          <p:cNvSpPr txBox="1">
            <a:spLocks noGrp="1"/>
          </p:cNvSpPr>
          <p:nvPr>
            <p:ph type="body" idx="1"/>
          </p:nvPr>
        </p:nvSpPr>
        <p:spPr>
          <a:xfrm>
            <a:off x="1571919" y="2897699"/>
            <a:ext cx="8904968" cy="34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ts val="1800"/>
              <a:buFont typeface="Courier New"/>
              <a:buNone/>
              <a:defRPr sz="1800" b="1">
                <a:solidFill>
                  <a:srgbClr val="454545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body" idx="2"/>
          </p:nvPr>
        </p:nvSpPr>
        <p:spPr>
          <a:xfrm>
            <a:off x="902555" y="520012"/>
            <a:ext cx="11012187" cy="75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3"/>
          </p:nvPr>
        </p:nvSpPr>
        <p:spPr>
          <a:xfrm>
            <a:off x="915441" y="1300480"/>
            <a:ext cx="5144047" cy="42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7" name="Google Shape;97;p14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 txBox="1">
            <a:spLocks noGrp="1"/>
          </p:cNvSpPr>
          <p:nvPr>
            <p:ph type="sldNum" idx="1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AND CONTENT copy">
  <p:cSld name="PHOTO AND CONTENT cop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2D2D"/>
          </a:solidFill>
          <a:ln w="12700" cap="flat" cmpd="sng">
            <a:solidFill>
              <a:srgbClr val="32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1"/>
          </p:nvPr>
        </p:nvSpPr>
        <p:spPr>
          <a:xfrm>
            <a:off x="6135141" y="2526030"/>
            <a:ext cx="5144047" cy="497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body" idx="2"/>
          </p:nvPr>
        </p:nvSpPr>
        <p:spPr>
          <a:xfrm>
            <a:off x="6135141" y="3097529"/>
            <a:ext cx="5144047" cy="42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body" idx="3"/>
          </p:nvPr>
        </p:nvSpPr>
        <p:spPr>
          <a:xfrm>
            <a:off x="902555" y="520012"/>
            <a:ext cx="11012187" cy="75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4" name="Google Shape;104;p15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84700" y="6311900"/>
            <a:ext cx="1389874" cy="26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BG copy 1">
  <p:cSld name="Section Header BG copy 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/>
        </p:nvSpPr>
        <p:spPr>
          <a:xfrm>
            <a:off x="902555" y="1277311"/>
            <a:ext cx="8127146" cy="1775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Заголовок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2 строки</a:t>
            </a:r>
            <a:endParaRPr/>
          </a:p>
        </p:txBody>
      </p:sp>
      <p:sp>
        <p:nvSpPr>
          <p:cNvPr id="108" name="Google Shape;108;p16"/>
          <p:cNvSpPr txBox="1"/>
          <p:nvPr/>
        </p:nvSpPr>
        <p:spPr>
          <a:xfrm>
            <a:off x="902554" y="4399309"/>
            <a:ext cx="1469171" cy="42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дата</a:t>
            </a:r>
            <a:endParaRPr/>
          </a:p>
        </p:txBody>
      </p:sp>
      <p:sp>
        <p:nvSpPr>
          <p:cNvPr id="109" name="Google Shape;109;p16"/>
          <p:cNvSpPr txBox="1"/>
          <p:nvPr/>
        </p:nvSpPr>
        <p:spPr>
          <a:xfrm>
            <a:off x="902554" y="1081671"/>
            <a:ext cx="3631594" cy="42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Название конференции</a:t>
            </a:r>
            <a:endParaRPr/>
          </a:p>
        </p:txBody>
      </p:sp>
      <p:sp>
        <p:nvSpPr>
          <p:cNvPr id="110" name="Google Shape;110;p16"/>
          <p:cNvSpPr txBox="1"/>
          <p:nvPr/>
        </p:nvSpPr>
        <p:spPr>
          <a:xfrm>
            <a:off x="902554" y="2836154"/>
            <a:ext cx="1896655" cy="42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Докладчик</a:t>
            </a:r>
            <a:endParaRPr/>
          </a:p>
        </p:txBody>
      </p:sp>
      <p:sp>
        <p:nvSpPr>
          <p:cNvPr id="111" name="Google Shape;111;p16"/>
          <p:cNvSpPr txBox="1"/>
          <p:nvPr/>
        </p:nvSpPr>
        <p:spPr>
          <a:xfrm>
            <a:off x="902554" y="3218179"/>
            <a:ext cx="1896655" cy="42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Должность</a:t>
            </a:r>
            <a:endParaRPr/>
          </a:p>
        </p:txBody>
      </p:sp>
      <p:sp>
        <p:nvSpPr>
          <p:cNvPr id="112" name="Google Shape;112;p16"/>
          <p:cNvSpPr/>
          <p:nvPr/>
        </p:nvSpPr>
        <p:spPr>
          <a:xfrm>
            <a:off x="-207186" y="-116541"/>
            <a:ext cx="12569515" cy="7091082"/>
          </a:xfrm>
          <a:prstGeom prst="rect">
            <a:avLst/>
          </a:prstGeom>
          <a:solidFill>
            <a:srgbClr val="2D2D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6"/>
          <p:cNvSpPr txBox="1">
            <a:spLocks noGrp="1"/>
          </p:cNvSpPr>
          <p:nvPr>
            <p:ph type="body" idx="1"/>
          </p:nvPr>
        </p:nvSpPr>
        <p:spPr>
          <a:xfrm>
            <a:off x="786014" y="3046347"/>
            <a:ext cx="6409917" cy="91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  <a:defRPr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4" name="Google Shape;114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46598">
            <a:off x="5398339" y="-1777024"/>
            <a:ext cx="8114908" cy="798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84700" y="6311900"/>
            <a:ext cx="1389874" cy="26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eading and text/photo copy">
  <p:cSld name="heading and text/photo cop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2D2D"/>
          </a:solidFill>
          <a:ln w="12700" cap="flat" cmpd="sng">
            <a:solidFill>
              <a:srgbClr val="32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7"/>
          <p:cNvSpPr txBox="1">
            <a:spLocks noGrp="1"/>
          </p:cNvSpPr>
          <p:nvPr>
            <p:ph type="body" idx="1"/>
          </p:nvPr>
        </p:nvSpPr>
        <p:spPr>
          <a:xfrm>
            <a:off x="902555" y="520012"/>
            <a:ext cx="11012187" cy="75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body" idx="2"/>
          </p:nvPr>
        </p:nvSpPr>
        <p:spPr>
          <a:xfrm>
            <a:off x="915441" y="1300480"/>
            <a:ext cx="5144047" cy="42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0" name="Google Shape;120;p17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/>
          <p:nvPr/>
        </p:nvSpPr>
        <p:spPr>
          <a:xfrm>
            <a:off x="0" y="1951652"/>
            <a:ext cx="12192000" cy="49291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7"/>
          <p:cNvSpPr txBox="1">
            <a:spLocks noGrp="1"/>
          </p:cNvSpPr>
          <p:nvPr>
            <p:ph type="body" idx="3"/>
          </p:nvPr>
        </p:nvSpPr>
        <p:spPr>
          <a:xfrm>
            <a:off x="1571919" y="2897699"/>
            <a:ext cx="8904968" cy="34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ts val="1800"/>
              <a:buFont typeface="Courier New"/>
              <a:buNone/>
              <a:defRPr sz="1800" b="1">
                <a:solidFill>
                  <a:srgbClr val="454545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 copy 1">
  <p:cSld name="Title and Content copy 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2D2D"/>
          </a:solidFill>
          <a:ln w="12700" cap="flat" cmpd="sng">
            <a:solidFill>
              <a:srgbClr val="32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8"/>
          <p:cNvSpPr txBox="1">
            <a:spLocks noGrp="1"/>
          </p:cNvSpPr>
          <p:nvPr>
            <p:ph type="body" idx="1"/>
          </p:nvPr>
        </p:nvSpPr>
        <p:spPr>
          <a:xfrm>
            <a:off x="902555" y="520012"/>
            <a:ext cx="11012187" cy="75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body" idx="2"/>
          </p:nvPr>
        </p:nvSpPr>
        <p:spPr>
          <a:xfrm>
            <a:off x="915441" y="1300480"/>
            <a:ext cx="5144047" cy="42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8" name="Google Shape;128;p18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 txBox="1">
            <a:spLocks noGrp="1"/>
          </p:cNvSpPr>
          <p:nvPr>
            <p:ph type="body" idx="3"/>
          </p:nvPr>
        </p:nvSpPr>
        <p:spPr>
          <a:xfrm>
            <a:off x="7237090" y="1300480"/>
            <a:ext cx="3599691" cy="34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urier New"/>
              <a:buNone/>
              <a:defRPr sz="1800" b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0" name="Google Shape;13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84700" y="6311900"/>
            <a:ext cx="1389874" cy="26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eading copy 1">
  <p:cSld name="heading copy 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2D2D"/>
          </a:solidFill>
          <a:ln w="12700" cap="flat" cmpd="sng">
            <a:solidFill>
              <a:srgbClr val="32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9"/>
          <p:cNvSpPr txBox="1">
            <a:spLocks noGrp="1"/>
          </p:cNvSpPr>
          <p:nvPr>
            <p:ph type="body" idx="1"/>
          </p:nvPr>
        </p:nvSpPr>
        <p:spPr>
          <a:xfrm>
            <a:off x="902555" y="520012"/>
            <a:ext cx="11012187" cy="75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4" name="Google Shape;134;p19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84700" y="6311900"/>
            <a:ext cx="1389874" cy="26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tn and paragraph copy 1">
  <p:cSld name="contetn and paragraph copy 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2D2D"/>
          </a:solidFill>
          <a:ln w="12700" cap="flat" cmpd="sng">
            <a:solidFill>
              <a:srgbClr val="32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0"/>
          <p:cNvSpPr/>
          <p:nvPr/>
        </p:nvSpPr>
        <p:spPr>
          <a:xfrm>
            <a:off x="6224870" y="1"/>
            <a:ext cx="5967130" cy="68807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0"/>
          <p:cNvSpPr txBox="1">
            <a:spLocks noGrp="1"/>
          </p:cNvSpPr>
          <p:nvPr>
            <p:ph type="body" idx="1"/>
          </p:nvPr>
        </p:nvSpPr>
        <p:spPr>
          <a:xfrm>
            <a:off x="6831106" y="2960241"/>
            <a:ext cx="5065060" cy="34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ts val="1800"/>
              <a:buFont typeface="Courier New"/>
              <a:buNone/>
              <a:defRPr sz="1800" b="1">
                <a:solidFill>
                  <a:srgbClr val="454545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body" idx="2"/>
          </p:nvPr>
        </p:nvSpPr>
        <p:spPr>
          <a:xfrm>
            <a:off x="902555" y="520012"/>
            <a:ext cx="11012187" cy="75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body" idx="3"/>
          </p:nvPr>
        </p:nvSpPr>
        <p:spPr>
          <a:xfrm>
            <a:off x="915441" y="1300480"/>
            <a:ext cx="5144047" cy="42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2" name="Google Shape;142;p20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0"/>
          <p:cNvSpPr txBox="1">
            <a:spLocks noGrp="1"/>
          </p:cNvSpPr>
          <p:nvPr>
            <p:ph type="sldNum" idx="1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BG cop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/>
        </p:nvSpPr>
        <p:spPr>
          <a:xfrm>
            <a:off x="902555" y="1277311"/>
            <a:ext cx="8127146" cy="1775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Заголовок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2 строки</a:t>
            </a:r>
            <a:endParaRPr/>
          </a:p>
        </p:txBody>
      </p:sp>
      <p:sp>
        <p:nvSpPr>
          <p:cNvPr id="22" name="Google Shape;22;p3"/>
          <p:cNvSpPr txBox="1"/>
          <p:nvPr/>
        </p:nvSpPr>
        <p:spPr>
          <a:xfrm>
            <a:off x="902554" y="4399309"/>
            <a:ext cx="1469171" cy="42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дата</a:t>
            </a:r>
            <a:endParaRPr/>
          </a:p>
        </p:txBody>
      </p:sp>
      <p:sp>
        <p:nvSpPr>
          <p:cNvPr id="23" name="Google Shape;23;p3"/>
          <p:cNvSpPr txBox="1"/>
          <p:nvPr/>
        </p:nvSpPr>
        <p:spPr>
          <a:xfrm>
            <a:off x="902554" y="1081671"/>
            <a:ext cx="3631594" cy="42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Название конференции</a:t>
            </a:r>
            <a:endParaRPr/>
          </a:p>
        </p:txBody>
      </p:sp>
      <p:sp>
        <p:nvSpPr>
          <p:cNvPr id="24" name="Google Shape;24;p3"/>
          <p:cNvSpPr txBox="1"/>
          <p:nvPr/>
        </p:nvSpPr>
        <p:spPr>
          <a:xfrm>
            <a:off x="902554" y="2836154"/>
            <a:ext cx="1896655" cy="42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Докладчик</a:t>
            </a:r>
            <a:endParaRPr/>
          </a:p>
        </p:txBody>
      </p:sp>
      <p:sp>
        <p:nvSpPr>
          <p:cNvPr id="25" name="Google Shape;25;p3"/>
          <p:cNvSpPr txBox="1"/>
          <p:nvPr/>
        </p:nvSpPr>
        <p:spPr>
          <a:xfrm>
            <a:off x="902554" y="3218179"/>
            <a:ext cx="1896655" cy="42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Должность</a:t>
            </a: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-65714" y="-77373"/>
            <a:ext cx="12428043" cy="7051914"/>
          </a:xfrm>
          <a:prstGeom prst="rect">
            <a:avLst/>
          </a:prstGeom>
          <a:solidFill>
            <a:srgbClr val="2D2D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786014" y="3046347"/>
            <a:ext cx="6409917" cy="91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  <a:defRPr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8" name="Google Shape;28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46598">
            <a:off x="5398339" y="-1777024"/>
            <a:ext cx="8114908" cy="798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84700" y="6311900"/>
            <a:ext cx="1389874" cy="26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AND CONTENT copy 1">
  <p:cSld name="PHOTO AND CONTENT copy 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2D2D"/>
          </a:solidFill>
          <a:ln w="12700" cap="flat" cmpd="sng">
            <a:solidFill>
              <a:srgbClr val="32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1"/>
          <p:cNvSpPr txBox="1">
            <a:spLocks noGrp="1"/>
          </p:cNvSpPr>
          <p:nvPr>
            <p:ph type="body" idx="1"/>
          </p:nvPr>
        </p:nvSpPr>
        <p:spPr>
          <a:xfrm>
            <a:off x="6135141" y="2526030"/>
            <a:ext cx="5144047" cy="497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body" idx="2"/>
          </p:nvPr>
        </p:nvSpPr>
        <p:spPr>
          <a:xfrm>
            <a:off x="6135141" y="3097529"/>
            <a:ext cx="5144047" cy="42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body" idx="3"/>
          </p:nvPr>
        </p:nvSpPr>
        <p:spPr>
          <a:xfrm>
            <a:off x="902555" y="520012"/>
            <a:ext cx="11012187" cy="75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9" name="Google Shape;149;p21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84700" y="6311900"/>
            <a:ext cx="1389874" cy="26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2D2D"/>
          </a:solidFill>
          <a:ln w="12700" cap="flat" cmpd="sng">
            <a:solidFill>
              <a:srgbClr val="32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84700" y="6311900"/>
            <a:ext cx="1389874" cy="26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02555" y="520012"/>
            <a:ext cx="11012187" cy="75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2"/>
          </p:nvPr>
        </p:nvSpPr>
        <p:spPr>
          <a:xfrm>
            <a:off x="915441" y="1300480"/>
            <a:ext cx="5144047" cy="42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3"/>
          </p:nvPr>
        </p:nvSpPr>
        <p:spPr>
          <a:xfrm>
            <a:off x="7237090" y="1338580"/>
            <a:ext cx="3599691" cy="34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urier New"/>
              <a:buNone/>
              <a:defRPr sz="1800" b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ing">
  <p:cSld name="heading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902555" y="520012"/>
            <a:ext cx="11012187" cy="75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tn and paragraph">
  <p:cSld name="contetn and paragraph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2D2D"/>
          </a:solidFill>
          <a:ln w="12700" cap="flat" cmpd="sng">
            <a:solidFill>
              <a:srgbClr val="32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6"/>
          <p:cNvSpPr/>
          <p:nvPr/>
        </p:nvSpPr>
        <p:spPr>
          <a:xfrm>
            <a:off x="6224870" y="1"/>
            <a:ext cx="5967130" cy="68807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6831106" y="2960241"/>
            <a:ext cx="5065060" cy="34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ts val="1800"/>
              <a:buFont typeface="Courier New"/>
              <a:buNone/>
              <a:defRPr sz="1800" b="1">
                <a:solidFill>
                  <a:srgbClr val="454545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902555" y="520012"/>
            <a:ext cx="11012187" cy="75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3"/>
          </p:nvPr>
        </p:nvSpPr>
        <p:spPr>
          <a:xfrm>
            <a:off x="915441" y="1300480"/>
            <a:ext cx="5144047" cy="42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eading and text/photo copy 1">
  <p:cSld name="heading and text/photo copy 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2D2D"/>
          </a:solidFill>
          <a:ln w="12700" cap="flat" cmpd="sng">
            <a:solidFill>
              <a:srgbClr val="32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902555" y="520012"/>
            <a:ext cx="11012187" cy="75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915441" y="1300480"/>
            <a:ext cx="5144047" cy="42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8" name="Google Shape;48;p7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7"/>
          <p:cNvSpPr/>
          <p:nvPr/>
        </p:nvSpPr>
        <p:spPr>
          <a:xfrm>
            <a:off x="0" y="1951652"/>
            <a:ext cx="12192000" cy="49291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7"/>
          <p:cNvSpPr txBox="1"/>
          <p:nvPr/>
        </p:nvSpPr>
        <p:spPr>
          <a:xfrm>
            <a:off x="1571919" y="2897699"/>
            <a:ext cx="8904968" cy="34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ts val="1800"/>
              <a:buFont typeface="Courier New"/>
              <a:buNone/>
            </a:pPr>
            <a:r>
              <a:rPr lang="en-US" sz="1800" b="1" i="0" u="none" strike="noStrike" cap="none">
                <a:solidFill>
                  <a:srgbClr val="454545"/>
                </a:solidFill>
                <a:latin typeface="Courier New"/>
                <a:ea typeface="Courier New"/>
                <a:cs typeface="Courier New"/>
                <a:sym typeface="Courier New"/>
              </a:rPr>
              <a:t>Text</a:t>
            </a:r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eading and text/photo copy 1 1">
  <p:cSld name="heading and text/photo copy 1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11089818" y="6404292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AND CONTENT">
  <p:cSld name="PHOTO AND 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2D2D"/>
          </a:solidFill>
          <a:ln w="12700" cap="flat" cmpd="sng">
            <a:solidFill>
              <a:srgbClr val="32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6135141" y="2526030"/>
            <a:ext cx="5144047" cy="497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135141" y="3097529"/>
            <a:ext cx="5144047" cy="42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3"/>
          </p:nvPr>
        </p:nvSpPr>
        <p:spPr>
          <a:xfrm>
            <a:off x="902555" y="520012"/>
            <a:ext cx="11012187" cy="75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9" name="Google Shape;59;p9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84700" y="6311900"/>
            <a:ext cx="1389874" cy="26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BG">
  <p:cSld name="Section Header BG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/>
        </p:nvSpPr>
        <p:spPr>
          <a:xfrm>
            <a:off x="902555" y="1277311"/>
            <a:ext cx="8127146" cy="1775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Заголовок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2 строки</a:t>
            </a:r>
            <a:endParaRPr/>
          </a:p>
        </p:txBody>
      </p:sp>
      <p:sp>
        <p:nvSpPr>
          <p:cNvPr id="63" name="Google Shape;63;p10"/>
          <p:cNvSpPr txBox="1"/>
          <p:nvPr/>
        </p:nvSpPr>
        <p:spPr>
          <a:xfrm>
            <a:off x="902554" y="4399309"/>
            <a:ext cx="1469171" cy="42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дата</a:t>
            </a:r>
            <a:endParaRPr/>
          </a:p>
        </p:txBody>
      </p:sp>
      <p:sp>
        <p:nvSpPr>
          <p:cNvPr id="64" name="Google Shape;64;p10"/>
          <p:cNvSpPr txBox="1"/>
          <p:nvPr/>
        </p:nvSpPr>
        <p:spPr>
          <a:xfrm>
            <a:off x="902554" y="1081671"/>
            <a:ext cx="3631594" cy="42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Название конференции</a:t>
            </a:r>
            <a:endParaRPr/>
          </a:p>
        </p:txBody>
      </p:sp>
      <p:sp>
        <p:nvSpPr>
          <p:cNvPr id="65" name="Google Shape;65;p10"/>
          <p:cNvSpPr txBox="1"/>
          <p:nvPr/>
        </p:nvSpPr>
        <p:spPr>
          <a:xfrm>
            <a:off x="902554" y="2836154"/>
            <a:ext cx="1896655" cy="42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Докладчик</a:t>
            </a:r>
            <a:endParaRPr/>
          </a:p>
        </p:txBody>
      </p:sp>
      <p:sp>
        <p:nvSpPr>
          <p:cNvPr id="66" name="Google Shape;66;p10"/>
          <p:cNvSpPr txBox="1"/>
          <p:nvPr/>
        </p:nvSpPr>
        <p:spPr>
          <a:xfrm>
            <a:off x="902554" y="3218179"/>
            <a:ext cx="1896655" cy="421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Должность</a:t>
            </a:r>
            <a:endParaRPr/>
          </a:p>
        </p:txBody>
      </p:sp>
      <p:sp>
        <p:nvSpPr>
          <p:cNvPr id="67" name="Google Shape;67;p10"/>
          <p:cNvSpPr/>
          <p:nvPr/>
        </p:nvSpPr>
        <p:spPr>
          <a:xfrm>
            <a:off x="-207186" y="-116541"/>
            <a:ext cx="12569515" cy="7091082"/>
          </a:xfrm>
          <a:prstGeom prst="rect">
            <a:avLst/>
          </a:prstGeom>
          <a:solidFill>
            <a:srgbClr val="2D2D2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786014" y="3046347"/>
            <a:ext cx="6409917" cy="91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Arial"/>
              <a:buNone/>
              <a:defRPr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9" name="Google Shape;6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46598">
            <a:off x="5398339" y="-1777024"/>
            <a:ext cx="8114908" cy="798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84700" y="6311900"/>
            <a:ext cx="1389874" cy="26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2D2D"/>
          </a:solidFill>
          <a:ln w="12700" cap="flat" cmpd="sng">
            <a:solidFill>
              <a:srgbClr val="32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 descr="Image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" name="Google Shape;10;p1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0484700" y="6311900"/>
            <a:ext cx="1389874" cy="2696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 txBox="1">
            <a:spLocks noGrp="1"/>
          </p:cNvSpPr>
          <p:nvPr>
            <p:ph type="body" idx="1"/>
          </p:nvPr>
        </p:nvSpPr>
        <p:spPr>
          <a:xfrm>
            <a:off x="1028701" y="1605800"/>
            <a:ext cx="6463200" cy="17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</a:pPr>
            <a:r>
              <a:rPr lang="en-US" sz="4000">
                <a:solidFill>
                  <a:srgbClr val="F3F3F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Внедрение OKR </a:t>
            </a:r>
            <a:br>
              <a:rPr lang="en-US" sz="4000">
                <a:solidFill>
                  <a:srgbClr val="F3F3F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-US" sz="4000">
                <a:solidFill>
                  <a:srgbClr val="F3F3F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 продуктовую </a:t>
            </a:r>
            <a:br>
              <a:rPr lang="en-US" sz="4000">
                <a:solidFill>
                  <a:srgbClr val="F3F3F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-US" sz="4000">
                <a:solidFill>
                  <a:srgbClr val="F3F3F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команду QA</a:t>
            </a:r>
            <a:endParaRPr sz="4000">
              <a:solidFill>
                <a:srgbClr val="F3F3F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0" name="Google Shape;160;p24"/>
          <p:cNvSpPr txBox="1">
            <a:spLocks noGrp="1"/>
          </p:cNvSpPr>
          <p:nvPr>
            <p:ph type="body" idx="2"/>
          </p:nvPr>
        </p:nvSpPr>
        <p:spPr>
          <a:xfrm>
            <a:off x="1028701" y="3682725"/>
            <a:ext cx="3735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2400" b="1">
                <a:latin typeface="Montserrat"/>
                <a:ea typeface="Montserrat"/>
                <a:cs typeface="Montserrat"/>
                <a:sym typeface="Montserrat"/>
              </a:rPr>
              <a:t>Даниил Тетюшин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" name="Google Shape;161;p24"/>
          <p:cNvSpPr txBox="1">
            <a:spLocks noGrp="1"/>
          </p:cNvSpPr>
          <p:nvPr>
            <p:ph type="body" idx="3"/>
          </p:nvPr>
        </p:nvSpPr>
        <p:spPr>
          <a:xfrm>
            <a:off x="1028699" y="4173975"/>
            <a:ext cx="222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Руководитель QA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3"/>
          <p:cNvSpPr/>
          <p:nvPr/>
        </p:nvSpPr>
        <p:spPr>
          <a:xfrm>
            <a:off x="902550" y="1622175"/>
            <a:ext cx="7932300" cy="4232100"/>
          </a:xfrm>
          <a:prstGeom prst="roundRect">
            <a:avLst>
              <a:gd name="adj" fmla="val 7959"/>
            </a:avLst>
          </a:prstGeom>
          <a:solidFill>
            <a:srgbClr val="FFFF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3"/>
          <p:cNvSpPr txBox="1">
            <a:spLocks noGrp="1"/>
          </p:cNvSpPr>
          <p:nvPr>
            <p:ph type="body" idx="4294967295"/>
          </p:nvPr>
        </p:nvSpPr>
        <p:spPr>
          <a:xfrm>
            <a:off x="902555" y="623650"/>
            <a:ext cx="1101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ШАГ 1. С чего начали</a:t>
            </a: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45" name="Google Shape;245;p33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3"/>
          <p:cNvSpPr txBox="1"/>
          <p:nvPr/>
        </p:nvSpPr>
        <p:spPr>
          <a:xfrm>
            <a:off x="1297925" y="2000600"/>
            <a:ext cx="6989400" cy="3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lvl="0" indent="-3873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54545"/>
              </a:buClr>
              <a:buSzPts val="2500"/>
              <a:buChar char="✦"/>
            </a:pPr>
            <a:r>
              <a:rPr lang="en-US" sz="2500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Решили, что есть</a:t>
            </a:r>
            <a:r>
              <a:rPr lang="en-US" sz="2500" b="1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 продукт QA</a:t>
            </a:r>
            <a:r>
              <a:rPr lang="en-US" sz="2500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 – </a:t>
            </a:r>
            <a:br>
              <a:rPr lang="en-US" sz="2500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500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автоматизация и процессы</a:t>
            </a:r>
            <a:endParaRPr sz="2500">
              <a:solidFill>
                <a:srgbClr val="4545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500" b="1">
              <a:solidFill>
                <a:srgbClr val="4545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54545"/>
              </a:buClr>
              <a:buSzPts val="1800"/>
              <a:buFont typeface="Courier New"/>
              <a:buNone/>
            </a:pPr>
            <a:endParaRPr sz="1800" b="1">
              <a:solidFill>
                <a:srgbClr val="4545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7" name="Google Shape;247;p33"/>
          <p:cNvSpPr txBox="1"/>
          <p:nvPr/>
        </p:nvSpPr>
        <p:spPr>
          <a:xfrm>
            <a:off x="9751050" y="2903475"/>
            <a:ext cx="1602600" cy="20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4"/>
          <p:cNvSpPr/>
          <p:nvPr/>
        </p:nvSpPr>
        <p:spPr>
          <a:xfrm>
            <a:off x="902550" y="1622175"/>
            <a:ext cx="7932300" cy="4232100"/>
          </a:xfrm>
          <a:prstGeom prst="roundRect">
            <a:avLst>
              <a:gd name="adj" fmla="val 7959"/>
            </a:avLst>
          </a:prstGeom>
          <a:solidFill>
            <a:srgbClr val="FFFF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4"/>
          <p:cNvSpPr txBox="1">
            <a:spLocks noGrp="1"/>
          </p:cNvSpPr>
          <p:nvPr>
            <p:ph type="body" idx="4294967295"/>
          </p:nvPr>
        </p:nvSpPr>
        <p:spPr>
          <a:xfrm>
            <a:off x="902555" y="623650"/>
            <a:ext cx="1101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ШАГ 1. С чего начали</a:t>
            </a: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54" name="Google Shape;254;p34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4"/>
          <p:cNvSpPr txBox="1"/>
          <p:nvPr/>
        </p:nvSpPr>
        <p:spPr>
          <a:xfrm>
            <a:off x="1297925" y="2000600"/>
            <a:ext cx="7216500" cy="3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lvl="0" indent="-3873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54545"/>
              </a:buClr>
              <a:buSzPts val="2500"/>
              <a:buChar char="✦"/>
            </a:pPr>
            <a:r>
              <a:rPr lang="en-US" sz="2500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Решили, что есть</a:t>
            </a:r>
            <a:r>
              <a:rPr lang="en-US" sz="2500" b="1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 продукт QA</a:t>
            </a:r>
            <a:r>
              <a:rPr lang="en-US" sz="2500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 – </a:t>
            </a:r>
            <a:br>
              <a:rPr lang="en-US" sz="2500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500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автоматизация и процессы</a:t>
            </a:r>
            <a:endParaRPr sz="2500">
              <a:solidFill>
                <a:srgbClr val="4545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ts val="2500"/>
              <a:buChar char="✦"/>
            </a:pPr>
            <a:r>
              <a:rPr lang="en-US" sz="2500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Определили, что </a:t>
            </a:r>
            <a:r>
              <a:rPr lang="en-US" sz="2500" b="1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владелец продукта </a:t>
            </a:r>
            <a:r>
              <a:rPr lang="en-US" sz="2500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– руководитель/лид QA</a:t>
            </a:r>
            <a:endParaRPr sz="1800" b="1">
              <a:solidFill>
                <a:srgbClr val="4545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6" name="Google Shape;256;p34"/>
          <p:cNvSpPr txBox="1"/>
          <p:nvPr/>
        </p:nvSpPr>
        <p:spPr>
          <a:xfrm>
            <a:off x="9751050" y="2903475"/>
            <a:ext cx="1602600" cy="20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5"/>
          <p:cNvSpPr/>
          <p:nvPr/>
        </p:nvSpPr>
        <p:spPr>
          <a:xfrm>
            <a:off x="902550" y="1622175"/>
            <a:ext cx="7932300" cy="4232100"/>
          </a:xfrm>
          <a:prstGeom prst="roundRect">
            <a:avLst>
              <a:gd name="adj" fmla="val 7959"/>
            </a:avLst>
          </a:prstGeom>
          <a:solidFill>
            <a:srgbClr val="FFFF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5"/>
          <p:cNvSpPr txBox="1">
            <a:spLocks noGrp="1"/>
          </p:cNvSpPr>
          <p:nvPr>
            <p:ph type="body" idx="4294967295"/>
          </p:nvPr>
        </p:nvSpPr>
        <p:spPr>
          <a:xfrm>
            <a:off x="902555" y="623650"/>
            <a:ext cx="1101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ШАГ 1. С чего начали</a:t>
            </a: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63" name="Google Shape;263;p3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5"/>
          <p:cNvSpPr txBox="1"/>
          <p:nvPr/>
        </p:nvSpPr>
        <p:spPr>
          <a:xfrm>
            <a:off x="1297925" y="2000600"/>
            <a:ext cx="7249800" cy="3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lvl="0" indent="-3873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54545"/>
              </a:buClr>
              <a:buSzPts val="2500"/>
              <a:buChar char="✦"/>
            </a:pPr>
            <a:r>
              <a:rPr lang="en-US" sz="2500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Решили, что есть</a:t>
            </a:r>
            <a:r>
              <a:rPr lang="en-US" sz="2500" b="1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 продукт QA</a:t>
            </a:r>
            <a:r>
              <a:rPr lang="en-US" sz="2500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 – </a:t>
            </a:r>
            <a:br>
              <a:rPr lang="en-US" sz="2500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500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автоматизация и процессы</a:t>
            </a:r>
            <a:endParaRPr sz="2500">
              <a:solidFill>
                <a:srgbClr val="4545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ts val="2500"/>
              <a:buChar char="✦"/>
            </a:pPr>
            <a:r>
              <a:rPr lang="en-US" sz="2500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Определили, что </a:t>
            </a:r>
            <a:r>
              <a:rPr lang="en-US" sz="2500" b="1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владелец продукта </a:t>
            </a:r>
            <a:r>
              <a:rPr lang="en-US" sz="2500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– руководитель/лид QA</a:t>
            </a:r>
            <a:endParaRPr sz="2500">
              <a:solidFill>
                <a:srgbClr val="4545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ts val="2500"/>
              <a:buChar char="✦"/>
            </a:pPr>
            <a:r>
              <a:rPr lang="en-US" sz="2500" b="1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Показателями продукта</a:t>
            </a:r>
            <a:r>
              <a:rPr lang="en-US" sz="2500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 стали метрики автотестов и процессов в команде (пример: Pass Rate, time-to-market)</a:t>
            </a:r>
            <a:endParaRPr sz="2500">
              <a:solidFill>
                <a:srgbClr val="4545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500" b="1">
              <a:solidFill>
                <a:srgbClr val="4545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54545"/>
              </a:buClr>
              <a:buSzPts val="1800"/>
              <a:buFont typeface="Courier New"/>
              <a:buNone/>
            </a:pPr>
            <a:endParaRPr sz="1800" b="1">
              <a:solidFill>
                <a:srgbClr val="4545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5" name="Google Shape;265;p35"/>
          <p:cNvSpPr txBox="1"/>
          <p:nvPr/>
        </p:nvSpPr>
        <p:spPr>
          <a:xfrm>
            <a:off x="9751050" y="2903475"/>
            <a:ext cx="1602600" cy="20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6"/>
          <p:cNvSpPr txBox="1">
            <a:spLocks noGrp="1"/>
          </p:cNvSpPr>
          <p:nvPr>
            <p:ph type="body" idx="2"/>
          </p:nvPr>
        </p:nvSpPr>
        <p:spPr>
          <a:xfrm>
            <a:off x="1321450" y="2565075"/>
            <a:ext cx="3864000" cy="12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8000" b="1">
                <a:latin typeface="Montserrat"/>
                <a:ea typeface="Montserrat"/>
                <a:cs typeface="Montserrat"/>
                <a:sym typeface="Montserrat"/>
              </a:rPr>
              <a:t>ШАГ 2</a:t>
            </a:r>
            <a:endParaRPr sz="80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1" name="Google Shape;271;p36"/>
          <p:cNvSpPr txBox="1">
            <a:spLocks noGrp="1"/>
          </p:cNvSpPr>
          <p:nvPr>
            <p:ph type="body" idx="1"/>
          </p:nvPr>
        </p:nvSpPr>
        <p:spPr>
          <a:xfrm>
            <a:off x="6732325" y="2643377"/>
            <a:ext cx="5065200" cy="10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ts val="1800"/>
              <a:buFont typeface="Courier New"/>
              <a:buNone/>
            </a:pPr>
            <a:r>
              <a:rPr lang="en-US" sz="6000">
                <a:latin typeface="Montserrat"/>
                <a:ea typeface="Montserrat"/>
                <a:cs typeface="Montserrat"/>
                <a:sym typeface="Montserrat"/>
              </a:rPr>
              <a:t>OBJECTIVE</a:t>
            </a:r>
            <a:endParaRPr sz="6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2" name="Google Shape;272;p3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8623" y="2620614"/>
            <a:ext cx="1120017" cy="1101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7"/>
          <p:cNvPicPr preferRelativeResize="0"/>
          <p:nvPr/>
        </p:nvPicPr>
        <p:blipFill rotWithShape="1">
          <a:blip r:embed="rId3">
            <a:alphaModFix/>
          </a:blip>
          <a:srcRect t="1000" b="-9"/>
          <a:stretch/>
        </p:blipFill>
        <p:spPr>
          <a:xfrm>
            <a:off x="0" y="-76200"/>
            <a:ext cx="12266950" cy="7006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8"/>
          <p:cNvSpPr txBox="1">
            <a:spLocks noGrp="1"/>
          </p:cNvSpPr>
          <p:nvPr>
            <p:ph type="body" idx="4294967295"/>
          </p:nvPr>
        </p:nvSpPr>
        <p:spPr>
          <a:xfrm>
            <a:off x="927455" y="623650"/>
            <a:ext cx="1101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ШАГ 2. OBJECTIVE. Определить направления</a:t>
            </a: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83" name="Google Shape;283;p38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8"/>
          <p:cNvSpPr txBox="1"/>
          <p:nvPr/>
        </p:nvSpPr>
        <p:spPr>
          <a:xfrm>
            <a:off x="9903450" y="2903475"/>
            <a:ext cx="1602600" cy="20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38"/>
          <p:cNvSpPr/>
          <p:nvPr/>
        </p:nvSpPr>
        <p:spPr>
          <a:xfrm>
            <a:off x="8943725" y="2878050"/>
            <a:ext cx="2591700" cy="1101900"/>
          </a:xfrm>
          <a:prstGeom prst="roundRect">
            <a:avLst>
              <a:gd name="adj" fmla="val 18830"/>
            </a:avLst>
          </a:prstGeom>
          <a:solidFill>
            <a:srgbClr val="9900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38"/>
          <p:cNvSpPr txBox="1"/>
          <p:nvPr/>
        </p:nvSpPr>
        <p:spPr>
          <a:xfrm>
            <a:off x="8943725" y="3234900"/>
            <a:ext cx="25917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OBJECTIVE QA</a:t>
            </a:r>
            <a:endParaRPr sz="2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1" name="Google Shape;291;p39"/>
          <p:cNvCxnSpPr>
            <a:stCxn id="292" idx="0"/>
            <a:endCxn id="293" idx="3"/>
          </p:cNvCxnSpPr>
          <p:nvPr/>
        </p:nvCxnSpPr>
        <p:spPr>
          <a:xfrm rot="5400000" flipH="1">
            <a:off x="8807675" y="1446150"/>
            <a:ext cx="759900" cy="21039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6" name="Google Shape;296;p39"/>
          <p:cNvSpPr txBox="1">
            <a:spLocks noGrp="1"/>
          </p:cNvSpPr>
          <p:nvPr>
            <p:ph type="body" idx="4294967295"/>
          </p:nvPr>
        </p:nvSpPr>
        <p:spPr>
          <a:xfrm>
            <a:off x="927455" y="623650"/>
            <a:ext cx="1101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ШАГ 2. OBJECTIVE. </a:t>
            </a:r>
            <a:r>
              <a:rPr lang="en-US" sz="3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Определить направления</a:t>
            </a: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97" name="Google Shape;297;p3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9"/>
          <p:cNvSpPr txBox="1"/>
          <p:nvPr/>
        </p:nvSpPr>
        <p:spPr>
          <a:xfrm>
            <a:off x="9903450" y="2903475"/>
            <a:ext cx="1602600" cy="20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9"/>
          <p:cNvSpPr/>
          <p:nvPr/>
        </p:nvSpPr>
        <p:spPr>
          <a:xfrm>
            <a:off x="8943725" y="2878050"/>
            <a:ext cx="2591700" cy="1101900"/>
          </a:xfrm>
          <a:prstGeom prst="roundRect">
            <a:avLst>
              <a:gd name="adj" fmla="val 18830"/>
            </a:avLst>
          </a:prstGeom>
          <a:solidFill>
            <a:srgbClr val="9900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9"/>
          <p:cNvSpPr txBox="1"/>
          <p:nvPr/>
        </p:nvSpPr>
        <p:spPr>
          <a:xfrm>
            <a:off x="8943725" y="3234900"/>
            <a:ext cx="25917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OBJECTIVE QA</a:t>
            </a:r>
            <a:endParaRPr sz="2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0" name="Google Shape;300;p39"/>
          <p:cNvSpPr/>
          <p:nvPr/>
        </p:nvSpPr>
        <p:spPr>
          <a:xfrm>
            <a:off x="4380050" y="1696050"/>
            <a:ext cx="3755700" cy="721800"/>
          </a:xfrm>
          <a:prstGeom prst="roundRect">
            <a:avLst>
              <a:gd name="adj" fmla="val 18830"/>
            </a:avLst>
          </a:prstGeom>
          <a:solidFill>
            <a:srgbClr val="FFFF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9"/>
          <p:cNvSpPr txBox="1"/>
          <p:nvPr/>
        </p:nvSpPr>
        <p:spPr>
          <a:xfrm>
            <a:off x="4380050" y="1905300"/>
            <a:ext cx="37557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Чего ждут от QA в компании</a:t>
            </a:r>
            <a:endParaRPr sz="1700" b="1">
              <a:solidFill>
                <a:srgbClr val="4545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1" name="Google Shape;291;p39"/>
          <p:cNvCxnSpPr>
            <a:stCxn id="292" idx="0"/>
            <a:endCxn id="293" idx="3"/>
          </p:cNvCxnSpPr>
          <p:nvPr/>
        </p:nvCxnSpPr>
        <p:spPr>
          <a:xfrm rot="5400000" flipH="1">
            <a:off x="8807675" y="1446150"/>
            <a:ext cx="759900" cy="21039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4" name="Google Shape;294;p39"/>
          <p:cNvCxnSpPr/>
          <p:nvPr/>
        </p:nvCxnSpPr>
        <p:spPr>
          <a:xfrm rot="10800000">
            <a:off x="3908350" y="2056950"/>
            <a:ext cx="1003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5" name="Google Shape;295;p39"/>
          <p:cNvSpPr/>
          <p:nvPr/>
        </p:nvSpPr>
        <p:spPr>
          <a:xfrm>
            <a:off x="578350" y="1704150"/>
            <a:ext cx="3330000" cy="920400"/>
          </a:xfrm>
          <a:prstGeom prst="roundRect">
            <a:avLst>
              <a:gd name="adj" fmla="val 20184"/>
            </a:avLst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9"/>
          <p:cNvSpPr txBox="1">
            <a:spLocks noGrp="1"/>
          </p:cNvSpPr>
          <p:nvPr>
            <p:ph type="body" idx="4294967295"/>
          </p:nvPr>
        </p:nvSpPr>
        <p:spPr>
          <a:xfrm>
            <a:off x="927455" y="623650"/>
            <a:ext cx="1101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ШАГ 2. OBJECTIVE. </a:t>
            </a:r>
            <a:r>
              <a:rPr lang="en-US" sz="3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Определить направления</a:t>
            </a: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97" name="Google Shape;297;p3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9"/>
          <p:cNvSpPr txBox="1"/>
          <p:nvPr/>
        </p:nvSpPr>
        <p:spPr>
          <a:xfrm>
            <a:off x="9903450" y="2903475"/>
            <a:ext cx="1602600" cy="20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9"/>
          <p:cNvSpPr/>
          <p:nvPr/>
        </p:nvSpPr>
        <p:spPr>
          <a:xfrm>
            <a:off x="8943725" y="2878050"/>
            <a:ext cx="2591700" cy="1101900"/>
          </a:xfrm>
          <a:prstGeom prst="roundRect">
            <a:avLst>
              <a:gd name="adj" fmla="val 18830"/>
            </a:avLst>
          </a:prstGeom>
          <a:solidFill>
            <a:srgbClr val="9900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9"/>
          <p:cNvSpPr txBox="1"/>
          <p:nvPr/>
        </p:nvSpPr>
        <p:spPr>
          <a:xfrm>
            <a:off x="8943725" y="3234900"/>
            <a:ext cx="25917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OBJECTIVE QA</a:t>
            </a:r>
            <a:endParaRPr sz="2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0" name="Google Shape;300;p39"/>
          <p:cNvSpPr/>
          <p:nvPr/>
        </p:nvSpPr>
        <p:spPr>
          <a:xfrm>
            <a:off x="4380050" y="1696050"/>
            <a:ext cx="3755700" cy="721800"/>
          </a:xfrm>
          <a:prstGeom prst="roundRect">
            <a:avLst>
              <a:gd name="adj" fmla="val 18830"/>
            </a:avLst>
          </a:prstGeom>
          <a:solidFill>
            <a:srgbClr val="FFFF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9"/>
          <p:cNvSpPr txBox="1"/>
          <p:nvPr/>
        </p:nvSpPr>
        <p:spPr>
          <a:xfrm>
            <a:off x="4380050" y="1905300"/>
            <a:ext cx="37557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Чего ждут от QA в компании</a:t>
            </a:r>
            <a:endParaRPr sz="1700" b="1">
              <a:solidFill>
                <a:srgbClr val="4545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1" name="Google Shape;301;p39"/>
          <p:cNvSpPr txBox="1"/>
          <p:nvPr/>
        </p:nvSpPr>
        <p:spPr>
          <a:xfrm>
            <a:off x="578350" y="1852420"/>
            <a:ext cx="2591700" cy="4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365760" lvl="0" indent="-2324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✦"/>
            </a:pPr>
            <a:r>
              <a:rPr lang="en-US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Чтоб не было багов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65760" lvl="0" indent="-2324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✦"/>
            </a:pPr>
            <a:r>
              <a:rPr lang="en-US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Быстрые релизы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55964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6" name="Google Shape;306;p40"/>
          <p:cNvCxnSpPr>
            <a:stCxn id="307" idx="0"/>
            <a:endCxn id="308" idx="3"/>
          </p:cNvCxnSpPr>
          <p:nvPr/>
        </p:nvCxnSpPr>
        <p:spPr>
          <a:xfrm rot="5400000" flipH="1">
            <a:off x="8807675" y="1446150"/>
            <a:ext cx="759900" cy="21039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9" name="Google Shape;309;p40"/>
          <p:cNvCxnSpPr>
            <a:stCxn id="310" idx="1"/>
          </p:cNvCxnSpPr>
          <p:nvPr/>
        </p:nvCxnSpPr>
        <p:spPr>
          <a:xfrm rot="10800000">
            <a:off x="7588325" y="3451800"/>
            <a:ext cx="1355400" cy="1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1" name="Google Shape;311;p40"/>
          <p:cNvCxnSpPr/>
          <p:nvPr/>
        </p:nvCxnSpPr>
        <p:spPr>
          <a:xfrm rot="10800000">
            <a:off x="3908350" y="2056950"/>
            <a:ext cx="1003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3" name="Google Shape;313;p40"/>
          <p:cNvSpPr/>
          <p:nvPr/>
        </p:nvSpPr>
        <p:spPr>
          <a:xfrm>
            <a:off x="578350" y="1704150"/>
            <a:ext cx="3330000" cy="920400"/>
          </a:xfrm>
          <a:prstGeom prst="roundRect">
            <a:avLst>
              <a:gd name="adj" fmla="val 20184"/>
            </a:avLst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40"/>
          <p:cNvSpPr txBox="1">
            <a:spLocks noGrp="1"/>
          </p:cNvSpPr>
          <p:nvPr>
            <p:ph type="body" idx="4294967295"/>
          </p:nvPr>
        </p:nvSpPr>
        <p:spPr>
          <a:xfrm>
            <a:off x="927455" y="623650"/>
            <a:ext cx="1101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ШАГ 2. OBJECTIVE. </a:t>
            </a:r>
            <a:r>
              <a:rPr lang="en-US" sz="3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Определить направления</a:t>
            </a: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16" name="Google Shape;316;p40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0"/>
          <p:cNvSpPr txBox="1"/>
          <p:nvPr/>
        </p:nvSpPr>
        <p:spPr>
          <a:xfrm>
            <a:off x="9903450" y="2903475"/>
            <a:ext cx="1602600" cy="20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40"/>
          <p:cNvSpPr/>
          <p:nvPr/>
        </p:nvSpPr>
        <p:spPr>
          <a:xfrm>
            <a:off x="8943725" y="2878050"/>
            <a:ext cx="2591700" cy="1101900"/>
          </a:xfrm>
          <a:prstGeom prst="roundRect">
            <a:avLst>
              <a:gd name="adj" fmla="val 18830"/>
            </a:avLst>
          </a:prstGeom>
          <a:solidFill>
            <a:srgbClr val="9900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40"/>
          <p:cNvSpPr txBox="1"/>
          <p:nvPr/>
        </p:nvSpPr>
        <p:spPr>
          <a:xfrm>
            <a:off x="8943725" y="3234900"/>
            <a:ext cx="25917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OBJECTIVE QA</a:t>
            </a:r>
            <a:endParaRPr sz="2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8" name="Google Shape;318;p40"/>
          <p:cNvSpPr/>
          <p:nvPr/>
        </p:nvSpPr>
        <p:spPr>
          <a:xfrm>
            <a:off x="4380050" y="1696050"/>
            <a:ext cx="3755700" cy="721800"/>
          </a:xfrm>
          <a:prstGeom prst="roundRect">
            <a:avLst>
              <a:gd name="adj" fmla="val 18830"/>
            </a:avLst>
          </a:prstGeom>
          <a:solidFill>
            <a:srgbClr val="FFFF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40"/>
          <p:cNvSpPr txBox="1"/>
          <p:nvPr/>
        </p:nvSpPr>
        <p:spPr>
          <a:xfrm>
            <a:off x="4380050" y="1905300"/>
            <a:ext cx="37557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Чего ждут от QA в компании</a:t>
            </a:r>
            <a:endParaRPr sz="1700" b="1">
              <a:solidFill>
                <a:srgbClr val="4545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9" name="Google Shape;319;p40"/>
          <p:cNvSpPr/>
          <p:nvPr/>
        </p:nvSpPr>
        <p:spPr>
          <a:xfrm>
            <a:off x="4380050" y="3234900"/>
            <a:ext cx="3755700" cy="721800"/>
          </a:xfrm>
          <a:prstGeom prst="roundRect">
            <a:avLst>
              <a:gd name="adj" fmla="val 18830"/>
            </a:avLst>
          </a:prstGeom>
          <a:solidFill>
            <a:srgbClr val="FFFF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40"/>
          <p:cNvSpPr txBox="1"/>
          <p:nvPr/>
        </p:nvSpPr>
        <p:spPr>
          <a:xfrm>
            <a:off x="4380050" y="3444150"/>
            <a:ext cx="37557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Зоны ответственности QA </a:t>
            </a:r>
            <a:endParaRPr sz="1700" b="1">
              <a:solidFill>
                <a:srgbClr val="4545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1" name="Google Shape;321;p40"/>
          <p:cNvSpPr txBox="1"/>
          <p:nvPr/>
        </p:nvSpPr>
        <p:spPr>
          <a:xfrm>
            <a:off x="578350" y="1852420"/>
            <a:ext cx="2591700" cy="4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365760" lvl="0" indent="-2324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✦"/>
            </a:pPr>
            <a:r>
              <a:rPr lang="en-US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Чтоб не было багов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65760" lvl="0" indent="-2324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✦"/>
            </a:pPr>
            <a:r>
              <a:rPr lang="en-US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Быстрые релизы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6" name="Google Shape;306;p40"/>
          <p:cNvCxnSpPr>
            <a:stCxn id="307" idx="0"/>
            <a:endCxn id="308" idx="3"/>
          </p:cNvCxnSpPr>
          <p:nvPr/>
        </p:nvCxnSpPr>
        <p:spPr>
          <a:xfrm rot="5400000" flipH="1">
            <a:off x="8807675" y="1446150"/>
            <a:ext cx="759900" cy="21039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9" name="Google Shape;309;p40"/>
          <p:cNvCxnSpPr>
            <a:stCxn id="310" idx="1"/>
          </p:cNvCxnSpPr>
          <p:nvPr/>
        </p:nvCxnSpPr>
        <p:spPr>
          <a:xfrm rot="10800000">
            <a:off x="7588325" y="3451800"/>
            <a:ext cx="1355400" cy="1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1" name="Google Shape;311;p40"/>
          <p:cNvCxnSpPr/>
          <p:nvPr/>
        </p:nvCxnSpPr>
        <p:spPr>
          <a:xfrm rot="10800000">
            <a:off x="3908350" y="2056950"/>
            <a:ext cx="1003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2" name="Google Shape;312;p40"/>
          <p:cNvCxnSpPr/>
          <p:nvPr/>
        </p:nvCxnSpPr>
        <p:spPr>
          <a:xfrm rot="10800000">
            <a:off x="3908350" y="3559775"/>
            <a:ext cx="1003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3" name="Google Shape;313;p40"/>
          <p:cNvSpPr/>
          <p:nvPr/>
        </p:nvSpPr>
        <p:spPr>
          <a:xfrm>
            <a:off x="578350" y="1704150"/>
            <a:ext cx="3330000" cy="920400"/>
          </a:xfrm>
          <a:prstGeom prst="roundRect">
            <a:avLst>
              <a:gd name="adj" fmla="val 20184"/>
            </a:avLst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40"/>
          <p:cNvSpPr/>
          <p:nvPr/>
        </p:nvSpPr>
        <p:spPr>
          <a:xfrm>
            <a:off x="578350" y="2831437"/>
            <a:ext cx="3330000" cy="1371600"/>
          </a:xfrm>
          <a:prstGeom prst="roundRect">
            <a:avLst>
              <a:gd name="adj" fmla="val 13241"/>
            </a:avLst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40"/>
          <p:cNvSpPr txBox="1">
            <a:spLocks noGrp="1"/>
          </p:cNvSpPr>
          <p:nvPr>
            <p:ph type="body" idx="4294967295"/>
          </p:nvPr>
        </p:nvSpPr>
        <p:spPr>
          <a:xfrm>
            <a:off x="927455" y="623650"/>
            <a:ext cx="1101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ШАГ 2. OBJECTIVE. </a:t>
            </a:r>
            <a:r>
              <a:rPr lang="en-US" sz="3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Определить направления</a:t>
            </a: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16" name="Google Shape;316;p40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0"/>
          <p:cNvSpPr txBox="1"/>
          <p:nvPr/>
        </p:nvSpPr>
        <p:spPr>
          <a:xfrm>
            <a:off x="9903450" y="2903475"/>
            <a:ext cx="1602600" cy="20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40"/>
          <p:cNvSpPr/>
          <p:nvPr/>
        </p:nvSpPr>
        <p:spPr>
          <a:xfrm>
            <a:off x="8943725" y="2878050"/>
            <a:ext cx="2591700" cy="1101900"/>
          </a:xfrm>
          <a:prstGeom prst="roundRect">
            <a:avLst>
              <a:gd name="adj" fmla="val 18830"/>
            </a:avLst>
          </a:prstGeom>
          <a:solidFill>
            <a:srgbClr val="9900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40"/>
          <p:cNvSpPr txBox="1"/>
          <p:nvPr/>
        </p:nvSpPr>
        <p:spPr>
          <a:xfrm>
            <a:off x="8943725" y="3234900"/>
            <a:ext cx="25917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OBJECTIVE QA</a:t>
            </a:r>
            <a:endParaRPr sz="2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8" name="Google Shape;318;p40"/>
          <p:cNvSpPr/>
          <p:nvPr/>
        </p:nvSpPr>
        <p:spPr>
          <a:xfrm>
            <a:off x="4380050" y="1696050"/>
            <a:ext cx="3755700" cy="721800"/>
          </a:xfrm>
          <a:prstGeom prst="roundRect">
            <a:avLst>
              <a:gd name="adj" fmla="val 18830"/>
            </a:avLst>
          </a:prstGeom>
          <a:solidFill>
            <a:srgbClr val="FFFF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40"/>
          <p:cNvSpPr txBox="1"/>
          <p:nvPr/>
        </p:nvSpPr>
        <p:spPr>
          <a:xfrm>
            <a:off x="4380050" y="1905300"/>
            <a:ext cx="37557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Чего ждут от QA в компании</a:t>
            </a:r>
            <a:endParaRPr sz="1700" b="1">
              <a:solidFill>
                <a:srgbClr val="4545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9" name="Google Shape;319;p40"/>
          <p:cNvSpPr/>
          <p:nvPr/>
        </p:nvSpPr>
        <p:spPr>
          <a:xfrm>
            <a:off x="4380050" y="3234900"/>
            <a:ext cx="3755700" cy="721800"/>
          </a:xfrm>
          <a:prstGeom prst="roundRect">
            <a:avLst>
              <a:gd name="adj" fmla="val 18830"/>
            </a:avLst>
          </a:prstGeom>
          <a:solidFill>
            <a:srgbClr val="FFFF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40"/>
          <p:cNvSpPr txBox="1"/>
          <p:nvPr/>
        </p:nvSpPr>
        <p:spPr>
          <a:xfrm>
            <a:off x="4380050" y="3444150"/>
            <a:ext cx="37557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Зоны ответственности QA </a:t>
            </a:r>
            <a:endParaRPr sz="1700" b="1">
              <a:solidFill>
                <a:srgbClr val="4545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1" name="Google Shape;321;p40"/>
          <p:cNvSpPr txBox="1"/>
          <p:nvPr/>
        </p:nvSpPr>
        <p:spPr>
          <a:xfrm>
            <a:off x="578350" y="1852420"/>
            <a:ext cx="2591700" cy="4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365760" lvl="0" indent="-2324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✦"/>
            </a:pPr>
            <a:r>
              <a:rPr lang="en-US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Чтоб не было багов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65760" lvl="0" indent="-2324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✦"/>
            </a:pPr>
            <a:r>
              <a:rPr lang="en-US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Быстрые релизы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22" name="Google Shape;322;p40"/>
          <p:cNvSpPr txBox="1"/>
          <p:nvPr/>
        </p:nvSpPr>
        <p:spPr>
          <a:xfrm>
            <a:off x="578350" y="2939214"/>
            <a:ext cx="3330000" cy="12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365760" lvl="0" indent="-2324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✦"/>
            </a:pPr>
            <a:r>
              <a:rPr lang="en-US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Автотесты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65760" lvl="0" indent="-2324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✦"/>
            </a:pPr>
            <a:r>
              <a:rPr lang="en-US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Тестовая модель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65760" lvl="0" indent="-2324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✦"/>
            </a:pPr>
            <a:r>
              <a:rPr lang="en-US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Релиз менеджмент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65760" lvl="0" indent="-2324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✦"/>
            </a:pPr>
            <a:r>
              <a:rPr lang="en-US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Тестовая инфраструктура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94105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 txBox="1">
            <a:spLocks noGrp="1"/>
          </p:cNvSpPr>
          <p:nvPr>
            <p:ph type="body" idx="4294967295"/>
          </p:nvPr>
        </p:nvSpPr>
        <p:spPr>
          <a:xfrm>
            <a:off x="902555" y="623650"/>
            <a:ext cx="1101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Что такое Юла</a:t>
            </a: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67" name="Google Shape;167;p2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5"/>
          <p:cNvSpPr txBox="1"/>
          <p:nvPr/>
        </p:nvSpPr>
        <p:spPr>
          <a:xfrm>
            <a:off x="902550" y="2013075"/>
            <a:ext cx="5602200" cy="3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Char char="✦"/>
            </a:pPr>
            <a:r>
              <a:rPr lang="en-US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Лучший сервис объявлений </a:t>
            </a:r>
            <a:br>
              <a:rPr lang="en-US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 мире</a:t>
            </a:r>
            <a:br>
              <a:rPr lang="en-US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Char char="✦"/>
            </a:pPr>
            <a:r>
              <a:rPr lang="en-US" sz="25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Более 27 миллионов</a:t>
            </a:r>
            <a:r>
              <a:rPr lang="en-US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активных пользователей ежемесячно</a:t>
            </a:r>
            <a:br>
              <a:rPr lang="en-US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Char char="✦"/>
            </a:pPr>
            <a:r>
              <a:rPr lang="en-US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Фокус на безопасность</a:t>
            </a:r>
            <a:endParaRPr sz="2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9" name="Google Shape;16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3075" y="515800"/>
            <a:ext cx="4808550" cy="791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7" name="Google Shape;327;p41"/>
          <p:cNvCxnSpPr>
            <a:stCxn id="328" idx="0"/>
            <a:endCxn id="329" idx="3"/>
          </p:cNvCxnSpPr>
          <p:nvPr/>
        </p:nvCxnSpPr>
        <p:spPr>
          <a:xfrm rot="5400000" flipH="1">
            <a:off x="8807675" y="1446150"/>
            <a:ext cx="759900" cy="21039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0" name="Google Shape;330;p41"/>
          <p:cNvCxnSpPr>
            <a:stCxn id="328" idx="2"/>
            <a:endCxn id="331" idx="3"/>
          </p:cNvCxnSpPr>
          <p:nvPr/>
        </p:nvCxnSpPr>
        <p:spPr>
          <a:xfrm rot="5400000">
            <a:off x="8623025" y="3492600"/>
            <a:ext cx="1129200" cy="21039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2" name="Google Shape;332;p41"/>
          <p:cNvCxnSpPr>
            <a:stCxn id="333" idx="1"/>
          </p:cNvCxnSpPr>
          <p:nvPr/>
        </p:nvCxnSpPr>
        <p:spPr>
          <a:xfrm rot="10800000">
            <a:off x="7588325" y="3451800"/>
            <a:ext cx="1355400" cy="1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4" name="Google Shape;334;p41"/>
          <p:cNvCxnSpPr/>
          <p:nvPr/>
        </p:nvCxnSpPr>
        <p:spPr>
          <a:xfrm rot="10800000">
            <a:off x="3908350" y="2056950"/>
            <a:ext cx="1003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5" name="Google Shape;335;p41"/>
          <p:cNvCxnSpPr/>
          <p:nvPr/>
        </p:nvCxnSpPr>
        <p:spPr>
          <a:xfrm rot="10800000">
            <a:off x="3908350" y="3559775"/>
            <a:ext cx="1003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7" name="Google Shape;337;p41"/>
          <p:cNvSpPr/>
          <p:nvPr/>
        </p:nvSpPr>
        <p:spPr>
          <a:xfrm>
            <a:off x="578350" y="1704150"/>
            <a:ext cx="3330000" cy="920400"/>
          </a:xfrm>
          <a:prstGeom prst="roundRect">
            <a:avLst>
              <a:gd name="adj" fmla="val 20184"/>
            </a:avLst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41"/>
          <p:cNvSpPr/>
          <p:nvPr/>
        </p:nvSpPr>
        <p:spPr>
          <a:xfrm>
            <a:off x="578350" y="2831437"/>
            <a:ext cx="3330000" cy="1371600"/>
          </a:xfrm>
          <a:prstGeom prst="roundRect">
            <a:avLst>
              <a:gd name="adj" fmla="val 13241"/>
            </a:avLst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41"/>
          <p:cNvSpPr txBox="1">
            <a:spLocks noGrp="1"/>
          </p:cNvSpPr>
          <p:nvPr>
            <p:ph type="body" idx="4294967295"/>
          </p:nvPr>
        </p:nvSpPr>
        <p:spPr>
          <a:xfrm>
            <a:off x="927455" y="623650"/>
            <a:ext cx="1101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ШАГ 2. OBJECTIVE. </a:t>
            </a:r>
            <a:r>
              <a:rPr lang="en-US" sz="3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Определить направления</a:t>
            </a: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41" name="Google Shape;341;p41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1"/>
          <p:cNvSpPr txBox="1"/>
          <p:nvPr/>
        </p:nvSpPr>
        <p:spPr>
          <a:xfrm>
            <a:off x="9903450" y="2903475"/>
            <a:ext cx="1602600" cy="20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41"/>
          <p:cNvSpPr/>
          <p:nvPr/>
        </p:nvSpPr>
        <p:spPr>
          <a:xfrm>
            <a:off x="8943725" y="2878050"/>
            <a:ext cx="2591700" cy="1101900"/>
          </a:xfrm>
          <a:prstGeom prst="roundRect">
            <a:avLst>
              <a:gd name="adj" fmla="val 18830"/>
            </a:avLst>
          </a:prstGeom>
          <a:solidFill>
            <a:srgbClr val="9900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41"/>
          <p:cNvSpPr txBox="1"/>
          <p:nvPr/>
        </p:nvSpPr>
        <p:spPr>
          <a:xfrm>
            <a:off x="8943725" y="3234900"/>
            <a:ext cx="25917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OBJECTIVE QA</a:t>
            </a:r>
            <a:endParaRPr sz="2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3" name="Google Shape;343;p41"/>
          <p:cNvSpPr/>
          <p:nvPr/>
        </p:nvSpPr>
        <p:spPr>
          <a:xfrm>
            <a:off x="4380050" y="1696050"/>
            <a:ext cx="3755700" cy="721800"/>
          </a:xfrm>
          <a:prstGeom prst="roundRect">
            <a:avLst>
              <a:gd name="adj" fmla="val 18830"/>
            </a:avLst>
          </a:prstGeom>
          <a:solidFill>
            <a:srgbClr val="FFFF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41"/>
          <p:cNvSpPr txBox="1"/>
          <p:nvPr/>
        </p:nvSpPr>
        <p:spPr>
          <a:xfrm>
            <a:off x="4380050" y="1905300"/>
            <a:ext cx="37557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Чего ждут от QA в компании</a:t>
            </a:r>
            <a:endParaRPr sz="1700" b="1">
              <a:solidFill>
                <a:srgbClr val="4545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4" name="Google Shape;344;p41"/>
          <p:cNvSpPr/>
          <p:nvPr/>
        </p:nvSpPr>
        <p:spPr>
          <a:xfrm>
            <a:off x="4380050" y="3234900"/>
            <a:ext cx="3755700" cy="721800"/>
          </a:xfrm>
          <a:prstGeom prst="roundRect">
            <a:avLst>
              <a:gd name="adj" fmla="val 18830"/>
            </a:avLst>
          </a:prstGeom>
          <a:solidFill>
            <a:srgbClr val="FFFF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41"/>
          <p:cNvSpPr txBox="1"/>
          <p:nvPr/>
        </p:nvSpPr>
        <p:spPr>
          <a:xfrm>
            <a:off x="4380050" y="3444150"/>
            <a:ext cx="37557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Зоны ответственности QA </a:t>
            </a:r>
            <a:endParaRPr sz="1700" b="1">
              <a:solidFill>
                <a:srgbClr val="4545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6" name="Google Shape;346;p41"/>
          <p:cNvSpPr/>
          <p:nvPr/>
        </p:nvSpPr>
        <p:spPr>
          <a:xfrm>
            <a:off x="4380050" y="4860600"/>
            <a:ext cx="3755700" cy="721800"/>
          </a:xfrm>
          <a:prstGeom prst="roundRect">
            <a:avLst>
              <a:gd name="adj" fmla="val 18830"/>
            </a:avLst>
          </a:prstGeom>
          <a:solidFill>
            <a:srgbClr val="FFFF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41"/>
          <p:cNvSpPr txBox="1"/>
          <p:nvPr/>
        </p:nvSpPr>
        <p:spPr>
          <a:xfrm>
            <a:off x="4380050" y="4896150"/>
            <a:ext cx="37557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Мотивация роста QA </a:t>
            </a:r>
            <a:br>
              <a:rPr lang="en-US" sz="1700" b="1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700" b="1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в команде</a:t>
            </a:r>
            <a:endParaRPr sz="1700" b="1">
              <a:solidFill>
                <a:srgbClr val="4545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7" name="Google Shape;347;p41"/>
          <p:cNvSpPr txBox="1"/>
          <p:nvPr/>
        </p:nvSpPr>
        <p:spPr>
          <a:xfrm>
            <a:off x="578350" y="1852420"/>
            <a:ext cx="2591700" cy="4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365760" lvl="0" indent="-2324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✦"/>
            </a:pPr>
            <a:r>
              <a:rPr lang="en-US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Чтоб не было багов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65760" lvl="0" indent="-2324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✦"/>
            </a:pPr>
            <a:r>
              <a:rPr lang="en-US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Быстрые релизы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48" name="Google Shape;348;p41"/>
          <p:cNvSpPr txBox="1"/>
          <p:nvPr/>
        </p:nvSpPr>
        <p:spPr>
          <a:xfrm>
            <a:off x="578350" y="2939214"/>
            <a:ext cx="3330000" cy="12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365760" lvl="0" indent="-2324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✦"/>
            </a:pPr>
            <a:r>
              <a:rPr lang="en-US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Автотесты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65760" lvl="0" indent="-2324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✦"/>
            </a:pPr>
            <a:r>
              <a:rPr lang="en-US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Тестовая модель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65760" lvl="0" indent="-2324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✦"/>
            </a:pPr>
            <a:r>
              <a:rPr lang="en-US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Релиз менеджмент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65760" lvl="0" indent="-2324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✦"/>
            </a:pPr>
            <a:r>
              <a:rPr lang="en-US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Тестовая инфраструктура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7" name="Google Shape;327;p41"/>
          <p:cNvCxnSpPr>
            <a:stCxn id="328" idx="0"/>
            <a:endCxn id="329" idx="3"/>
          </p:cNvCxnSpPr>
          <p:nvPr/>
        </p:nvCxnSpPr>
        <p:spPr>
          <a:xfrm rot="5400000" flipH="1">
            <a:off x="8807675" y="1446150"/>
            <a:ext cx="759900" cy="21039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0" name="Google Shape;330;p41"/>
          <p:cNvCxnSpPr>
            <a:stCxn id="328" idx="2"/>
            <a:endCxn id="331" idx="3"/>
          </p:cNvCxnSpPr>
          <p:nvPr/>
        </p:nvCxnSpPr>
        <p:spPr>
          <a:xfrm rot="5400000">
            <a:off x="8623025" y="3492600"/>
            <a:ext cx="1129200" cy="21039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2" name="Google Shape;332;p41"/>
          <p:cNvCxnSpPr>
            <a:stCxn id="333" idx="1"/>
          </p:cNvCxnSpPr>
          <p:nvPr/>
        </p:nvCxnSpPr>
        <p:spPr>
          <a:xfrm rot="10800000">
            <a:off x="7588325" y="3451800"/>
            <a:ext cx="1355400" cy="1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4" name="Google Shape;334;p41"/>
          <p:cNvCxnSpPr/>
          <p:nvPr/>
        </p:nvCxnSpPr>
        <p:spPr>
          <a:xfrm rot="10800000">
            <a:off x="3908350" y="2056950"/>
            <a:ext cx="1003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5" name="Google Shape;335;p41"/>
          <p:cNvCxnSpPr/>
          <p:nvPr/>
        </p:nvCxnSpPr>
        <p:spPr>
          <a:xfrm rot="10800000">
            <a:off x="3908350" y="3559775"/>
            <a:ext cx="1003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6" name="Google Shape;336;p41"/>
          <p:cNvCxnSpPr/>
          <p:nvPr/>
        </p:nvCxnSpPr>
        <p:spPr>
          <a:xfrm rot="10800000">
            <a:off x="3908350" y="5237525"/>
            <a:ext cx="1003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7" name="Google Shape;337;p41"/>
          <p:cNvSpPr/>
          <p:nvPr/>
        </p:nvSpPr>
        <p:spPr>
          <a:xfrm>
            <a:off x="578350" y="1704150"/>
            <a:ext cx="3330000" cy="920400"/>
          </a:xfrm>
          <a:prstGeom prst="roundRect">
            <a:avLst>
              <a:gd name="adj" fmla="val 20184"/>
            </a:avLst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41"/>
          <p:cNvSpPr/>
          <p:nvPr/>
        </p:nvSpPr>
        <p:spPr>
          <a:xfrm>
            <a:off x="578350" y="2831437"/>
            <a:ext cx="3330000" cy="1371600"/>
          </a:xfrm>
          <a:prstGeom prst="roundRect">
            <a:avLst>
              <a:gd name="adj" fmla="val 13241"/>
            </a:avLst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41"/>
          <p:cNvSpPr/>
          <p:nvPr/>
        </p:nvSpPr>
        <p:spPr>
          <a:xfrm>
            <a:off x="578350" y="4363787"/>
            <a:ext cx="3330000" cy="1747500"/>
          </a:xfrm>
          <a:prstGeom prst="roundRect">
            <a:avLst>
              <a:gd name="adj" fmla="val 13241"/>
            </a:avLst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41"/>
          <p:cNvSpPr txBox="1">
            <a:spLocks noGrp="1"/>
          </p:cNvSpPr>
          <p:nvPr>
            <p:ph type="body" idx="4294967295"/>
          </p:nvPr>
        </p:nvSpPr>
        <p:spPr>
          <a:xfrm>
            <a:off x="927455" y="623650"/>
            <a:ext cx="1101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ШАГ 2. OBJECTIVE. </a:t>
            </a:r>
            <a:r>
              <a:rPr lang="en-US" sz="3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Определить направления</a:t>
            </a: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41" name="Google Shape;341;p41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1"/>
          <p:cNvSpPr txBox="1"/>
          <p:nvPr/>
        </p:nvSpPr>
        <p:spPr>
          <a:xfrm>
            <a:off x="9903450" y="2903475"/>
            <a:ext cx="1602600" cy="20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41"/>
          <p:cNvSpPr/>
          <p:nvPr/>
        </p:nvSpPr>
        <p:spPr>
          <a:xfrm>
            <a:off x="8943725" y="2878050"/>
            <a:ext cx="2591700" cy="1101900"/>
          </a:xfrm>
          <a:prstGeom prst="roundRect">
            <a:avLst>
              <a:gd name="adj" fmla="val 18830"/>
            </a:avLst>
          </a:prstGeom>
          <a:solidFill>
            <a:srgbClr val="9900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41"/>
          <p:cNvSpPr txBox="1"/>
          <p:nvPr/>
        </p:nvSpPr>
        <p:spPr>
          <a:xfrm>
            <a:off x="8943725" y="3234900"/>
            <a:ext cx="25917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OBJECTIVE QA</a:t>
            </a:r>
            <a:endParaRPr sz="2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3" name="Google Shape;343;p41"/>
          <p:cNvSpPr/>
          <p:nvPr/>
        </p:nvSpPr>
        <p:spPr>
          <a:xfrm>
            <a:off x="4380050" y="1696050"/>
            <a:ext cx="3755700" cy="721800"/>
          </a:xfrm>
          <a:prstGeom prst="roundRect">
            <a:avLst>
              <a:gd name="adj" fmla="val 18830"/>
            </a:avLst>
          </a:prstGeom>
          <a:solidFill>
            <a:srgbClr val="FFFF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41"/>
          <p:cNvSpPr txBox="1"/>
          <p:nvPr/>
        </p:nvSpPr>
        <p:spPr>
          <a:xfrm>
            <a:off x="4380050" y="1905300"/>
            <a:ext cx="37557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Чего ждут от QA в компании</a:t>
            </a:r>
            <a:endParaRPr sz="1700" b="1">
              <a:solidFill>
                <a:srgbClr val="4545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4" name="Google Shape;344;p41"/>
          <p:cNvSpPr/>
          <p:nvPr/>
        </p:nvSpPr>
        <p:spPr>
          <a:xfrm>
            <a:off x="4380050" y="3234900"/>
            <a:ext cx="3755700" cy="721800"/>
          </a:xfrm>
          <a:prstGeom prst="roundRect">
            <a:avLst>
              <a:gd name="adj" fmla="val 18830"/>
            </a:avLst>
          </a:prstGeom>
          <a:solidFill>
            <a:srgbClr val="FFFF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41"/>
          <p:cNvSpPr txBox="1"/>
          <p:nvPr/>
        </p:nvSpPr>
        <p:spPr>
          <a:xfrm>
            <a:off x="4380050" y="3444150"/>
            <a:ext cx="37557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Зоны ответственности QA </a:t>
            </a:r>
            <a:endParaRPr sz="1700" b="1">
              <a:solidFill>
                <a:srgbClr val="4545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6" name="Google Shape;346;p41"/>
          <p:cNvSpPr/>
          <p:nvPr/>
        </p:nvSpPr>
        <p:spPr>
          <a:xfrm>
            <a:off x="4380050" y="4860600"/>
            <a:ext cx="3755700" cy="721800"/>
          </a:xfrm>
          <a:prstGeom prst="roundRect">
            <a:avLst>
              <a:gd name="adj" fmla="val 18830"/>
            </a:avLst>
          </a:prstGeom>
          <a:solidFill>
            <a:srgbClr val="FFFF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41"/>
          <p:cNvSpPr txBox="1"/>
          <p:nvPr/>
        </p:nvSpPr>
        <p:spPr>
          <a:xfrm>
            <a:off x="4380050" y="4896150"/>
            <a:ext cx="37557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Мотивация роста QA </a:t>
            </a:r>
            <a:br>
              <a:rPr lang="en-US" sz="1700" b="1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700" b="1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в команде</a:t>
            </a:r>
            <a:endParaRPr sz="1700" b="1">
              <a:solidFill>
                <a:srgbClr val="4545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7" name="Google Shape;347;p41"/>
          <p:cNvSpPr txBox="1"/>
          <p:nvPr/>
        </p:nvSpPr>
        <p:spPr>
          <a:xfrm>
            <a:off x="578350" y="1852420"/>
            <a:ext cx="2591700" cy="4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365760" lvl="0" indent="-2324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✦"/>
            </a:pPr>
            <a:r>
              <a:rPr lang="en-US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Чтоб не было багов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65760" lvl="0" indent="-2324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✦"/>
            </a:pPr>
            <a:r>
              <a:rPr lang="en-US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Быстрые релизы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48" name="Google Shape;348;p41"/>
          <p:cNvSpPr txBox="1"/>
          <p:nvPr/>
        </p:nvSpPr>
        <p:spPr>
          <a:xfrm>
            <a:off x="578350" y="2939214"/>
            <a:ext cx="3330000" cy="12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365760" lvl="0" indent="-2324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✦"/>
            </a:pPr>
            <a:r>
              <a:rPr lang="en-US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Автотесты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65760" lvl="0" indent="-2324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✦"/>
            </a:pPr>
            <a:r>
              <a:rPr lang="en-US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Тестовая модель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65760" lvl="0" indent="-2324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✦"/>
            </a:pPr>
            <a:r>
              <a:rPr lang="en-US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Релиз менеджмент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65760" lvl="0" indent="-2324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✦"/>
            </a:pPr>
            <a:r>
              <a:rPr lang="en-US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Тестовая инфраструктура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49" name="Google Shape;349;p41"/>
          <p:cNvSpPr txBox="1"/>
          <p:nvPr/>
        </p:nvSpPr>
        <p:spPr>
          <a:xfrm>
            <a:off x="578350" y="4522271"/>
            <a:ext cx="35343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365760" lvl="0" indent="-2324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✦"/>
            </a:pPr>
            <a:r>
              <a:rPr lang="en-US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Прокачка навыков тест дизайна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65760" lvl="0" indent="-2324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✦"/>
            </a:pPr>
            <a:r>
              <a:rPr lang="en-US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Развитие в автоматизации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65760" lvl="0" indent="-2324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✦"/>
            </a:pPr>
            <a:r>
              <a:rPr lang="en-US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Релиз менеджмент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65760" lvl="0" indent="-2324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 Medium"/>
              <a:buChar char="✦"/>
            </a:pPr>
            <a:r>
              <a:rPr lang="en-US" sz="15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Problem Solving</a:t>
            </a:r>
            <a:endParaRPr sz="15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64825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2"/>
          <p:cNvSpPr txBox="1">
            <a:spLocks noGrp="1"/>
          </p:cNvSpPr>
          <p:nvPr>
            <p:ph type="body" idx="4294967295"/>
          </p:nvPr>
        </p:nvSpPr>
        <p:spPr>
          <a:xfrm>
            <a:off x="917780" y="623650"/>
            <a:ext cx="1101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ШАГ 2. OBJECTIVE</a:t>
            </a: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55" name="Google Shape;355;p42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2"/>
          <p:cNvSpPr txBox="1"/>
          <p:nvPr/>
        </p:nvSpPr>
        <p:spPr>
          <a:xfrm>
            <a:off x="311600" y="2027475"/>
            <a:ext cx="4380000" cy="8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500" b="1">
              <a:solidFill>
                <a:srgbClr val="454545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58" name="Google Shape;358;p42"/>
          <p:cNvSpPr/>
          <p:nvPr/>
        </p:nvSpPr>
        <p:spPr>
          <a:xfrm>
            <a:off x="6653163" y="1638300"/>
            <a:ext cx="4255200" cy="1101900"/>
          </a:xfrm>
          <a:prstGeom prst="roundRect">
            <a:avLst>
              <a:gd name="adj" fmla="val 18830"/>
            </a:avLst>
          </a:prstGeom>
          <a:solidFill>
            <a:srgbClr val="9900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42"/>
          <p:cNvSpPr txBox="1"/>
          <p:nvPr/>
        </p:nvSpPr>
        <p:spPr>
          <a:xfrm>
            <a:off x="6653163" y="1995150"/>
            <a:ext cx="42552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OBJECTIVE QA Q1 2020</a:t>
            </a:r>
            <a:endParaRPr sz="2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0" name="Google Shape;360;p42"/>
          <p:cNvSpPr/>
          <p:nvPr/>
        </p:nvSpPr>
        <p:spPr>
          <a:xfrm>
            <a:off x="6653181" y="2917950"/>
            <a:ext cx="4255200" cy="721800"/>
          </a:xfrm>
          <a:prstGeom prst="roundRect">
            <a:avLst>
              <a:gd name="adj" fmla="val 18830"/>
            </a:avLst>
          </a:prstGeom>
          <a:solidFill>
            <a:schemeClr val="bg2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42"/>
          <p:cNvSpPr/>
          <p:nvPr/>
        </p:nvSpPr>
        <p:spPr>
          <a:xfrm>
            <a:off x="6653175" y="3783875"/>
            <a:ext cx="4255200" cy="792000"/>
          </a:xfrm>
          <a:prstGeom prst="roundRect">
            <a:avLst>
              <a:gd name="adj" fmla="val 18830"/>
            </a:avLst>
          </a:prstGeom>
          <a:solidFill>
            <a:schemeClr val="bg2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42"/>
          <p:cNvSpPr/>
          <p:nvPr/>
        </p:nvSpPr>
        <p:spPr>
          <a:xfrm>
            <a:off x="6653182" y="4720000"/>
            <a:ext cx="4255200" cy="795600"/>
          </a:xfrm>
          <a:prstGeom prst="roundRect">
            <a:avLst>
              <a:gd name="adj" fmla="val 18830"/>
            </a:avLst>
          </a:prstGeom>
          <a:solidFill>
            <a:schemeClr val="bg2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42"/>
          <p:cNvSpPr txBox="1"/>
          <p:nvPr/>
        </p:nvSpPr>
        <p:spPr>
          <a:xfrm>
            <a:off x="6857999" y="3034050"/>
            <a:ext cx="3177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99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7" name="Google Shape;367;p42"/>
          <p:cNvSpPr txBox="1"/>
          <p:nvPr/>
        </p:nvSpPr>
        <p:spPr>
          <a:xfrm>
            <a:off x="6857999" y="3951875"/>
            <a:ext cx="3177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99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8" name="Google Shape;368;p42"/>
          <p:cNvSpPr txBox="1"/>
          <p:nvPr/>
        </p:nvSpPr>
        <p:spPr>
          <a:xfrm>
            <a:off x="6857999" y="4869700"/>
            <a:ext cx="3177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99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2"/>
          <p:cNvSpPr txBox="1">
            <a:spLocks noGrp="1"/>
          </p:cNvSpPr>
          <p:nvPr>
            <p:ph type="body" idx="4294967295"/>
          </p:nvPr>
        </p:nvSpPr>
        <p:spPr>
          <a:xfrm>
            <a:off x="917780" y="623650"/>
            <a:ext cx="1101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ШАГ 2. OBJECTIVE</a:t>
            </a: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55" name="Google Shape;355;p42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2"/>
          <p:cNvSpPr txBox="1"/>
          <p:nvPr/>
        </p:nvSpPr>
        <p:spPr>
          <a:xfrm>
            <a:off x="311600" y="2027475"/>
            <a:ext cx="4380000" cy="8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500" b="1">
              <a:solidFill>
                <a:srgbClr val="454545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57" name="Google Shape;357;p42"/>
          <p:cNvSpPr txBox="1"/>
          <p:nvPr/>
        </p:nvSpPr>
        <p:spPr>
          <a:xfrm>
            <a:off x="917775" y="1638300"/>
            <a:ext cx="4380000" cy="15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Определили направления (цели), к которым хотим стремиться в этом квартале 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b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Как правило, от </a:t>
            </a:r>
            <a:r>
              <a:rPr lang="en-US"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 до 5 направлений (целей)</a:t>
            </a:r>
            <a:endParaRPr sz="18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8" name="Google Shape;358;p42"/>
          <p:cNvSpPr/>
          <p:nvPr/>
        </p:nvSpPr>
        <p:spPr>
          <a:xfrm>
            <a:off x="6653163" y="1638300"/>
            <a:ext cx="4255200" cy="1101900"/>
          </a:xfrm>
          <a:prstGeom prst="roundRect">
            <a:avLst>
              <a:gd name="adj" fmla="val 18830"/>
            </a:avLst>
          </a:prstGeom>
          <a:solidFill>
            <a:srgbClr val="9900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42"/>
          <p:cNvSpPr txBox="1"/>
          <p:nvPr/>
        </p:nvSpPr>
        <p:spPr>
          <a:xfrm>
            <a:off x="6653163" y="1995150"/>
            <a:ext cx="42552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OBJECTIVE QA Q1 2020</a:t>
            </a:r>
            <a:endParaRPr sz="2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0" name="Google Shape;360;p42"/>
          <p:cNvSpPr/>
          <p:nvPr/>
        </p:nvSpPr>
        <p:spPr>
          <a:xfrm>
            <a:off x="6653181" y="2917950"/>
            <a:ext cx="4255200" cy="721800"/>
          </a:xfrm>
          <a:prstGeom prst="roundRect">
            <a:avLst>
              <a:gd name="adj" fmla="val 18830"/>
            </a:avLst>
          </a:prstGeom>
          <a:solidFill>
            <a:srgbClr val="FFFF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42"/>
          <p:cNvSpPr txBox="1"/>
          <p:nvPr/>
        </p:nvSpPr>
        <p:spPr>
          <a:xfrm>
            <a:off x="7175781" y="3085388"/>
            <a:ext cx="37326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 err="1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Ускорить</a:t>
            </a:r>
            <a:r>
              <a:rPr lang="en-US" sz="1700" b="1" dirty="0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700" b="1" dirty="0" err="1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релизы</a:t>
            </a:r>
            <a:r>
              <a:rPr lang="en-US" sz="1700" b="1" dirty="0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 Backend</a:t>
            </a:r>
            <a:endParaRPr sz="1700" b="1" dirty="0">
              <a:solidFill>
                <a:srgbClr val="4545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2" name="Google Shape;362;p42"/>
          <p:cNvSpPr/>
          <p:nvPr/>
        </p:nvSpPr>
        <p:spPr>
          <a:xfrm>
            <a:off x="6653175" y="3783875"/>
            <a:ext cx="4255200" cy="792000"/>
          </a:xfrm>
          <a:prstGeom prst="roundRect">
            <a:avLst>
              <a:gd name="adj" fmla="val 18830"/>
            </a:avLst>
          </a:prstGeom>
          <a:solidFill>
            <a:srgbClr val="FFFF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42"/>
          <p:cNvSpPr txBox="1"/>
          <p:nvPr/>
        </p:nvSpPr>
        <p:spPr>
          <a:xfrm>
            <a:off x="7175775" y="3856275"/>
            <a:ext cx="35145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Сократить кол-во инцидентов на продакшене</a:t>
            </a:r>
            <a:endParaRPr sz="1700" b="1">
              <a:solidFill>
                <a:srgbClr val="4545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4" name="Google Shape;364;p42"/>
          <p:cNvSpPr/>
          <p:nvPr/>
        </p:nvSpPr>
        <p:spPr>
          <a:xfrm>
            <a:off x="6653182" y="4720000"/>
            <a:ext cx="4255200" cy="795600"/>
          </a:xfrm>
          <a:prstGeom prst="roundRect">
            <a:avLst>
              <a:gd name="adj" fmla="val 18830"/>
            </a:avLst>
          </a:prstGeom>
          <a:solidFill>
            <a:srgbClr val="FFFF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42"/>
          <p:cNvSpPr txBox="1"/>
          <p:nvPr/>
        </p:nvSpPr>
        <p:spPr>
          <a:xfrm>
            <a:off x="7175775" y="4792400"/>
            <a:ext cx="37326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Ускорить тестирование релиза моб. приложения</a:t>
            </a:r>
            <a:endParaRPr sz="1700" b="1">
              <a:solidFill>
                <a:srgbClr val="4545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6" name="Google Shape;366;p42"/>
          <p:cNvSpPr txBox="1"/>
          <p:nvPr/>
        </p:nvSpPr>
        <p:spPr>
          <a:xfrm>
            <a:off x="6857999" y="3034050"/>
            <a:ext cx="3177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9900FF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2200" b="1" dirty="0">
              <a:solidFill>
                <a:srgbClr val="99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7" name="Google Shape;367;p42"/>
          <p:cNvSpPr txBox="1"/>
          <p:nvPr/>
        </p:nvSpPr>
        <p:spPr>
          <a:xfrm>
            <a:off x="6857999" y="3951875"/>
            <a:ext cx="3177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9900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2200" b="1">
              <a:solidFill>
                <a:srgbClr val="99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8" name="Google Shape;368;p42"/>
          <p:cNvSpPr txBox="1"/>
          <p:nvPr/>
        </p:nvSpPr>
        <p:spPr>
          <a:xfrm>
            <a:off x="6857999" y="4869700"/>
            <a:ext cx="3177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9900FF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2200" b="1">
              <a:solidFill>
                <a:srgbClr val="99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142396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3"/>
          <p:cNvSpPr txBox="1">
            <a:spLocks noGrp="1"/>
          </p:cNvSpPr>
          <p:nvPr>
            <p:ph type="body" idx="2"/>
          </p:nvPr>
        </p:nvSpPr>
        <p:spPr>
          <a:xfrm>
            <a:off x="1321450" y="2565075"/>
            <a:ext cx="3864000" cy="12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8000" b="1">
                <a:latin typeface="Montserrat"/>
                <a:ea typeface="Montserrat"/>
                <a:cs typeface="Montserrat"/>
                <a:sym typeface="Montserrat"/>
              </a:rPr>
              <a:t>ШАГ 3</a:t>
            </a:r>
            <a:endParaRPr sz="80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4" name="Google Shape;374;p43"/>
          <p:cNvSpPr txBox="1">
            <a:spLocks noGrp="1"/>
          </p:cNvSpPr>
          <p:nvPr>
            <p:ph type="body" idx="1"/>
          </p:nvPr>
        </p:nvSpPr>
        <p:spPr>
          <a:xfrm>
            <a:off x="6732325" y="2372702"/>
            <a:ext cx="5065200" cy="10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ts val="1800"/>
              <a:buFont typeface="Courier New"/>
              <a:buNone/>
            </a:pPr>
            <a:r>
              <a:rPr lang="en-US" sz="6000">
                <a:latin typeface="Montserrat"/>
                <a:ea typeface="Montserrat"/>
                <a:cs typeface="Montserrat"/>
                <a:sym typeface="Montserrat"/>
              </a:rPr>
              <a:t>KEY</a:t>
            </a:r>
            <a:endParaRPr sz="6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ts val="1800"/>
              <a:buFont typeface="Courier New"/>
              <a:buNone/>
            </a:pPr>
            <a:r>
              <a:rPr lang="en-US" sz="6000">
                <a:latin typeface="Montserrat"/>
                <a:ea typeface="Montserrat"/>
                <a:cs typeface="Montserrat"/>
                <a:sym typeface="Montserrat"/>
              </a:rPr>
              <a:t>RESULT</a:t>
            </a:r>
            <a:endParaRPr sz="6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5" name="Google Shape;375;p43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8623" y="2620614"/>
            <a:ext cx="1120017" cy="1101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4"/>
          <p:cNvSpPr/>
          <p:nvPr/>
        </p:nvSpPr>
        <p:spPr>
          <a:xfrm>
            <a:off x="1882850" y="2468833"/>
            <a:ext cx="3736500" cy="1554900"/>
          </a:xfrm>
          <a:prstGeom prst="roundRect">
            <a:avLst>
              <a:gd name="adj" fmla="val 18830"/>
            </a:avLst>
          </a:prstGeom>
          <a:solidFill>
            <a:srgbClr val="FFFF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1" name="Google Shape;38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7336" y="2649435"/>
            <a:ext cx="3328400" cy="11937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4"/>
          <p:cNvSpPr txBox="1"/>
          <p:nvPr/>
        </p:nvSpPr>
        <p:spPr>
          <a:xfrm>
            <a:off x="5963475" y="2240850"/>
            <a:ext cx="5251200" cy="18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25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MindMeister</a:t>
            </a:r>
            <a:r>
              <a:rPr lang="en-US" sz="22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– удобный инструмент для брейншторма (есть и другие, но нам понравился этот)</a:t>
            </a:r>
            <a:endParaRPr sz="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4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5"/>
          <p:cNvSpPr txBox="1">
            <a:spLocks noGrp="1"/>
          </p:cNvSpPr>
          <p:nvPr>
            <p:ph type="body" idx="4294967295"/>
          </p:nvPr>
        </p:nvSpPr>
        <p:spPr>
          <a:xfrm>
            <a:off x="902555" y="623650"/>
            <a:ext cx="1101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ШАГ 3. KEY RESULT. Брейншторм</a:t>
            </a: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89" name="Google Shape;389;p45"/>
          <p:cNvSpPr/>
          <p:nvPr/>
        </p:nvSpPr>
        <p:spPr>
          <a:xfrm>
            <a:off x="9398275" y="2939925"/>
            <a:ext cx="2133000" cy="1101900"/>
          </a:xfrm>
          <a:prstGeom prst="roundRect">
            <a:avLst>
              <a:gd name="adj" fmla="val 18830"/>
            </a:avLst>
          </a:prstGeom>
          <a:solidFill>
            <a:srgbClr val="9900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45"/>
          <p:cNvSpPr txBox="1"/>
          <p:nvPr/>
        </p:nvSpPr>
        <p:spPr>
          <a:xfrm>
            <a:off x="9398275" y="3034100"/>
            <a:ext cx="21330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Ускорить релизы </a:t>
            </a:r>
            <a:br>
              <a:rPr lang="en-US" sz="1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Backend</a:t>
            </a:r>
            <a:endParaRPr sz="2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5" name="Google Shape;395;p46"/>
          <p:cNvCxnSpPr/>
          <p:nvPr/>
        </p:nvCxnSpPr>
        <p:spPr>
          <a:xfrm>
            <a:off x="8687975" y="3526000"/>
            <a:ext cx="794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96" name="Google Shape;396;p4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6"/>
          <p:cNvSpPr txBox="1">
            <a:spLocks noGrp="1"/>
          </p:cNvSpPr>
          <p:nvPr>
            <p:ph type="body" idx="4294967295"/>
          </p:nvPr>
        </p:nvSpPr>
        <p:spPr>
          <a:xfrm>
            <a:off x="902555" y="623650"/>
            <a:ext cx="1101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ШАГ 3. KEY RESULT. Брейншторм</a:t>
            </a: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98" name="Google Shape;398;p46"/>
          <p:cNvSpPr/>
          <p:nvPr/>
        </p:nvSpPr>
        <p:spPr>
          <a:xfrm>
            <a:off x="9398275" y="2939925"/>
            <a:ext cx="2133000" cy="1101900"/>
          </a:xfrm>
          <a:prstGeom prst="roundRect">
            <a:avLst>
              <a:gd name="adj" fmla="val 18830"/>
            </a:avLst>
          </a:prstGeom>
          <a:solidFill>
            <a:srgbClr val="9900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46"/>
          <p:cNvSpPr txBox="1"/>
          <p:nvPr/>
        </p:nvSpPr>
        <p:spPr>
          <a:xfrm>
            <a:off x="9398275" y="3034100"/>
            <a:ext cx="21330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Ускорить релизы </a:t>
            </a:r>
            <a:br>
              <a:rPr lang="en-US" sz="1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Backend</a:t>
            </a:r>
            <a:endParaRPr sz="2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0" name="Google Shape;400;p46"/>
          <p:cNvSpPr/>
          <p:nvPr/>
        </p:nvSpPr>
        <p:spPr>
          <a:xfrm>
            <a:off x="7091200" y="3129975"/>
            <a:ext cx="1786200" cy="721800"/>
          </a:xfrm>
          <a:prstGeom prst="roundRect">
            <a:avLst>
              <a:gd name="adj" fmla="val 18830"/>
            </a:avLst>
          </a:prstGeom>
          <a:solidFill>
            <a:srgbClr val="FFFF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6"/>
          <p:cNvSpPr txBox="1"/>
          <p:nvPr/>
        </p:nvSpPr>
        <p:spPr>
          <a:xfrm>
            <a:off x="7174375" y="3297425"/>
            <a:ext cx="16119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Внедрить CI</a:t>
            </a:r>
            <a:endParaRPr sz="1700" b="1">
              <a:solidFill>
                <a:srgbClr val="4545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" name="Google Shape;410;p47"/>
          <p:cNvCxnSpPr/>
          <p:nvPr/>
        </p:nvCxnSpPr>
        <p:spPr>
          <a:xfrm>
            <a:off x="6740125" y="3526000"/>
            <a:ext cx="794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Google Shape;400;p46">
            <a:extLst>
              <a:ext uri="{FF2B5EF4-FFF2-40B4-BE49-F238E27FC236}">
                <a16:creationId xmlns:a16="http://schemas.microsoft.com/office/drawing/2014/main" id="{FB7644A2-1631-114D-A936-54FA1A0889D9}"/>
              </a:ext>
            </a:extLst>
          </p:cNvPr>
          <p:cNvSpPr/>
          <p:nvPr/>
        </p:nvSpPr>
        <p:spPr>
          <a:xfrm>
            <a:off x="7091200" y="3129975"/>
            <a:ext cx="1786200" cy="721800"/>
          </a:xfrm>
          <a:prstGeom prst="roundRect">
            <a:avLst>
              <a:gd name="adj" fmla="val 18830"/>
            </a:avLst>
          </a:prstGeom>
          <a:solidFill>
            <a:srgbClr val="FFFF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6" name="Google Shape;406;p47"/>
          <p:cNvCxnSpPr>
            <a:endCxn id="407" idx="3"/>
          </p:cNvCxnSpPr>
          <p:nvPr/>
        </p:nvCxnSpPr>
        <p:spPr>
          <a:xfrm rot="10800000">
            <a:off x="6740125" y="2055575"/>
            <a:ext cx="1686900" cy="1096200"/>
          </a:xfrm>
          <a:prstGeom prst="bentConnector3">
            <a:avLst>
              <a:gd name="adj1" fmla="val -806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8" name="Google Shape;408;p47"/>
          <p:cNvCxnSpPr>
            <a:endCxn id="409" idx="3"/>
          </p:cNvCxnSpPr>
          <p:nvPr/>
        </p:nvCxnSpPr>
        <p:spPr>
          <a:xfrm flipH="1">
            <a:off x="6740125" y="3855075"/>
            <a:ext cx="1632900" cy="1064700"/>
          </a:xfrm>
          <a:prstGeom prst="bentConnector3">
            <a:avLst>
              <a:gd name="adj1" fmla="val -82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11" name="Google Shape;411;p47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47"/>
          <p:cNvSpPr txBox="1">
            <a:spLocks noGrp="1"/>
          </p:cNvSpPr>
          <p:nvPr>
            <p:ph type="body" idx="4294967295"/>
          </p:nvPr>
        </p:nvSpPr>
        <p:spPr>
          <a:xfrm>
            <a:off x="902555" y="623650"/>
            <a:ext cx="1101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ШАГ 3. KEY RESULT. Брейншторм</a:t>
            </a: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14" name="Google Shape;414;p47"/>
          <p:cNvSpPr txBox="1"/>
          <p:nvPr/>
        </p:nvSpPr>
        <p:spPr>
          <a:xfrm>
            <a:off x="7174375" y="3297425"/>
            <a:ext cx="16119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Внедрить CI</a:t>
            </a:r>
            <a:endParaRPr sz="1700" b="1">
              <a:solidFill>
                <a:srgbClr val="4545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7" name="Google Shape;407;p47"/>
          <p:cNvSpPr/>
          <p:nvPr/>
        </p:nvSpPr>
        <p:spPr>
          <a:xfrm>
            <a:off x="4747825" y="1732475"/>
            <a:ext cx="1992300" cy="646200"/>
          </a:xfrm>
          <a:prstGeom prst="roundRect">
            <a:avLst>
              <a:gd name="adj" fmla="val 20184"/>
            </a:avLst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47"/>
          <p:cNvSpPr txBox="1"/>
          <p:nvPr/>
        </p:nvSpPr>
        <p:spPr>
          <a:xfrm>
            <a:off x="4796125" y="1809125"/>
            <a:ext cx="18957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Разработать Build Verification Test</a:t>
            </a:r>
            <a:endParaRPr sz="13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9" name="Google Shape;419;p47"/>
          <p:cNvSpPr/>
          <p:nvPr/>
        </p:nvSpPr>
        <p:spPr>
          <a:xfrm>
            <a:off x="4747825" y="3202900"/>
            <a:ext cx="1992300" cy="646200"/>
          </a:xfrm>
          <a:prstGeom prst="roundRect">
            <a:avLst>
              <a:gd name="adj" fmla="val 20184"/>
            </a:avLst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47"/>
          <p:cNvSpPr txBox="1"/>
          <p:nvPr/>
        </p:nvSpPr>
        <p:spPr>
          <a:xfrm>
            <a:off x="4917625" y="3235213"/>
            <a:ext cx="16527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Собрать набор Regression Test</a:t>
            </a:r>
            <a:endParaRPr sz="13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9" name="Google Shape;409;p47"/>
          <p:cNvSpPr/>
          <p:nvPr/>
        </p:nvSpPr>
        <p:spPr>
          <a:xfrm>
            <a:off x="4747825" y="4596675"/>
            <a:ext cx="1992300" cy="646200"/>
          </a:xfrm>
          <a:prstGeom prst="roundRect">
            <a:avLst>
              <a:gd name="adj" fmla="val 20184"/>
            </a:avLst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47"/>
          <p:cNvSpPr txBox="1"/>
          <p:nvPr/>
        </p:nvSpPr>
        <p:spPr>
          <a:xfrm>
            <a:off x="5227675" y="4654575"/>
            <a:ext cx="10326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Написать </a:t>
            </a:r>
            <a:br>
              <a:rPr lang="en-US"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Pipeline</a:t>
            </a:r>
            <a:endParaRPr sz="13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437;p48">
            <a:extLst>
              <a:ext uri="{FF2B5EF4-FFF2-40B4-BE49-F238E27FC236}">
                <a16:creationId xmlns:a16="http://schemas.microsoft.com/office/drawing/2014/main" id="{32AE47EC-D598-594B-A92A-A1B91A536468}"/>
              </a:ext>
            </a:extLst>
          </p:cNvPr>
          <p:cNvSpPr/>
          <p:nvPr/>
        </p:nvSpPr>
        <p:spPr>
          <a:xfrm>
            <a:off x="4747825" y="4596675"/>
            <a:ext cx="1992300" cy="646200"/>
          </a:xfrm>
          <a:prstGeom prst="roundRect">
            <a:avLst>
              <a:gd name="adj" fmla="val 20184"/>
            </a:avLst>
          </a:prstGeom>
          <a:solidFill>
            <a:srgbClr val="434343"/>
          </a:solidFill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  <a:effectLst>
            <a:outerShdw blurRad="428625" dist="123825" dir="5400000" algn="bl" rotWithShape="0">
              <a:srgbClr val="9900FF">
                <a:alpha val="2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6" name="Google Shape;406;p47"/>
          <p:cNvCxnSpPr>
            <a:endCxn id="407" idx="3"/>
          </p:cNvCxnSpPr>
          <p:nvPr/>
        </p:nvCxnSpPr>
        <p:spPr>
          <a:xfrm rot="10800000">
            <a:off x="6740125" y="2055575"/>
            <a:ext cx="1686900" cy="1096200"/>
          </a:xfrm>
          <a:prstGeom prst="bentConnector3">
            <a:avLst>
              <a:gd name="adj1" fmla="val -806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8" name="Google Shape;408;p47"/>
          <p:cNvCxnSpPr>
            <a:endCxn id="409" idx="3"/>
          </p:cNvCxnSpPr>
          <p:nvPr/>
        </p:nvCxnSpPr>
        <p:spPr>
          <a:xfrm flipH="1">
            <a:off x="6740125" y="3855075"/>
            <a:ext cx="1632900" cy="1064700"/>
          </a:xfrm>
          <a:prstGeom prst="bentConnector3">
            <a:avLst>
              <a:gd name="adj1" fmla="val -82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47"/>
          <p:cNvCxnSpPr/>
          <p:nvPr/>
        </p:nvCxnSpPr>
        <p:spPr>
          <a:xfrm>
            <a:off x="6740125" y="3526000"/>
            <a:ext cx="794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11" name="Google Shape;411;p47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47"/>
          <p:cNvSpPr txBox="1">
            <a:spLocks noGrp="1"/>
          </p:cNvSpPr>
          <p:nvPr>
            <p:ph type="body" idx="4294967295"/>
          </p:nvPr>
        </p:nvSpPr>
        <p:spPr>
          <a:xfrm>
            <a:off x="902555" y="623650"/>
            <a:ext cx="1101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ШАГ 3. KEY RESULT. Брейншторм</a:t>
            </a: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13" name="Google Shape;413;p47"/>
          <p:cNvSpPr/>
          <p:nvPr/>
        </p:nvSpPr>
        <p:spPr>
          <a:xfrm>
            <a:off x="7091200" y="3129975"/>
            <a:ext cx="1786200" cy="721800"/>
          </a:xfrm>
          <a:prstGeom prst="roundRect">
            <a:avLst>
              <a:gd name="adj" fmla="val 18830"/>
            </a:avLst>
          </a:prstGeom>
          <a:solidFill>
            <a:srgbClr val="FFFFFF"/>
          </a:solidFill>
          <a:ln>
            <a:noFill/>
          </a:ln>
          <a:effectLst>
            <a:outerShdw blurRad="800100" dist="142875" dir="5400000" algn="bl" rotWithShape="0">
              <a:srgbClr val="9900FF">
                <a:alpha val="4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47"/>
          <p:cNvSpPr txBox="1"/>
          <p:nvPr/>
        </p:nvSpPr>
        <p:spPr>
          <a:xfrm>
            <a:off x="7174375" y="3297425"/>
            <a:ext cx="16119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Внедрить CI</a:t>
            </a:r>
            <a:endParaRPr sz="1700" b="1">
              <a:solidFill>
                <a:srgbClr val="4545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7" name="Google Shape;407;p47"/>
          <p:cNvSpPr/>
          <p:nvPr/>
        </p:nvSpPr>
        <p:spPr>
          <a:xfrm>
            <a:off x="4747825" y="1732475"/>
            <a:ext cx="1992300" cy="646200"/>
          </a:xfrm>
          <a:prstGeom prst="roundRect">
            <a:avLst>
              <a:gd name="adj" fmla="val 20184"/>
            </a:avLst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47"/>
          <p:cNvSpPr txBox="1"/>
          <p:nvPr/>
        </p:nvSpPr>
        <p:spPr>
          <a:xfrm>
            <a:off x="4796125" y="1809125"/>
            <a:ext cx="18957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Разработать Build Verification Test</a:t>
            </a:r>
            <a:endParaRPr sz="13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9" name="Google Shape;419;p47"/>
          <p:cNvSpPr/>
          <p:nvPr/>
        </p:nvSpPr>
        <p:spPr>
          <a:xfrm>
            <a:off x="4747825" y="3202900"/>
            <a:ext cx="1992300" cy="646200"/>
          </a:xfrm>
          <a:prstGeom prst="roundRect">
            <a:avLst>
              <a:gd name="adj" fmla="val 20184"/>
            </a:avLst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47"/>
          <p:cNvSpPr txBox="1"/>
          <p:nvPr/>
        </p:nvSpPr>
        <p:spPr>
          <a:xfrm>
            <a:off x="4917625" y="3235213"/>
            <a:ext cx="16527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Собрать набор Regression Test</a:t>
            </a:r>
            <a:endParaRPr sz="13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9" name="Google Shape;409;p47"/>
          <p:cNvSpPr/>
          <p:nvPr/>
        </p:nvSpPr>
        <p:spPr>
          <a:xfrm>
            <a:off x="4747825" y="4596675"/>
            <a:ext cx="1992300" cy="646200"/>
          </a:xfrm>
          <a:prstGeom prst="roundRect">
            <a:avLst>
              <a:gd name="adj" fmla="val 20184"/>
            </a:avLst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47"/>
          <p:cNvSpPr txBox="1"/>
          <p:nvPr/>
        </p:nvSpPr>
        <p:spPr>
          <a:xfrm>
            <a:off x="5227675" y="4654575"/>
            <a:ext cx="10326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Написать </a:t>
            </a:r>
            <a:br>
              <a:rPr lang="en-US"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Pipeline</a:t>
            </a:r>
            <a:endParaRPr sz="13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425;p47">
            <a:extLst>
              <a:ext uri="{FF2B5EF4-FFF2-40B4-BE49-F238E27FC236}">
                <a16:creationId xmlns:a16="http://schemas.microsoft.com/office/drawing/2014/main" id="{24685D97-CC2C-244B-B305-3843DB475758}"/>
              </a:ext>
            </a:extLst>
          </p:cNvPr>
          <p:cNvSpPr txBox="1"/>
          <p:nvPr/>
        </p:nvSpPr>
        <p:spPr>
          <a:xfrm>
            <a:off x="8643550" y="1611163"/>
            <a:ext cx="3486600" cy="11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9900FF"/>
                </a:solidFill>
                <a:latin typeface="Montserrat"/>
                <a:ea typeface="Montserrat"/>
                <a:cs typeface="Montserrat"/>
                <a:sym typeface="Montserrat"/>
              </a:rPr>
              <a:t>Objective </a:t>
            </a:r>
            <a:r>
              <a:rPr lang="en-US" sz="1800" b="1" dirty="0" err="1">
                <a:solidFill>
                  <a:srgbClr val="9900FF"/>
                </a:solidFill>
                <a:latin typeface="Montserrat"/>
                <a:ea typeface="Montserrat"/>
                <a:cs typeface="Montserrat"/>
                <a:sym typeface="Montserrat"/>
              </a:rPr>
              <a:t>ниже</a:t>
            </a:r>
            <a:r>
              <a:rPr lang="en-US" sz="1800" b="1" dirty="0">
                <a:solidFill>
                  <a:srgbClr val="9900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b="1" dirty="0" err="1">
                <a:solidFill>
                  <a:srgbClr val="9900FF"/>
                </a:solidFill>
                <a:latin typeface="Montserrat"/>
                <a:ea typeface="Montserrat"/>
                <a:cs typeface="Montserrat"/>
                <a:sym typeface="Montserrat"/>
              </a:rPr>
              <a:t>уровнем</a:t>
            </a:r>
            <a:r>
              <a:rPr lang="en-US" sz="1800" b="1" dirty="0">
                <a:solidFill>
                  <a:srgbClr val="9900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800" b="1" dirty="0" err="1">
                <a:solidFill>
                  <a:srgbClr val="9900FF"/>
                </a:solidFill>
                <a:latin typeface="Montserrat"/>
                <a:ea typeface="Montserrat"/>
                <a:cs typeface="Montserrat"/>
                <a:sym typeface="Montserrat"/>
              </a:rPr>
              <a:t>приближающий</a:t>
            </a:r>
            <a:r>
              <a:rPr lang="en-US" sz="1800" b="1" dirty="0">
                <a:solidFill>
                  <a:srgbClr val="9900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b="1" dirty="0" err="1">
                <a:solidFill>
                  <a:srgbClr val="9900FF"/>
                </a:solidFill>
                <a:latin typeface="Montserrat"/>
                <a:ea typeface="Montserrat"/>
                <a:cs typeface="Montserrat"/>
                <a:sym typeface="Montserrat"/>
              </a:rPr>
              <a:t>нас</a:t>
            </a:r>
            <a:r>
              <a:rPr lang="en-US" sz="1800" b="1" dirty="0">
                <a:solidFill>
                  <a:srgbClr val="9900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b="1" dirty="0" err="1">
                <a:solidFill>
                  <a:srgbClr val="9900FF"/>
                </a:solidFill>
                <a:latin typeface="Montserrat"/>
                <a:ea typeface="Montserrat"/>
                <a:cs typeface="Montserrat"/>
                <a:sym typeface="Montserrat"/>
              </a:rPr>
              <a:t>к</a:t>
            </a:r>
            <a:r>
              <a:rPr lang="en-US" sz="1800" b="1" dirty="0">
                <a:solidFill>
                  <a:srgbClr val="9900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b="1" dirty="0" err="1">
                <a:solidFill>
                  <a:srgbClr val="9900FF"/>
                </a:solidFill>
                <a:latin typeface="Montserrat"/>
                <a:ea typeface="Montserrat"/>
                <a:cs typeface="Montserrat"/>
                <a:sym typeface="Montserrat"/>
              </a:rPr>
              <a:t>верхнему</a:t>
            </a:r>
            <a:r>
              <a:rPr lang="en-US" sz="1800" b="1" dirty="0">
                <a:solidFill>
                  <a:srgbClr val="9900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800" b="1" dirty="0">
              <a:solidFill>
                <a:srgbClr val="99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426;p47">
            <a:extLst>
              <a:ext uri="{FF2B5EF4-FFF2-40B4-BE49-F238E27FC236}">
                <a16:creationId xmlns:a16="http://schemas.microsoft.com/office/drawing/2014/main" id="{5690821F-8C59-3A48-BDD9-3770E11FAB16}"/>
              </a:ext>
            </a:extLst>
          </p:cNvPr>
          <p:cNvSpPr/>
          <p:nvPr/>
        </p:nvSpPr>
        <p:spPr>
          <a:xfrm rot="1920323">
            <a:off x="8795752" y="2675100"/>
            <a:ext cx="350944" cy="39164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455;p48">
            <a:extLst>
              <a:ext uri="{FF2B5EF4-FFF2-40B4-BE49-F238E27FC236}">
                <a16:creationId xmlns:a16="http://schemas.microsoft.com/office/drawing/2014/main" id="{4C4C7EF8-8784-9A41-BE8E-0BA1CF38FC0C}"/>
              </a:ext>
            </a:extLst>
          </p:cNvPr>
          <p:cNvSpPr txBox="1"/>
          <p:nvPr/>
        </p:nvSpPr>
        <p:spPr>
          <a:xfrm>
            <a:off x="6740125" y="5528822"/>
            <a:ext cx="3486600" cy="9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9900FF"/>
                </a:solidFill>
                <a:latin typeface="Montserrat"/>
                <a:ea typeface="Montserrat"/>
                <a:cs typeface="Montserrat"/>
                <a:sym typeface="Montserrat"/>
              </a:rPr>
              <a:t>Key Result нашего Objective  </a:t>
            </a:r>
            <a:endParaRPr sz="1800" b="1">
              <a:solidFill>
                <a:srgbClr val="99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456;p48">
            <a:extLst>
              <a:ext uri="{FF2B5EF4-FFF2-40B4-BE49-F238E27FC236}">
                <a16:creationId xmlns:a16="http://schemas.microsoft.com/office/drawing/2014/main" id="{9250DEC5-42A0-3446-B436-C71DA92D5089}"/>
              </a:ext>
            </a:extLst>
          </p:cNvPr>
          <p:cNvSpPr/>
          <p:nvPr/>
        </p:nvSpPr>
        <p:spPr>
          <a:xfrm rot="8999633">
            <a:off x="6518350" y="5075518"/>
            <a:ext cx="350935" cy="39179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2021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 txBox="1">
            <a:spLocks noGrp="1"/>
          </p:cNvSpPr>
          <p:nvPr>
            <p:ph type="body" idx="1"/>
          </p:nvPr>
        </p:nvSpPr>
        <p:spPr>
          <a:xfrm>
            <a:off x="902553" y="520000"/>
            <a:ext cx="5091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Что есть OKR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75" name="Google Shape;175;p2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6"/>
          <p:cNvSpPr txBox="1"/>
          <p:nvPr/>
        </p:nvSpPr>
        <p:spPr>
          <a:xfrm>
            <a:off x="759350" y="2065275"/>
            <a:ext cx="1051800" cy="15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 </a:t>
            </a:r>
            <a:endParaRPr sz="8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" name="Google Shape;177;p26"/>
          <p:cNvSpPr txBox="1"/>
          <p:nvPr/>
        </p:nvSpPr>
        <p:spPr>
          <a:xfrm>
            <a:off x="902550" y="1166200"/>
            <a:ext cx="55326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Objec</a:t>
            </a:r>
            <a:r>
              <a:rPr lang="en-US" sz="2700" b="1" dirty="0">
                <a:solidFill>
                  <a:srgbClr val="222222"/>
                </a:solidFill>
                <a:highlight>
                  <a:srgbClr val="C0C0C0"/>
                </a:highlight>
                <a:latin typeface="Montserrat"/>
                <a:ea typeface="Montserrat"/>
                <a:cs typeface="Montserrat"/>
                <a:sym typeface="Montserrat"/>
              </a:rPr>
              <a:t>tive</a:t>
            </a:r>
            <a:r>
              <a:rPr lang="en-US" sz="2700" b="1" dirty="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 and Key Results </a:t>
            </a:r>
            <a:endParaRPr sz="27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" name="Google Shape;178;p26"/>
          <p:cNvSpPr txBox="1"/>
          <p:nvPr/>
        </p:nvSpPr>
        <p:spPr>
          <a:xfrm>
            <a:off x="1596825" y="2270775"/>
            <a:ext cx="4488600" cy="15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Формировать дерево целей на квартал и фиксировать ключевые результаты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9" name="Google Shape;179;p26"/>
          <p:cNvSpPr txBox="1"/>
          <p:nvPr/>
        </p:nvSpPr>
        <p:spPr>
          <a:xfrm>
            <a:off x="759350" y="3890025"/>
            <a:ext cx="1051800" cy="15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 </a:t>
            </a:r>
            <a:endParaRPr sz="8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0" name="Google Shape;180;p26"/>
          <p:cNvSpPr txBox="1"/>
          <p:nvPr/>
        </p:nvSpPr>
        <p:spPr>
          <a:xfrm>
            <a:off x="1596825" y="4106225"/>
            <a:ext cx="4299300" cy="15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Цели ставятся на компанию, команду, сотрудника и все цели связаны между собой. Обычно ставят 3-5 целей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1" name="Google Shape;181;p26"/>
          <p:cNvSpPr txBox="1"/>
          <p:nvPr/>
        </p:nvSpPr>
        <p:spPr>
          <a:xfrm>
            <a:off x="6277625" y="2598325"/>
            <a:ext cx="1051800" cy="15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 </a:t>
            </a:r>
            <a:endParaRPr sz="8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2" name="Google Shape;182;p26"/>
          <p:cNvSpPr txBox="1"/>
          <p:nvPr/>
        </p:nvSpPr>
        <p:spPr>
          <a:xfrm>
            <a:off x="7140225" y="2840875"/>
            <a:ext cx="4488600" cy="15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Мониторинг в течение квартала ключевых результатов (KR). Важно отследить, где вы находитесь и туда ли идете, чтобы скорректировать действия </a:t>
            </a:r>
            <a:endParaRPr sz="1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" name="Google Shape;410;p47"/>
          <p:cNvCxnSpPr/>
          <p:nvPr/>
        </p:nvCxnSpPr>
        <p:spPr>
          <a:xfrm>
            <a:off x="6740125" y="3526000"/>
            <a:ext cx="794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Google Shape;400;p46">
            <a:extLst>
              <a:ext uri="{FF2B5EF4-FFF2-40B4-BE49-F238E27FC236}">
                <a16:creationId xmlns:a16="http://schemas.microsoft.com/office/drawing/2014/main" id="{88524F1A-3C45-A947-8EFA-CC096DFB7AC7}"/>
              </a:ext>
            </a:extLst>
          </p:cNvPr>
          <p:cNvSpPr/>
          <p:nvPr/>
        </p:nvSpPr>
        <p:spPr>
          <a:xfrm>
            <a:off x="7091200" y="3129975"/>
            <a:ext cx="1786200" cy="721800"/>
          </a:xfrm>
          <a:prstGeom prst="roundRect">
            <a:avLst>
              <a:gd name="adj" fmla="val 18830"/>
            </a:avLst>
          </a:prstGeom>
          <a:solidFill>
            <a:srgbClr val="FFFF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6" name="Google Shape;406;p47"/>
          <p:cNvCxnSpPr>
            <a:endCxn id="407" idx="3"/>
          </p:cNvCxnSpPr>
          <p:nvPr/>
        </p:nvCxnSpPr>
        <p:spPr>
          <a:xfrm rot="10800000">
            <a:off x="6740125" y="2055575"/>
            <a:ext cx="1686900" cy="1096200"/>
          </a:xfrm>
          <a:prstGeom prst="bentConnector3">
            <a:avLst>
              <a:gd name="adj1" fmla="val -806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8" name="Google Shape;408;p47"/>
          <p:cNvCxnSpPr>
            <a:endCxn id="409" idx="3"/>
          </p:cNvCxnSpPr>
          <p:nvPr/>
        </p:nvCxnSpPr>
        <p:spPr>
          <a:xfrm flipH="1">
            <a:off x="6740125" y="3855075"/>
            <a:ext cx="1632900" cy="1064700"/>
          </a:xfrm>
          <a:prstGeom prst="bentConnector3">
            <a:avLst>
              <a:gd name="adj1" fmla="val -82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11" name="Google Shape;411;p47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47"/>
          <p:cNvSpPr txBox="1">
            <a:spLocks noGrp="1"/>
          </p:cNvSpPr>
          <p:nvPr>
            <p:ph type="body" idx="4294967295"/>
          </p:nvPr>
        </p:nvSpPr>
        <p:spPr>
          <a:xfrm>
            <a:off x="902555" y="623650"/>
            <a:ext cx="1101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ШАГ 3. KEY RESULT. Брейншторм</a:t>
            </a: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14" name="Google Shape;414;p47"/>
          <p:cNvSpPr txBox="1"/>
          <p:nvPr/>
        </p:nvSpPr>
        <p:spPr>
          <a:xfrm>
            <a:off x="7174375" y="3297425"/>
            <a:ext cx="16119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454545"/>
                </a:solidFill>
                <a:latin typeface="Montserrat"/>
                <a:ea typeface="Montserrat"/>
                <a:cs typeface="Montserrat"/>
                <a:sym typeface="Montserrat"/>
              </a:rPr>
              <a:t>Внедрить CI</a:t>
            </a:r>
            <a:endParaRPr sz="1700" b="1">
              <a:solidFill>
                <a:srgbClr val="4545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5" name="Google Shape;415;p47"/>
          <p:cNvSpPr/>
          <p:nvPr/>
        </p:nvSpPr>
        <p:spPr>
          <a:xfrm>
            <a:off x="578350" y="1465300"/>
            <a:ext cx="3818400" cy="1250100"/>
          </a:xfrm>
          <a:prstGeom prst="roundRect">
            <a:avLst>
              <a:gd name="adj" fmla="val 20184"/>
            </a:avLst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47"/>
          <p:cNvSpPr/>
          <p:nvPr/>
        </p:nvSpPr>
        <p:spPr>
          <a:xfrm>
            <a:off x="578350" y="2825575"/>
            <a:ext cx="3818400" cy="1751100"/>
          </a:xfrm>
          <a:prstGeom prst="roundRect">
            <a:avLst>
              <a:gd name="adj" fmla="val 13077"/>
            </a:avLst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47"/>
          <p:cNvSpPr/>
          <p:nvPr/>
        </p:nvSpPr>
        <p:spPr>
          <a:xfrm>
            <a:off x="4747825" y="1732475"/>
            <a:ext cx="1992300" cy="646200"/>
          </a:xfrm>
          <a:prstGeom prst="roundRect">
            <a:avLst>
              <a:gd name="adj" fmla="val 20184"/>
            </a:avLst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47"/>
          <p:cNvSpPr txBox="1"/>
          <p:nvPr/>
        </p:nvSpPr>
        <p:spPr>
          <a:xfrm>
            <a:off x="4796125" y="1809125"/>
            <a:ext cx="18957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Разработать Build Verification Test</a:t>
            </a:r>
            <a:endParaRPr sz="13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9" name="Google Shape;419;p47"/>
          <p:cNvSpPr/>
          <p:nvPr/>
        </p:nvSpPr>
        <p:spPr>
          <a:xfrm>
            <a:off x="4747825" y="3202900"/>
            <a:ext cx="1992300" cy="646200"/>
          </a:xfrm>
          <a:prstGeom prst="roundRect">
            <a:avLst>
              <a:gd name="adj" fmla="val 20184"/>
            </a:avLst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47"/>
          <p:cNvSpPr txBox="1"/>
          <p:nvPr/>
        </p:nvSpPr>
        <p:spPr>
          <a:xfrm>
            <a:off x="4917625" y="3235213"/>
            <a:ext cx="16527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Собрать набор Regression Test</a:t>
            </a:r>
            <a:endParaRPr sz="13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9" name="Google Shape;409;p47"/>
          <p:cNvSpPr/>
          <p:nvPr/>
        </p:nvSpPr>
        <p:spPr>
          <a:xfrm>
            <a:off x="4747825" y="4596675"/>
            <a:ext cx="1992300" cy="646200"/>
          </a:xfrm>
          <a:prstGeom prst="roundRect">
            <a:avLst>
              <a:gd name="adj" fmla="val 20184"/>
            </a:avLst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47"/>
          <p:cNvSpPr txBox="1"/>
          <p:nvPr/>
        </p:nvSpPr>
        <p:spPr>
          <a:xfrm>
            <a:off x="5227675" y="4654575"/>
            <a:ext cx="10326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Написать </a:t>
            </a:r>
            <a:br>
              <a:rPr lang="en-US"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Pipeline</a:t>
            </a:r>
            <a:endParaRPr sz="13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22" name="Google Shape;422;p47"/>
          <p:cNvCxnSpPr>
            <a:endCxn id="419" idx="1"/>
          </p:cNvCxnSpPr>
          <p:nvPr/>
        </p:nvCxnSpPr>
        <p:spPr>
          <a:xfrm>
            <a:off x="4396825" y="3526000"/>
            <a:ext cx="35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3" name="Google Shape;423;p47"/>
          <p:cNvCxnSpPr/>
          <p:nvPr/>
        </p:nvCxnSpPr>
        <p:spPr>
          <a:xfrm>
            <a:off x="4396825" y="2055575"/>
            <a:ext cx="35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4" name="Google Shape;424;p47"/>
          <p:cNvCxnSpPr/>
          <p:nvPr/>
        </p:nvCxnSpPr>
        <p:spPr>
          <a:xfrm>
            <a:off x="4396825" y="4941025"/>
            <a:ext cx="351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7" name="Google Shape;427;p47"/>
          <p:cNvSpPr txBox="1"/>
          <p:nvPr/>
        </p:nvSpPr>
        <p:spPr>
          <a:xfrm>
            <a:off x="578350" y="1613575"/>
            <a:ext cx="3486600" cy="9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365760" lvl="0" indent="-2197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Medium"/>
              <a:buChar char="✦"/>
            </a:pPr>
            <a:r>
              <a:rPr lang="en-US" sz="13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Тесты имеют 100% Pass Rate на master ветке</a:t>
            </a:r>
            <a:endParaRPr sz="13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65760" lvl="0" indent="-2197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Medium"/>
              <a:buChar char="✦"/>
            </a:pPr>
            <a:r>
              <a:rPr lang="en-US" sz="13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Тесты независимы от тестовых данных</a:t>
            </a:r>
            <a:endParaRPr sz="13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28" name="Google Shape;428;p47"/>
          <p:cNvSpPr txBox="1"/>
          <p:nvPr/>
        </p:nvSpPr>
        <p:spPr>
          <a:xfrm>
            <a:off x="578350" y="2973850"/>
            <a:ext cx="3818400" cy="9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365760" lvl="0" indent="-2197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Medium"/>
              <a:buChar char="✦"/>
            </a:pPr>
            <a:r>
              <a:rPr lang="en-US" sz="13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Тесты имеют 100% Pass Rate при отключенных интеграциях с другими сервисами</a:t>
            </a:r>
            <a:endParaRPr sz="13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65760" lvl="0" indent="-2197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Medium"/>
              <a:buChar char="✦"/>
            </a:pPr>
            <a:r>
              <a:rPr lang="en-US" sz="13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Набор покрывает 100% api методов бекенда</a:t>
            </a:r>
            <a:endParaRPr sz="13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65760" lvl="0" indent="-2197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Medium"/>
              <a:buChar char="✦"/>
            </a:pPr>
            <a:r>
              <a:rPr lang="en-US" sz="13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&gt; 70% coverage no user story</a:t>
            </a:r>
            <a:endParaRPr sz="130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6" name="Google Shape;453;p48">
            <a:extLst>
              <a:ext uri="{FF2B5EF4-FFF2-40B4-BE49-F238E27FC236}">
                <a16:creationId xmlns:a16="http://schemas.microsoft.com/office/drawing/2014/main" id="{F76132ED-A0D9-6C44-90F8-4F591905287B}"/>
              </a:ext>
            </a:extLst>
          </p:cNvPr>
          <p:cNvSpPr txBox="1"/>
          <p:nvPr/>
        </p:nvSpPr>
        <p:spPr>
          <a:xfrm>
            <a:off x="8643550" y="1611163"/>
            <a:ext cx="3486600" cy="11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Objective </a:t>
            </a:r>
            <a:r>
              <a:rPr lang="en-US" sz="1800" b="1" dirty="0" err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ниже</a:t>
            </a:r>
            <a:r>
              <a:rPr lang="en-US" sz="1800" b="1" dirty="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b="1" dirty="0" err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уровнем</a:t>
            </a:r>
            <a:r>
              <a:rPr lang="en-US" sz="1800" b="1" dirty="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800" b="1" dirty="0" err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приближающий</a:t>
            </a:r>
            <a:r>
              <a:rPr lang="en-US" sz="1800" b="1" dirty="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b="1" dirty="0" err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нас</a:t>
            </a:r>
            <a:r>
              <a:rPr lang="en-US" sz="1800" b="1" dirty="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b="1" dirty="0" err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к</a:t>
            </a:r>
            <a:r>
              <a:rPr lang="en-US" sz="1800" b="1" dirty="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b="1" dirty="0" err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верхнему</a:t>
            </a:r>
            <a:r>
              <a:rPr lang="en-US" sz="1800" b="1" dirty="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800" b="1" dirty="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454;p48">
            <a:extLst>
              <a:ext uri="{FF2B5EF4-FFF2-40B4-BE49-F238E27FC236}">
                <a16:creationId xmlns:a16="http://schemas.microsoft.com/office/drawing/2014/main" id="{AD0CBDDC-D577-BF46-93BF-9FB44579FAEA}"/>
              </a:ext>
            </a:extLst>
          </p:cNvPr>
          <p:cNvSpPr/>
          <p:nvPr/>
        </p:nvSpPr>
        <p:spPr>
          <a:xfrm rot="1920323">
            <a:off x="8795752" y="2675100"/>
            <a:ext cx="350944" cy="39164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455;p48">
            <a:extLst>
              <a:ext uri="{FF2B5EF4-FFF2-40B4-BE49-F238E27FC236}">
                <a16:creationId xmlns:a16="http://schemas.microsoft.com/office/drawing/2014/main" id="{699F9AC5-773A-4C4B-AFEE-1030F5682B5A}"/>
              </a:ext>
            </a:extLst>
          </p:cNvPr>
          <p:cNvSpPr txBox="1"/>
          <p:nvPr/>
        </p:nvSpPr>
        <p:spPr>
          <a:xfrm>
            <a:off x="6740125" y="5528822"/>
            <a:ext cx="3486600" cy="9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 b="1" dirty="0">
                <a:solidFill>
                  <a:srgbClr val="666666"/>
                </a:solidFill>
                <a:latin typeface="Montserrat"/>
                <a:sym typeface="Montserrat"/>
              </a:rPr>
              <a:t>Key Result </a:t>
            </a:r>
            <a:r>
              <a:rPr lang="en-US" sz="1800" b="1" dirty="0" err="1">
                <a:solidFill>
                  <a:srgbClr val="666666"/>
                </a:solidFill>
                <a:latin typeface="Montserrat"/>
                <a:sym typeface="Montserrat"/>
              </a:rPr>
              <a:t>нашего</a:t>
            </a:r>
            <a:r>
              <a:rPr lang="en-US" sz="1800" b="1" dirty="0">
                <a:solidFill>
                  <a:srgbClr val="666666"/>
                </a:solidFill>
                <a:latin typeface="Montserrat"/>
                <a:sym typeface="Montserrat"/>
              </a:rPr>
              <a:t> Objective  </a:t>
            </a:r>
            <a:endParaRPr sz="1800" b="1" dirty="0">
              <a:solidFill>
                <a:srgbClr val="666666"/>
              </a:solidFill>
              <a:latin typeface="Montserrat"/>
              <a:sym typeface="Montserrat"/>
            </a:endParaRPr>
          </a:p>
        </p:txBody>
      </p:sp>
      <p:sp>
        <p:nvSpPr>
          <p:cNvPr id="29" name="Google Shape;456;p48">
            <a:extLst>
              <a:ext uri="{FF2B5EF4-FFF2-40B4-BE49-F238E27FC236}">
                <a16:creationId xmlns:a16="http://schemas.microsoft.com/office/drawing/2014/main" id="{7C6476F6-986C-684E-8FCA-DAD1BD83A481}"/>
              </a:ext>
            </a:extLst>
          </p:cNvPr>
          <p:cNvSpPr/>
          <p:nvPr/>
        </p:nvSpPr>
        <p:spPr>
          <a:xfrm rot="8999633">
            <a:off x="6518350" y="5075518"/>
            <a:ext cx="350935" cy="39179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" name="Google Shape;477;p49">
            <a:extLst>
              <a:ext uri="{FF2B5EF4-FFF2-40B4-BE49-F238E27FC236}">
                <a16:creationId xmlns:a16="http://schemas.microsoft.com/office/drawing/2014/main" id="{CAD11A51-41E7-9B41-AFCE-51C80981CA5F}"/>
              </a:ext>
            </a:extLst>
          </p:cNvPr>
          <p:cNvSpPr/>
          <p:nvPr/>
        </p:nvSpPr>
        <p:spPr>
          <a:xfrm>
            <a:off x="578350" y="4686838"/>
            <a:ext cx="3818400" cy="721800"/>
          </a:xfrm>
          <a:prstGeom prst="roundRect">
            <a:avLst>
              <a:gd name="adj" fmla="val 20184"/>
            </a:avLst>
          </a:prstGeom>
          <a:solidFill>
            <a:srgbClr val="434343"/>
          </a:solidFill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  <a:effectLst>
            <a:outerShdw blurRad="700088" dist="238125" dir="3480000" algn="bl" rotWithShape="0">
              <a:srgbClr val="9900FF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490;p49">
            <a:extLst>
              <a:ext uri="{FF2B5EF4-FFF2-40B4-BE49-F238E27FC236}">
                <a16:creationId xmlns:a16="http://schemas.microsoft.com/office/drawing/2014/main" id="{AAF898B8-9DAF-5B4C-B9E2-C391962C16E7}"/>
              </a:ext>
            </a:extLst>
          </p:cNvPr>
          <p:cNvSpPr txBox="1"/>
          <p:nvPr/>
        </p:nvSpPr>
        <p:spPr>
          <a:xfrm>
            <a:off x="578350" y="5758925"/>
            <a:ext cx="4339200" cy="7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9900FF"/>
                </a:solidFill>
                <a:latin typeface="Montserrat"/>
                <a:ea typeface="Montserrat"/>
                <a:cs typeface="Montserrat"/>
                <a:sym typeface="Montserrat"/>
              </a:rPr>
              <a:t>Конкретные задачи и критерии, что мы выполнили Key Result </a:t>
            </a:r>
            <a:endParaRPr sz="1800" b="1">
              <a:solidFill>
                <a:srgbClr val="99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491;p49">
            <a:extLst>
              <a:ext uri="{FF2B5EF4-FFF2-40B4-BE49-F238E27FC236}">
                <a16:creationId xmlns:a16="http://schemas.microsoft.com/office/drawing/2014/main" id="{0F10E3D2-5E43-E940-9924-149E01A218E5}"/>
              </a:ext>
            </a:extLst>
          </p:cNvPr>
          <p:cNvSpPr/>
          <p:nvPr/>
        </p:nvSpPr>
        <p:spPr>
          <a:xfrm rot="10800000">
            <a:off x="759360" y="5291018"/>
            <a:ext cx="351000" cy="391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478;p49">
            <a:extLst>
              <a:ext uri="{FF2B5EF4-FFF2-40B4-BE49-F238E27FC236}">
                <a16:creationId xmlns:a16="http://schemas.microsoft.com/office/drawing/2014/main" id="{1141E02C-FE15-9A49-AEB2-5120C6508DBB}"/>
              </a:ext>
            </a:extLst>
          </p:cNvPr>
          <p:cNvSpPr txBox="1"/>
          <p:nvPr/>
        </p:nvSpPr>
        <p:spPr>
          <a:xfrm>
            <a:off x="578350" y="4758913"/>
            <a:ext cx="42552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365760" lvl="0" indent="-21970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Medium"/>
              <a:buChar char="✦"/>
            </a:pPr>
            <a:r>
              <a:rPr lang="en-US" sz="1300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Работает</a:t>
            </a:r>
            <a:r>
              <a:rPr lang="en-US" sz="1300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300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каскадный</a:t>
            </a:r>
            <a:r>
              <a:rPr lang="en-US" sz="1300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300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процесс</a:t>
            </a:r>
            <a:r>
              <a:rPr lang="en-US" sz="1300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300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запуска</a:t>
            </a:r>
            <a:br>
              <a:rPr lang="en-US" sz="1300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1300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Unit – Build – Deployment – BVT – RT</a:t>
            </a:r>
            <a:endParaRPr sz="1300" dirty="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379094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2D2D"/>
          </a:solidFill>
          <a:ln w="12700" cap="flat" cmpd="sng">
            <a:solidFill>
              <a:srgbClr val="32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0"/>
          <p:cNvSpPr/>
          <p:nvPr/>
        </p:nvSpPr>
        <p:spPr>
          <a:xfrm>
            <a:off x="0" y="1951652"/>
            <a:ext cx="12192000" cy="492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498" name="Google Shape;498;p50"/>
          <p:cNvSpPr txBox="1">
            <a:spLocks noGrp="1"/>
          </p:cNvSpPr>
          <p:nvPr>
            <p:ph type="body" idx="1"/>
          </p:nvPr>
        </p:nvSpPr>
        <p:spPr>
          <a:xfrm>
            <a:off x="902555" y="520012"/>
            <a:ext cx="1101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/>
              <a:t>ШАГ 3. KEY RESULT. Брейншторм.</a:t>
            </a:r>
            <a:endParaRPr/>
          </a:p>
        </p:txBody>
      </p:sp>
      <p:pic>
        <p:nvPicPr>
          <p:cNvPr id="499" name="Google Shape;499;p50"/>
          <p:cNvPicPr preferRelativeResize="0"/>
          <p:nvPr/>
        </p:nvPicPr>
        <p:blipFill rotWithShape="1">
          <a:blip r:embed="rId3">
            <a:alphaModFix/>
          </a:blip>
          <a:srcRect l="15894" t="13427" r="18423" b="21106"/>
          <a:stretch/>
        </p:blipFill>
        <p:spPr>
          <a:xfrm>
            <a:off x="0" y="0"/>
            <a:ext cx="12192000" cy="688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1"/>
          <p:cNvSpPr txBox="1"/>
          <p:nvPr/>
        </p:nvSpPr>
        <p:spPr>
          <a:xfrm>
            <a:off x="2004300" y="2478650"/>
            <a:ext cx="8183400" cy="15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>
                <a:solidFill>
                  <a:srgbClr val="2D2D2D"/>
                </a:solidFill>
                <a:latin typeface="Montserrat"/>
                <a:ea typeface="Montserrat"/>
                <a:cs typeface="Montserrat"/>
                <a:sym typeface="Montserrat"/>
              </a:rPr>
              <a:t>Не все цели должны быть сделаны</a:t>
            </a:r>
            <a:endParaRPr sz="8200">
              <a:solidFill>
                <a:srgbClr val="2D2D2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2"/>
          <p:cNvSpPr txBox="1">
            <a:spLocks noGrp="1"/>
          </p:cNvSpPr>
          <p:nvPr>
            <p:ph type="body" idx="2"/>
          </p:nvPr>
        </p:nvSpPr>
        <p:spPr>
          <a:xfrm>
            <a:off x="1321450" y="2565075"/>
            <a:ext cx="3864000" cy="12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8000" b="1">
                <a:latin typeface="Montserrat"/>
                <a:ea typeface="Montserrat"/>
                <a:cs typeface="Montserrat"/>
                <a:sym typeface="Montserrat"/>
              </a:rPr>
              <a:t>ШАГ 4</a:t>
            </a:r>
            <a:endParaRPr sz="80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0" name="Google Shape;510;p52"/>
          <p:cNvSpPr txBox="1">
            <a:spLocks noGrp="1"/>
          </p:cNvSpPr>
          <p:nvPr>
            <p:ph type="body" idx="1"/>
          </p:nvPr>
        </p:nvSpPr>
        <p:spPr>
          <a:xfrm>
            <a:off x="6732325" y="2726099"/>
            <a:ext cx="5065200" cy="14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ts val="1800"/>
              <a:buFont typeface="Courier New"/>
              <a:buNone/>
            </a:pPr>
            <a:r>
              <a:rPr lang="en-US" sz="5900">
                <a:latin typeface="Montserrat"/>
                <a:ea typeface="Montserrat"/>
                <a:cs typeface="Montserrat"/>
                <a:sym typeface="Montserrat"/>
              </a:rPr>
              <a:t>СКОРИНГ</a:t>
            </a:r>
            <a:endParaRPr sz="75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11" name="Google Shape;511;p52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8623" y="2620614"/>
            <a:ext cx="1120017" cy="1101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2D2D"/>
          </a:solidFill>
          <a:ln w="12700" cap="flat" cmpd="sng">
            <a:solidFill>
              <a:srgbClr val="32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53"/>
          <p:cNvSpPr txBox="1">
            <a:spLocks noGrp="1"/>
          </p:cNvSpPr>
          <p:nvPr>
            <p:ph type="body" idx="1"/>
          </p:nvPr>
        </p:nvSpPr>
        <p:spPr>
          <a:xfrm>
            <a:off x="902555" y="520012"/>
            <a:ext cx="1101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/>
              <a:t>ШАГ 4. Cкоринг.</a:t>
            </a:r>
            <a:endParaRPr/>
          </a:p>
        </p:txBody>
      </p:sp>
      <p:sp>
        <p:nvSpPr>
          <p:cNvPr id="518" name="Google Shape;518;p53"/>
          <p:cNvSpPr/>
          <p:nvPr/>
        </p:nvSpPr>
        <p:spPr>
          <a:xfrm>
            <a:off x="0" y="1951652"/>
            <a:ext cx="12192000" cy="492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pic>
        <p:nvPicPr>
          <p:cNvPr id="519" name="Google Shape;519;p53"/>
          <p:cNvPicPr preferRelativeResize="0"/>
          <p:nvPr/>
        </p:nvPicPr>
        <p:blipFill rotWithShape="1">
          <a:blip r:embed="rId3">
            <a:alphaModFix/>
          </a:blip>
          <a:srcRect l="24103" t="21008" r="29156" b="27624"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4"/>
          <p:cNvSpPr/>
          <p:nvPr/>
        </p:nvSpPr>
        <p:spPr>
          <a:xfrm>
            <a:off x="902550" y="1925400"/>
            <a:ext cx="6223200" cy="3444300"/>
          </a:xfrm>
          <a:prstGeom prst="roundRect">
            <a:avLst>
              <a:gd name="adj" fmla="val 7959"/>
            </a:avLst>
          </a:prstGeom>
          <a:solidFill>
            <a:srgbClr val="FFFF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5" name="Google Shape;525;p54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8500" y="2562400"/>
            <a:ext cx="4522750" cy="215395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54"/>
          <p:cNvSpPr txBox="1"/>
          <p:nvPr/>
        </p:nvSpPr>
        <p:spPr>
          <a:xfrm>
            <a:off x="7763675" y="2825850"/>
            <a:ext cx="3076200" cy="14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5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Гугл табличка – это хорошо</a:t>
            </a:r>
            <a:endParaRPr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8" name="Google Shape;528;p54"/>
          <p:cNvSpPr txBox="1">
            <a:spLocks noGrp="1"/>
          </p:cNvSpPr>
          <p:nvPr>
            <p:ph type="body" idx="4294967295"/>
          </p:nvPr>
        </p:nvSpPr>
        <p:spPr>
          <a:xfrm>
            <a:off x="902555" y="623650"/>
            <a:ext cx="1101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ШАГ 4. Скоринг</a:t>
            </a: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5"/>
          <p:cNvSpPr/>
          <p:nvPr/>
        </p:nvSpPr>
        <p:spPr>
          <a:xfrm>
            <a:off x="902550" y="1800875"/>
            <a:ext cx="6779100" cy="3381900"/>
          </a:xfrm>
          <a:prstGeom prst="roundRect">
            <a:avLst>
              <a:gd name="adj" fmla="val 7959"/>
            </a:avLst>
          </a:prstGeom>
          <a:solidFill>
            <a:srgbClr val="FFFF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4" name="Google Shape;534;p5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55"/>
          <p:cNvSpPr txBox="1">
            <a:spLocks noGrp="1"/>
          </p:cNvSpPr>
          <p:nvPr>
            <p:ph type="body" idx="4294967295"/>
          </p:nvPr>
        </p:nvSpPr>
        <p:spPr>
          <a:xfrm>
            <a:off x="902555" y="623650"/>
            <a:ext cx="1101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ШАГ 4. Скоринг</a:t>
            </a: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36" name="Google Shape;536;p55"/>
          <p:cNvSpPr txBox="1"/>
          <p:nvPr/>
        </p:nvSpPr>
        <p:spPr>
          <a:xfrm>
            <a:off x="8022725" y="2645925"/>
            <a:ext cx="3613500" cy="14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lvl="0" indent="-3492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Montserrat SemiBold"/>
              <a:buAutoNum type="arabicPeriod"/>
            </a:pPr>
            <a:r>
              <a:rPr lang="en-US" sz="19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Перенесли в табличку все Key Result</a:t>
            </a:r>
            <a:endParaRPr sz="19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Montserrat SemiBold"/>
              <a:buAutoNum type="arabicPeriod"/>
            </a:pPr>
            <a:r>
              <a:rPr lang="en-US" sz="19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Оценили сложность и пользу каждого из них</a:t>
            </a:r>
            <a:endParaRPr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aphicFrame>
        <p:nvGraphicFramePr>
          <p:cNvPr id="537" name="Google Shape;537;p55"/>
          <p:cNvGraphicFramePr/>
          <p:nvPr/>
        </p:nvGraphicFramePr>
        <p:xfrm>
          <a:off x="1248563" y="2263838"/>
          <a:ext cx="6087075" cy="2559775"/>
        </p:xfrm>
        <a:graphic>
          <a:graphicData uri="http://schemas.openxmlformats.org/drawingml/2006/table">
            <a:tbl>
              <a:tblPr>
                <a:noFill/>
                <a:tableStyleId>{7651C0D6-837E-401B-8A6C-635424B43D86}</a:tableStyleId>
              </a:tblPr>
              <a:tblGrid>
                <a:gridCol w="332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7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3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4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8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2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id</a:t>
                      </a:r>
                      <a:endParaRPr sz="12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Objective</a:t>
                      </a:r>
                      <a:endParaRPr sz="12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Key Result</a:t>
                      </a:r>
                      <a:endParaRPr sz="12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Complexity</a:t>
                      </a:r>
                      <a:endParaRPr sz="12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Value</a:t>
                      </a:r>
                      <a:endParaRPr sz="12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Objective 1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Key Result 1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15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Objective 4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Key Result 10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Objective 2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Key Result 11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13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Objective 4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Key Result 12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Objective 3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Key Result 13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Objective 3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Key Result 14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3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Objective 5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Key Result 15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2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6"/>
          <p:cNvSpPr/>
          <p:nvPr/>
        </p:nvSpPr>
        <p:spPr>
          <a:xfrm>
            <a:off x="902550" y="1497650"/>
            <a:ext cx="5314800" cy="4491000"/>
          </a:xfrm>
          <a:prstGeom prst="roundRect">
            <a:avLst>
              <a:gd name="adj" fmla="val 7959"/>
            </a:avLst>
          </a:prstGeom>
          <a:solidFill>
            <a:srgbClr val="FFFF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3" name="Google Shape;543;p5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56"/>
          <p:cNvSpPr txBox="1">
            <a:spLocks noGrp="1"/>
          </p:cNvSpPr>
          <p:nvPr>
            <p:ph type="body" idx="4294967295"/>
          </p:nvPr>
        </p:nvSpPr>
        <p:spPr>
          <a:xfrm>
            <a:off x="902555" y="623650"/>
            <a:ext cx="1101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ШАГ 4. Скоринг. </a:t>
            </a:r>
            <a:r>
              <a:rPr lang="en-US" sz="3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Complexity Matrix</a:t>
            </a:r>
            <a:endParaRPr sz="3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45" name="Google Shape;545;p56"/>
          <p:cNvSpPr txBox="1"/>
          <p:nvPr/>
        </p:nvSpPr>
        <p:spPr>
          <a:xfrm>
            <a:off x="6677175" y="2620400"/>
            <a:ext cx="4415700" cy="2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lvl="0" indent="-3619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ontserrat SemiBold"/>
              <a:buChar char="✦"/>
            </a:pPr>
            <a:r>
              <a:rPr lang="en-US" sz="2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Прозрачный фидбек по идеям</a:t>
            </a:r>
            <a:endParaRPr sz="21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ontserrat SemiBold"/>
              <a:buChar char="✦"/>
            </a:pPr>
            <a:r>
              <a:rPr lang="en-US" sz="2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Простой способ понять, что делать первым</a:t>
            </a:r>
            <a:endParaRPr sz="21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Montserrat SemiBold"/>
              <a:buChar char="✦"/>
            </a:pPr>
            <a:r>
              <a:rPr lang="en-US" sz="2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И что вообще не делать</a:t>
            </a:r>
            <a:endParaRPr sz="21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454545"/>
              </a:buClr>
              <a:buSzPts val="1800"/>
              <a:buFont typeface="Courier New"/>
              <a:buNone/>
            </a:pPr>
            <a:endParaRPr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46" name="Google Shape;546;p56"/>
          <p:cNvSpPr txBox="1"/>
          <p:nvPr/>
        </p:nvSpPr>
        <p:spPr>
          <a:xfrm>
            <a:off x="1730875" y="2394825"/>
            <a:ext cx="13362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Берем и делаем</a:t>
            </a:r>
            <a:endParaRPr b="1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7" name="Google Shape;547;p56"/>
          <p:cNvSpPr txBox="1"/>
          <p:nvPr/>
        </p:nvSpPr>
        <p:spPr>
          <a:xfrm>
            <a:off x="3600500" y="4192100"/>
            <a:ext cx="20712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E0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56"/>
          <p:cNvSpPr txBox="1"/>
          <p:nvPr/>
        </p:nvSpPr>
        <p:spPr>
          <a:xfrm>
            <a:off x="3906275" y="3899600"/>
            <a:ext cx="20712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E06666"/>
                </a:solidFill>
                <a:latin typeface="Montserrat"/>
                <a:ea typeface="Montserrat"/>
                <a:cs typeface="Montserrat"/>
                <a:sym typeface="Montserrat"/>
              </a:rPr>
              <a:t>Не делаем вообще*</a:t>
            </a:r>
            <a:endParaRPr b="1">
              <a:solidFill>
                <a:srgbClr val="E0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9" name="Google Shape;549;p56"/>
          <p:cNvSpPr txBox="1"/>
          <p:nvPr/>
        </p:nvSpPr>
        <p:spPr>
          <a:xfrm>
            <a:off x="3906275" y="2328225"/>
            <a:ext cx="20712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3C78D8"/>
                </a:solidFill>
                <a:latin typeface="Montserrat"/>
                <a:ea typeface="Montserrat"/>
                <a:cs typeface="Montserrat"/>
                <a:sym typeface="Montserrat"/>
              </a:rPr>
              <a:t>Делаем после  квадрата слева</a:t>
            </a:r>
            <a:endParaRPr b="1">
              <a:solidFill>
                <a:srgbClr val="3C78D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0" name="Google Shape;550;p56"/>
          <p:cNvSpPr txBox="1"/>
          <p:nvPr/>
        </p:nvSpPr>
        <p:spPr>
          <a:xfrm>
            <a:off x="1730875" y="3899588"/>
            <a:ext cx="1692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E69138"/>
                </a:solidFill>
                <a:latin typeface="Montserrat"/>
                <a:ea typeface="Montserrat"/>
                <a:cs typeface="Montserrat"/>
                <a:sym typeface="Montserrat"/>
              </a:rPr>
              <a:t>А нам это правда нужно? </a:t>
            </a:r>
            <a:endParaRPr b="1">
              <a:solidFill>
                <a:srgbClr val="E691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51" name="Google Shape;551;p56"/>
          <p:cNvCxnSpPr/>
          <p:nvPr/>
        </p:nvCxnSpPr>
        <p:spPr>
          <a:xfrm>
            <a:off x="1389750" y="2072000"/>
            <a:ext cx="4346100" cy="3423900"/>
          </a:xfrm>
          <a:prstGeom prst="bentConnector3">
            <a:avLst>
              <a:gd name="adj1" fmla="val 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552" name="Google Shape;552;p56"/>
          <p:cNvSpPr txBox="1"/>
          <p:nvPr/>
        </p:nvSpPr>
        <p:spPr>
          <a:xfrm>
            <a:off x="2795275" y="5524500"/>
            <a:ext cx="1336200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Complexity</a:t>
            </a:r>
            <a:endParaRPr b="1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3" name="Google Shape;553;p56"/>
          <p:cNvSpPr txBox="1"/>
          <p:nvPr/>
        </p:nvSpPr>
        <p:spPr>
          <a:xfrm rot="-5400000">
            <a:off x="746875" y="3538000"/>
            <a:ext cx="951600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Value</a:t>
            </a:r>
            <a:endParaRPr b="1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54" name="Google Shape;554;p56"/>
          <p:cNvCxnSpPr/>
          <p:nvPr/>
        </p:nvCxnSpPr>
        <p:spPr>
          <a:xfrm>
            <a:off x="3626025" y="2189150"/>
            <a:ext cx="0" cy="31080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5" name="Google Shape;555;p56"/>
          <p:cNvCxnSpPr/>
          <p:nvPr/>
        </p:nvCxnSpPr>
        <p:spPr>
          <a:xfrm>
            <a:off x="1730875" y="3676650"/>
            <a:ext cx="39291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6" name="Google Shape;556;p56"/>
          <p:cNvSpPr txBox="1"/>
          <p:nvPr/>
        </p:nvSpPr>
        <p:spPr>
          <a:xfrm>
            <a:off x="1730875" y="2933925"/>
            <a:ext cx="1692900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High Value,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Low Complexity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7" name="Google Shape;557;p56"/>
          <p:cNvSpPr txBox="1"/>
          <p:nvPr/>
        </p:nvSpPr>
        <p:spPr>
          <a:xfrm>
            <a:off x="3906275" y="2933925"/>
            <a:ext cx="1882200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High Value,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High Complexity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8" name="Google Shape;558;p56"/>
          <p:cNvSpPr txBox="1"/>
          <p:nvPr/>
        </p:nvSpPr>
        <p:spPr>
          <a:xfrm>
            <a:off x="1730875" y="4616750"/>
            <a:ext cx="1692900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Low Value,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Low Complexity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9" name="Google Shape;559;p56"/>
          <p:cNvSpPr txBox="1"/>
          <p:nvPr/>
        </p:nvSpPr>
        <p:spPr>
          <a:xfrm>
            <a:off x="3906275" y="4616750"/>
            <a:ext cx="1882200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Low Value,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High Complexity</a:t>
            </a:r>
            <a:endParaRPr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57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57"/>
          <p:cNvSpPr txBox="1"/>
          <p:nvPr/>
        </p:nvSpPr>
        <p:spPr>
          <a:xfrm>
            <a:off x="7270950" y="2459450"/>
            <a:ext cx="4428300" cy="14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Добавили отметку «ВЕРЮ/НЕ ВЕРЮ», чтобы отметить те цели, в которые команда верит больше всего и наоборот</a:t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6" name="Google Shape;566;p57"/>
          <p:cNvSpPr txBox="1">
            <a:spLocks noGrp="1"/>
          </p:cNvSpPr>
          <p:nvPr>
            <p:ph type="body" idx="4294967295"/>
          </p:nvPr>
        </p:nvSpPr>
        <p:spPr>
          <a:xfrm>
            <a:off x="902555" y="623650"/>
            <a:ext cx="1101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ШАГ 4. Скоринг</a:t>
            </a: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67" name="Google Shape;567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1850" y="1618538"/>
            <a:ext cx="5708400" cy="4281300"/>
          </a:xfrm>
          <a:prstGeom prst="roundRect">
            <a:avLst>
              <a:gd name="adj" fmla="val 8433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58"/>
          <p:cNvSpPr txBox="1">
            <a:spLocks noGrp="1"/>
          </p:cNvSpPr>
          <p:nvPr>
            <p:ph type="body" idx="2"/>
          </p:nvPr>
        </p:nvSpPr>
        <p:spPr>
          <a:xfrm>
            <a:off x="1321450" y="2565075"/>
            <a:ext cx="3864000" cy="12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8000" b="1">
                <a:latin typeface="Montserrat"/>
                <a:ea typeface="Montserrat"/>
                <a:cs typeface="Montserrat"/>
                <a:sym typeface="Montserrat"/>
              </a:rPr>
              <a:t>ШАГ 5</a:t>
            </a:r>
            <a:endParaRPr sz="80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3" name="Google Shape;573;p58"/>
          <p:cNvSpPr txBox="1">
            <a:spLocks noGrp="1"/>
          </p:cNvSpPr>
          <p:nvPr>
            <p:ph type="body" idx="1"/>
          </p:nvPr>
        </p:nvSpPr>
        <p:spPr>
          <a:xfrm>
            <a:off x="6732325" y="2306498"/>
            <a:ext cx="5065200" cy="20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ts val="1800"/>
              <a:buFont typeface="Courier New"/>
              <a:buNone/>
            </a:pPr>
            <a:r>
              <a:rPr lang="en-US" sz="4100">
                <a:latin typeface="Montserrat"/>
                <a:ea typeface="Montserrat"/>
                <a:cs typeface="Montserrat"/>
                <a:sym typeface="Montserrat"/>
              </a:rPr>
              <a:t>МОНИТОРИНГ </a:t>
            </a:r>
            <a:br>
              <a:rPr lang="en-US" sz="41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4100">
                <a:latin typeface="Montserrat"/>
                <a:ea typeface="Montserrat"/>
                <a:cs typeface="Montserrat"/>
                <a:sym typeface="Montserrat"/>
              </a:rPr>
              <a:t>И ПОДСЧЕТ РЕЗУЛЬТАТОВ</a:t>
            </a:r>
            <a:endParaRPr sz="43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74" name="Google Shape;574;p58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8623" y="2620614"/>
            <a:ext cx="1120017" cy="1101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/>
          <p:nvPr/>
        </p:nvSpPr>
        <p:spPr>
          <a:xfrm>
            <a:off x="759350" y="1365225"/>
            <a:ext cx="5044500" cy="4753500"/>
          </a:xfrm>
          <a:prstGeom prst="roundRect">
            <a:avLst>
              <a:gd name="adj" fmla="val 6909"/>
            </a:avLst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7"/>
          <p:cNvSpPr/>
          <p:nvPr/>
        </p:nvSpPr>
        <p:spPr>
          <a:xfrm>
            <a:off x="6401850" y="1576550"/>
            <a:ext cx="6433200" cy="3941400"/>
          </a:xfrm>
          <a:prstGeom prst="roundRect">
            <a:avLst>
              <a:gd name="adj" fmla="val 795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7"/>
          <p:cNvSpPr txBox="1">
            <a:spLocks noGrp="1"/>
          </p:cNvSpPr>
          <p:nvPr>
            <p:ph type="body" idx="1"/>
          </p:nvPr>
        </p:nvSpPr>
        <p:spPr>
          <a:xfrm>
            <a:off x="902555" y="520012"/>
            <a:ext cx="1101218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Где применяется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90" name="Google Shape;190;p27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7"/>
          <p:cNvPicPr preferRelativeResize="0"/>
          <p:nvPr/>
        </p:nvPicPr>
        <p:blipFill rotWithShape="1">
          <a:blip r:embed="rId4">
            <a:alphaModFix/>
          </a:blip>
          <a:srcRect r="21795"/>
          <a:stretch/>
        </p:blipFill>
        <p:spPr>
          <a:xfrm>
            <a:off x="6711200" y="1851964"/>
            <a:ext cx="2620500" cy="2513100"/>
          </a:xfrm>
          <a:prstGeom prst="roundRect">
            <a:avLst>
              <a:gd name="adj" fmla="val 10839"/>
            </a:avLst>
          </a:prstGeom>
          <a:noFill/>
          <a:ln>
            <a:noFill/>
          </a:ln>
        </p:spPr>
      </p:pic>
      <p:pic>
        <p:nvPicPr>
          <p:cNvPr id="192" name="Google Shape;192;p27"/>
          <p:cNvPicPr preferRelativeResize="0"/>
          <p:nvPr/>
        </p:nvPicPr>
        <p:blipFill rotWithShape="1">
          <a:blip r:embed="rId5">
            <a:alphaModFix/>
          </a:blip>
          <a:srcRect l="9706"/>
          <a:stretch/>
        </p:blipFill>
        <p:spPr>
          <a:xfrm>
            <a:off x="9516275" y="1851975"/>
            <a:ext cx="3178800" cy="2513100"/>
          </a:xfrm>
          <a:prstGeom prst="roundRect">
            <a:avLst>
              <a:gd name="adj" fmla="val 13602"/>
            </a:avLst>
          </a:prstGeom>
          <a:noFill/>
          <a:ln>
            <a:noFill/>
          </a:ln>
        </p:spPr>
      </p:pic>
      <p:pic>
        <p:nvPicPr>
          <p:cNvPr id="193" name="Google Shape;193;p27"/>
          <p:cNvPicPr preferRelativeResize="0"/>
          <p:nvPr/>
        </p:nvPicPr>
        <p:blipFill rotWithShape="1">
          <a:blip r:embed="rId6">
            <a:alphaModFix/>
          </a:blip>
          <a:srcRect r="14726"/>
          <a:stretch/>
        </p:blipFill>
        <p:spPr>
          <a:xfrm>
            <a:off x="1139050" y="1649666"/>
            <a:ext cx="1950600" cy="1953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94" name="Google Shape;194;p27"/>
          <p:cNvSpPr txBox="1"/>
          <p:nvPr/>
        </p:nvSpPr>
        <p:spPr>
          <a:xfrm>
            <a:off x="3393500" y="2051025"/>
            <a:ext cx="1950600" cy="11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EFEFEF"/>
                </a:solidFill>
                <a:latin typeface="Montserrat"/>
                <a:ea typeface="Montserrat"/>
                <a:cs typeface="Montserrat"/>
                <a:sym typeface="Montserrat"/>
              </a:rPr>
              <a:t>Эндрю Гроув, основатель методологии OKR и Intel</a:t>
            </a:r>
            <a:endParaRPr sz="1600">
              <a:solidFill>
                <a:srgbClr val="EFEFE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p27"/>
          <p:cNvSpPr txBox="1"/>
          <p:nvPr/>
        </p:nvSpPr>
        <p:spPr>
          <a:xfrm>
            <a:off x="6711200" y="4607500"/>
            <a:ext cx="43449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Эндрю помог парочке стартаперов</a:t>
            </a:r>
            <a:endParaRPr sz="19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" name="Google Shape;196;p27"/>
          <p:cNvSpPr txBox="1"/>
          <p:nvPr/>
        </p:nvSpPr>
        <p:spPr>
          <a:xfrm>
            <a:off x="902550" y="3801475"/>
            <a:ext cx="4630800" cy="22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В 1980 году впервые Эндрю внедрил OKR в Intel, он назвал это проект Operation Crush. </a:t>
            </a:r>
            <a:br>
              <a:rPr lang="en-US" sz="1800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00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Тогда они добились успеха.</a:t>
            </a:r>
            <a:endParaRPr sz="1800">
              <a:solidFill>
                <a:srgbClr val="F3F3F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Подход применяется по сей день по всему миру во многих компаниях. В том числе и в России.</a:t>
            </a:r>
            <a:endParaRPr sz="1800">
              <a:solidFill>
                <a:srgbClr val="F3F3F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3F3F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5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2D2D"/>
          </a:solidFill>
          <a:ln w="12700" cap="flat" cmpd="sng">
            <a:solidFill>
              <a:srgbClr val="32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59"/>
          <p:cNvSpPr txBox="1">
            <a:spLocks noGrp="1"/>
          </p:cNvSpPr>
          <p:nvPr>
            <p:ph type="body" idx="1"/>
          </p:nvPr>
        </p:nvSpPr>
        <p:spPr>
          <a:xfrm>
            <a:off x="902555" y="520012"/>
            <a:ext cx="1101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/>
              <a:t>ШАГ 4. Cкоринг.</a:t>
            </a:r>
            <a:endParaRPr/>
          </a:p>
        </p:txBody>
      </p:sp>
      <p:sp>
        <p:nvSpPr>
          <p:cNvPr id="581" name="Google Shape;581;p59"/>
          <p:cNvSpPr/>
          <p:nvPr/>
        </p:nvSpPr>
        <p:spPr>
          <a:xfrm>
            <a:off x="0" y="1951652"/>
            <a:ext cx="12192000" cy="492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pic>
        <p:nvPicPr>
          <p:cNvPr id="582" name="Google Shape;582;p59"/>
          <p:cNvPicPr preferRelativeResize="0"/>
          <p:nvPr/>
        </p:nvPicPr>
        <p:blipFill rotWithShape="1">
          <a:blip r:embed="rId3">
            <a:alphaModFix/>
          </a:blip>
          <a:srcRect l="24103" t="21008" r="29156" b="27624"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60"/>
          <p:cNvSpPr txBox="1"/>
          <p:nvPr/>
        </p:nvSpPr>
        <p:spPr>
          <a:xfrm>
            <a:off x="2004300" y="2478650"/>
            <a:ext cx="8183400" cy="15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6100" b="1">
                <a:solidFill>
                  <a:srgbClr val="2D2D2D"/>
                </a:solidFill>
                <a:latin typeface="Montserrat"/>
                <a:ea typeface="Montserrat"/>
                <a:cs typeface="Montserrat"/>
                <a:sym typeface="Montserrat"/>
              </a:rPr>
              <a:t>Гугл табличка </a:t>
            </a:r>
            <a:r>
              <a:rPr lang="en-US" sz="6100">
                <a:solidFill>
                  <a:srgbClr val="2D2D2D"/>
                </a:solidFill>
              </a:rPr>
              <a:t>❤️</a:t>
            </a:r>
            <a:r>
              <a:rPr lang="en-US" sz="6100" b="1">
                <a:solidFill>
                  <a:srgbClr val="2D2D2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1900">
              <a:solidFill>
                <a:srgbClr val="2D2D2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61"/>
          <p:cNvSpPr/>
          <p:nvPr/>
        </p:nvSpPr>
        <p:spPr>
          <a:xfrm>
            <a:off x="902550" y="1377125"/>
            <a:ext cx="8926800" cy="4876800"/>
          </a:xfrm>
          <a:prstGeom prst="roundRect">
            <a:avLst>
              <a:gd name="adj" fmla="val 6946"/>
            </a:avLst>
          </a:prstGeom>
          <a:solidFill>
            <a:srgbClr val="FFFF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3" name="Google Shape;593;p61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61"/>
          <p:cNvSpPr txBox="1">
            <a:spLocks noGrp="1"/>
          </p:cNvSpPr>
          <p:nvPr>
            <p:ph type="body" idx="4294967295"/>
          </p:nvPr>
        </p:nvSpPr>
        <p:spPr>
          <a:xfrm>
            <a:off x="902555" y="623650"/>
            <a:ext cx="1101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ШАГ 5. </a:t>
            </a:r>
            <a:r>
              <a:rPr lang="en-US" sz="3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Мониторинг и подсчет результатов</a:t>
            </a: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aphicFrame>
        <p:nvGraphicFramePr>
          <p:cNvPr id="595" name="Google Shape;595;p61"/>
          <p:cNvGraphicFramePr/>
          <p:nvPr/>
        </p:nvGraphicFramePr>
        <p:xfrm>
          <a:off x="1222313" y="1635375"/>
          <a:ext cx="8287275" cy="4328505"/>
        </p:xfrm>
        <a:graphic>
          <a:graphicData uri="http://schemas.openxmlformats.org/drawingml/2006/table">
            <a:tbl>
              <a:tblPr>
                <a:noFill/>
                <a:tableStyleId>{7651C0D6-837E-401B-8A6C-635424B43D86}</a:tableStyleId>
              </a:tblPr>
              <a:tblGrid>
                <a:gridCol w="485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2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2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7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4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9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48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766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74025">
                <a:tc gridSpan="5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ПОСТОЯННО ОБНОВЛЯЙТЕ ИХ</a:t>
                      </a:r>
                      <a:endParaRPr sz="11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275">
                <a:tc grid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Текущее значение квартальных KR по командам (0-1)</a:t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Плановый</a:t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Результат метрики</a:t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Текущий результат метрики</a:t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Цели (O) и Ключевые результаты (KR)</a:t>
                      </a: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Как будем оценивать?</a:t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Идеи по реализации KR</a:t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Краткий статус</a:t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5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Team 1</a:t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Team 1</a:t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Team 1</a:t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9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0.1</a:t>
                      </a:r>
                      <a:endParaRPr sz="18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0.4</a:t>
                      </a:r>
                      <a:endParaRPr sz="18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0.3</a:t>
                      </a:r>
                      <a:endParaRPr sz="18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Objective 1</a:t>
                      </a:r>
                      <a:endParaRPr sz="1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0.1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0.3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0.2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Key Result 1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0.2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0.2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0.1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Key Result 2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0.1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0.1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0.3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Key Result 3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59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0.6</a:t>
                      </a:r>
                      <a:endParaRPr sz="18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0.1</a:t>
                      </a:r>
                      <a:endParaRPr sz="18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0.2</a:t>
                      </a:r>
                      <a:endParaRPr sz="18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Objective 1</a:t>
                      </a:r>
                      <a:endParaRPr sz="1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0.2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0.2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0.2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Key Result 1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0.1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0.1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0.1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Key Result 2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0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0.1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0.3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0.3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Key Result 3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0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62"/>
          <p:cNvSpPr/>
          <p:nvPr/>
        </p:nvSpPr>
        <p:spPr>
          <a:xfrm>
            <a:off x="902550" y="1377125"/>
            <a:ext cx="8926800" cy="4876800"/>
          </a:xfrm>
          <a:prstGeom prst="roundRect">
            <a:avLst>
              <a:gd name="adj" fmla="val 6946"/>
            </a:avLst>
          </a:prstGeom>
          <a:solidFill>
            <a:srgbClr val="FFFF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1" name="Google Shape;601;p62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62"/>
          <p:cNvSpPr txBox="1">
            <a:spLocks noGrp="1"/>
          </p:cNvSpPr>
          <p:nvPr>
            <p:ph type="body" idx="4294967295"/>
          </p:nvPr>
        </p:nvSpPr>
        <p:spPr>
          <a:xfrm>
            <a:off x="902555" y="623650"/>
            <a:ext cx="1101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ШАГ 5. </a:t>
            </a:r>
            <a:r>
              <a:rPr lang="en-US" sz="3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Мониторинг и подсчет результатов</a:t>
            </a: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aphicFrame>
        <p:nvGraphicFramePr>
          <p:cNvPr id="603" name="Google Shape;603;p62"/>
          <p:cNvGraphicFramePr/>
          <p:nvPr/>
        </p:nvGraphicFramePr>
        <p:xfrm>
          <a:off x="1222313" y="1635375"/>
          <a:ext cx="8287275" cy="4328505"/>
        </p:xfrm>
        <a:graphic>
          <a:graphicData uri="http://schemas.openxmlformats.org/drawingml/2006/table">
            <a:tbl>
              <a:tblPr>
                <a:noFill/>
                <a:tableStyleId>{7651C0D6-837E-401B-8A6C-635424B43D86}</a:tableStyleId>
              </a:tblPr>
              <a:tblGrid>
                <a:gridCol w="485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2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2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7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4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9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48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766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74025">
                <a:tc gridSpan="5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ПОСТОЯННО ОБНОВЛЯЙТЕ ИХ</a:t>
                      </a:r>
                      <a:endParaRPr sz="11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275">
                <a:tc grid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Текущее значение квартальных KR по командам (0-1)</a:t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Плановый</a:t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Результат метрики</a:t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Текущий результат метрики</a:t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Цели (O) и Ключевые результаты (KR)</a:t>
                      </a: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Как будем оценивать?</a:t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Идеи по реализации KR</a:t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Краткий статус</a:t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5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Team 1</a:t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Team 1</a:t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Team 1</a:t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9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0.1</a:t>
                      </a:r>
                      <a:endParaRPr sz="18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0.4</a:t>
                      </a:r>
                      <a:endParaRPr sz="18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0.3</a:t>
                      </a:r>
                      <a:endParaRPr sz="18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Objective 1</a:t>
                      </a:r>
                      <a:endParaRPr sz="1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0.1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0.3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0.2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Key Result 1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0.2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0.2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0.1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Key Result 2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0.1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0.1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0.3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Key Result 3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59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0.6</a:t>
                      </a:r>
                      <a:endParaRPr sz="18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0.1</a:t>
                      </a:r>
                      <a:endParaRPr sz="18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0.2</a:t>
                      </a:r>
                      <a:endParaRPr sz="18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Objective 1</a:t>
                      </a:r>
                      <a:endParaRPr sz="1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0.2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0.2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0.2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Key Result 1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0.1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0.1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0.1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Key Result 2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0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0.1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0.3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0.3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Key Result 3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0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04" name="Google Shape;604;p62"/>
          <p:cNvSpPr/>
          <p:nvPr/>
        </p:nvSpPr>
        <p:spPr>
          <a:xfrm>
            <a:off x="1143000" y="1909400"/>
            <a:ext cx="1905000" cy="4137000"/>
          </a:xfrm>
          <a:prstGeom prst="roundRect">
            <a:avLst>
              <a:gd name="adj" fmla="val 13913"/>
            </a:avLst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  <a:effectLst>
            <a:outerShdw blurRad="428625" dist="123825" dir="5400000" algn="bl" rotWithShape="0">
              <a:srgbClr val="9900FF">
                <a:alpha val="2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62"/>
          <p:cNvSpPr/>
          <p:nvPr/>
        </p:nvSpPr>
        <p:spPr>
          <a:xfrm rot="8999633">
            <a:off x="2844300" y="5522443"/>
            <a:ext cx="350935" cy="39179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62"/>
          <p:cNvSpPr/>
          <p:nvPr/>
        </p:nvSpPr>
        <p:spPr>
          <a:xfrm>
            <a:off x="3048000" y="5839200"/>
            <a:ext cx="2849100" cy="721800"/>
          </a:xfrm>
          <a:prstGeom prst="roundRect">
            <a:avLst>
              <a:gd name="adj" fmla="val 18830"/>
            </a:avLst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  <a:effectLst>
            <a:outerShdw blurRad="800100" dist="142875" dir="5400000" algn="bl" rotWithShape="0">
              <a:srgbClr val="9900FF">
                <a:alpha val="4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62"/>
          <p:cNvSpPr txBox="1"/>
          <p:nvPr/>
        </p:nvSpPr>
        <p:spPr>
          <a:xfrm>
            <a:off x="3269675" y="5839200"/>
            <a:ext cx="2710500" cy="9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9900FF"/>
                </a:solidFill>
                <a:latin typeface="Montserrat"/>
                <a:ea typeface="Montserrat"/>
                <a:cs typeface="Montserrat"/>
                <a:sym typeface="Montserrat"/>
              </a:rPr>
              <a:t>Считаем результат от 0.1 до 1.0 </a:t>
            </a:r>
            <a:endParaRPr sz="1300" b="1">
              <a:solidFill>
                <a:srgbClr val="99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63"/>
          <p:cNvSpPr/>
          <p:nvPr/>
        </p:nvSpPr>
        <p:spPr>
          <a:xfrm>
            <a:off x="902550" y="1377125"/>
            <a:ext cx="8926800" cy="4876800"/>
          </a:xfrm>
          <a:prstGeom prst="roundRect">
            <a:avLst>
              <a:gd name="adj" fmla="val 6946"/>
            </a:avLst>
          </a:prstGeom>
          <a:solidFill>
            <a:srgbClr val="FFFF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3" name="Google Shape;613;p63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63"/>
          <p:cNvSpPr txBox="1">
            <a:spLocks noGrp="1"/>
          </p:cNvSpPr>
          <p:nvPr>
            <p:ph type="body" idx="4294967295"/>
          </p:nvPr>
        </p:nvSpPr>
        <p:spPr>
          <a:xfrm>
            <a:off x="902555" y="623650"/>
            <a:ext cx="1101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ШАГ 5. </a:t>
            </a:r>
            <a:r>
              <a:rPr lang="en-US" sz="3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Мониторинг и подсчет результатов</a:t>
            </a: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aphicFrame>
        <p:nvGraphicFramePr>
          <p:cNvPr id="615" name="Google Shape;615;p63"/>
          <p:cNvGraphicFramePr/>
          <p:nvPr/>
        </p:nvGraphicFramePr>
        <p:xfrm>
          <a:off x="1222313" y="1635375"/>
          <a:ext cx="8287275" cy="4328505"/>
        </p:xfrm>
        <a:graphic>
          <a:graphicData uri="http://schemas.openxmlformats.org/drawingml/2006/table">
            <a:tbl>
              <a:tblPr>
                <a:noFill/>
                <a:tableStyleId>{7651C0D6-837E-401B-8A6C-635424B43D86}</a:tableStyleId>
              </a:tblPr>
              <a:tblGrid>
                <a:gridCol w="485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2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2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7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4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92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48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00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766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74025">
                <a:tc gridSpan="5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ПОСТОЯННО ОБНОВЛЯЙТЕ ИХ</a:t>
                      </a:r>
                      <a:endParaRPr sz="11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275">
                <a:tc grid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Текущее значение квартальных KR по командам (0-1)</a:t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Плановый</a:t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Результат метрики</a:t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Текущий результат метрики</a:t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Цели (O) и Ключевые результаты (KR)</a:t>
                      </a: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Как будем оценивать?</a:t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Идеи по реализации KR</a:t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Краткий статус</a:t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6D7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5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Team 1</a:t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Team 1</a:t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Team 1</a:t>
                      </a:r>
                      <a:endParaRPr sz="9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9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0.1</a:t>
                      </a:r>
                      <a:endParaRPr sz="18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0.4</a:t>
                      </a:r>
                      <a:endParaRPr sz="18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0.3</a:t>
                      </a:r>
                      <a:endParaRPr sz="18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Objective 1</a:t>
                      </a:r>
                      <a:endParaRPr sz="1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0.1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0.3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0.2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Key Result 1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0.2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0.2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0.1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Key Result 2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0.1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0.1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0.3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Key Result 3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59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0.6</a:t>
                      </a:r>
                      <a:endParaRPr sz="18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0.1</a:t>
                      </a:r>
                      <a:endParaRPr sz="18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0.2</a:t>
                      </a:r>
                      <a:endParaRPr sz="18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Objective 1</a:t>
                      </a:r>
                      <a:endParaRPr sz="1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0.2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0.2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0.2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Key Result 1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0.1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0.1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0.1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Key Result 2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0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0.1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0.3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0.3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Key Result 3</a:t>
                      </a:r>
                      <a:endParaRPr sz="10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0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FEFE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16" name="Google Shape;616;p63"/>
          <p:cNvSpPr/>
          <p:nvPr/>
        </p:nvSpPr>
        <p:spPr>
          <a:xfrm>
            <a:off x="4459350" y="1909400"/>
            <a:ext cx="1905000" cy="4137000"/>
          </a:xfrm>
          <a:prstGeom prst="roundRect">
            <a:avLst>
              <a:gd name="adj" fmla="val 13913"/>
            </a:avLst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  <a:effectLst>
            <a:outerShdw blurRad="428625" dist="123825" dir="5400000" algn="bl" rotWithShape="0">
              <a:srgbClr val="9900FF">
                <a:alpha val="2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63"/>
          <p:cNvSpPr/>
          <p:nvPr/>
        </p:nvSpPr>
        <p:spPr>
          <a:xfrm rot="5400000">
            <a:off x="6233093" y="3782015"/>
            <a:ext cx="351000" cy="391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63"/>
          <p:cNvSpPr/>
          <p:nvPr/>
        </p:nvSpPr>
        <p:spPr>
          <a:xfrm>
            <a:off x="6642475" y="3843925"/>
            <a:ext cx="1968600" cy="646200"/>
          </a:xfrm>
          <a:prstGeom prst="roundRect">
            <a:avLst>
              <a:gd name="adj" fmla="val 18830"/>
            </a:avLst>
          </a:prstGeom>
          <a:solidFill>
            <a:srgbClr val="FFFFFF"/>
          </a:solidFill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  <a:effectLst>
            <a:outerShdw blurRad="800100" dist="142875" dir="5400000" algn="bl" rotWithShape="0">
              <a:srgbClr val="9900FF">
                <a:alpha val="4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63"/>
          <p:cNvSpPr txBox="1"/>
          <p:nvPr/>
        </p:nvSpPr>
        <p:spPr>
          <a:xfrm>
            <a:off x="6864150" y="3968600"/>
            <a:ext cx="1746900" cy="5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9900FF"/>
                </a:solidFill>
                <a:latin typeface="Montserrat"/>
                <a:ea typeface="Montserrat"/>
                <a:cs typeface="Montserrat"/>
                <a:sym typeface="Montserrat"/>
              </a:rPr>
              <a:t>Наши OKR</a:t>
            </a:r>
            <a:endParaRPr sz="1300" b="1">
              <a:solidFill>
                <a:srgbClr val="99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0" name="Google Shape;620;p63"/>
          <p:cNvSpPr/>
          <p:nvPr/>
        </p:nvSpPr>
        <p:spPr>
          <a:xfrm>
            <a:off x="1143000" y="1909400"/>
            <a:ext cx="1905000" cy="4137000"/>
          </a:xfrm>
          <a:prstGeom prst="roundRect">
            <a:avLst>
              <a:gd name="adj" fmla="val 13913"/>
            </a:avLst>
          </a:prstGeom>
          <a:noFill/>
          <a:ln w="285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  <a:effectLst>
            <a:outerShdw blurRad="428625" dist="123825" dir="5400000" algn="bl" rotWithShape="0">
              <a:srgbClr val="9900FF">
                <a:alpha val="2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63"/>
          <p:cNvSpPr/>
          <p:nvPr/>
        </p:nvSpPr>
        <p:spPr>
          <a:xfrm rot="8999633">
            <a:off x="2844300" y="5522443"/>
            <a:ext cx="350935" cy="39179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63"/>
          <p:cNvSpPr/>
          <p:nvPr/>
        </p:nvSpPr>
        <p:spPr>
          <a:xfrm>
            <a:off x="3048000" y="5839200"/>
            <a:ext cx="2849100" cy="721800"/>
          </a:xfrm>
          <a:prstGeom prst="roundRect">
            <a:avLst>
              <a:gd name="adj" fmla="val 18830"/>
            </a:avLst>
          </a:prstGeom>
          <a:solidFill>
            <a:srgbClr val="FFFFFF"/>
          </a:solidFill>
          <a:ln w="2857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63"/>
          <p:cNvSpPr txBox="1"/>
          <p:nvPr/>
        </p:nvSpPr>
        <p:spPr>
          <a:xfrm>
            <a:off x="3269675" y="5839200"/>
            <a:ext cx="2710500" cy="9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Считаем результат от 0.1 до 1.0 </a:t>
            </a:r>
            <a:endParaRPr sz="1300" b="1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4"/>
          <p:cNvSpPr/>
          <p:nvPr/>
        </p:nvSpPr>
        <p:spPr>
          <a:xfrm>
            <a:off x="1928300" y="4873500"/>
            <a:ext cx="3011700" cy="972900"/>
          </a:xfrm>
          <a:prstGeom prst="roundRect">
            <a:avLst>
              <a:gd name="adj" fmla="val 18830"/>
            </a:avLst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64"/>
          <p:cNvSpPr/>
          <p:nvPr/>
        </p:nvSpPr>
        <p:spPr>
          <a:xfrm>
            <a:off x="5305400" y="1586100"/>
            <a:ext cx="3374100" cy="877500"/>
          </a:xfrm>
          <a:prstGeom prst="roundRect">
            <a:avLst>
              <a:gd name="adj" fmla="val 18830"/>
            </a:avLst>
          </a:prstGeom>
          <a:noFill/>
          <a:ln w="38100" cap="flat" cmpd="sng">
            <a:solidFill>
              <a:srgbClr val="FFE599"/>
            </a:solidFill>
            <a:prstDash val="solid"/>
            <a:round/>
            <a:headEnd type="none" w="sm" len="sm"/>
            <a:tailEnd type="none" w="sm" len="sm"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64"/>
          <p:cNvSpPr/>
          <p:nvPr/>
        </p:nvSpPr>
        <p:spPr>
          <a:xfrm>
            <a:off x="8312350" y="4873500"/>
            <a:ext cx="2802000" cy="972900"/>
          </a:xfrm>
          <a:prstGeom prst="roundRect">
            <a:avLst>
              <a:gd name="adj" fmla="val 18830"/>
            </a:avLst>
          </a:prstGeom>
          <a:noFill/>
          <a:ln w="38100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1" name="Google Shape;631;p64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64"/>
          <p:cNvSpPr txBox="1">
            <a:spLocks noGrp="1"/>
          </p:cNvSpPr>
          <p:nvPr>
            <p:ph type="body" idx="4294967295"/>
          </p:nvPr>
        </p:nvSpPr>
        <p:spPr>
          <a:xfrm>
            <a:off x="902555" y="623650"/>
            <a:ext cx="1101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ШАГ 5. </a:t>
            </a:r>
            <a:r>
              <a:rPr lang="en-US" sz="3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Мониторинг и подсчет результатов</a:t>
            </a: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33" name="Google Shape;633;p64"/>
          <p:cNvSpPr txBox="1"/>
          <p:nvPr/>
        </p:nvSpPr>
        <p:spPr>
          <a:xfrm>
            <a:off x="8312350" y="4934575"/>
            <a:ext cx="2802000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 err="1">
                <a:solidFill>
                  <a:srgbClr val="93C47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Мы</a:t>
            </a:r>
            <a:r>
              <a:rPr lang="en-US" sz="2200" b="1" dirty="0">
                <a:solidFill>
                  <a:srgbClr val="93C47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2200" b="1" dirty="0" err="1">
                <a:solidFill>
                  <a:srgbClr val="93C47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целимся</a:t>
            </a:r>
            <a:r>
              <a:rPr lang="en-US" sz="2200" b="1" dirty="0">
                <a:solidFill>
                  <a:srgbClr val="93C47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2200" b="1" dirty="0" err="1">
                <a:solidFill>
                  <a:srgbClr val="93C47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сюда</a:t>
            </a:r>
            <a:endParaRPr sz="2200" b="1" dirty="0">
              <a:solidFill>
                <a:srgbClr val="93C47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34" name="Google Shape;634;p64"/>
          <p:cNvSpPr txBox="1"/>
          <p:nvPr/>
        </p:nvSpPr>
        <p:spPr>
          <a:xfrm>
            <a:off x="4859763" y="1586100"/>
            <a:ext cx="4326600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solidFill>
                  <a:srgbClr val="FFE5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Прогресс</a:t>
            </a:r>
            <a:r>
              <a:rPr lang="en-US" sz="2200" dirty="0">
                <a:solidFill>
                  <a:srgbClr val="FFE5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2200" dirty="0" err="1">
                <a:solidFill>
                  <a:srgbClr val="FFE5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есть</a:t>
            </a:r>
            <a:r>
              <a:rPr lang="en-US" sz="2200" dirty="0">
                <a:solidFill>
                  <a:srgbClr val="FFE5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</a:t>
            </a:r>
            <a:br>
              <a:rPr lang="en-US" sz="2200" dirty="0">
                <a:solidFill>
                  <a:srgbClr val="FFE5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-US" sz="2200" dirty="0" err="1">
                <a:solidFill>
                  <a:srgbClr val="FFE5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но</a:t>
            </a:r>
            <a:r>
              <a:rPr lang="en-US" sz="2200" dirty="0">
                <a:solidFill>
                  <a:srgbClr val="FFE5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US" sz="2200" dirty="0" err="1">
                <a:solidFill>
                  <a:srgbClr val="FFE59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недостаточный</a:t>
            </a:r>
            <a:endParaRPr sz="2200" dirty="0">
              <a:solidFill>
                <a:srgbClr val="FFE59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35" name="Google Shape;635;p64"/>
          <p:cNvSpPr txBox="1"/>
          <p:nvPr/>
        </p:nvSpPr>
        <p:spPr>
          <a:xfrm>
            <a:off x="1928175" y="4934575"/>
            <a:ext cx="3011700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 err="1">
                <a:solidFill>
                  <a:srgbClr val="CC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Плохо</a:t>
            </a:r>
            <a:r>
              <a:rPr lang="en-US" sz="2200" b="1" dirty="0">
                <a:solidFill>
                  <a:srgbClr val="CC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OKR </a:t>
            </a:r>
            <a:r>
              <a:rPr lang="en-US" sz="2200" b="1" dirty="0" err="1">
                <a:solidFill>
                  <a:srgbClr val="CC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зафакаплен</a:t>
            </a:r>
            <a:r>
              <a:rPr lang="en-US" sz="2200" b="1" dirty="0">
                <a:solidFill>
                  <a:srgbClr val="CC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sz="2200" b="1" dirty="0">
              <a:solidFill>
                <a:srgbClr val="CC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36" name="Google Shape;636;p64"/>
          <p:cNvSpPr/>
          <p:nvPr/>
        </p:nvSpPr>
        <p:spPr>
          <a:xfrm>
            <a:off x="1414863" y="3006950"/>
            <a:ext cx="972900" cy="972900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4"/>
          <p:cNvSpPr txBox="1"/>
          <p:nvPr/>
        </p:nvSpPr>
        <p:spPr>
          <a:xfrm>
            <a:off x="1414938" y="3159050"/>
            <a:ext cx="972900" cy="5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0.0</a:t>
            </a:r>
            <a:endParaRPr sz="29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38" name="Google Shape;638;p64"/>
          <p:cNvSpPr/>
          <p:nvPr/>
        </p:nvSpPr>
        <p:spPr>
          <a:xfrm>
            <a:off x="2463488" y="3006950"/>
            <a:ext cx="972900" cy="972900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64"/>
          <p:cNvSpPr txBox="1"/>
          <p:nvPr/>
        </p:nvSpPr>
        <p:spPr>
          <a:xfrm>
            <a:off x="2463563" y="3159050"/>
            <a:ext cx="972900" cy="5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0.1</a:t>
            </a:r>
            <a:endParaRPr sz="29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40" name="Google Shape;640;p64"/>
          <p:cNvSpPr/>
          <p:nvPr/>
        </p:nvSpPr>
        <p:spPr>
          <a:xfrm>
            <a:off x="3512113" y="3006950"/>
            <a:ext cx="972900" cy="972900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64"/>
          <p:cNvSpPr txBox="1"/>
          <p:nvPr/>
        </p:nvSpPr>
        <p:spPr>
          <a:xfrm>
            <a:off x="3512038" y="3159050"/>
            <a:ext cx="972900" cy="5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0.2</a:t>
            </a:r>
            <a:endParaRPr sz="29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42" name="Google Shape;642;p64"/>
          <p:cNvSpPr/>
          <p:nvPr/>
        </p:nvSpPr>
        <p:spPr>
          <a:xfrm>
            <a:off x="4560738" y="3006950"/>
            <a:ext cx="972900" cy="972900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64"/>
          <p:cNvSpPr txBox="1"/>
          <p:nvPr/>
        </p:nvSpPr>
        <p:spPr>
          <a:xfrm>
            <a:off x="4560663" y="3159050"/>
            <a:ext cx="972900" cy="5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0.3</a:t>
            </a:r>
            <a:endParaRPr sz="29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44" name="Google Shape;644;p64"/>
          <p:cNvSpPr/>
          <p:nvPr/>
        </p:nvSpPr>
        <p:spPr>
          <a:xfrm>
            <a:off x="5609363" y="3006950"/>
            <a:ext cx="972900" cy="97290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64"/>
          <p:cNvSpPr txBox="1"/>
          <p:nvPr/>
        </p:nvSpPr>
        <p:spPr>
          <a:xfrm>
            <a:off x="5609288" y="3159050"/>
            <a:ext cx="972900" cy="5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0.4</a:t>
            </a:r>
            <a:endParaRPr sz="29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46" name="Google Shape;646;p64"/>
          <p:cNvSpPr/>
          <p:nvPr/>
        </p:nvSpPr>
        <p:spPr>
          <a:xfrm>
            <a:off x="6658063" y="3006950"/>
            <a:ext cx="972900" cy="97290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64"/>
          <p:cNvSpPr txBox="1"/>
          <p:nvPr/>
        </p:nvSpPr>
        <p:spPr>
          <a:xfrm>
            <a:off x="6657988" y="3159050"/>
            <a:ext cx="972900" cy="5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0.5</a:t>
            </a:r>
            <a:endParaRPr sz="29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48" name="Google Shape;648;p64"/>
          <p:cNvSpPr/>
          <p:nvPr/>
        </p:nvSpPr>
        <p:spPr>
          <a:xfrm>
            <a:off x="7706763" y="3006950"/>
            <a:ext cx="972900" cy="97290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64"/>
          <p:cNvSpPr txBox="1"/>
          <p:nvPr/>
        </p:nvSpPr>
        <p:spPr>
          <a:xfrm>
            <a:off x="7706688" y="3159050"/>
            <a:ext cx="972900" cy="5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0.6</a:t>
            </a:r>
            <a:endParaRPr sz="29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50" name="Google Shape;650;p64"/>
          <p:cNvSpPr/>
          <p:nvPr/>
        </p:nvSpPr>
        <p:spPr>
          <a:xfrm>
            <a:off x="8755463" y="3006950"/>
            <a:ext cx="972900" cy="972900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64"/>
          <p:cNvSpPr txBox="1"/>
          <p:nvPr/>
        </p:nvSpPr>
        <p:spPr>
          <a:xfrm>
            <a:off x="8755388" y="3159050"/>
            <a:ext cx="972900" cy="5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0.7</a:t>
            </a:r>
            <a:endParaRPr sz="29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52" name="Google Shape;652;p64"/>
          <p:cNvSpPr/>
          <p:nvPr/>
        </p:nvSpPr>
        <p:spPr>
          <a:xfrm>
            <a:off x="9804163" y="3006950"/>
            <a:ext cx="972900" cy="972900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64"/>
          <p:cNvSpPr txBox="1"/>
          <p:nvPr/>
        </p:nvSpPr>
        <p:spPr>
          <a:xfrm>
            <a:off x="9804088" y="3159050"/>
            <a:ext cx="972900" cy="5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0.8</a:t>
            </a:r>
            <a:endParaRPr sz="29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54" name="Google Shape;654;p64"/>
          <p:cNvSpPr/>
          <p:nvPr/>
        </p:nvSpPr>
        <p:spPr>
          <a:xfrm rot="10800000">
            <a:off x="9537860" y="4230743"/>
            <a:ext cx="351000" cy="391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64"/>
          <p:cNvSpPr/>
          <p:nvPr/>
        </p:nvSpPr>
        <p:spPr>
          <a:xfrm>
            <a:off x="6847585" y="2463631"/>
            <a:ext cx="351000" cy="391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64"/>
          <p:cNvSpPr/>
          <p:nvPr/>
        </p:nvSpPr>
        <p:spPr>
          <a:xfrm rot="10800000">
            <a:off x="3258660" y="4230743"/>
            <a:ext cx="351000" cy="391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Google Shape;661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5850" y="-159350"/>
            <a:ext cx="12863699" cy="7176700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65"/>
          <p:cNvSpPr/>
          <p:nvPr/>
        </p:nvSpPr>
        <p:spPr>
          <a:xfrm>
            <a:off x="209850" y="3564925"/>
            <a:ext cx="11772300" cy="1659300"/>
          </a:xfrm>
          <a:prstGeom prst="roundRect">
            <a:avLst>
              <a:gd name="adj" fmla="val 16667"/>
            </a:avLst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65"/>
          <p:cNvSpPr txBox="1">
            <a:spLocks noGrp="1"/>
          </p:cNvSpPr>
          <p:nvPr>
            <p:ph type="body" idx="1"/>
          </p:nvPr>
        </p:nvSpPr>
        <p:spPr>
          <a:xfrm>
            <a:off x="210000" y="3694050"/>
            <a:ext cx="11772300" cy="15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100" b="1">
                <a:solidFill>
                  <a:srgbClr val="783F04"/>
                </a:solidFill>
                <a:latin typeface="Montserrat"/>
                <a:ea typeface="Montserrat"/>
                <a:cs typeface="Montserrat"/>
                <a:sym typeface="Montserrat"/>
              </a:rPr>
              <a:t>ЛАЙФХАКИ OKR</a:t>
            </a:r>
            <a:endParaRPr sz="9100" b="1">
              <a:solidFill>
                <a:srgbClr val="783F0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66"/>
          <p:cNvSpPr txBox="1">
            <a:spLocks noGrp="1"/>
          </p:cNvSpPr>
          <p:nvPr>
            <p:ph type="body" idx="4294967295"/>
          </p:nvPr>
        </p:nvSpPr>
        <p:spPr>
          <a:xfrm>
            <a:off x="2602400" y="1836975"/>
            <a:ext cx="9255300" cy="16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1800"/>
              <a:buFont typeface="Courier New"/>
              <a:buNone/>
            </a:pPr>
            <a:r>
              <a:rPr lang="en-US" sz="9000" b="1">
                <a:latin typeface="Montserrat"/>
                <a:ea typeface="Montserrat"/>
                <a:cs typeface="Montserrat"/>
                <a:sym typeface="Montserrat"/>
              </a:rPr>
              <a:t>НЕ </a:t>
            </a:r>
            <a:endParaRPr sz="90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1800"/>
              <a:buFont typeface="Courier New"/>
              <a:buNone/>
            </a:pPr>
            <a:r>
              <a:rPr lang="en-US" sz="9000" b="1">
                <a:latin typeface="Montserrat"/>
                <a:ea typeface="Montserrat"/>
                <a:cs typeface="Montserrat"/>
                <a:sym typeface="Montserrat"/>
              </a:rPr>
              <a:t>ТОРОПИТЬСЯ</a:t>
            </a:r>
            <a:endParaRPr sz="90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9" name="Google Shape;669;p66"/>
          <p:cNvSpPr txBox="1"/>
          <p:nvPr/>
        </p:nvSpPr>
        <p:spPr>
          <a:xfrm>
            <a:off x="763178" y="762875"/>
            <a:ext cx="2117100" cy="4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0" b="1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30000" b="1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67"/>
          <p:cNvSpPr txBox="1">
            <a:spLocks noGrp="1"/>
          </p:cNvSpPr>
          <p:nvPr>
            <p:ph type="body" idx="4294967295"/>
          </p:nvPr>
        </p:nvSpPr>
        <p:spPr>
          <a:xfrm>
            <a:off x="3171175" y="2595275"/>
            <a:ext cx="9021000" cy="24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1800"/>
              <a:buFont typeface="Courier New"/>
              <a:buNone/>
            </a:pPr>
            <a:r>
              <a:rPr lang="en-US" sz="7200" b="1">
                <a:latin typeface="Montserrat"/>
                <a:ea typeface="Montserrat"/>
                <a:cs typeface="Montserrat"/>
                <a:sym typeface="Montserrat"/>
              </a:rPr>
              <a:t>АДАПТИРОВАТЬ ПОД СЕБЯ</a:t>
            </a:r>
            <a:endParaRPr sz="7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5" name="Google Shape;675;p67"/>
          <p:cNvSpPr txBox="1"/>
          <p:nvPr/>
        </p:nvSpPr>
        <p:spPr>
          <a:xfrm>
            <a:off x="459953" y="762875"/>
            <a:ext cx="2117100" cy="4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0" b="1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30000" b="1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68"/>
          <p:cNvSpPr txBox="1"/>
          <p:nvPr/>
        </p:nvSpPr>
        <p:spPr>
          <a:xfrm>
            <a:off x="432678" y="762875"/>
            <a:ext cx="2117100" cy="4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0" b="1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30000" b="1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1" name="Google Shape;681;p68"/>
          <p:cNvSpPr txBox="1">
            <a:spLocks noGrp="1"/>
          </p:cNvSpPr>
          <p:nvPr>
            <p:ph type="body" idx="4294967295"/>
          </p:nvPr>
        </p:nvSpPr>
        <p:spPr>
          <a:xfrm>
            <a:off x="3373325" y="1862250"/>
            <a:ext cx="8818800" cy="16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1800"/>
              <a:buFont typeface="Courier New"/>
              <a:buNone/>
            </a:pPr>
            <a:r>
              <a:rPr lang="en-US" sz="9000" b="1">
                <a:latin typeface="Montserrat"/>
                <a:ea typeface="Montserrat"/>
                <a:cs typeface="Montserrat"/>
                <a:sym typeface="Montserrat"/>
              </a:rPr>
              <a:t>OKR </a:t>
            </a:r>
            <a:br>
              <a:rPr lang="en-US" sz="9000" b="1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9000" b="1">
                <a:latin typeface="Montserrat"/>
                <a:ea typeface="Montserrat"/>
                <a:cs typeface="Montserrat"/>
                <a:sym typeface="Montserrat"/>
              </a:rPr>
              <a:t>НЕ KPI</a:t>
            </a:r>
            <a:endParaRPr sz="9000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 txBox="1"/>
          <p:nvPr/>
        </p:nvSpPr>
        <p:spPr>
          <a:xfrm>
            <a:off x="1954500" y="2474850"/>
            <a:ext cx="8283000" cy="15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00">
                <a:solidFill>
                  <a:srgbClr val="F3F3F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ПРЕДЫСТОРИЯ</a:t>
            </a:r>
            <a:endParaRPr sz="128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02" name="Google Shape;20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29902">
            <a:off x="-694864" y="-429103"/>
            <a:ext cx="3450105" cy="3395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99999">
            <a:off x="10635694" y="2739010"/>
            <a:ext cx="2224214" cy="2188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5475" y="-82825"/>
            <a:ext cx="12457476" cy="701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70"/>
          <p:cNvSpPr txBox="1"/>
          <p:nvPr/>
        </p:nvSpPr>
        <p:spPr>
          <a:xfrm>
            <a:off x="459953" y="762875"/>
            <a:ext cx="2117100" cy="4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0" b="1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30000" b="1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2" name="Google Shape;692;p70"/>
          <p:cNvSpPr txBox="1">
            <a:spLocks noGrp="1"/>
          </p:cNvSpPr>
          <p:nvPr>
            <p:ph type="body" idx="4294967295"/>
          </p:nvPr>
        </p:nvSpPr>
        <p:spPr>
          <a:xfrm>
            <a:off x="3305525" y="1542500"/>
            <a:ext cx="9003300" cy="24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1800"/>
              <a:buFont typeface="Courier New"/>
              <a:buNone/>
            </a:pPr>
            <a:r>
              <a:rPr lang="en-US" sz="7500" b="1">
                <a:latin typeface="Montserrat"/>
                <a:ea typeface="Montserrat"/>
                <a:cs typeface="Montserrat"/>
                <a:sym typeface="Montserrat"/>
              </a:rPr>
              <a:t>НЕ </a:t>
            </a:r>
            <a:br>
              <a:rPr lang="en-US" sz="7500" b="1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7500" b="1">
                <a:latin typeface="Montserrat"/>
                <a:ea typeface="Montserrat"/>
                <a:cs typeface="Montserrat"/>
                <a:sym typeface="Montserrat"/>
              </a:rPr>
              <a:t>БОЯТЬСЯ НЕУДАЧ</a:t>
            </a:r>
            <a:endParaRPr sz="75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93" name="Google Shape;69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6525" y="1434350"/>
            <a:ext cx="5904076" cy="5511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71"/>
          <p:cNvSpPr txBox="1"/>
          <p:nvPr/>
        </p:nvSpPr>
        <p:spPr>
          <a:xfrm>
            <a:off x="459953" y="762875"/>
            <a:ext cx="2117100" cy="4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0" b="1">
                <a:solidFill>
                  <a:srgbClr val="D9D9D9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sz="30000" b="1">
              <a:solidFill>
                <a:srgbClr val="D9D9D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9" name="Google Shape;699;p71"/>
          <p:cNvSpPr txBox="1">
            <a:spLocks noGrp="1"/>
          </p:cNvSpPr>
          <p:nvPr>
            <p:ph type="body" idx="4294967295"/>
          </p:nvPr>
        </p:nvSpPr>
        <p:spPr>
          <a:xfrm>
            <a:off x="2936700" y="1862250"/>
            <a:ext cx="9255300" cy="16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454545"/>
              </a:buClr>
              <a:buSzPts val="1800"/>
              <a:buFont typeface="Courier New"/>
              <a:buNone/>
            </a:pPr>
            <a:r>
              <a:rPr lang="en-US" sz="9000" b="1">
                <a:latin typeface="Montserrat"/>
                <a:ea typeface="Montserrat"/>
                <a:cs typeface="Montserrat"/>
                <a:sym typeface="Montserrat"/>
              </a:rPr>
              <a:t>ЛЕГКО </a:t>
            </a:r>
            <a:br>
              <a:rPr lang="en-US" sz="9000" b="1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9000" b="1">
                <a:latin typeface="Montserrat"/>
                <a:ea typeface="Montserrat"/>
                <a:cs typeface="Montserrat"/>
                <a:sym typeface="Montserrat"/>
              </a:rPr>
              <a:t>НЕ БУДЕТ</a:t>
            </a:r>
            <a:endParaRPr sz="90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00" name="Google Shape;700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6950" y="1445650"/>
            <a:ext cx="6259577" cy="5503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72"/>
          <p:cNvSpPr txBox="1">
            <a:spLocks noGrp="1"/>
          </p:cNvSpPr>
          <p:nvPr>
            <p:ph type="body" idx="4294967295"/>
          </p:nvPr>
        </p:nvSpPr>
        <p:spPr>
          <a:xfrm>
            <a:off x="1269450" y="1087275"/>
            <a:ext cx="9653100" cy="10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48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Что нам дал OKR?</a:t>
            </a:r>
            <a:endParaRPr sz="48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06" name="Google Shape;706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429902">
            <a:off x="-694864" y="-429103"/>
            <a:ext cx="3450105" cy="3395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799999">
            <a:off x="10635694" y="2739010"/>
            <a:ext cx="2224214" cy="2188757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72"/>
          <p:cNvSpPr/>
          <p:nvPr/>
        </p:nvSpPr>
        <p:spPr>
          <a:xfrm>
            <a:off x="2766900" y="2258775"/>
            <a:ext cx="6658200" cy="2544600"/>
          </a:xfrm>
          <a:prstGeom prst="roundRect">
            <a:avLst>
              <a:gd name="adj" fmla="val 6946"/>
            </a:avLst>
          </a:prstGeom>
          <a:solidFill>
            <a:srgbClr val="FFFFFF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72"/>
          <p:cNvSpPr txBox="1">
            <a:spLocks noGrp="1"/>
          </p:cNvSpPr>
          <p:nvPr>
            <p:ph type="body" idx="4294967295"/>
          </p:nvPr>
        </p:nvSpPr>
        <p:spPr>
          <a:xfrm>
            <a:off x="3089100" y="2634825"/>
            <a:ext cx="6013800" cy="20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✦"/>
            </a:pP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Команда QA с общими целями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✦"/>
            </a:pP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Фокус на результатах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✦"/>
            </a:pP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Синк с бизнесом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✦"/>
            </a:pPr>
            <a:r>
              <a:rPr lang="en-US" sz="2400">
                <a:latin typeface="Montserrat"/>
                <a:ea typeface="Montserrat"/>
                <a:cs typeface="Montserrat"/>
                <a:sym typeface="Montserrat"/>
              </a:rPr>
              <a:t>Амбициозность и похвала коллег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73"/>
          <p:cNvSpPr txBox="1">
            <a:spLocks noGrp="1"/>
          </p:cNvSpPr>
          <p:nvPr>
            <p:ph type="body" idx="1"/>
          </p:nvPr>
        </p:nvSpPr>
        <p:spPr>
          <a:xfrm>
            <a:off x="891667" y="1544693"/>
            <a:ext cx="4934400" cy="17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US" sz="4500" b="1" dirty="0" err="1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Спасибо</a:t>
            </a:r>
            <a:r>
              <a:rPr lang="en-US" sz="4500" b="1" dirty="0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b="1" dirty="0" err="1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за</a:t>
            </a:r>
            <a:r>
              <a:rPr lang="en-US" sz="4500" b="1" dirty="0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500" b="1" dirty="0" err="1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внимание</a:t>
            </a:r>
            <a:r>
              <a:rPr lang="en-US" sz="4500" b="1" dirty="0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lang="ru-RU" sz="4500" b="1" dirty="0">
              <a:solidFill>
                <a:srgbClr val="F3F3F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endParaRPr lang="ru-RU" sz="4500" b="1" dirty="0">
              <a:solidFill>
                <a:srgbClr val="F3F3F3"/>
              </a:solidFill>
              <a:latin typeface="Montserrat"/>
              <a:ea typeface="Montserrat SemiBold"/>
              <a:cs typeface="Montserrat SemiBold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ru-RU" sz="4500" b="1" dirty="0">
                <a:solidFill>
                  <a:srgbClr val="F3F3F3"/>
                </a:solidFill>
                <a:latin typeface="Montserrat"/>
                <a:ea typeface="Montserrat SemiBold"/>
                <a:cs typeface="Montserrat SemiBold"/>
                <a:sym typeface="Montserrat"/>
              </a:rPr>
              <a:t>Вопросы?</a:t>
            </a:r>
            <a:endParaRPr sz="4000" dirty="0">
              <a:solidFill>
                <a:srgbClr val="F3F3F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"/>
          <p:cNvSpPr/>
          <p:nvPr/>
        </p:nvSpPr>
        <p:spPr>
          <a:xfrm>
            <a:off x="902550" y="1622175"/>
            <a:ext cx="4862100" cy="2701500"/>
          </a:xfrm>
          <a:prstGeom prst="roundRect">
            <a:avLst>
              <a:gd name="adj" fmla="val 7959"/>
            </a:avLst>
          </a:prstGeom>
          <a:solidFill>
            <a:srgbClr val="E06666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9"/>
          <p:cNvSpPr txBox="1">
            <a:spLocks noGrp="1"/>
          </p:cNvSpPr>
          <p:nvPr>
            <p:ph type="body" idx="4294967295"/>
          </p:nvPr>
        </p:nvSpPr>
        <p:spPr>
          <a:xfrm>
            <a:off x="902555" y="623575"/>
            <a:ext cx="1101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Цель внедрения</a:t>
            </a: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10" name="Google Shape;210;p29"/>
          <p:cNvSpPr txBox="1"/>
          <p:nvPr/>
        </p:nvSpPr>
        <p:spPr>
          <a:xfrm>
            <a:off x="1171325" y="2494600"/>
            <a:ext cx="4669500" cy="13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✦"/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Приоритеты в пользу продукта</a:t>
            </a:r>
            <a:endParaRPr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✦"/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Чем QA помогает продукту? </a:t>
            </a:r>
            <a:endParaRPr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✦"/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Нет общих целей </a:t>
            </a:r>
            <a:endParaRPr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ts val="1800"/>
              <a:buFont typeface="Courier New"/>
              <a:buNone/>
            </a:pPr>
            <a:endParaRPr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1" name="Google Shape;211;p2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9"/>
          <p:cNvSpPr txBox="1">
            <a:spLocks noGrp="1"/>
          </p:cNvSpPr>
          <p:nvPr>
            <p:ph type="body" idx="4294967295"/>
          </p:nvPr>
        </p:nvSpPr>
        <p:spPr>
          <a:xfrm>
            <a:off x="1171328" y="1772200"/>
            <a:ext cx="3335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На старте</a:t>
            </a: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0"/>
          <p:cNvSpPr/>
          <p:nvPr/>
        </p:nvSpPr>
        <p:spPr>
          <a:xfrm>
            <a:off x="902550" y="1622175"/>
            <a:ext cx="4862100" cy="2701500"/>
          </a:xfrm>
          <a:prstGeom prst="roundRect">
            <a:avLst>
              <a:gd name="adj" fmla="val 7959"/>
            </a:avLst>
          </a:prstGeom>
          <a:solidFill>
            <a:srgbClr val="E06666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0"/>
          <p:cNvSpPr txBox="1">
            <a:spLocks noGrp="1"/>
          </p:cNvSpPr>
          <p:nvPr>
            <p:ph type="body" idx="4294967295"/>
          </p:nvPr>
        </p:nvSpPr>
        <p:spPr>
          <a:xfrm>
            <a:off x="902555" y="623575"/>
            <a:ext cx="1101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Цель внедрения</a:t>
            </a: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19" name="Google Shape;219;p30"/>
          <p:cNvSpPr txBox="1"/>
          <p:nvPr/>
        </p:nvSpPr>
        <p:spPr>
          <a:xfrm>
            <a:off x="1171325" y="2494600"/>
            <a:ext cx="4669500" cy="13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✦"/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Приоритеты в пользу продукта</a:t>
            </a:r>
            <a:endParaRPr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✦"/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Чем QA помогает продукту? </a:t>
            </a:r>
            <a:endParaRPr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✦"/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Нет общих целей </a:t>
            </a:r>
            <a:endParaRPr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ts val="1800"/>
              <a:buFont typeface="Courier New"/>
              <a:buNone/>
            </a:pPr>
            <a:endParaRPr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0" name="Google Shape;220;p30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60673" y="395826"/>
            <a:ext cx="1120017" cy="1101812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0"/>
          <p:cNvSpPr txBox="1">
            <a:spLocks noGrp="1"/>
          </p:cNvSpPr>
          <p:nvPr>
            <p:ph type="body" idx="4294967295"/>
          </p:nvPr>
        </p:nvSpPr>
        <p:spPr>
          <a:xfrm>
            <a:off x="1171328" y="1772200"/>
            <a:ext cx="3335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На старте</a:t>
            </a: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22" name="Google Shape;222;p30"/>
          <p:cNvSpPr/>
          <p:nvPr/>
        </p:nvSpPr>
        <p:spPr>
          <a:xfrm>
            <a:off x="6104025" y="1622175"/>
            <a:ext cx="4862100" cy="2701500"/>
          </a:xfrm>
          <a:prstGeom prst="roundRect">
            <a:avLst>
              <a:gd name="adj" fmla="val 7959"/>
            </a:avLst>
          </a:prstGeom>
          <a:solidFill>
            <a:srgbClr val="93C47D"/>
          </a:solidFill>
          <a:ln>
            <a:noFill/>
          </a:ln>
          <a:effectLst>
            <a:outerShdw blurRad="1114425" dist="209550" dir="5400000" algn="bl" rotWithShape="0">
              <a:srgbClr val="9900FF">
                <a:alpha val="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0"/>
          <p:cNvSpPr txBox="1"/>
          <p:nvPr/>
        </p:nvSpPr>
        <p:spPr>
          <a:xfrm>
            <a:off x="6372800" y="2494600"/>
            <a:ext cx="4460700" cy="13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✦"/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Приоритеты равноценны</a:t>
            </a:r>
            <a:endParaRPr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✦"/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Полный синк с бизнесом</a:t>
            </a:r>
            <a:endParaRPr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"/>
              <a:buChar char="✦"/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Общие цели каждый квартал</a:t>
            </a:r>
            <a:endParaRPr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ts val="1800"/>
              <a:buFont typeface="Courier New"/>
              <a:buNone/>
            </a:pPr>
            <a:endParaRPr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4" name="Google Shape;224;p30"/>
          <p:cNvSpPr txBox="1">
            <a:spLocks noGrp="1"/>
          </p:cNvSpPr>
          <p:nvPr>
            <p:ph type="body" idx="4294967295"/>
          </p:nvPr>
        </p:nvSpPr>
        <p:spPr>
          <a:xfrm>
            <a:off x="6372803" y="1772200"/>
            <a:ext cx="3335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3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Хотели</a:t>
            </a:r>
            <a:endParaRPr sz="3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1"/>
          <p:cNvPicPr preferRelativeResize="0"/>
          <p:nvPr/>
        </p:nvPicPr>
        <p:blipFill rotWithShape="1">
          <a:blip r:embed="rId3">
            <a:alphaModFix/>
          </a:blip>
          <a:srcRect l="17532" t="8849" r="32231" b="53539"/>
          <a:stretch/>
        </p:blipFill>
        <p:spPr>
          <a:xfrm>
            <a:off x="887225" y="1366825"/>
            <a:ext cx="3118800" cy="3113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30" name="Google Shape;230;p31"/>
          <p:cNvSpPr txBox="1"/>
          <p:nvPr/>
        </p:nvSpPr>
        <p:spPr>
          <a:xfrm>
            <a:off x="4496050" y="1257625"/>
            <a:ext cx="7114800" cy="41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Даниил Тетюшин</a:t>
            </a:r>
            <a:endParaRPr sz="4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 b="1">
              <a:solidFill>
                <a:srgbClr val="F3F3F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Montserrat"/>
              <a:buChar char="-"/>
            </a:pPr>
            <a:r>
              <a:rPr lang="en-US" sz="2400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8+ лет в QA</a:t>
            </a:r>
            <a:endParaRPr sz="2400">
              <a:solidFill>
                <a:srgbClr val="F3F3F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Montserrat"/>
              <a:buChar char="-"/>
            </a:pPr>
            <a:r>
              <a:rPr lang="en-US" sz="2400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Руководитель QA в Юле (ex CarPrice, МТС, Сбер и т.д.) </a:t>
            </a:r>
            <a:endParaRPr sz="2400">
              <a:solidFill>
                <a:srgbClr val="F3F3F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Montserrat"/>
              <a:buChar char="-"/>
            </a:pPr>
            <a:r>
              <a:rPr lang="en-US" sz="2400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Раньше был системным аналитиком</a:t>
            </a:r>
            <a:endParaRPr sz="2400">
              <a:solidFill>
                <a:srgbClr val="F3F3F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Font typeface="Montserrat"/>
              <a:buChar char="-"/>
            </a:pPr>
            <a:r>
              <a:rPr lang="en-US" sz="2400">
                <a:solidFill>
                  <a:srgbClr val="F3F3F3"/>
                </a:solidFill>
                <a:latin typeface="Montserrat"/>
                <a:ea typeface="Montserrat"/>
                <a:cs typeface="Montserrat"/>
                <a:sym typeface="Montserrat"/>
              </a:rPr>
              <a:t>Люблю бокс и вкусно поесть</a:t>
            </a:r>
            <a:endParaRPr sz="2400">
              <a:solidFill>
                <a:srgbClr val="F3F3F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1" name="Google Shape;231;p31" descr="Picture 11"/>
          <p:cNvPicPr preferRelativeResize="0"/>
          <p:nvPr/>
        </p:nvPicPr>
        <p:blipFill rotWithShape="1">
          <a:blip r:embed="rId4">
            <a:alphaModFix/>
          </a:blip>
          <a:srcRect t="219" b="209"/>
          <a:stretch/>
        </p:blipFill>
        <p:spPr>
          <a:xfrm>
            <a:off x="1403351" y="4846850"/>
            <a:ext cx="2086550" cy="7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"/>
          <p:cNvSpPr txBox="1">
            <a:spLocks noGrp="1"/>
          </p:cNvSpPr>
          <p:nvPr>
            <p:ph type="body" idx="2"/>
          </p:nvPr>
        </p:nvSpPr>
        <p:spPr>
          <a:xfrm>
            <a:off x="1321450" y="2565075"/>
            <a:ext cx="3402900" cy="12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</a:pPr>
            <a:r>
              <a:rPr lang="en-US" sz="8000" b="1">
                <a:latin typeface="Montserrat"/>
                <a:ea typeface="Montserrat"/>
                <a:cs typeface="Montserrat"/>
                <a:sym typeface="Montserrat"/>
              </a:rPr>
              <a:t>ШАГ 1</a:t>
            </a:r>
            <a:endParaRPr sz="80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7" name="Google Shape;237;p32"/>
          <p:cNvSpPr txBox="1">
            <a:spLocks noGrp="1"/>
          </p:cNvSpPr>
          <p:nvPr>
            <p:ph type="body" idx="1"/>
          </p:nvPr>
        </p:nvSpPr>
        <p:spPr>
          <a:xfrm>
            <a:off x="6821375" y="2285227"/>
            <a:ext cx="5065200" cy="10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ts val="1800"/>
              <a:buFont typeface="Courier New"/>
              <a:buNone/>
            </a:pPr>
            <a:r>
              <a:rPr lang="en-US" sz="6000">
                <a:latin typeface="Montserrat"/>
                <a:ea typeface="Montserrat"/>
                <a:cs typeface="Montserrat"/>
                <a:sym typeface="Montserrat"/>
              </a:rPr>
              <a:t>С ЧЕГО НАЧАЛИ?</a:t>
            </a:r>
            <a:endParaRPr sz="6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8" name="Google Shape;238;p32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8623" y="2620614"/>
            <a:ext cx="1120017" cy="1101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FFFFFF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1611</Words>
  <Application>Microsoft Macintosh PowerPoint</Application>
  <PresentationFormat>Widescreen</PresentationFormat>
  <Paragraphs>440</Paragraphs>
  <Slides>54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Courier New</vt:lpstr>
      <vt:lpstr>Montserrat</vt:lpstr>
      <vt:lpstr>Montserrat Medium</vt:lpstr>
      <vt:lpstr>Montserrat SemiBold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6</cp:revision>
  <dcterms:modified xsi:type="dcterms:W3CDTF">2020-11-07T08:01:19Z</dcterms:modified>
</cp:coreProperties>
</file>