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302" r:id="rId2"/>
    <p:sldId id="299" r:id="rId3"/>
    <p:sldId id="306" r:id="rId4"/>
    <p:sldId id="307" r:id="rId5"/>
    <p:sldId id="284" r:id="rId6"/>
    <p:sldId id="308" r:id="rId7"/>
    <p:sldId id="277" r:id="rId8"/>
    <p:sldId id="275" r:id="rId9"/>
    <p:sldId id="285" r:id="rId10"/>
    <p:sldId id="276" r:id="rId11"/>
    <p:sldId id="304" r:id="rId12"/>
    <p:sldId id="279" r:id="rId13"/>
    <p:sldId id="262" r:id="rId14"/>
    <p:sldId id="259" r:id="rId15"/>
    <p:sldId id="258" r:id="rId16"/>
    <p:sldId id="280" r:id="rId17"/>
    <p:sldId id="301" r:id="rId18"/>
    <p:sldId id="300" r:id="rId19"/>
    <p:sldId id="297" r:id="rId20"/>
    <p:sldId id="298" r:id="rId21"/>
    <p:sldId id="288" r:id="rId22"/>
    <p:sldId id="289" r:id="rId23"/>
    <p:sldId id="290" r:id="rId24"/>
    <p:sldId id="291" r:id="rId25"/>
    <p:sldId id="292" r:id="rId26"/>
    <p:sldId id="282" r:id="rId27"/>
    <p:sldId id="303" r:id="rId28"/>
    <p:sldId id="286" r:id="rId29"/>
    <p:sldId id="287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6433" autoAdjust="0"/>
  </p:normalViewPr>
  <p:slideViewPr>
    <p:cSldViewPr snapToGrid="0">
      <p:cViewPr varScale="1">
        <p:scale>
          <a:sx n="76" d="100"/>
          <a:sy n="76" d="100"/>
        </p:scale>
        <p:origin x="474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790" y="1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32D77-7E56-4991-95D7-283B0240044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464D9-A4A3-425E-99A1-D59E636F5C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27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60AF670-88C1-490A-B1EA-750D541BAABA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91410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Теперь можно сравнить между собой инструменты статического анализа кода и код </a:t>
            </a:r>
            <a:r>
              <a:rPr lang="ru-RU" dirty="0" err="1"/>
              <a:t>ревью</a:t>
            </a:r>
            <a:r>
              <a:rPr lang="ru-RU" dirty="0"/>
              <a:t>.</a:t>
            </a:r>
          </a:p>
          <a:p>
            <a:r>
              <a:rPr lang="ru-RU" dirty="0"/>
              <a:t>Достоинства</a:t>
            </a:r>
            <a:r>
              <a:rPr lang="en-US" dirty="0"/>
              <a:t>:</a:t>
            </a:r>
            <a:endParaRPr lang="ru-RU" dirty="0"/>
          </a:p>
          <a:p>
            <a:pPr lvl="0"/>
            <a:r>
              <a:rPr lang="ru-RU" dirty="0"/>
              <a:t>Низкая стоимость по сравнению с обзорами кода</a:t>
            </a:r>
          </a:p>
          <a:p>
            <a:pPr lvl="0"/>
            <a:r>
              <a:rPr lang="ru-RU" dirty="0"/>
              <a:t>Анализатор не устаёт и готов работать любое время</a:t>
            </a:r>
          </a:p>
          <a:p>
            <a:pPr lvl="0"/>
            <a:r>
              <a:rPr lang="ru-RU" dirty="0"/>
              <a:t>Можно найти ошибки, которые при обзоре крайне сложно заметить (например, в огромных конструкциях сравнения, при </a:t>
            </a:r>
            <a:r>
              <a:rPr lang="en-US" dirty="0"/>
              <a:t>copy</a:t>
            </a:r>
            <a:r>
              <a:rPr lang="ru-RU" dirty="0"/>
              <a:t>-</a:t>
            </a:r>
            <a:r>
              <a:rPr lang="en-US" dirty="0"/>
              <a:t>paste</a:t>
            </a:r>
            <a:r>
              <a:rPr lang="ru-RU" dirty="0"/>
              <a:t>)</a:t>
            </a:r>
          </a:p>
          <a:p>
            <a:pPr lvl="0"/>
            <a:r>
              <a:rPr lang="ru-RU" dirty="0"/>
              <a:t>Можно найти ошибки, даже не зная о таких паттернах ошибок (отсюда тоже эффект обучения человека, разработчик узнает для себя что-то новое)</a:t>
            </a:r>
          </a:p>
          <a:p>
            <a:r>
              <a:rPr lang="ru-RU" dirty="0"/>
              <a:t>Недостатки</a:t>
            </a:r>
            <a:r>
              <a:rPr lang="en-US" dirty="0"/>
              <a:t>:</a:t>
            </a:r>
            <a:endParaRPr lang="ru-RU" dirty="0"/>
          </a:p>
          <a:p>
            <a:pPr lvl="0"/>
            <a:r>
              <a:rPr lang="ru-RU" dirty="0"/>
              <a:t>Нельзя выявить высокоуровневые ошибки (инструменты этого не могут, и конечно без человека тут получится)</a:t>
            </a:r>
          </a:p>
          <a:p>
            <a:pPr lvl="0"/>
            <a:r>
              <a:rPr lang="ru-RU" dirty="0"/>
              <a:t>Ложные срабатывания – без этого пока тоже не обойтись.</a:t>
            </a:r>
          </a:p>
          <a:p>
            <a:r>
              <a:rPr lang="ru-RU" dirty="0"/>
              <a:t>Вообще, ложные срабатывания – это когда анализатор выдает предупреждения на дефектный код, когда на самом деле все в порядке.</a:t>
            </a:r>
          </a:p>
          <a:p>
            <a:r>
              <a:rPr lang="ru-RU" dirty="0"/>
              <a:t>      В анализаторах для этого разрабатываются различные механизмы по борьбе с ними. Усовершенствуются диагностические правила, чтобы были более разборчивы при анализе.</a:t>
            </a:r>
          </a:p>
          <a:p>
            <a:r>
              <a:rPr lang="ru-RU" dirty="0"/>
              <a:t>Конечно, в хороших анализаторах процент ложных срабатываний не столь велик. И все очень сильно зависит -  как был настроен анализатор на тот или иной проект. Так как все индивидуально. </a:t>
            </a:r>
          </a:p>
          <a:p>
            <a:r>
              <a:rPr lang="ru-RU" dirty="0"/>
              <a:t>      Анализаторы, в спорных ситуациях (для себя, конечно), предпочтут лучше ругнуться на “дефектный код”, чем промолчат и потенциально пропустят ошибку.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969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книге </a:t>
            </a:r>
            <a:r>
              <a:rPr lang="en-US" b="1" i="1" dirty="0"/>
              <a:t>The Economics of Software Quality </a:t>
            </a:r>
            <a:r>
              <a:rPr lang="ru-RU" dirty="0"/>
              <a:t>приведены приблизительные результаты по эффективности методов предотвращения дефектов в коде.</a:t>
            </a:r>
          </a:p>
          <a:p>
            <a:r>
              <a:rPr lang="ru-RU" dirty="0"/>
              <a:t>И статический анализ занимает 7 место, с своими 44% эффективности предотвращения дефектов. Всего в таблице приведены 65 методик. Достаточно неплохой результат.</a:t>
            </a:r>
          </a:p>
          <a:p>
            <a:r>
              <a:rPr lang="ru-RU" dirty="0"/>
              <a:t>Конечно, книге уже 7 лет, и за эти годы ситуация скорее всего изменилась. Все рассматриваемые методики уже продвинулись вперед, но и статический анализ за эти годы не стоял на месте и явно подрос, и на сегодняшний день эффективность статического анализа значительно выше.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365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Давайте рассмотрим некоторые ошибки, которые, по-моему, нелегко поддаются обнаружению при </a:t>
            </a:r>
            <a:r>
              <a:rPr lang="en-US" dirty="0"/>
              <a:t>code review</a:t>
            </a:r>
            <a:r>
              <a:rPr lang="ru-RU" dirty="0"/>
              <a:t> и при тестировании.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208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Сложность обнаружения ошибок в обработчиках заключается в том, что сложно написать тест. </a:t>
            </a:r>
            <a:endParaRPr lang="en-US" dirty="0" smtClean="0"/>
          </a:p>
          <a:p>
            <a:endParaRPr lang="ru-RU" dirty="0"/>
          </a:p>
          <a:p>
            <a:r>
              <a:rPr lang="ru-RU" dirty="0"/>
              <a:t>Ну и на самом деле, никто не занимается этим. Внимание уделяют основному поведению программы, куда уж там проверять и </a:t>
            </a:r>
            <a:r>
              <a:rPr lang="ru-RU" dirty="0" err="1"/>
              <a:t>дебажить</a:t>
            </a:r>
            <a:r>
              <a:rPr lang="ru-RU" dirty="0"/>
              <a:t> поведение программы, когда уже что-то пошло не так</a:t>
            </a:r>
            <a:r>
              <a:rPr lang="ru-RU" dirty="0" smtClean="0"/>
              <a:t>.</a:t>
            </a:r>
            <a:endParaRPr lang="en-US" dirty="0" smtClean="0"/>
          </a:p>
          <a:p>
            <a:endParaRPr lang="ru-RU" dirty="0"/>
          </a:p>
          <a:p>
            <a:r>
              <a:rPr lang="ru-RU" dirty="0"/>
              <a:t>А для статических анализаторов нет разницы, основной это код, тесты это, обработчики ошибок,.. они c одинаковым вниманием анализируют весь код.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122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 всматривайтесь в таблицу. Из нее нужно знать только то, что буква “я” в русском алфавите имеет код 255. (кодировка </a:t>
            </a:r>
            <a:r>
              <a:rPr lang="en-US" dirty="0"/>
              <a:t>windows</a:t>
            </a:r>
            <a:r>
              <a:rPr lang="ru-RU" dirty="0"/>
              <a:t> - 1251)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669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 вот сама ошибка:</a:t>
            </a:r>
          </a:p>
          <a:p>
            <a:r>
              <a:rPr lang="ru-RU" dirty="0"/>
              <a:t>Переменной типа ‘</a:t>
            </a:r>
            <a:r>
              <a:rPr lang="en-US" dirty="0"/>
              <a:t>char</a:t>
            </a:r>
            <a:r>
              <a:rPr lang="ru-RU" dirty="0"/>
              <a:t>’ присваивают значение функции </a:t>
            </a:r>
            <a:r>
              <a:rPr lang="en-US" dirty="0" err="1"/>
              <a:t>fgetc</a:t>
            </a:r>
            <a:r>
              <a:rPr lang="ru-RU" dirty="0"/>
              <a:t>, которая считывает символ из буфера, и возвращает его код.  Дальше результат сравнивают с концом файла (с макроопределением </a:t>
            </a:r>
            <a:r>
              <a:rPr lang="en-US" dirty="0"/>
              <a:t>EOF</a:t>
            </a:r>
            <a:r>
              <a:rPr lang="ru-RU" dirty="0"/>
              <a:t>), у которого значение -1.</a:t>
            </a:r>
          </a:p>
          <a:p>
            <a:r>
              <a:rPr lang="ru-RU" dirty="0"/>
              <a:t>Итак, проблема. Теперь допустим из буфера мы получили букву “я”. Получается функция  </a:t>
            </a:r>
            <a:r>
              <a:rPr lang="en-US" dirty="0" err="1"/>
              <a:t>fgetc</a:t>
            </a:r>
            <a:r>
              <a:rPr lang="ru-RU" dirty="0"/>
              <a:t> возвращает значение 255. Далее 255 </a:t>
            </a:r>
            <a:r>
              <a:rPr lang="ru-RU" dirty="0" err="1"/>
              <a:t>кастится</a:t>
            </a:r>
            <a:r>
              <a:rPr lang="ru-RU" dirty="0"/>
              <a:t> к типу “</a:t>
            </a:r>
            <a:r>
              <a:rPr lang="en-US" dirty="0"/>
              <a:t>char</a:t>
            </a:r>
            <a:r>
              <a:rPr lang="ru-RU" dirty="0"/>
              <a:t>”, которая может принимать значение в диапазоне [-128..127], после этого преобразования получается, что в переменной у нас значение -1. </a:t>
            </a:r>
          </a:p>
          <a:p>
            <a:r>
              <a:rPr lang="ru-RU" dirty="0"/>
              <a:t>Дальше у нас идет сравнение с </a:t>
            </a:r>
            <a:r>
              <a:rPr lang="en-US" dirty="0"/>
              <a:t>EOF</a:t>
            </a:r>
            <a:r>
              <a:rPr lang="ru-RU" dirty="0"/>
              <a:t>(-1) и происходит выход из цикла </a:t>
            </a:r>
            <a:r>
              <a:rPr lang="en-US" dirty="0"/>
              <a:t>while</a:t>
            </a:r>
            <a:r>
              <a:rPr lang="ru-RU" dirty="0"/>
              <a:t>. </a:t>
            </a:r>
          </a:p>
          <a:p>
            <a:r>
              <a:rPr lang="ru-RU" dirty="0"/>
              <a:t>В итоге, у нас прерывается считывание из буфера по следующим причинам:</a:t>
            </a:r>
          </a:p>
          <a:p>
            <a:r>
              <a:rPr lang="ru-RU" dirty="0"/>
              <a:t>Когда мы достигли конца буфера – это нормальная ситуация.</a:t>
            </a:r>
          </a:p>
          <a:p>
            <a:r>
              <a:rPr lang="ru-RU" dirty="0"/>
              <a:t>Когда произошла какая-то ошибка – тоже нормальная ситуация</a:t>
            </a:r>
          </a:p>
          <a:p>
            <a:r>
              <a:rPr lang="ru-RU" dirty="0"/>
              <a:t>Эти причины логичны, но у нас появляется 3 нештатная причина ,.. когда прочитали букву ‘я’ – неожиданно. Вот и есть ошибка. </a:t>
            </a:r>
          </a:p>
          <a:p>
            <a:r>
              <a:rPr lang="ru-RU" dirty="0"/>
              <a:t>Сложно найти такую ошибку. Выглядит все нормально. Да и разработчику или </a:t>
            </a:r>
            <a:r>
              <a:rPr lang="ru-RU" dirty="0" err="1"/>
              <a:t>тестировщику</a:t>
            </a:r>
            <a:r>
              <a:rPr lang="ru-RU" dirty="0"/>
              <a:t> может не прийти в голову тестировать на разных алфавитах.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065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 поводу этой ошибки можно посмотреть в </a:t>
            </a:r>
            <a:r>
              <a:rPr lang="en-US" dirty="0"/>
              <a:t>CWE</a:t>
            </a:r>
            <a:r>
              <a:rPr lang="ru-RU" dirty="0"/>
              <a:t>: стандартном списке известных уязвимых мест ПО. (</a:t>
            </a:r>
            <a:r>
              <a:rPr lang="en-US" dirty="0"/>
              <a:t>CWE</a:t>
            </a:r>
            <a:r>
              <a:rPr lang="ru-RU" dirty="0"/>
              <a:t>-14</a:t>
            </a:r>
            <a:r>
              <a:rPr lang="ru-RU" dirty="0" smtClean="0"/>
              <a:t>)</a:t>
            </a:r>
            <a:endParaRPr lang="en-US" dirty="0" smtClean="0"/>
          </a:p>
          <a:p>
            <a:endParaRPr lang="ru-RU" dirty="0"/>
          </a:p>
          <a:p>
            <a:r>
              <a:rPr lang="ru-RU" dirty="0"/>
              <a:t>Ошибка заключается в том, что функция ‘</a:t>
            </a:r>
            <a:r>
              <a:rPr lang="en-US" dirty="0" err="1"/>
              <a:t>memset</a:t>
            </a:r>
            <a:r>
              <a:rPr lang="ru-RU" dirty="0"/>
              <a:t>’ в конце метода/блока может не выполниться из-за различных оптимизаций компилятора в </a:t>
            </a:r>
            <a:r>
              <a:rPr lang="en-US" dirty="0"/>
              <a:t>Release</a:t>
            </a:r>
            <a:r>
              <a:rPr lang="ru-RU" dirty="0"/>
              <a:t>-версии. Так как компилятор видит, что это последняя инструкция и дальше ничего нет, и он посчитает, что зачем обнулять данные, если при выходе они все равно не используются. И вся секретная информация, которую хотел зачистить разработчик останется. И в лучшем случае она может перетереться другой информацией при дальнейшей работе, или же, в худшем случае, это может быть использовано злоумышленниками</a:t>
            </a:r>
            <a:r>
              <a:rPr lang="ru-RU" dirty="0" smtClean="0"/>
              <a:t>.</a:t>
            </a:r>
            <a:endParaRPr lang="en-US" dirty="0" smtClean="0"/>
          </a:p>
          <a:p>
            <a:endParaRPr lang="ru-RU" dirty="0"/>
          </a:p>
          <a:p>
            <a:r>
              <a:rPr lang="ru-RU" dirty="0"/>
              <a:t>Вся сложность обнаружения такого дефекта заключается в том, что </a:t>
            </a:r>
          </a:p>
          <a:p>
            <a:pPr lvl="0"/>
            <a:r>
              <a:rPr lang="ru-RU" dirty="0"/>
              <a:t>Разработчик просто не знает о таком паттерне ошибки</a:t>
            </a:r>
          </a:p>
          <a:p>
            <a:pPr lvl="0"/>
            <a:r>
              <a:rPr lang="ru-RU" dirty="0"/>
              <a:t>При </a:t>
            </a:r>
            <a:r>
              <a:rPr lang="en-US" dirty="0"/>
              <a:t>Debug</a:t>
            </a:r>
            <a:r>
              <a:rPr lang="ru-RU" dirty="0"/>
              <a:t>’</a:t>
            </a:r>
            <a:r>
              <a:rPr lang="en-US" dirty="0"/>
              <a:t>e </a:t>
            </a:r>
            <a:r>
              <a:rPr lang="ru-RU" dirty="0"/>
              <a:t>как правило оптимизации выключены, и эта ошибка не будет себя проявлять.</a:t>
            </a:r>
          </a:p>
          <a:p>
            <a:pPr lvl="0"/>
            <a:r>
              <a:rPr lang="ru-RU" dirty="0"/>
              <a:t>И сложно написать тест, если не искать этот баг целенаправленно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1593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Давайте рассмотрим следующую ошибку. </a:t>
            </a:r>
          </a:p>
          <a:p>
            <a:r>
              <a:rPr lang="ru-RU" dirty="0"/>
              <a:t>Что здесь происходит. Создается буфер из 128 символов и заполняется через функцию ‘</a:t>
            </a:r>
            <a:r>
              <a:rPr lang="en-US" dirty="0" err="1"/>
              <a:t>sprintf</a:t>
            </a:r>
            <a:r>
              <a:rPr lang="ru-RU" dirty="0"/>
              <a:t>’, согласно форматной строке, которая у нас %</a:t>
            </a:r>
            <a:r>
              <a:rPr lang="en-US" dirty="0"/>
              <a:t>d</a:t>
            </a:r>
            <a:r>
              <a:rPr lang="ru-RU" dirty="0"/>
              <a:t>. Дальше вызывается некая функция, которая заполняет буфер дальше.</a:t>
            </a:r>
          </a:p>
          <a:p>
            <a:r>
              <a:rPr lang="ru-RU" dirty="0"/>
              <a:t>Вроде все хорошо и понятно. Ошибок тут нет. Но анализатор тут ругается на то, что мы используем буфер ‘</a:t>
            </a:r>
            <a:r>
              <a:rPr lang="en-US" dirty="0" err="1"/>
              <a:t>buf</a:t>
            </a:r>
            <a:r>
              <a:rPr lang="ru-RU" dirty="0"/>
              <a:t>’ </a:t>
            </a:r>
            <a:r>
              <a:rPr lang="ru-RU" dirty="0" err="1"/>
              <a:t>неинициализаированным</a:t>
            </a:r>
            <a:r>
              <a:rPr lang="ru-RU" dirty="0"/>
              <a:t>. Как же так? Ведь мы заполняем его, а не считываем.</a:t>
            </a:r>
          </a:p>
          <a:p>
            <a:r>
              <a:rPr lang="ru-RU" dirty="0"/>
              <a:t>Теперь проблема! Если посмотреть макроопределения в этом проекте...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5394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...то мы видим, что вместо ожидаемого ‘</a:t>
            </a:r>
            <a:r>
              <a:rPr lang="en-US" dirty="0" err="1"/>
              <a:t>sprintf</a:t>
            </a:r>
            <a:r>
              <a:rPr lang="ru-RU" dirty="0"/>
              <a:t>’ скрывается функция '</a:t>
            </a:r>
            <a:r>
              <a:rPr lang="ru-RU" dirty="0" err="1"/>
              <a:t>printf</a:t>
            </a:r>
            <a:r>
              <a:rPr lang="ru-RU" dirty="0"/>
              <a:t>’. В таком случае, все встает на свои места. </a:t>
            </a:r>
          </a:p>
          <a:p>
            <a:r>
              <a:rPr lang="ru-RU" dirty="0"/>
              <a:t>И поведение на самом деле следующее:</a:t>
            </a:r>
          </a:p>
          <a:p>
            <a:r>
              <a:rPr lang="ru-RU" dirty="0"/>
              <a:t>Теперь наш буфер это не буфер, который мы должны заполнить, а форматная строка, согласно которой мы выводим информацию в </a:t>
            </a:r>
            <a:r>
              <a:rPr lang="ru-RU" dirty="0" err="1"/>
              <a:t>stdout</a:t>
            </a:r>
            <a:r>
              <a:rPr lang="ru-RU" dirty="0"/>
              <a:t>. А она у нас неинициализированная, итог – неопределенное поведение.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6329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Например, </a:t>
            </a:r>
            <a:r>
              <a:rPr lang="en-US" dirty="0"/>
              <a:t>code review</a:t>
            </a:r>
            <a:r>
              <a:rPr lang="ru-RU" dirty="0"/>
              <a:t> при </a:t>
            </a:r>
            <a:r>
              <a:rPr lang="en-US" dirty="0"/>
              <a:t>copy</a:t>
            </a:r>
            <a:r>
              <a:rPr lang="ru-RU" dirty="0"/>
              <a:t>-</a:t>
            </a:r>
            <a:r>
              <a:rPr lang="en-US" dirty="0"/>
              <a:t>past</a:t>
            </a:r>
            <a:r>
              <a:rPr lang="ru-RU" dirty="0"/>
              <a:t>э’</a:t>
            </a:r>
            <a:r>
              <a:rPr lang="en-US" dirty="0"/>
              <a:t>e</a:t>
            </a:r>
            <a:r>
              <a:rPr lang="ru-RU" dirty="0"/>
              <a:t> совсем теряем свою эффективность. Процесс становится еще дороже, утомительней, и такие ошибки остаются на совести разработчика. И как мы знаем, совесть далеко не у всех. </a:t>
            </a:r>
          </a:p>
          <a:p>
            <a:r>
              <a:rPr lang="ru-RU" dirty="0"/>
              <a:t>В таких случаях статические анализаторы показывают отличный результат.</a:t>
            </a:r>
          </a:p>
          <a:p>
            <a:r>
              <a:rPr lang="ru-RU" dirty="0"/>
              <a:t>В данном фрагменте происходит заполнение карты, ... большой карты. И вряд ли кто будет досконально просматривать этот код. Так как он однотипен, и сложно что высмотреть.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154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 день. Меня зовут Максим. Я разработчик в компании </a:t>
            </a:r>
            <a:r>
              <a:rPr lang="en-US" dirty="0"/>
              <a:t>PVS</a:t>
            </a:r>
            <a:r>
              <a:rPr lang="ru-RU" dirty="0"/>
              <a:t>-</a:t>
            </a:r>
            <a:r>
              <a:rPr lang="en-US" dirty="0"/>
              <a:t>Studio</a:t>
            </a:r>
            <a:r>
              <a:rPr lang="ru-RU" dirty="0"/>
              <a:t>, которая занимается разработкой статического анализатора для языков программирования </a:t>
            </a:r>
            <a:r>
              <a:rPr lang="en-US" dirty="0"/>
              <a:t>C</a:t>
            </a:r>
            <a:r>
              <a:rPr lang="ru-RU" dirty="0"/>
              <a:t>/</a:t>
            </a:r>
            <a:r>
              <a:rPr lang="en-US" dirty="0"/>
              <a:t>C</a:t>
            </a:r>
            <a:r>
              <a:rPr lang="ru-RU" dirty="0"/>
              <a:t>++/</a:t>
            </a:r>
            <a:r>
              <a:rPr lang="en-US" dirty="0"/>
              <a:t>C</a:t>
            </a:r>
            <a:r>
              <a:rPr lang="ru-RU" dirty="0"/>
              <a:t>#/</a:t>
            </a:r>
            <a:r>
              <a:rPr lang="en-US" dirty="0"/>
              <a:t>Java</a:t>
            </a:r>
            <a:r>
              <a:rPr lang="ru-RU" dirty="0" smtClean="0"/>
              <a:t>.</a:t>
            </a:r>
            <a:endParaRPr lang="en-US" dirty="0" smtClean="0"/>
          </a:p>
          <a:p>
            <a:endParaRPr lang="ru-RU" dirty="0"/>
          </a:p>
          <a:p>
            <a:r>
              <a:rPr lang="ru-RU" dirty="0"/>
              <a:t>Сегодня я хочу вам рассказать, что статический анализ кода является такой же неотъемлемой частью разработки как, например, </a:t>
            </a:r>
            <a:r>
              <a:rPr lang="en-US" dirty="0"/>
              <a:t>Code Review</a:t>
            </a:r>
            <a:r>
              <a:rPr lang="ru-RU" dirty="0"/>
              <a:t>, тестирование.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9053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 вот сама ошибка. </a:t>
            </a:r>
          </a:p>
          <a:p>
            <a:r>
              <a:rPr lang="ru-RU" dirty="0"/>
              <a:t>В карте ‘</a:t>
            </a:r>
            <a:r>
              <a:rPr lang="en-US" dirty="0" err="1"/>
              <a:t>HashMap</a:t>
            </a:r>
            <a:r>
              <a:rPr lang="ru-RU" dirty="0"/>
              <a:t>’ одному ключу может соответствовать одно значение.</a:t>
            </a:r>
          </a:p>
          <a:p>
            <a:r>
              <a:rPr lang="ru-RU" dirty="0"/>
              <a:t>И как можно увидеть, здесь происходит запись разных значений по одному и тому же ключу. </a:t>
            </a:r>
          </a:p>
          <a:p>
            <a:r>
              <a:rPr lang="ru-RU" dirty="0"/>
              <a:t>И какое значение на самом хотел поместить разработчик, остается только гадать.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4283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Как правило результатом использования инструментов статического анализа является отчет, который можно преобразовать в удобный для вас формат. Это все замечательно и достаточно удобно. Но что делать, если вам нужна история результатов анализа, чтобы наблюдать тенденции исправления или появления дефектов. В общем, нужна визуализация качества вашего продукта. </a:t>
            </a:r>
          </a:p>
          <a:p>
            <a:r>
              <a:rPr lang="ru-RU" dirty="0"/>
              <a:t>Решение : SonarQube.</a:t>
            </a:r>
          </a:p>
          <a:p>
            <a:r>
              <a:rPr lang="ru-RU" dirty="0"/>
              <a:t>SonarQube представляет собой платформу для непрерывного анализа и измерения качества кода.</a:t>
            </a:r>
          </a:p>
          <a:p>
            <a:r>
              <a:rPr lang="en-US" dirty="0"/>
              <a:t>SonarQube</a:t>
            </a:r>
            <a:r>
              <a:rPr lang="ru-RU" dirty="0"/>
              <a:t> в </a:t>
            </a:r>
            <a:r>
              <a:rPr lang="ru-RU" dirty="0" err="1"/>
              <a:t>комьюнити</a:t>
            </a:r>
            <a:r>
              <a:rPr lang="ru-RU" dirty="0"/>
              <a:t> версии (то бишь бесплатно) имеет анализаторы для 13 языков (</a:t>
            </a:r>
            <a:r>
              <a:rPr lang="en-US" dirty="0"/>
              <a:t>c</a:t>
            </a:r>
            <a:r>
              <a:rPr lang="ru-RU" dirty="0"/>
              <a:t>#, </a:t>
            </a:r>
            <a:r>
              <a:rPr lang="en-US" dirty="0"/>
              <a:t>java</a:t>
            </a:r>
            <a:r>
              <a:rPr lang="ru-RU" dirty="0"/>
              <a:t>, </a:t>
            </a:r>
            <a:r>
              <a:rPr lang="en-US" dirty="0" err="1"/>
              <a:t>javascript</a:t>
            </a:r>
            <a:r>
              <a:rPr lang="ru-RU" dirty="0"/>
              <a:t>, </a:t>
            </a:r>
            <a:r>
              <a:rPr lang="en-US" dirty="0" err="1"/>
              <a:t>php</a:t>
            </a:r>
            <a:r>
              <a:rPr lang="ru-RU" dirty="0"/>
              <a:t> и </a:t>
            </a:r>
            <a:r>
              <a:rPr lang="ru-RU" dirty="0" err="1"/>
              <a:t>тд</a:t>
            </a:r>
            <a:r>
              <a:rPr lang="ru-RU" dirty="0"/>
              <a:t>), в </a:t>
            </a:r>
            <a:r>
              <a:rPr lang="ru-RU" dirty="0" err="1"/>
              <a:t>интерпрайз</a:t>
            </a:r>
            <a:r>
              <a:rPr lang="ru-RU" dirty="0"/>
              <a:t> версии – уже 24 языка. Для уточнения можно все это посмотреть на их сайте.</a:t>
            </a:r>
          </a:p>
          <a:p>
            <a:r>
              <a:rPr lang="ru-RU" dirty="0"/>
              <a:t>Имеет возможность интегрировать результаты сторонних анализаторов, например через плагин как сделано у нас. Плагин преобразует наш отчет во внутреннее представление </a:t>
            </a:r>
            <a:r>
              <a:rPr lang="en-US" dirty="0" err="1"/>
              <a:t>sonarquba</a:t>
            </a:r>
            <a:r>
              <a:rPr lang="ru-RU" dirty="0"/>
              <a:t>, и дальше </a:t>
            </a:r>
            <a:r>
              <a:rPr lang="en-US" dirty="0" err="1"/>
              <a:t>sonarqube</a:t>
            </a:r>
            <a:r>
              <a:rPr lang="ru-RU" dirty="0"/>
              <a:t> сам все делает. </a:t>
            </a:r>
          </a:p>
          <a:p>
            <a:r>
              <a:rPr lang="ru-RU" dirty="0"/>
              <a:t>Ну и визуализация качества продукта хороша.</a:t>
            </a:r>
          </a:p>
          <a:p>
            <a:r>
              <a:rPr lang="en-US" dirty="0"/>
              <a:t>SQ</a:t>
            </a:r>
            <a:r>
              <a:rPr lang="ru-RU" dirty="0"/>
              <a:t> не такая сложная платформа, есть много информации в интернете, поэтому если кто заинтересуется, тот его обязательно </a:t>
            </a:r>
            <a:r>
              <a:rPr lang="ru-RU" dirty="0" err="1"/>
              <a:t>покарит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7648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Представлена главная страница проекта.</a:t>
            </a:r>
          </a:p>
          <a:p>
            <a:r>
              <a:rPr lang="ru-RU" dirty="0"/>
              <a:t>На этой странице можно узнать количество ошибок, запахов кода, каков процент покрытия тестами и процент дублирования кода.</a:t>
            </a:r>
          </a:p>
          <a:p>
            <a:r>
              <a:rPr lang="ru-RU" dirty="0"/>
              <a:t>Сколько строк кода всего в вашем проекте. Сколько новых багов появилось за, например, последний месяц. </a:t>
            </a:r>
          </a:p>
          <a:p>
            <a:r>
              <a:rPr lang="ru-RU" dirty="0"/>
              <a:t>Можно устанавливать </a:t>
            </a:r>
            <a:r>
              <a:rPr lang="ru-RU" dirty="0" err="1"/>
              <a:t>Quality</a:t>
            </a:r>
            <a:r>
              <a:rPr lang="ru-RU" dirty="0"/>
              <a:t> </a:t>
            </a:r>
            <a:r>
              <a:rPr lang="ru-RU" dirty="0" err="1"/>
              <a:t>Gate</a:t>
            </a:r>
            <a:r>
              <a:rPr lang="ru-RU" dirty="0"/>
              <a:t>, это настраиваемый порог, перешагнув который </a:t>
            </a:r>
            <a:r>
              <a:rPr lang="en-US" dirty="0"/>
              <a:t>SQ</a:t>
            </a:r>
            <a:r>
              <a:rPr lang="ru-RU" dirty="0"/>
              <a:t> будет сигнализировать о том, что новый код не соответствует заданным критериям.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8147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Если проект содержит </a:t>
            </a:r>
            <a:r>
              <a:rPr lang="ru-RU" dirty="0" err="1"/>
              <a:t>подпроекты</a:t>
            </a:r>
            <a:r>
              <a:rPr lang="ru-RU" dirty="0"/>
              <a:t>, то можно посмотреть статистику по ним по отдельности.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8947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слайде представлена вкладка с </a:t>
            </a:r>
            <a:r>
              <a:rPr lang="en-US" dirty="0"/>
              <a:t>Issues</a:t>
            </a:r>
            <a:r>
              <a:rPr lang="ru-RU" dirty="0"/>
              <a:t>. </a:t>
            </a:r>
          </a:p>
          <a:p>
            <a:r>
              <a:rPr lang="ru-RU" dirty="0"/>
              <a:t>Здесь можно настроить свой фильтр отображения багов. </a:t>
            </a:r>
          </a:p>
          <a:p>
            <a:r>
              <a:rPr lang="ru-RU" dirty="0"/>
              <a:t>Например, по типу бага, по серьезности проблемы, по статусу, дате создания, по тегу и так далее.</a:t>
            </a:r>
          </a:p>
          <a:p>
            <a:r>
              <a:rPr lang="ru-RU" dirty="0"/>
              <a:t>Справа представлены сами предупреждения,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1712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Если вы щелкните на заинтересовавшее вас предупреждение, то вам откроется файл, с подсвеченной строкой, где обнаружен дефект.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0025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Существует 2 способа интегрировать инструмент статического анализа в процесс разработки.</a:t>
            </a:r>
          </a:p>
          <a:p>
            <a:r>
              <a:rPr lang="ru-RU" dirty="0"/>
              <a:t>1) </a:t>
            </a:r>
          </a:p>
          <a:p>
            <a:r>
              <a:rPr lang="ru-RU" dirty="0"/>
              <a:t>Каждый разработчик имеет на рабочем месте инструмент статического анализа. </a:t>
            </a:r>
          </a:p>
          <a:p>
            <a:r>
              <a:rPr lang="ru-RU" dirty="0"/>
              <a:t>Сценарий такой. </a:t>
            </a:r>
          </a:p>
          <a:p>
            <a:r>
              <a:rPr lang="ru-RU" dirty="0"/>
              <a:t>Как только программист значительно продвинулся в своей задаче, написал много кода, он проверят его инструментом.  И если анализатор нашел подозрительный код, то он в контексте своей задачи быстренько правит все и продолжает работу, не тратя время на то, чтобы понять, что тут происходит. </a:t>
            </a:r>
          </a:p>
          <a:p>
            <a:r>
              <a:rPr lang="ru-RU" dirty="0"/>
              <a:t>2) Анализ всей кодовой базы при ночных сборках. Это каждый день проверяется кодовая база с нуля, с учетом внесенных изменений вчерашнего дня. На всякий случай, вдруг кто пропустил предупреждение в своем коде, или появилось после </a:t>
            </a:r>
            <a:r>
              <a:rPr lang="ru-RU" dirty="0" err="1"/>
              <a:t>мерджа</a:t>
            </a:r>
            <a:r>
              <a:rPr lang="ru-RU" dirty="0"/>
              <a:t>, или как-то изменения </a:t>
            </a:r>
            <a:r>
              <a:rPr lang="ru-RU" dirty="0" err="1"/>
              <a:t>наложились</a:t>
            </a:r>
            <a:r>
              <a:rPr lang="ru-RU" dirty="0"/>
              <a:t> друг на друга от нескольких разработчиков.</a:t>
            </a:r>
          </a:p>
          <a:p>
            <a:r>
              <a:rPr lang="ru-RU" dirty="0"/>
              <a:t>В случае появления предупреждений после ночного анализа, анализатор рассылает “письма счастья” виновникам, в которых указано, что в таком-то файле, на такой-то строчке по твоей вине появилось предупреждение. И придя на работу, программисту будет чем заняться.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0675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Как же начать использовать инструмент при разработке.</a:t>
            </a:r>
          </a:p>
          <a:p>
            <a:r>
              <a:rPr lang="ru-RU" dirty="0"/>
              <a:t>Допустим, у вас есть большой проект, постоянно ведется разработка. Возникает вопрос. Как встроить анализатор в процесс разработки?</a:t>
            </a:r>
          </a:p>
          <a:p>
            <a:r>
              <a:rPr lang="ru-RU" dirty="0"/>
              <a:t>Ведь если запустить анализатор в первый раз, то он выдаст немалое количество предупреждений, с которыми Вам вряд ли захочется разбираться.</a:t>
            </a:r>
          </a:p>
          <a:p>
            <a:r>
              <a:rPr lang="ru-RU" dirty="0"/>
              <a:t>Решение есть. Инструменты статического анализа предоставляют для такого случая соответствующие механизмы. Например, использование базы разметки., т.е. вы добавляете все предупреждения в эту базу после первого прогона анализатора, и второй и последующие отчеты уже будут пусты.</a:t>
            </a:r>
          </a:p>
          <a:p>
            <a:r>
              <a:rPr lang="ru-RU" dirty="0"/>
              <a:t>Итак, сценарий внедрения анализатора следующий</a:t>
            </a:r>
          </a:p>
          <a:p>
            <a:pPr lvl="0"/>
            <a:r>
              <a:rPr lang="ru-RU" dirty="0"/>
              <a:t>Запускаете его первый раз на кодовой базе</a:t>
            </a:r>
          </a:p>
          <a:p>
            <a:pPr lvl="0"/>
            <a:r>
              <a:rPr lang="ru-RU" dirty="0"/>
              <a:t>Получив, допустим 100500 предупреждений, выделяете их и вносите в базу разметки.</a:t>
            </a:r>
          </a:p>
          <a:p>
            <a:pPr lvl="0"/>
            <a:r>
              <a:rPr lang="ru-RU" dirty="0"/>
              <a:t>Закладываете базу в систему контроля версий, чтобы все разработчики могли пользоваться этой базой.</a:t>
            </a:r>
          </a:p>
          <a:p>
            <a:pPr lvl="0"/>
            <a:r>
              <a:rPr lang="ru-RU" dirty="0"/>
              <a:t>Запускаете анализатор снова и снова, получаете предупреждения только на новый или измененный код.</a:t>
            </a:r>
          </a:p>
          <a:p>
            <a:pPr lvl="0"/>
            <a:r>
              <a:rPr lang="ru-RU" dirty="0"/>
              <a:t>ПРОФИТ</a:t>
            </a:r>
          </a:p>
          <a:p>
            <a:r>
              <a:rPr lang="ru-RU" dirty="0"/>
              <a:t>И с этого момента вы начнете использовать инструмент. Все подавленные предупреждения будут ждать своего часа.</a:t>
            </a:r>
          </a:p>
          <a:p>
            <a:r>
              <a:rPr lang="ru-RU" dirty="0"/>
              <a:t>Вы можете вернуться к ним в любое удобное вам время, например, у вас освободилось время, или вам понравилась текущая работа анализатора и захотелось в скором времени проверить эти предупреждения, в надежде найти что-то интересное.</a:t>
            </a:r>
          </a:p>
          <a:p>
            <a:r>
              <a:rPr lang="ru-RU" dirty="0"/>
              <a:t>Анализатор выдает предупреждения различно уровня серьезности, например, (1, 2, 3). Как правило предупреждения 1 и 2 уровня наиболее важны, их можно просмотреть в обязательном порядке, а 3 уровень оставить до лучших времен.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2715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Использование анализаторов – это отличный способ сразу найти часть ошибок, пока они не подорожали</a:t>
            </a:r>
          </a:p>
          <a:p>
            <a:r>
              <a:rPr lang="ru-RU" dirty="0"/>
              <a:t>Внедрив анализатор в разработку, это вам даст такую связку как </a:t>
            </a:r>
          </a:p>
          <a:p>
            <a:r>
              <a:rPr lang="ru-RU" i="1" dirty="0"/>
              <a:t>анализатор – </a:t>
            </a:r>
            <a:r>
              <a:rPr lang="en-US" i="1" dirty="0"/>
              <a:t>code review</a:t>
            </a:r>
            <a:r>
              <a:rPr lang="ru-RU" i="1" dirty="0"/>
              <a:t> – тестирование</a:t>
            </a:r>
            <a:endParaRPr lang="ru-RU" dirty="0"/>
          </a:p>
          <a:p>
            <a:r>
              <a:rPr lang="ru-RU" dirty="0"/>
              <a:t>эти методы будут взаимно дополнять друг друга. И теперь часть ошибок будут выявляться еще до того, как начнется </a:t>
            </a:r>
            <a:r>
              <a:rPr lang="en-US" dirty="0"/>
              <a:t>code review</a:t>
            </a:r>
            <a:r>
              <a:rPr lang="ru-RU" dirty="0"/>
              <a:t>, а значит ошибка будет стоить еще дешевле.</a:t>
            </a:r>
          </a:p>
          <a:p>
            <a:r>
              <a:rPr lang="ru-RU" dirty="0"/>
              <a:t>Чтобы был смысл от инструментов статического анализа, их нужно регулярно использовать</a:t>
            </a:r>
          </a:p>
          <a:p>
            <a:r>
              <a:rPr lang="ru-RU" dirty="0"/>
              <a:t>Анализаторы предоставляют различные механизмы, чтобы можно было внедриться в разработку проекта любой сложности. </a:t>
            </a:r>
          </a:p>
          <a:p>
            <a:r>
              <a:rPr lang="ru-RU" dirty="0"/>
              <a:t>И последнее, что стоит помнить – важны все методики по-своему, и комбинируя их между собой можно действительно добиться достойного качества выпускаемого продукта.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1355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562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799" y="4400549"/>
            <a:ext cx="6041571" cy="4284663"/>
          </a:xfrm>
        </p:spPr>
        <p:txBody>
          <a:bodyPr/>
          <a:lstStyle/>
          <a:p>
            <a:r>
              <a:rPr lang="ru-RU" dirty="0"/>
              <a:t>Кто знаком или просто слышал краем уха про статический анализ, наверняка подумает, зачем он нам нужен, мы же не разработчики.</a:t>
            </a:r>
          </a:p>
          <a:p>
            <a:r>
              <a:rPr lang="ru-RU" dirty="0"/>
              <a:t>Но все же я считаю, что этот доклад будет полезен, потому </a:t>
            </a:r>
            <a:r>
              <a:rPr lang="ru-RU" dirty="0" smtClean="0"/>
              <a:t>что</a:t>
            </a:r>
            <a:endParaRPr lang="en-US" dirty="0" smtClean="0"/>
          </a:p>
          <a:p>
            <a:endParaRPr lang="ru-RU" dirty="0"/>
          </a:p>
          <a:p>
            <a:r>
              <a:rPr lang="ru-RU" dirty="0"/>
              <a:t>Во-первых</a:t>
            </a:r>
          </a:p>
          <a:p>
            <a:r>
              <a:rPr lang="ru-RU" dirty="0"/>
              <a:t>Цель </a:t>
            </a:r>
            <a:r>
              <a:rPr lang="en-US" dirty="0"/>
              <a:t>QA</a:t>
            </a:r>
            <a:r>
              <a:rPr lang="ru-RU" dirty="0"/>
              <a:t>-специалиста — это убедиться, что пользователи получат качественный продукт. Это задача достаточно нетривиальна, поэтому </a:t>
            </a:r>
            <a:r>
              <a:rPr lang="en-US" dirty="0"/>
              <a:t>QA</a:t>
            </a:r>
            <a:r>
              <a:rPr lang="ru-RU" dirty="0"/>
              <a:t>-специалист обязан быть многогранным. И поэтому, например, он обязан знать и стремиться познать различные методологии по защите своего продукта. И не исключено, что ему доведется столкнуться лицом к лицу с статическим анализом</a:t>
            </a:r>
            <a:r>
              <a:rPr lang="ru-RU" dirty="0" smtClean="0"/>
              <a:t>.</a:t>
            </a:r>
            <a:endParaRPr lang="en-US" dirty="0" smtClean="0"/>
          </a:p>
          <a:p>
            <a:endParaRPr lang="ru-RU" dirty="0"/>
          </a:p>
          <a:p>
            <a:r>
              <a:rPr lang="ru-RU" dirty="0"/>
              <a:t>Во-вторых</a:t>
            </a:r>
          </a:p>
          <a:p>
            <a:r>
              <a:rPr lang="ru-RU" dirty="0"/>
              <a:t>Бытует в просторах интернета миф, что “плох тот </a:t>
            </a:r>
            <a:r>
              <a:rPr lang="ru-RU" dirty="0" err="1"/>
              <a:t>тестировщик</a:t>
            </a:r>
            <a:r>
              <a:rPr lang="ru-RU" dirty="0"/>
              <a:t>, который не хочет стать программистом”. Да, скорее всего многие скажут, что это бред. Но все же, есть такие люди, которые хотят стать программистами, но у них нет опыта и негде его взять. Поэтому они идут в тестирование (сначала ручное тестирование, дальше автоматизированное и так далее повышая свою квалификацию). Например, у меня есть знакомый, который так и сделал. </a:t>
            </a:r>
          </a:p>
          <a:p>
            <a:r>
              <a:rPr lang="ru-RU" dirty="0"/>
              <a:t>Поэтому для них этот доклад будет тоже полезен, так как для них это будет шажком в достижении своей цели.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453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725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Вы не понаслышке знаете, что, не уделив должного внимания качеству кода, невозможно выпустить конкурентоспособный продукт на рынок</a:t>
            </a:r>
            <a:r>
              <a:rPr lang="ru-RU" dirty="0" smtClean="0"/>
              <a:t>.</a:t>
            </a:r>
            <a:endParaRPr lang="en-US" dirty="0" smtClean="0"/>
          </a:p>
          <a:p>
            <a:endParaRPr lang="ru-RU" dirty="0"/>
          </a:p>
          <a:p>
            <a:r>
              <a:rPr lang="ru-RU" dirty="0"/>
              <a:t>Точного определения “что такое качественный код” – нет. Но можно считать, что качественный код – это код, который соответствует неким критериям. </a:t>
            </a:r>
          </a:p>
          <a:p>
            <a:r>
              <a:rPr lang="ru-RU" dirty="0"/>
              <a:t>А именно, например, таким как</a:t>
            </a:r>
            <a:r>
              <a:rPr lang="ru-RU" dirty="0" smtClean="0"/>
              <a:t>:</a:t>
            </a:r>
            <a:endParaRPr lang="en-US" dirty="0" smtClean="0"/>
          </a:p>
          <a:p>
            <a:endParaRPr lang="ru-RU" dirty="0"/>
          </a:p>
          <a:p>
            <a:r>
              <a:rPr lang="ru-RU" b="1" i="1" dirty="0"/>
              <a:t>Восприятие</a:t>
            </a:r>
            <a:r>
              <a:rPr lang="ru-RU" dirty="0"/>
              <a:t> – код не перегружен сложными конструкциями, и вам не становится страшно при его чтении</a:t>
            </a:r>
            <a:r>
              <a:rPr lang="ru-RU" dirty="0" smtClean="0"/>
              <a:t>.</a:t>
            </a:r>
            <a:endParaRPr lang="en-US" dirty="0" smtClean="0"/>
          </a:p>
          <a:p>
            <a:endParaRPr lang="ru-RU" dirty="0"/>
          </a:p>
          <a:p>
            <a:r>
              <a:rPr lang="ru-RU" b="1" i="1" dirty="0" smtClean="0"/>
              <a:t>Расширение</a:t>
            </a:r>
            <a:r>
              <a:rPr lang="ru-RU" i="1" dirty="0" smtClean="0"/>
              <a:t> </a:t>
            </a:r>
            <a:r>
              <a:rPr lang="ru-RU" i="1" dirty="0"/>
              <a:t>– </a:t>
            </a:r>
            <a:r>
              <a:rPr lang="ru-RU" dirty="0"/>
              <a:t>в код легко вносить изменения, добавлять новы функциональности, без риска что-то задеть и где-то что-то поломать</a:t>
            </a:r>
            <a:r>
              <a:rPr lang="ru-RU" dirty="0" smtClean="0"/>
              <a:t>.</a:t>
            </a:r>
            <a:endParaRPr lang="en-US" dirty="0" smtClean="0"/>
          </a:p>
          <a:p>
            <a:endParaRPr lang="ru-RU" dirty="0"/>
          </a:p>
          <a:p>
            <a:r>
              <a:rPr lang="ru-RU" b="1" i="1" dirty="0"/>
              <a:t>Сопровождение</a:t>
            </a:r>
            <a:r>
              <a:rPr lang="ru-RU" dirty="0" smtClean="0"/>
              <a:t>– </a:t>
            </a:r>
            <a:r>
              <a:rPr lang="ru-RU" dirty="0"/>
              <a:t>возможность передать код на доработку совершенно другому разработчику, и с этим не возникнет </a:t>
            </a:r>
            <a:r>
              <a:rPr lang="ru-RU" dirty="0" smtClean="0"/>
              <a:t>проблем</a:t>
            </a:r>
            <a:endParaRPr lang="en-US" dirty="0" smtClean="0"/>
          </a:p>
          <a:p>
            <a:endParaRPr lang="ru-RU" dirty="0"/>
          </a:p>
          <a:p>
            <a:r>
              <a:rPr lang="ru-RU" b="1" i="1" dirty="0"/>
              <a:t>Отсутствие багов</a:t>
            </a:r>
            <a:r>
              <a:rPr lang="ru-RU" b="1" dirty="0"/>
              <a:t> </a:t>
            </a:r>
            <a:r>
              <a:rPr lang="ru-RU" dirty="0"/>
              <a:t>– как часто встречаются баги в коде (например, из-за опечаток, из-за невнимательности, от незнания и много других причин, ведь для бага всегда найдется место, стоит только зевнуть) </a:t>
            </a:r>
            <a:endParaRPr lang="en-US" dirty="0" smtClean="0"/>
          </a:p>
          <a:p>
            <a:endParaRPr lang="ru-RU" dirty="0"/>
          </a:p>
          <a:p>
            <a:r>
              <a:rPr lang="ru-RU" dirty="0"/>
              <a:t>В общем ... есть много других критериев, но не будем о них, так как речь пойдет сегодня именно о багах.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230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/>
              <a:t>Существуют различные способы предотвращения попадания бага в конечный продукт. Они применяются на различных этапах на протяжении всего процесса разработки продукта. И задача состоит в том, что необходимо отловить багов как можно больше на самых ранних этапах.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976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Согласно таблице, взятой из книги </a:t>
            </a:r>
            <a:r>
              <a:rPr lang="ru-RU" dirty="0" err="1"/>
              <a:t>Макконела</a:t>
            </a:r>
            <a:r>
              <a:rPr lang="ru-RU" dirty="0"/>
              <a:t> “Совершенный код”, цена исправления бага на разных этапах разработки отличается. И чем раньше найдена ошибка, тем дешевле вам обойдется ее исправление</a:t>
            </a:r>
            <a:r>
              <a:rPr lang="ru-RU" dirty="0" smtClean="0"/>
              <a:t>.</a:t>
            </a:r>
            <a:endParaRPr lang="en-US" dirty="0" smtClean="0"/>
          </a:p>
          <a:p>
            <a:endParaRPr lang="ru-RU" dirty="0"/>
          </a:p>
          <a:p>
            <a:r>
              <a:rPr lang="ru-RU" dirty="0"/>
              <a:t>Так, например, из таблицы получается, что ошибка, найденная на этапе тестирования, бьет по карману в разы больше, чем при кодировании</a:t>
            </a:r>
            <a:r>
              <a:rPr lang="ru-RU" dirty="0" smtClean="0"/>
              <a:t>.</a:t>
            </a:r>
            <a:endParaRPr lang="en-US" dirty="0" smtClean="0"/>
          </a:p>
          <a:p>
            <a:endParaRPr lang="ru-RU" dirty="0"/>
          </a:p>
          <a:p>
            <a:r>
              <a:rPr lang="ru-RU" dirty="0"/>
              <a:t>Тестирование – несомненно важнейший этап, и в каждой компании тестированию уделяют предостаточно внимания.  Возникает вопрос, как с </a:t>
            </a:r>
            <a:r>
              <a:rPr lang="ru-RU" dirty="0" err="1"/>
              <a:t>бОльшей</a:t>
            </a:r>
            <a:r>
              <a:rPr lang="ru-RU" dirty="0"/>
              <a:t> вероятностью не допустить попадания бага в систему контроля версий, а, следовательно, на этап тестирования. Чтобы не получилось так, что отдел тестирования потратил время на выявления бага, которого можно было избежать еще на этапе кодирования. 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И такими барьерами могут послужить такие методы как </a:t>
            </a:r>
            <a:r>
              <a:rPr lang="en-US" dirty="0"/>
              <a:t>code review</a:t>
            </a:r>
            <a:r>
              <a:rPr lang="ru-RU" dirty="0"/>
              <a:t> и статический анализ кода.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489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" y="4400550"/>
            <a:ext cx="6856412" cy="4457700"/>
          </a:xfrm>
        </p:spPr>
        <p:txBody>
          <a:bodyPr/>
          <a:lstStyle/>
          <a:p>
            <a:r>
              <a:rPr lang="ru-RU" dirty="0"/>
              <a:t>Скорее всего о код-</a:t>
            </a:r>
            <a:r>
              <a:rPr lang="ru-RU" dirty="0" err="1"/>
              <a:t>ревью</a:t>
            </a:r>
            <a:r>
              <a:rPr lang="ru-RU" dirty="0"/>
              <a:t> в зале уже многие слышали. Но для полноты рассказа, я основные аспекты код-</a:t>
            </a:r>
            <a:r>
              <a:rPr lang="ru-RU" dirty="0" err="1"/>
              <a:t>ревью</a:t>
            </a:r>
            <a:r>
              <a:rPr lang="ru-RU" dirty="0"/>
              <a:t> все же затрону. </a:t>
            </a:r>
          </a:p>
          <a:p>
            <a:r>
              <a:rPr lang="ru-RU" dirty="0"/>
              <a:t>Также как и тестирование, </a:t>
            </a:r>
            <a:r>
              <a:rPr lang="en-US" dirty="0"/>
              <a:t>Code Review</a:t>
            </a:r>
            <a:r>
              <a:rPr lang="ru-RU" dirty="0"/>
              <a:t> – давний и проверенный метод в разработке для поддержания качества продукта. </a:t>
            </a:r>
          </a:p>
          <a:p>
            <a:r>
              <a:rPr lang="en-US" dirty="0"/>
              <a:t>Code Review</a:t>
            </a:r>
            <a:r>
              <a:rPr lang="ru-RU" dirty="0"/>
              <a:t> – это когда код, написанный разработчиком, прежде чем попасть в систему контроля версий, проходит через ваших коллег. Они делают замечания, комментарии, правки – после чего, согласно замечаниям, разработчик вносит корректировки, и тогда уже можно фиксировать свои правки в кодовой базе. </a:t>
            </a:r>
          </a:p>
          <a:p>
            <a:r>
              <a:rPr lang="ru-RU" dirty="0"/>
              <a:t>У код-</a:t>
            </a:r>
            <a:r>
              <a:rPr lang="ru-RU" dirty="0" err="1"/>
              <a:t>ревью</a:t>
            </a:r>
            <a:r>
              <a:rPr lang="ru-RU" dirty="0"/>
              <a:t> есть свои плюсы и минусы</a:t>
            </a:r>
          </a:p>
          <a:p>
            <a:r>
              <a:rPr lang="ru-RU" dirty="0"/>
              <a:t>Достоинства</a:t>
            </a:r>
            <a:r>
              <a:rPr lang="en-US" dirty="0"/>
              <a:t>:</a:t>
            </a:r>
            <a:endParaRPr lang="ru-RU" dirty="0"/>
          </a:p>
          <a:p>
            <a:pPr lvl="0"/>
            <a:r>
              <a:rPr lang="ru-RU" dirty="0"/>
              <a:t>Ошибка может быть найдена на раннем этапе разработки, до попадания в систему контроля версий</a:t>
            </a:r>
          </a:p>
          <a:p>
            <a:pPr lvl="0"/>
            <a:r>
              <a:rPr lang="ru-RU" dirty="0"/>
              <a:t>Свежий взгляд со стороны, он всегда полезен, особенно для непростых задач </a:t>
            </a:r>
          </a:p>
          <a:p>
            <a:pPr lvl="0"/>
            <a:r>
              <a:rPr lang="ru-RU" dirty="0"/>
              <a:t>Могут быть найдены ошибки высокого уровня (неправильно подобран алгоритм, или ошибка размазана по коду)</a:t>
            </a:r>
          </a:p>
          <a:p>
            <a:pPr lvl="0"/>
            <a:r>
              <a:rPr lang="ru-RU" dirty="0"/>
              <a:t> При </a:t>
            </a:r>
            <a:r>
              <a:rPr lang="en-US" dirty="0"/>
              <a:t>code</a:t>
            </a:r>
            <a:r>
              <a:rPr lang="ru-RU" dirty="0"/>
              <a:t>-</a:t>
            </a:r>
            <a:r>
              <a:rPr lang="en-US" dirty="0"/>
              <a:t>review</a:t>
            </a:r>
            <a:r>
              <a:rPr lang="ru-RU" dirty="0"/>
              <a:t> происходит эффект обучения. Это отличный способ набраться опыта молодому разработчику, или просто узнать что-то новое для себя</a:t>
            </a:r>
          </a:p>
          <a:p>
            <a:pPr lvl="0"/>
            <a:r>
              <a:rPr lang="ru-RU" dirty="0"/>
              <a:t>Повышение уровня совместного владения кодом команды, команда представляет, что у них происходит в коде, и это замечательный плюс</a:t>
            </a:r>
          </a:p>
          <a:p>
            <a:r>
              <a:rPr lang="ru-RU" dirty="0"/>
              <a:t>Недостатки</a:t>
            </a:r>
            <a:r>
              <a:rPr lang="en-US" dirty="0"/>
              <a:t>: </a:t>
            </a:r>
            <a:endParaRPr lang="ru-RU" dirty="0"/>
          </a:p>
          <a:p>
            <a:pPr lvl="0"/>
            <a:r>
              <a:rPr lang="ru-RU" dirty="0"/>
              <a:t>Во-первых, это дорогой процесс, так как он занимает не только ваше рабочее время, но и остальных ваших коллег. В результате, на обзор кода тратится огромное количество человеко-часов. </a:t>
            </a:r>
          </a:p>
          <a:p>
            <a:pPr lvl="0"/>
            <a:r>
              <a:rPr lang="ru-RU" dirty="0"/>
              <a:t>Во-вторых, это процесс достаточно длителен, и приводит к утомлению как вас, так и коллег. А усталость может сказаться на качестве работы.</a:t>
            </a:r>
          </a:p>
          <a:p>
            <a:r>
              <a:rPr lang="ru-RU" dirty="0"/>
              <a:t>Поэтому в помощь </a:t>
            </a:r>
            <a:r>
              <a:rPr lang="en-US" dirty="0"/>
              <a:t>code review</a:t>
            </a:r>
            <a:r>
              <a:rPr lang="ru-RU" dirty="0"/>
              <a:t> приходят инструменты статического анализа кода. Использовав которые, можно найти дефекты в коде до того, как начнется </a:t>
            </a:r>
            <a:r>
              <a:rPr lang="en-US" dirty="0"/>
              <a:t>code review</a:t>
            </a:r>
            <a:r>
              <a:rPr lang="ru-RU" dirty="0"/>
              <a:t>, и тем более до того, как код попадет на этап тестирования.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037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Статический анализ кода - это процесс выявления ошибок и недочетов в исходном коде программ без реального их выполнения. Статический анализ можно рассматривать как автоматизированный процесс обзора кода. </a:t>
            </a:r>
          </a:p>
          <a:p>
            <a:r>
              <a:rPr lang="ru-RU" dirty="0"/>
              <a:t>Поэтому можно считать, что инструменты статического анализа – это программы, которые </a:t>
            </a:r>
            <a:r>
              <a:rPr lang="en-US" dirty="0"/>
              <a:t>code review</a:t>
            </a:r>
            <a:r>
              <a:rPr lang="ru-RU" dirty="0"/>
              <a:t> так, как научил его человек.</a:t>
            </a:r>
          </a:p>
          <a:p>
            <a:r>
              <a:rPr lang="ru-RU" dirty="0"/>
              <a:t>При использовании разных технологий, на этапе статического анализа могут обнаруживаться и описываться области исходного кода со слабыми местами, включая скрытые уязвимости, логические ошибки, дефекты реализации, редко возникающие граничные условия и многие другие проблемы.</a:t>
            </a:r>
          </a:p>
          <a:p>
            <a:r>
              <a:rPr lang="ru-RU" dirty="0"/>
              <a:t>Для поиска дефектов в коде, инструменты статического анализа используют следующие технологии:</a:t>
            </a:r>
          </a:p>
          <a:p>
            <a:r>
              <a:rPr lang="ru-RU" b="1" dirty="0"/>
              <a:t>Сопоставление с шаблоном</a:t>
            </a:r>
            <a:r>
              <a:rPr lang="ru-RU" dirty="0"/>
              <a:t> (</a:t>
            </a:r>
            <a:r>
              <a:rPr lang="ru-RU" dirty="0" err="1"/>
              <a:t>pattern-based</a:t>
            </a:r>
            <a:r>
              <a:rPr lang="ru-RU" dirty="0"/>
              <a:t> </a:t>
            </a:r>
            <a:r>
              <a:rPr lang="ru-RU" dirty="0" err="1"/>
              <a:t>analysis</a:t>
            </a:r>
            <a:r>
              <a:rPr lang="ru-RU" dirty="0"/>
              <a:t>) на основе абстрактного синтаксического дерева</a:t>
            </a:r>
          </a:p>
          <a:p>
            <a:r>
              <a:rPr lang="ru-RU" dirty="0"/>
              <a:t>применяется для поиска мест в исходном коде, которые похожи на известные шаблоны кода с ошибкой.</a:t>
            </a:r>
          </a:p>
          <a:p>
            <a:r>
              <a:rPr lang="ru-RU" b="1" dirty="0"/>
              <a:t>Вывод типов</a:t>
            </a:r>
            <a:r>
              <a:rPr lang="ru-RU" dirty="0"/>
              <a:t> (</a:t>
            </a:r>
            <a:r>
              <a:rPr lang="ru-RU" dirty="0" err="1"/>
              <a:t>type</a:t>
            </a:r>
            <a:r>
              <a:rPr lang="ru-RU" dirty="0"/>
              <a:t> </a:t>
            </a:r>
            <a:r>
              <a:rPr lang="ru-RU" dirty="0" err="1"/>
              <a:t>inference</a:t>
            </a:r>
            <a:r>
              <a:rPr lang="ru-RU" dirty="0"/>
              <a:t>) на основе семантической модели программы</a:t>
            </a:r>
          </a:p>
          <a:p>
            <a:r>
              <a:rPr lang="ru-RU" dirty="0"/>
              <a:t>позволяет анализатору иметь полную информацию о всех переменных и выражениях, встречающихся в коде.</a:t>
            </a:r>
          </a:p>
          <a:p>
            <a:r>
              <a:rPr lang="ru-RU" b="1" dirty="0"/>
              <a:t>Символьное выполнение</a:t>
            </a:r>
            <a:r>
              <a:rPr lang="ru-RU" dirty="0"/>
              <a:t> (</a:t>
            </a:r>
            <a:r>
              <a:rPr lang="ru-RU" dirty="0" err="1"/>
              <a:t>symbolic</a:t>
            </a:r>
            <a:r>
              <a:rPr lang="ru-RU" dirty="0"/>
              <a:t> </a:t>
            </a:r>
            <a:r>
              <a:rPr lang="ru-RU" dirty="0" err="1"/>
              <a:t>execution</a:t>
            </a:r>
            <a:r>
              <a:rPr lang="ru-RU" dirty="0"/>
              <a:t>)</a:t>
            </a:r>
          </a:p>
          <a:p>
            <a:r>
              <a:rPr lang="ru-RU" dirty="0"/>
              <a:t>позволяет вычислять значения переменных, которые могут приводить к ошибкам, позволяет производить проверку диапазонов (</a:t>
            </a:r>
            <a:r>
              <a:rPr lang="ru-RU" dirty="0" err="1"/>
              <a:t>range</a:t>
            </a:r>
            <a:r>
              <a:rPr lang="ru-RU" dirty="0"/>
              <a:t> </a:t>
            </a:r>
            <a:r>
              <a:rPr lang="ru-RU" dirty="0" err="1"/>
              <a:t>checking</a:t>
            </a:r>
            <a:r>
              <a:rPr lang="ru-RU" dirty="0"/>
              <a:t>) значений. То есть технология позволяет смоделировать состояние объекта.</a:t>
            </a:r>
          </a:p>
          <a:p>
            <a:r>
              <a:rPr lang="ru-RU" b="1" dirty="0"/>
              <a:t>Анализ потока данных</a:t>
            </a:r>
            <a:r>
              <a:rPr lang="ru-RU" dirty="0"/>
              <a:t> (</a:t>
            </a:r>
            <a:r>
              <a:rPr lang="ru-RU" dirty="0" err="1"/>
              <a:t>data-flow</a:t>
            </a:r>
            <a:r>
              <a:rPr lang="ru-RU" dirty="0"/>
              <a:t> </a:t>
            </a:r>
            <a:r>
              <a:rPr lang="ru-RU" dirty="0" err="1"/>
              <a:t>analysis</a:t>
            </a:r>
            <a:r>
              <a:rPr lang="ru-RU" dirty="0"/>
              <a:t>) </a:t>
            </a:r>
          </a:p>
          <a:p>
            <a:r>
              <a:rPr lang="ru-RU" dirty="0"/>
              <a:t>используется для вычисления ограничений, накладываемых на значения переменных при обработке различных конструкций языка: условных операторов, операторов цикла, и так далее. </a:t>
            </a:r>
          </a:p>
          <a:p>
            <a:r>
              <a:rPr lang="ru-RU" b="1" dirty="0"/>
              <a:t>Аннотирование методов</a:t>
            </a:r>
            <a:r>
              <a:rPr lang="ru-RU" dirty="0"/>
              <a:t> (</a:t>
            </a:r>
            <a:r>
              <a:rPr lang="ru-RU" dirty="0" err="1"/>
              <a:t>method</a:t>
            </a:r>
            <a:r>
              <a:rPr lang="ru-RU" dirty="0"/>
              <a:t> </a:t>
            </a:r>
            <a:r>
              <a:rPr lang="ru-RU" dirty="0" err="1"/>
              <a:t>annotations</a:t>
            </a:r>
            <a:r>
              <a:rPr lang="ru-RU" dirty="0"/>
              <a:t>) </a:t>
            </a:r>
          </a:p>
          <a:p>
            <a:r>
              <a:rPr lang="ru-RU" dirty="0"/>
              <a:t>Такая технология предоставляет больше информации об используемых методах, например, какой может вернуться результат, какие ограничения накладываются на передаваемые параметры. В общем, при помощи этой технологии можно находить нарушения контракта использования функции.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464D9-A4A3-425E-99A1-D59E636F5C6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699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957D-CD9D-49A2-B529-4EA98E22702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21F4-E7B0-418D-9E87-543C02663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54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957D-CD9D-49A2-B529-4EA98E22702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21F4-E7B0-418D-9E87-543C02663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29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957D-CD9D-49A2-B529-4EA98E22702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21F4-E7B0-418D-9E87-543C02663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96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957D-CD9D-49A2-B529-4EA98E22702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21F4-E7B0-418D-9E87-543C02663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300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957D-CD9D-49A2-B529-4EA98E22702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21F4-E7B0-418D-9E87-543C02663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45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957D-CD9D-49A2-B529-4EA98E22702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21F4-E7B0-418D-9E87-543C02663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1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957D-CD9D-49A2-B529-4EA98E22702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21F4-E7B0-418D-9E87-543C02663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726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957D-CD9D-49A2-B529-4EA98E22702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21F4-E7B0-418D-9E87-543C02663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770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957D-CD9D-49A2-B529-4EA98E22702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21F4-E7B0-418D-9E87-543C02663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46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957D-CD9D-49A2-B529-4EA98E22702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21F4-E7B0-418D-9E87-543C02663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45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957D-CD9D-49A2-B529-4EA98E22702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21F4-E7B0-418D-9E87-543C02663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72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6957D-CD9D-49A2-B529-4EA98E22702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E21F4-E7B0-418D-9E87-543C02663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50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1" y="0"/>
            <a:ext cx="12192000" cy="2416574"/>
          </a:xfrm>
          <a:prstGeom prst="roundRect">
            <a:avLst>
              <a:gd name="adj" fmla="val 56"/>
            </a:avLst>
          </a:prstGeom>
          <a:solidFill>
            <a:schemeClr val="accent1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625281" y="230424"/>
            <a:ext cx="7130880" cy="5602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>
              <a:lnSpc>
                <a:spcPct val="11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altLang="ru-RU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2" charset="0"/>
              </a:rPr>
              <a:t>Software</a:t>
            </a:r>
            <a:r>
              <a:rPr lang="ru-RU" altLang="ru-RU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2" charset="0"/>
              </a:rPr>
              <a:t> </a:t>
            </a:r>
            <a:r>
              <a:rPr lang="ru-RU" altLang="ru-RU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2" charset="0"/>
              </a:rPr>
              <a:t>quality</a:t>
            </a:r>
            <a:r>
              <a:rPr lang="ru-RU" altLang="ru-RU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2" charset="0"/>
              </a:rPr>
              <a:t> </a:t>
            </a:r>
            <a:r>
              <a:rPr lang="ru-RU" altLang="ru-RU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2" charset="0"/>
              </a:rPr>
              <a:t>assurance</a:t>
            </a:r>
            <a:r>
              <a:rPr lang="ru-RU" altLang="ru-RU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2" charset="0"/>
              </a:rPr>
              <a:t> </a:t>
            </a:r>
            <a:r>
              <a:rPr lang="ru-RU" altLang="ru-RU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2" charset="0"/>
              </a:rPr>
              <a:t>days</a:t>
            </a:r>
            <a:endParaRPr lang="ru-RU" altLang="ru-RU" sz="30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2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625281" y="783443"/>
            <a:ext cx="7088640" cy="8856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eaLnBrk="1">
              <a:lnSpc>
                <a:spcPct val="11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altLang="ru-RU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2" charset="0"/>
              </a:rPr>
              <a:t>24</a:t>
            </a:r>
            <a:r>
              <a:rPr lang="ru-RU" altLang="ru-RU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2" charset="0"/>
              </a:rPr>
              <a:t> Международная конференция </a:t>
            </a:r>
          </a:p>
          <a:p>
            <a:pPr eaLnBrk="1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altLang="ru-RU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2" charset="0"/>
              </a:rPr>
              <a:t>по вопросам качества ПО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25281" y="1660495"/>
            <a:ext cx="2265600" cy="427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eaLnBrk="1">
              <a:lnSpc>
                <a:spcPct val="11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</a:pPr>
            <a:r>
              <a:rPr lang="ru-RU" altLang="ru-RU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2" charset="0"/>
              </a:rPr>
              <a:t>sqadays.com</a:t>
            </a:r>
            <a:endParaRPr lang="ru-RU" altLang="ru-RU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2" charset="0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1" y="6270418"/>
            <a:ext cx="12192000" cy="587582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22240" y="6368348"/>
            <a:ext cx="3296641" cy="3643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eaLnBrk="1">
              <a:lnSpc>
                <a:spcPct val="11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ru-RU" altLang="ru-RU">
                <a:solidFill>
                  <a:srgbClr val="FFFFFF"/>
                </a:solidFill>
                <a:latin typeface="Open Sans" pitchFamily="32" charset="0"/>
              </a:rPr>
              <a:t>Москва. 23–</a:t>
            </a:r>
            <a:r>
              <a:rPr lang="en-US" altLang="ru-RU">
                <a:solidFill>
                  <a:srgbClr val="FFFFFF"/>
                </a:solidFill>
                <a:latin typeface="Open Sans" pitchFamily="32" charset="0"/>
              </a:rPr>
              <a:t>2</a:t>
            </a:r>
            <a:r>
              <a:rPr lang="ru-RU" altLang="ru-RU">
                <a:solidFill>
                  <a:srgbClr val="FFFFFF"/>
                </a:solidFill>
                <a:latin typeface="Open Sans" pitchFamily="32" charset="0"/>
              </a:rPr>
              <a:t>4 ноября 2018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0" y="2500315"/>
            <a:ext cx="12192000" cy="12819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lvl="0" algn="ctr" defTabSz="449263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Arial" charset="0"/>
                <a:ea typeface="Microsoft YaHei" charset="-122"/>
              </a:rPr>
              <a:t>Статический анализ кода </a:t>
            </a:r>
          </a:p>
          <a:p>
            <a:pPr lvl="0" algn="ctr" defTabSz="449263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Arial" charset="0"/>
                <a:ea typeface="Microsoft YaHei" charset="-122"/>
              </a:rPr>
              <a:t>как этап контроля качества</a:t>
            </a:r>
            <a:endParaRPr lang="ru-RU" altLang="ru-RU" sz="3600" b="1" dirty="0">
              <a:solidFill>
                <a:srgbClr val="24877A"/>
              </a:solidFill>
              <a:latin typeface="Open Sans" pitchFamily="32" charset="0"/>
              <a:ea typeface="Microsoft YaHei" charset="-122"/>
            </a:endParaRPr>
          </a:p>
        </p:txBody>
      </p:sp>
      <p:pic>
        <p:nvPicPr>
          <p:cNvPr id="3085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22" y="38884"/>
            <a:ext cx="1779769" cy="94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315" y="3782291"/>
            <a:ext cx="9096375" cy="240982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12576"/>
            <a:ext cx="10515600" cy="106308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Статический анализ кода </a:t>
            </a:r>
            <a:r>
              <a:rPr lang="en-US" dirty="0" smtClean="0">
                <a:sym typeface="Wingdings" panose="05000000000000000000" pitchFamily="2" charset="2"/>
              </a:rPr>
              <a:t></a:t>
            </a:r>
            <a:r>
              <a:rPr lang="en-US" dirty="0" smtClean="0"/>
              <a:t> Code Review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3004607"/>
            <a:ext cx="6104709" cy="3684588"/>
          </a:xfrm>
        </p:spPr>
        <p:txBody>
          <a:bodyPr/>
          <a:lstStyle/>
          <a:p>
            <a:r>
              <a:rPr lang="ru-RU" dirty="0" smtClean="0"/>
              <a:t>Низкая стоимость </a:t>
            </a:r>
          </a:p>
          <a:p>
            <a:r>
              <a:rPr lang="ru-RU" dirty="0" smtClean="0"/>
              <a:t>Анализатор не устаёт и готов работать в любое время</a:t>
            </a:r>
          </a:p>
          <a:p>
            <a:r>
              <a:rPr lang="ru-RU" dirty="0" smtClean="0"/>
              <a:t>Можно найти ошибки, которые при обзоре крайне сложно заметить</a:t>
            </a:r>
            <a:endParaRPr lang="en-US" dirty="0" smtClean="0"/>
          </a:p>
          <a:p>
            <a:r>
              <a:rPr lang="ru-RU" dirty="0" smtClean="0"/>
              <a:t>Можно найти ошибки, даже не зная о таком паттерне ошибок</a:t>
            </a:r>
            <a:endParaRPr lang="en-US" sz="20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3002815"/>
            <a:ext cx="6019800" cy="3684588"/>
          </a:xfrm>
        </p:spPr>
        <p:txBody>
          <a:bodyPr/>
          <a:lstStyle/>
          <a:p>
            <a:r>
              <a:rPr lang="ru-RU" dirty="0" smtClean="0"/>
              <a:t>Нельзя выявить высокоуровневые ошибки </a:t>
            </a:r>
          </a:p>
          <a:p>
            <a:r>
              <a:rPr lang="ru-RU" dirty="0" smtClean="0"/>
              <a:t>Ложные срабатывания</a:t>
            </a:r>
          </a:p>
          <a:p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362" y="1087755"/>
            <a:ext cx="1901952" cy="1783080"/>
          </a:xfrm>
          <a:prstGeom prst="rect">
            <a:avLst/>
          </a:prstGeom>
        </p:spPr>
      </p:pic>
      <p:pic>
        <p:nvPicPr>
          <p:cNvPr id="22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5" y="1032891"/>
            <a:ext cx="2029968" cy="1892808"/>
          </a:xfrm>
          <a:prstGeom prst="rect">
            <a:avLst/>
          </a:prstGeom>
        </p:spPr>
      </p:pic>
      <p:pic>
        <p:nvPicPr>
          <p:cNvPr id="7" name="Picture 2" descr="C:\Users\FreeMan\Desktop\SQA\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21879" y="5818875"/>
            <a:ext cx="1505447" cy="868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946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207" y="0"/>
            <a:ext cx="10515600" cy="784996"/>
          </a:xfrm>
        </p:spPr>
        <p:txBody>
          <a:bodyPr/>
          <a:lstStyle/>
          <a:p>
            <a:pPr algn="ctr"/>
            <a:r>
              <a:rPr lang="ru-RU" dirty="0" smtClean="0"/>
              <a:t>Немного статистики</a:t>
            </a:r>
            <a:endParaRPr lang="ru-RU" dirty="0"/>
          </a:p>
        </p:txBody>
      </p:sp>
      <p:pic>
        <p:nvPicPr>
          <p:cNvPr id="4" name="Picture 2" descr="C:\Users\FreeMan\Desktop\SQA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1879" y="5818875"/>
            <a:ext cx="1505447" cy="86852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70" y="1000582"/>
            <a:ext cx="6998085" cy="56179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245531" y="1000582"/>
            <a:ext cx="48680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313131"/>
                </a:solidFill>
                <a:latin typeface="PT Serif"/>
              </a:rPr>
              <a:t>Эффективность методов предотвращения ошибок программного </a:t>
            </a:r>
            <a:r>
              <a:rPr lang="ru-RU" i="1" dirty="0" smtClean="0">
                <a:solidFill>
                  <a:srgbClr val="313131"/>
                </a:solidFill>
                <a:latin typeface="PT Serif"/>
              </a:rPr>
              <a:t>обеспечения</a:t>
            </a:r>
            <a:r>
              <a:rPr lang="en-US" i="1" dirty="0" smtClean="0">
                <a:solidFill>
                  <a:srgbClr val="313131"/>
                </a:solidFill>
                <a:latin typeface="PT Serif"/>
              </a:rPr>
              <a:t> </a:t>
            </a:r>
          </a:p>
          <a:p>
            <a:r>
              <a:rPr lang="ru-RU" i="1" dirty="0" smtClean="0">
                <a:solidFill>
                  <a:srgbClr val="313131"/>
                </a:solidFill>
                <a:latin typeface="PT Serif"/>
              </a:rPr>
              <a:t>(таблица взята </a:t>
            </a:r>
            <a:r>
              <a:rPr lang="ru-RU" b="0" i="1" dirty="0" smtClean="0">
                <a:solidFill>
                  <a:srgbClr val="313131"/>
                </a:solidFill>
                <a:effectLst/>
                <a:latin typeface="PT Serif"/>
              </a:rPr>
              <a:t>из книги </a:t>
            </a:r>
            <a:endParaRPr lang="en-US" b="0" i="1" dirty="0" smtClean="0">
              <a:solidFill>
                <a:srgbClr val="313131"/>
              </a:solidFill>
              <a:effectLst/>
              <a:latin typeface="PT Serif"/>
            </a:endParaRPr>
          </a:p>
          <a:p>
            <a:r>
              <a:rPr lang="en-US" i="1" dirty="0" smtClean="0">
                <a:solidFill>
                  <a:srgbClr val="313131"/>
                </a:solidFill>
                <a:latin typeface="PT Serif"/>
              </a:rPr>
              <a:t>Capers Jones, Olivier </a:t>
            </a:r>
            <a:r>
              <a:rPr lang="en-US" i="1" dirty="0" err="1" smtClean="0">
                <a:solidFill>
                  <a:srgbClr val="313131"/>
                </a:solidFill>
                <a:latin typeface="PT Serif"/>
              </a:rPr>
              <a:t>Bonsignour</a:t>
            </a:r>
            <a:r>
              <a:rPr lang="en-US" i="1" dirty="0" smtClean="0">
                <a:solidFill>
                  <a:srgbClr val="313131"/>
                </a:solidFill>
                <a:latin typeface="PT Serif"/>
              </a:rPr>
              <a:t> </a:t>
            </a:r>
          </a:p>
          <a:p>
            <a:r>
              <a:rPr lang="en-US" i="1" dirty="0" smtClean="0">
                <a:solidFill>
                  <a:srgbClr val="313131"/>
                </a:solidFill>
                <a:latin typeface="PT Serif"/>
              </a:rPr>
              <a:t>“</a:t>
            </a:r>
            <a:r>
              <a:rPr lang="en-US" b="1" i="1" dirty="0" smtClean="0">
                <a:solidFill>
                  <a:srgbClr val="313131"/>
                </a:solidFill>
                <a:latin typeface="PT Serif"/>
              </a:rPr>
              <a:t>The </a:t>
            </a:r>
            <a:r>
              <a:rPr lang="en-US" b="1" i="1" dirty="0">
                <a:solidFill>
                  <a:srgbClr val="313131"/>
                </a:solidFill>
                <a:latin typeface="PT Serif"/>
              </a:rPr>
              <a:t>Economics of </a:t>
            </a:r>
            <a:r>
              <a:rPr lang="en-US" b="1" i="1" dirty="0" smtClean="0">
                <a:solidFill>
                  <a:srgbClr val="313131"/>
                </a:solidFill>
                <a:latin typeface="PT Serif"/>
              </a:rPr>
              <a:t>Software Quality</a:t>
            </a:r>
            <a:r>
              <a:rPr lang="en-US" i="1" dirty="0" smtClean="0">
                <a:solidFill>
                  <a:srgbClr val="313131"/>
                </a:solidFill>
                <a:latin typeface="PT Serif"/>
              </a:rPr>
              <a:t>”, 2011</a:t>
            </a:r>
            <a:r>
              <a:rPr lang="ru-RU" b="0" i="1" dirty="0" smtClean="0">
                <a:solidFill>
                  <a:srgbClr val="313131"/>
                </a:solidFill>
                <a:effectLst/>
                <a:latin typeface="PT Serif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8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4291" y="2455183"/>
            <a:ext cx="10515600" cy="19165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Ошибки, которые сложно найти без статического анализа при тестировании и </a:t>
            </a:r>
            <a:r>
              <a:rPr lang="en-US" dirty="0" smtClean="0"/>
              <a:t>code review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Picture 2" descr="C:\Users\FreeMan\Desktop\SQA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1879" y="5818875"/>
            <a:ext cx="1505447" cy="868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239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Ох уж эти обработчики исключений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35" y="1406434"/>
            <a:ext cx="8684682" cy="4872445"/>
          </a:xfrm>
          <a:prstGeom prst="rect">
            <a:avLst/>
          </a:prstGeom>
        </p:spPr>
      </p:pic>
      <p:pic>
        <p:nvPicPr>
          <p:cNvPr id="4" name="Picture 2" descr="C:\Users\FreeMan\Desktop\SQA\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21879" y="5818875"/>
            <a:ext cx="1505447" cy="868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161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О, буква </a:t>
            </a:r>
            <a:r>
              <a:rPr lang="en-US" dirty="0" smtClean="0"/>
              <a:t>'</a:t>
            </a:r>
            <a:r>
              <a:rPr lang="ru-RU" dirty="0" smtClean="0"/>
              <a:t>я</a:t>
            </a:r>
            <a:r>
              <a:rPr lang="en-US" dirty="0" smtClean="0"/>
              <a:t>'</a:t>
            </a:r>
            <a:r>
              <a:rPr lang="ru-RU" dirty="0" smtClean="0"/>
              <a:t>. Наша остановка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7549" y="1568768"/>
            <a:ext cx="7767972" cy="4535941"/>
          </a:xfrm>
          <a:prstGeom prst="rect">
            <a:avLst/>
          </a:prstGeom>
        </p:spPr>
      </p:pic>
      <p:pic>
        <p:nvPicPr>
          <p:cNvPr id="4" name="Picture 2" descr="C:\Users\FreeMan\Desktop\SQA\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21879" y="5818875"/>
            <a:ext cx="1505447" cy="868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991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О, буква </a:t>
            </a:r>
            <a:r>
              <a:rPr lang="en-US" dirty="0"/>
              <a:t>'</a:t>
            </a:r>
            <a:r>
              <a:rPr lang="ru-RU" dirty="0"/>
              <a:t>я</a:t>
            </a:r>
            <a:r>
              <a:rPr lang="en-US" dirty="0"/>
              <a:t>'</a:t>
            </a:r>
            <a:r>
              <a:rPr lang="ru-RU" dirty="0"/>
              <a:t>. Наша остановка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8199" y="2163172"/>
            <a:ext cx="111611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char c;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printf(</a:t>
            </a:r>
            <a:r>
              <a:rPr lang="en-US" sz="24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"%s is already in *.</a:t>
            </a:r>
            <a:r>
              <a:rPr lang="en-US" sz="2400" dirty="0" err="1" smtClean="0">
                <a:solidFill>
                  <a:srgbClr val="A31515"/>
                </a:solidFill>
                <a:latin typeface="Consolas" panose="020B0609020204030204" pitchFamily="49" charset="0"/>
              </a:rPr>
              <a:t>base_fs</a:t>
            </a:r>
            <a:r>
              <a:rPr lang="en-US" sz="24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 format, just copying ....);</a:t>
            </a:r>
            <a:endParaRPr lang="en-US" sz="2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rewind(</a:t>
            </a:r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blk_alloc_file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smtClean="0">
                <a:latin typeface="Consolas" panose="020B0609020204030204" pitchFamily="49" charset="0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(c = </a:t>
            </a:r>
            <a:r>
              <a:rPr lang="en-US" sz="2400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fgetc</a:t>
            </a:r>
            <a:r>
              <a:rPr lang="en-US" sz="24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blk_alloc_file</a:t>
            </a:r>
            <a:r>
              <a:rPr lang="en-US" sz="24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)) != EOF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fputc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(c, </a:t>
            </a:r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base_fs_file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467576" y="1690688"/>
            <a:ext cx="18215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 err="1" smtClean="0">
                <a:solidFill>
                  <a:srgbClr val="7030A0"/>
                </a:solidFill>
              </a:rPr>
              <a:t>Android</a:t>
            </a:r>
            <a:r>
              <a:rPr lang="en-US" sz="3000" dirty="0" smtClean="0">
                <a:solidFill>
                  <a:srgbClr val="7030A0"/>
                </a:solidFill>
              </a:rPr>
              <a:t>, C</a:t>
            </a:r>
            <a:endParaRPr lang="ru-RU" sz="3000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3500" y="4629292"/>
            <a:ext cx="1051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PVS-Studio: V739 CWE-20 EOF should not be compared with a value of the 'char' type. The '(c = </a:t>
            </a:r>
            <a:r>
              <a:rPr lang="en-US" sz="2200" dirty="0" err="1" smtClean="0"/>
              <a:t>fgetc</a:t>
            </a:r>
            <a:r>
              <a:rPr lang="en-US" sz="2200" dirty="0" smtClean="0"/>
              <a:t>(</a:t>
            </a:r>
            <a:r>
              <a:rPr lang="en-US" sz="2200" dirty="0" err="1" smtClean="0"/>
              <a:t>blk_alloc_file</a:t>
            </a:r>
            <a:r>
              <a:rPr lang="en-US" sz="2200" dirty="0" smtClean="0"/>
              <a:t>))' should be of the '</a:t>
            </a:r>
            <a:r>
              <a:rPr lang="en-US" sz="2200" dirty="0" err="1" smtClean="0"/>
              <a:t>int</a:t>
            </a:r>
            <a:r>
              <a:rPr lang="en-US" sz="2200" dirty="0" smtClean="0"/>
              <a:t>' type. </a:t>
            </a:r>
            <a:r>
              <a:rPr lang="en-US" sz="2200" dirty="0" err="1" smtClean="0"/>
              <a:t>blk_alloc_to_base_fs.c</a:t>
            </a:r>
            <a:r>
              <a:rPr lang="en-US" sz="2200" dirty="0" smtClean="0"/>
              <a:t> 61</a:t>
            </a:r>
            <a:endParaRPr lang="ru-RU" sz="2200" dirty="0"/>
          </a:p>
        </p:txBody>
      </p:sp>
      <p:pic>
        <p:nvPicPr>
          <p:cNvPr id="6" name="Picture 2" descr="C:\Users\FreeMan\Desktop\SQA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1879" y="5818875"/>
            <a:ext cx="1505447" cy="868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406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Компилятор удаляет код для затирания буфера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2683075"/>
            <a:ext cx="107485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FwdLockGlue_InitializeRoundKeys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unsigned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keyEncryptionKey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[KEY_SIZE];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....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memset</a:t>
            </a:r>
            <a:r>
              <a:rPr lang="en-US" sz="24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keyEncryptionKey</a:t>
            </a:r>
            <a:r>
              <a:rPr lang="en-US" sz="24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, 0, KEY_SIZE); </a:t>
            </a:r>
            <a:r>
              <a:rPr lang="en-US" sz="2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Zero out key data.</a:t>
            </a:r>
            <a:endParaRPr lang="en-US" sz="2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67576" y="1690688"/>
            <a:ext cx="18215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 err="1" smtClean="0">
                <a:solidFill>
                  <a:srgbClr val="7030A0"/>
                </a:solidFill>
              </a:rPr>
              <a:t>Android</a:t>
            </a:r>
            <a:r>
              <a:rPr lang="en-US" sz="3000" dirty="0" smtClean="0">
                <a:solidFill>
                  <a:srgbClr val="7030A0"/>
                </a:solidFill>
              </a:rPr>
              <a:t>, C</a:t>
            </a:r>
            <a:endParaRPr lang="ru-RU" sz="30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3500" y="4896780"/>
            <a:ext cx="10515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PVS-Studio: </a:t>
            </a:r>
            <a:r>
              <a:rPr lang="ru-RU" sz="2200" dirty="0" smtClean="0"/>
              <a:t>V597 CWE-14 </a:t>
            </a:r>
            <a:r>
              <a:rPr lang="ru-RU" sz="2200" dirty="0" err="1" smtClean="0"/>
              <a:t>The</a:t>
            </a:r>
            <a:r>
              <a:rPr lang="ru-RU" sz="2200" dirty="0" smtClean="0"/>
              <a:t> </a:t>
            </a:r>
            <a:r>
              <a:rPr lang="ru-RU" sz="2200" dirty="0" err="1" smtClean="0"/>
              <a:t>compiler</a:t>
            </a:r>
            <a:r>
              <a:rPr lang="ru-RU" sz="2200" dirty="0" smtClean="0"/>
              <a:t> </a:t>
            </a:r>
            <a:r>
              <a:rPr lang="ru-RU" sz="2200" dirty="0" err="1" smtClean="0"/>
              <a:t>could</a:t>
            </a:r>
            <a:r>
              <a:rPr lang="ru-RU" sz="2200" dirty="0" smtClean="0"/>
              <a:t> </a:t>
            </a:r>
            <a:r>
              <a:rPr lang="ru-RU" sz="2200" dirty="0" err="1" smtClean="0"/>
              <a:t>delete</a:t>
            </a:r>
            <a:r>
              <a:rPr lang="ru-RU" sz="2200" dirty="0" smtClean="0"/>
              <a:t> </a:t>
            </a:r>
            <a:r>
              <a:rPr lang="ru-RU" sz="2200" dirty="0" err="1" smtClean="0"/>
              <a:t>the</a:t>
            </a:r>
            <a:r>
              <a:rPr lang="ru-RU" sz="2200" dirty="0" smtClean="0"/>
              <a:t> '</a:t>
            </a:r>
            <a:r>
              <a:rPr lang="ru-RU" sz="2200" dirty="0" err="1" smtClean="0"/>
              <a:t>memset</a:t>
            </a:r>
            <a:r>
              <a:rPr lang="ru-RU" sz="2200" dirty="0" smtClean="0"/>
              <a:t>' </a:t>
            </a:r>
            <a:r>
              <a:rPr lang="ru-RU" sz="2200" dirty="0" err="1" smtClean="0"/>
              <a:t>function</a:t>
            </a:r>
            <a:r>
              <a:rPr lang="ru-RU" sz="2200" dirty="0" smtClean="0"/>
              <a:t> </a:t>
            </a:r>
            <a:r>
              <a:rPr lang="ru-RU" sz="2200" dirty="0" err="1" smtClean="0"/>
              <a:t>call</a:t>
            </a:r>
            <a:r>
              <a:rPr lang="ru-RU" sz="2200" dirty="0" smtClean="0"/>
              <a:t>, </a:t>
            </a:r>
            <a:r>
              <a:rPr lang="ru-RU" sz="2200" dirty="0" err="1" smtClean="0"/>
              <a:t>which</a:t>
            </a:r>
            <a:r>
              <a:rPr lang="ru-RU" sz="2200" dirty="0" smtClean="0"/>
              <a:t> </a:t>
            </a:r>
            <a:r>
              <a:rPr lang="ru-RU" sz="2200" dirty="0" err="1" smtClean="0"/>
              <a:t>is</a:t>
            </a:r>
            <a:r>
              <a:rPr lang="ru-RU" sz="2200" dirty="0" smtClean="0"/>
              <a:t> </a:t>
            </a:r>
            <a:r>
              <a:rPr lang="ru-RU" sz="2200" dirty="0" err="1" smtClean="0"/>
              <a:t>used</a:t>
            </a:r>
            <a:r>
              <a:rPr lang="ru-RU" sz="2200" dirty="0" smtClean="0"/>
              <a:t> </a:t>
            </a:r>
            <a:r>
              <a:rPr lang="ru-RU" sz="2200" dirty="0" err="1" smtClean="0"/>
              <a:t>to</a:t>
            </a:r>
            <a:r>
              <a:rPr lang="ru-RU" sz="2200" dirty="0" smtClean="0"/>
              <a:t> </a:t>
            </a:r>
            <a:r>
              <a:rPr lang="ru-RU" sz="2200" dirty="0" err="1" smtClean="0"/>
              <a:t>flush</a:t>
            </a:r>
            <a:r>
              <a:rPr lang="ru-RU" sz="2200" dirty="0" smtClean="0"/>
              <a:t> '</a:t>
            </a:r>
            <a:r>
              <a:rPr lang="ru-RU" sz="2200" dirty="0" err="1" smtClean="0"/>
              <a:t>keyEncryptionKey</a:t>
            </a:r>
            <a:r>
              <a:rPr lang="ru-RU" sz="2200" dirty="0" smtClean="0"/>
              <a:t>' </a:t>
            </a:r>
            <a:r>
              <a:rPr lang="ru-RU" sz="2200" dirty="0" err="1" smtClean="0"/>
              <a:t>buffer</a:t>
            </a:r>
            <a:r>
              <a:rPr lang="ru-RU" sz="2200" dirty="0" smtClean="0"/>
              <a:t>. </a:t>
            </a:r>
            <a:r>
              <a:rPr lang="ru-RU" sz="2200" dirty="0" err="1" smtClean="0"/>
              <a:t>The</a:t>
            </a:r>
            <a:r>
              <a:rPr lang="ru-RU" sz="2200" dirty="0" smtClean="0"/>
              <a:t> </a:t>
            </a:r>
            <a:r>
              <a:rPr lang="ru-RU" sz="2200" dirty="0" err="1" smtClean="0"/>
              <a:t>memset_s</a:t>
            </a:r>
            <a:r>
              <a:rPr lang="ru-RU" sz="2200" dirty="0" smtClean="0"/>
              <a:t>() </a:t>
            </a:r>
            <a:r>
              <a:rPr lang="ru-RU" sz="2200" dirty="0" err="1" smtClean="0"/>
              <a:t>function</a:t>
            </a:r>
            <a:r>
              <a:rPr lang="ru-RU" sz="2200" dirty="0" smtClean="0"/>
              <a:t> </a:t>
            </a:r>
            <a:r>
              <a:rPr lang="ru-RU" sz="2200" dirty="0" err="1" smtClean="0"/>
              <a:t>should</a:t>
            </a:r>
            <a:r>
              <a:rPr lang="ru-RU" sz="2200" dirty="0" smtClean="0"/>
              <a:t> </a:t>
            </a:r>
            <a:r>
              <a:rPr lang="ru-RU" sz="2200" dirty="0" err="1" smtClean="0"/>
              <a:t>be</a:t>
            </a:r>
            <a:r>
              <a:rPr lang="ru-RU" sz="2200" dirty="0" smtClean="0"/>
              <a:t> </a:t>
            </a:r>
            <a:r>
              <a:rPr lang="ru-RU" sz="2200" dirty="0" err="1" smtClean="0"/>
              <a:t>used</a:t>
            </a:r>
            <a:r>
              <a:rPr lang="ru-RU" sz="2200" dirty="0" smtClean="0"/>
              <a:t> </a:t>
            </a:r>
            <a:r>
              <a:rPr lang="ru-RU" sz="2200" dirty="0" err="1" smtClean="0"/>
              <a:t>to</a:t>
            </a:r>
            <a:r>
              <a:rPr lang="ru-RU" sz="2200" dirty="0" smtClean="0"/>
              <a:t> </a:t>
            </a:r>
            <a:r>
              <a:rPr lang="ru-RU" sz="2200" dirty="0" err="1" smtClean="0"/>
              <a:t>erase</a:t>
            </a:r>
            <a:r>
              <a:rPr lang="ru-RU" sz="2200" dirty="0" smtClean="0"/>
              <a:t> </a:t>
            </a:r>
            <a:r>
              <a:rPr lang="ru-RU" sz="2200" dirty="0" err="1" smtClean="0"/>
              <a:t>the</a:t>
            </a:r>
            <a:r>
              <a:rPr lang="ru-RU" sz="2200" dirty="0" smtClean="0"/>
              <a:t> </a:t>
            </a:r>
            <a:r>
              <a:rPr lang="ru-RU" sz="2200" dirty="0" err="1" smtClean="0"/>
              <a:t>private</a:t>
            </a:r>
            <a:r>
              <a:rPr lang="ru-RU" sz="2200" dirty="0" smtClean="0"/>
              <a:t> </a:t>
            </a:r>
            <a:r>
              <a:rPr lang="ru-RU" sz="2200" dirty="0" err="1" smtClean="0"/>
              <a:t>data</a:t>
            </a:r>
            <a:r>
              <a:rPr lang="ru-RU" sz="2200" dirty="0" smtClean="0"/>
              <a:t>. </a:t>
            </a:r>
            <a:r>
              <a:rPr lang="ru-RU" sz="2200" dirty="0" err="1" smtClean="0"/>
              <a:t>FwdLockGlue.c</a:t>
            </a:r>
            <a:r>
              <a:rPr lang="ru-RU" sz="2200" dirty="0" smtClean="0"/>
              <a:t> 102</a:t>
            </a:r>
            <a:endParaRPr lang="ru-RU" sz="2200" dirty="0"/>
          </a:p>
        </p:txBody>
      </p:sp>
      <p:pic>
        <p:nvPicPr>
          <p:cNvPr id="8" name="Picture 2" descr="C:\Users\FreeMan\Desktop\SQA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1879" y="5818875"/>
            <a:ext cx="1505447" cy="868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900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9458" y="2144898"/>
            <a:ext cx="1074851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>
                <a:solidFill>
                  <a:srgbClr val="6F008A"/>
                </a:solidFill>
                <a:latin typeface="Consolas" panose="020B0609020204030204" pitchFamily="49" charset="0"/>
              </a:rPr>
              <a:t>PUGI__FN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set_value_convert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300" dirty="0" err="1">
                <a:solidFill>
                  <a:srgbClr val="2B91AF"/>
                </a:solidFill>
                <a:latin typeface="Consolas" panose="020B0609020204030204" pitchFamily="49" charset="0"/>
              </a:rPr>
              <a:t>char_t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*&amp; </a:t>
            </a:r>
            <a:r>
              <a:rPr lang="en-US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dest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300" dirty="0" err="1">
                <a:solidFill>
                  <a:srgbClr val="2B91AF"/>
                </a:solidFill>
                <a:latin typeface="Consolas" panose="020B0609020204030204" pitchFamily="49" charset="0"/>
              </a:rPr>
              <a:t>uintptr_t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2300" dirty="0">
                <a:solidFill>
                  <a:srgbClr val="808080"/>
                </a:solidFill>
                <a:latin typeface="Consolas" panose="020B0609020204030204" pitchFamily="49" charset="0"/>
              </a:rPr>
              <a:t>header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</a:t>
            </a:r>
            <a:r>
              <a:rPr lang="en-US" sz="2300" dirty="0" err="1">
                <a:solidFill>
                  <a:srgbClr val="2B91AF"/>
                </a:solidFill>
                <a:latin typeface="Consolas" panose="020B0609020204030204" pitchFamily="49" charset="0"/>
              </a:rPr>
              <a:t>uintptr_t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header_mask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3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dirty="0">
                <a:solidFill>
                  <a:srgbClr val="808080"/>
                </a:solidFill>
                <a:latin typeface="Consolas" panose="020B0609020204030204" pitchFamily="49" charset="0"/>
              </a:rPr>
              <a:t>value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300" dirty="0">
                <a:solidFill>
                  <a:srgbClr val="0000FF"/>
                </a:solidFill>
                <a:latin typeface="Consolas" panose="020B0609020204030204" pitchFamily="49" charset="0"/>
              </a:rPr>
              <a:t>  char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buf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[128];</a:t>
            </a:r>
          </a:p>
          <a:p>
            <a:r>
              <a:rPr lang="en-US" sz="2300" dirty="0">
                <a:solidFill>
                  <a:srgbClr val="6F008A"/>
                </a:solidFill>
                <a:latin typeface="Consolas" panose="020B0609020204030204" pitchFamily="49" charset="0"/>
              </a:rPr>
              <a:t>  </a:t>
            </a:r>
            <a:r>
              <a:rPr lang="en-US" sz="2300" dirty="0" err="1">
                <a:solidFill>
                  <a:srgbClr val="6F008A"/>
                </a:solidFill>
                <a:latin typeface="Consolas" panose="020B0609020204030204" pitchFamily="49" charset="0"/>
              </a:rPr>
              <a:t>sprintf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buf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300" dirty="0">
                <a:solidFill>
                  <a:srgbClr val="A31515"/>
                </a:solidFill>
                <a:latin typeface="Consolas" panose="020B0609020204030204" pitchFamily="49" charset="0"/>
              </a:rPr>
              <a:t>"%d"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300" dirty="0">
                <a:solidFill>
                  <a:srgbClr val="808080"/>
                </a:solidFill>
                <a:latin typeface="Consolas" panose="020B0609020204030204" pitchFamily="49" charset="0"/>
              </a:rPr>
              <a:t>value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ru-RU" sz="2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300" dirty="0">
                <a:solidFill>
                  <a:srgbClr val="0000FF"/>
                </a:solidFill>
                <a:latin typeface="Consolas" panose="020B0609020204030204" pitchFamily="49" charset="0"/>
              </a:rPr>
              <a:t>  return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set_value_buffer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dest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300" dirty="0">
                <a:solidFill>
                  <a:srgbClr val="808080"/>
                </a:solidFill>
                <a:latin typeface="Consolas" panose="020B0609020204030204" pitchFamily="49" charset="0"/>
              </a:rPr>
              <a:t>header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header_mask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buf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50880" y="1394798"/>
            <a:ext cx="2141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</a:rPr>
              <a:t>StarEngine</a:t>
            </a:r>
            <a:r>
              <a:rPr lang="ru-RU" sz="2400" dirty="0" smtClean="0">
                <a:solidFill>
                  <a:srgbClr val="7030A0"/>
                </a:solidFill>
              </a:rPr>
              <a:t>, </a:t>
            </a:r>
            <a:r>
              <a:rPr lang="en-US" sz="2400" dirty="0" smtClean="0">
                <a:solidFill>
                  <a:srgbClr val="7030A0"/>
                </a:solidFill>
              </a:rPr>
              <a:t>C++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9" name="Rectangle 3"/>
          <p:cNvSpPr/>
          <p:nvPr/>
        </p:nvSpPr>
        <p:spPr>
          <a:xfrm>
            <a:off x="1099458" y="5446041"/>
            <a:ext cx="10426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PVS-Studio: </a:t>
            </a:r>
            <a:r>
              <a:rPr lang="ru-RU" sz="2400" dirty="0" smtClean="0"/>
              <a:t>V614 </a:t>
            </a:r>
            <a:r>
              <a:rPr lang="ru-RU" sz="2400" dirty="0" err="1"/>
              <a:t>Uninitialized</a:t>
            </a:r>
            <a:r>
              <a:rPr lang="ru-RU" sz="2400" dirty="0"/>
              <a:t> </a:t>
            </a:r>
            <a:r>
              <a:rPr lang="ru-RU" sz="2400" dirty="0" err="1"/>
              <a:t>buffer</a:t>
            </a:r>
            <a:r>
              <a:rPr lang="ru-RU" sz="2400" dirty="0"/>
              <a:t> '</a:t>
            </a:r>
            <a:r>
              <a:rPr lang="ru-RU" sz="2400" dirty="0" err="1"/>
              <a:t>buf</a:t>
            </a:r>
            <a:r>
              <a:rPr lang="ru-RU" sz="2400" dirty="0"/>
              <a:t>' </a:t>
            </a:r>
            <a:r>
              <a:rPr lang="ru-RU" sz="2400" dirty="0" err="1"/>
              <a:t>used</a:t>
            </a:r>
            <a:r>
              <a:rPr lang="ru-RU" sz="2400" dirty="0"/>
              <a:t>. pugixml.cpp 3362</a:t>
            </a:r>
          </a:p>
          <a:p>
            <a:endParaRPr lang="ru-RU" sz="2400" dirty="0"/>
          </a:p>
        </p:txBody>
      </p:sp>
      <p:pic>
        <p:nvPicPr>
          <p:cNvPr id="6" name="Picture 2" descr="C:\Users\FreeMan\Desktop\SQA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1879" y="5818875"/>
            <a:ext cx="1505447" cy="868528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099458" y="-1910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mtClean="0"/>
              <a:t>А вот и не ждали...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29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9458" y="-191083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А вот и не ждали...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99458" y="3170833"/>
            <a:ext cx="1074851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>
                <a:solidFill>
                  <a:srgbClr val="6F008A"/>
                </a:solidFill>
                <a:latin typeface="Consolas" panose="020B0609020204030204" pitchFamily="49" charset="0"/>
              </a:rPr>
              <a:t>PUGI__FN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set_value_convert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300" dirty="0" err="1">
                <a:solidFill>
                  <a:srgbClr val="2B91AF"/>
                </a:solidFill>
                <a:latin typeface="Consolas" panose="020B0609020204030204" pitchFamily="49" charset="0"/>
              </a:rPr>
              <a:t>char_t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*&amp; </a:t>
            </a:r>
            <a:r>
              <a:rPr lang="en-US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dest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300" dirty="0" err="1">
                <a:solidFill>
                  <a:srgbClr val="2B91AF"/>
                </a:solidFill>
                <a:latin typeface="Consolas" panose="020B0609020204030204" pitchFamily="49" charset="0"/>
              </a:rPr>
              <a:t>uintptr_t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2300" dirty="0">
                <a:solidFill>
                  <a:srgbClr val="808080"/>
                </a:solidFill>
                <a:latin typeface="Consolas" panose="020B0609020204030204" pitchFamily="49" charset="0"/>
              </a:rPr>
              <a:t>header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</a:t>
            </a:r>
            <a:r>
              <a:rPr lang="en-US" sz="2300" dirty="0" err="1">
                <a:solidFill>
                  <a:srgbClr val="2B91AF"/>
                </a:solidFill>
                <a:latin typeface="Consolas" panose="020B0609020204030204" pitchFamily="49" charset="0"/>
              </a:rPr>
              <a:t>uintptr_t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header_mask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3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dirty="0">
                <a:solidFill>
                  <a:srgbClr val="808080"/>
                </a:solidFill>
                <a:latin typeface="Consolas" panose="020B0609020204030204" pitchFamily="49" charset="0"/>
              </a:rPr>
              <a:t>value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300" dirty="0">
                <a:solidFill>
                  <a:srgbClr val="0000FF"/>
                </a:solidFill>
                <a:latin typeface="Consolas" panose="020B0609020204030204" pitchFamily="49" charset="0"/>
              </a:rPr>
              <a:t>  char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buf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[128];</a:t>
            </a:r>
          </a:p>
          <a:p>
            <a:r>
              <a:rPr lang="en-US" sz="2300" dirty="0">
                <a:solidFill>
                  <a:srgbClr val="6F008A"/>
                </a:solidFill>
                <a:latin typeface="Consolas" panose="020B0609020204030204" pitchFamily="49" charset="0"/>
              </a:rPr>
              <a:t>  </a:t>
            </a:r>
            <a:r>
              <a:rPr lang="en-US" sz="23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sprintf</a:t>
            </a:r>
            <a:r>
              <a:rPr lang="en-US" sz="2300" b="1" dirty="0">
                <a:solidFill>
                  <a:srgbClr val="FF0000"/>
                </a:solidFill>
                <a:latin typeface="Consolas" panose="020B0609020204030204" pitchFamily="49" charset="0"/>
              </a:rPr>
              <a:t>(</a:t>
            </a:r>
            <a:r>
              <a:rPr lang="en-US" sz="23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buf</a:t>
            </a:r>
            <a:r>
              <a:rPr lang="en-US" sz="2300" b="1" dirty="0">
                <a:solidFill>
                  <a:srgbClr val="FF0000"/>
                </a:solidFill>
                <a:latin typeface="Consolas" panose="020B0609020204030204" pitchFamily="49" charset="0"/>
              </a:rPr>
              <a:t>, "%d", value);</a:t>
            </a:r>
          </a:p>
          <a:p>
            <a:endParaRPr lang="ru-RU" sz="2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300" dirty="0">
                <a:solidFill>
                  <a:srgbClr val="0000FF"/>
                </a:solidFill>
                <a:latin typeface="Consolas" panose="020B0609020204030204" pitchFamily="49" charset="0"/>
              </a:rPr>
              <a:t>  return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set_value_buffer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dest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300" dirty="0">
                <a:solidFill>
                  <a:srgbClr val="808080"/>
                </a:solidFill>
                <a:latin typeface="Consolas" panose="020B0609020204030204" pitchFamily="49" charset="0"/>
              </a:rPr>
              <a:t>header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300" dirty="0" err="1">
                <a:solidFill>
                  <a:srgbClr val="808080"/>
                </a:solidFill>
                <a:latin typeface="Consolas" panose="020B0609020204030204" pitchFamily="49" charset="0"/>
              </a:rPr>
              <a:t>header_mask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buf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ru-RU" sz="23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Rectangle 3"/>
          <p:cNvSpPr/>
          <p:nvPr/>
        </p:nvSpPr>
        <p:spPr>
          <a:xfrm>
            <a:off x="594491" y="6027003"/>
            <a:ext cx="10426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PVS-Studio: </a:t>
            </a:r>
            <a:r>
              <a:rPr lang="ru-RU" sz="2400" dirty="0" smtClean="0"/>
              <a:t>V614 </a:t>
            </a:r>
            <a:r>
              <a:rPr lang="ru-RU" sz="2400" dirty="0" err="1"/>
              <a:t>Uninitialized</a:t>
            </a:r>
            <a:r>
              <a:rPr lang="ru-RU" sz="2400" dirty="0"/>
              <a:t> </a:t>
            </a:r>
            <a:r>
              <a:rPr lang="ru-RU" sz="2400" dirty="0" err="1"/>
              <a:t>buffer</a:t>
            </a:r>
            <a:r>
              <a:rPr lang="ru-RU" sz="2400" dirty="0"/>
              <a:t> '</a:t>
            </a:r>
            <a:r>
              <a:rPr lang="ru-RU" sz="2400" dirty="0" err="1"/>
              <a:t>buf</a:t>
            </a:r>
            <a:r>
              <a:rPr lang="ru-RU" sz="2400" dirty="0"/>
              <a:t>' </a:t>
            </a:r>
            <a:r>
              <a:rPr lang="ru-RU" sz="2400" dirty="0" err="1"/>
              <a:t>used</a:t>
            </a:r>
            <a:r>
              <a:rPr lang="ru-RU" sz="2400" dirty="0"/>
              <a:t>. pugixml.cpp 3362</a:t>
            </a:r>
          </a:p>
          <a:p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26754" y="875172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3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dirty="0" err="1">
                <a:solidFill>
                  <a:srgbClr val="6F008A"/>
                </a:solidFill>
                <a:latin typeface="Consolas" panose="020B0609020204030204" pitchFamily="49" charset="0"/>
              </a:rPr>
              <a:t>sfstream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2300" dirty="0" err="1">
                <a:solidFill>
                  <a:srgbClr val="2B91AF"/>
                </a:solidFill>
                <a:latin typeface="Consolas" panose="020B0609020204030204" pitchFamily="49" charset="0"/>
              </a:rPr>
              <a:t>fstream</a:t>
            </a:r>
            <a:endParaRPr lang="en-US" sz="2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3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dirty="0" err="1">
                <a:solidFill>
                  <a:srgbClr val="6F008A"/>
                </a:solidFill>
                <a:latin typeface="Consolas" panose="020B0609020204030204" pitchFamily="49" charset="0"/>
              </a:rPr>
              <a:t>schar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endParaRPr lang="en-US" sz="2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3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dirty="0" err="1">
                <a:solidFill>
                  <a:srgbClr val="6F008A"/>
                </a:solidFill>
                <a:latin typeface="Consolas" panose="020B0609020204030204" pitchFamily="49" charset="0"/>
              </a:rPr>
              <a:t>suchar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dirty="0">
                <a:solidFill>
                  <a:srgbClr val="0000FF"/>
                </a:solidFill>
                <a:latin typeface="Consolas" panose="020B0609020204030204" pitchFamily="49" charset="0"/>
              </a:rPr>
              <a:t>unsigned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dirty="0" err="1">
                <a:solidFill>
                  <a:srgbClr val="6F008A"/>
                </a:solidFill>
                <a:latin typeface="Consolas" panose="020B0609020204030204" pitchFamily="49" charset="0"/>
              </a:rPr>
              <a:t>schar</a:t>
            </a:r>
            <a:endParaRPr lang="en-US" sz="2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300" b="1" dirty="0">
                <a:solidFill>
                  <a:srgbClr val="FF0000"/>
                </a:solidFill>
                <a:latin typeface="Consolas" panose="020B0609020204030204" pitchFamily="49" charset="0"/>
              </a:rPr>
              <a:t>#define </a:t>
            </a:r>
            <a:r>
              <a:rPr lang="en-US" sz="23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sprintf</a:t>
            </a:r>
            <a:r>
              <a:rPr lang="en-US" sz="2300" b="1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std</a:t>
            </a:r>
            <a:r>
              <a:rPr lang="en-US" sz="2300" b="1" dirty="0">
                <a:solidFill>
                  <a:srgbClr val="FF0000"/>
                </a:solidFill>
                <a:latin typeface="Consolas" panose="020B0609020204030204" pitchFamily="49" charset="0"/>
              </a:rPr>
              <a:t>::</a:t>
            </a:r>
            <a:r>
              <a:rPr lang="en-US" sz="23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printf</a:t>
            </a:r>
            <a:endParaRPr lang="en-US" sz="2300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en-US" sz="23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dirty="0" err="1">
                <a:solidFill>
                  <a:srgbClr val="6F008A"/>
                </a:solidFill>
                <a:latin typeface="Consolas" panose="020B0609020204030204" pitchFamily="49" charset="0"/>
              </a:rPr>
              <a:t>satof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atof</a:t>
            </a:r>
            <a:endParaRPr lang="en-US" sz="2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3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dirty="0" err="1">
                <a:solidFill>
                  <a:srgbClr val="6F008A"/>
                </a:solidFill>
                <a:latin typeface="Consolas" panose="020B0609020204030204" pitchFamily="49" charset="0"/>
              </a:rPr>
              <a:t>satoi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atoi</a:t>
            </a:r>
            <a:endParaRPr lang="en-US" sz="23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pic>
        <p:nvPicPr>
          <p:cNvPr id="7" name="Picture 2" descr="C:\Users\FreeMan\Desktop\SQA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1879" y="5818875"/>
            <a:ext cx="1505447" cy="86852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450880" y="1394798"/>
            <a:ext cx="2141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</a:rPr>
              <a:t>StarEngine</a:t>
            </a:r>
            <a:r>
              <a:rPr lang="ru-RU" sz="2400" dirty="0" smtClean="0">
                <a:solidFill>
                  <a:srgbClr val="7030A0"/>
                </a:solidFill>
              </a:rPr>
              <a:t>, </a:t>
            </a:r>
            <a:r>
              <a:rPr lang="en-US" sz="2400" dirty="0" smtClean="0">
                <a:solidFill>
                  <a:srgbClr val="7030A0"/>
                </a:solidFill>
              </a:rPr>
              <a:t>C++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46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Страшный </a:t>
            </a:r>
            <a:r>
              <a:rPr lang="en-US" dirty="0" smtClean="0"/>
              <a:t>Copy-Paste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1584772"/>
            <a:ext cx="12023678" cy="47705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annotationToXml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HashMap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ru-RU" altLang="ru-RU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&gt;();</a:t>
            </a:r>
            <a:b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ru-RU" sz="19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ru-RU" sz="19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annotationToXml.put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kumimoji="0" lang="ru-RU" altLang="ru-RU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AccessType.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access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annotationToXml.put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kumimoji="0" lang="ru-RU" altLang="ru-RU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AttributeOverride.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attribute-override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annotationToXml.put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kumimoji="0" lang="ru-RU" altLang="ru-RU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AttributeOverrides.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attribute-override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annotationToXml.put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kumimoji="0" lang="ru-RU" altLang="ru-RU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AttributeOverride.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association-override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annotationToXml.put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kumimoji="0" lang="ru-RU" altLang="ru-RU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AttributeOverrides.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association-override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annotationToXml.put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kumimoji="0" lang="ru-RU" altLang="ru-RU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AttributeOverride.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map-key-attribute-override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annotationToXml.put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kumimoji="0" lang="ru-RU" altLang="ru-RU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AttributeOverrides.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map-key-attribute-override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annotationToXml.put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kumimoji="0" lang="ru-RU" altLang="ru-RU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Id.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annotationToXml.put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kumimoji="0" lang="ru-RU" altLang="ru-RU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EmbeddedId.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embedded-id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annotationToXml.put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kumimoji="0" lang="ru-RU" altLang="ru-RU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GeneratedValue.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generated-value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annotationToXml.put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kumimoji="0" lang="ru-RU" altLang="ru-RU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Column.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column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annotationToXml.put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kumimoji="0" lang="ru-RU" altLang="ru-RU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Columns.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column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kumimoji="0" lang="en-US" altLang="ru-RU" sz="1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19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...</a:t>
            </a:r>
            <a:endParaRPr kumimoji="0" lang="ru-RU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56249" y="1413689"/>
            <a:ext cx="25742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 err="1" smtClean="0">
                <a:solidFill>
                  <a:srgbClr val="7030A0"/>
                </a:solidFill>
              </a:rPr>
              <a:t>Hibernate</a:t>
            </a:r>
            <a:r>
              <a:rPr lang="en-US" sz="3000" dirty="0" smtClean="0">
                <a:solidFill>
                  <a:srgbClr val="7030A0"/>
                </a:solidFill>
              </a:rPr>
              <a:t>, Java</a:t>
            </a:r>
            <a:endParaRPr lang="ru-RU" sz="3000" dirty="0">
              <a:solidFill>
                <a:srgbClr val="7030A0"/>
              </a:solidFill>
            </a:endParaRPr>
          </a:p>
        </p:txBody>
      </p:sp>
      <p:pic>
        <p:nvPicPr>
          <p:cNvPr id="6" name="Picture 2" descr="C:\Users\FreeMan\Desktop\SQA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1879" y="5818875"/>
            <a:ext cx="1505447" cy="868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703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737" y="112577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О докладчике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1958" y="1330343"/>
            <a:ext cx="7469779" cy="4750825"/>
          </a:xfrm>
        </p:spPr>
        <p:txBody>
          <a:bodyPr/>
          <a:lstStyle/>
          <a:p>
            <a:r>
              <a:rPr lang="ru-RU" dirty="0" smtClean="0"/>
              <a:t>Максим Стефанов (</a:t>
            </a:r>
            <a:r>
              <a:rPr lang="en-US" b="1" dirty="0" smtClean="0"/>
              <a:t>stefanov@viva64.com</a:t>
            </a:r>
            <a:r>
              <a:rPr lang="ru-RU" dirty="0" smtClean="0"/>
              <a:t>)</a:t>
            </a:r>
          </a:p>
          <a:p>
            <a:r>
              <a:rPr lang="en-US" dirty="0" smtClean="0"/>
              <a:t>C++ </a:t>
            </a:r>
            <a:r>
              <a:rPr lang="ru-RU" dirty="0"/>
              <a:t>р</a:t>
            </a:r>
            <a:r>
              <a:rPr lang="ru-RU" dirty="0" smtClean="0"/>
              <a:t>азработчик в компании </a:t>
            </a:r>
            <a:r>
              <a:rPr lang="en-US" dirty="0" smtClean="0"/>
              <a:t>PVS-Studio</a:t>
            </a:r>
            <a:endParaRPr lang="ru-RU" dirty="0" smtClean="0"/>
          </a:p>
          <a:p>
            <a:r>
              <a:rPr lang="ru-RU" dirty="0" smtClean="0"/>
              <a:t>Принимаю </a:t>
            </a:r>
            <a:r>
              <a:rPr lang="ru-RU" dirty="0"/>
              <a:t>участие в разработке ядра C++ </a:t>
            </a:r>
            <a:r>
              <a:rPr lang="ru-RU" dirty="0" smtClean="0"/>
              <a:t>анализатора и занимаюсь созданием </a:t>
            </a:r>
            <a:r>
              <a:rPr lang="ru-RU" dirty="0"/>
              <a:t>новых диагностических </a:t>
            </a:r>
            <a:r>
              <a:rPr lang="ru-RU" dirty="0" smtClean="0"/>
              <a:t>правил</a:t>
            </a:r>
          </a:p>
          <a:p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37" y="1330343"/>
            <a:ext cx="3696262" cy="5334378"/>
          </a:xfrm>
          <a:prstGeom prst="rect">
            <a:avLst/>
          </a:prstGeom>
        </p:spPr>
      </p:pic>
      <p:pic>
        <p:nvPicPr>
          <p:cNvPr id="1026" name="Picture 2" descr="C:\Users\FreeMan\Desktop\SQA\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21879" y="5818875"/>
            <a:ext cx="1505447" cy="868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0008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Страшный </a:t>
            </a:r>
            <a:r>
              <a:rPr lang="en-US" dirty="0" smtClean="0"/>
              <a:t>Copy-Paste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2009707"/>
            <a:ext cx="12191999" cy="38933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annotationToXml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HashMap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ru-RU" altLang="ru-RU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&gt;();</a:t>
            </a:r>
            <a:b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ru-RU" sz="19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...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annotationToXml.put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kumimoji="0" lang="ru-RU" altLang="ru-RU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AccessType.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access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annotationToXml.put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AttributeOverride.class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"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attribute-override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);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annotationToXml.put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AttributeOverrides.class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"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attribute-override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);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annotationToXml.put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AttributeOverride.class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"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association-override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);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annotationToXml.put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AttributeOverrides.class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"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association-override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);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annotationToXml.put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AttributeOverride.class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"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map-key-attribute-override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);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annotationToXml.put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AttributeOverrides.class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"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map-key-attribute-override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);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annotationToXml.put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kumimoji="0" lang="ru-RU" altLang="ru-RU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Id.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annotationToXml.put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kumimoji="0" lang="ru-RU" altLang="ru-RU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EmbeddedId.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embedded-id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kumimoji="0" lang="en-US" altLang="ru-RU" sz="1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19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...</a:t>
            </a:r>
            <a:endParaRPr kumimoji="0" lang="ru-RU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48300" y="1413689"/>
            <a:ext cx="25742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 err="1" smtClean="0">
                <a:solidFill>
                  <a:srgbClr val="7030A0"/>
                </a:solidFill>
              </a:rPr>
              <a:t>Hibernate</a:t>
            </a:r>
            <a:r>
              <a:rPr lang="en-US" sz="3000" dirty="0" smtClean="0">
                <a:solidFill>
                  <a:srgbClr val="7030A0"/>
                </a:solidFill>
              </a:rPr>
              <a:t>, Java</a:t>
            </a:r>
            <a:endParaRPr lang="ru-RU" sz="3000" dirty="0">
              <a:solidFill>
                <a:srgbClr val="7030A0"/>
              </a:solidFill>
            </a:endParaRPr>
          </a:p>
        </p:txBody>
      </p:sp>
      <p:pic>
        <p:nvPicPr>
          <p:cNvPr id="6" name="Picture 2" descr="C:\Users\FreeMan\Desktop\SQA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1879" y="5818875"/>
            <a:ext cx="1505447" cy="868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68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SonarQube: </a:t>
            </a:r>
            <a:r>
              <a:rPr lang="ru-RU" dirty="0" smtClean="0"/>
              <a:t>визуализация данных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Платформа </a:t>
            </a:r>
            <a:r>
              <a:rPr lang="ru-RU" sz="3200" dirty="0"/>
              <a:t>с открытым исходным кодом для непрерывного анализа </a:t>
            </a:r>
            <a:r>
              <a:rPr lang="ru-RU" sz="3200" dirty="0" smtClean="0"/>
              <a:t>и </a:t>
            </a:r>
            <a:r>
              <a:rPr lang="ru-RU" sz="3200" dirty="0"/>
              <a:t>измерения качества </a:t>
            </a:r>
            <a:r>
              <a:rPr lang="ru-RU" sz="3200" dirty="0" smtClean="0"/>
              <a:t>кода</a:t>
            </a:r>
            <a:endParaRPr lang="en-US" sz="3200" dirty="0" smtClean="0"/>
          </a:p>
          <a:p>
            <a:r>
              <a:rPr lang="ru-RU" sz="3200" dirty="0" smtClean="0"/>
              <a:t>Содержит ряд анализаторов для разных языков</a:t>
            </a:r>
          </a:p>
          <a:p>
            <a:r>
              <a:rPr lang="ru-RU" sz="3200" dirty="0" smtClean="0"/>
              <a:t>Имеет возможность интеграции сторонних </a:t>
            </a:r>
            <a:r>
              <a:rPr lang="ru-RU" sz="3200" dirty="0"/>
              <a:t>анализаторов</a:t>
            </a:r>
            <a:endParaRPr lang="ru-RU" sz="3200" dirty="0" smtClean="0"/>
          </a:p>
          <a:p>
            <a:r>
              <a:rPr lang="ru-RU" sz="3200" dirty="0" smtClean="0"/>
              <a:t>Красивая визуализация</a:t>
            </a:r>
            <a:endParaRPr lang="ru-RU" sz="3200" dirty="0"/>
          </a:p>
        </p:txBody>
      </p:sp>
      <p:pic>
        <p:nvPicPr>
          <p:cNvPr id="4" name="Picture 2" descr="C:\Users\FreeMan\Desktop\SQA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1879" y="5818875"/>
            <a:ext cx="1505447" cy="868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105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25" y="1"/>
            <a:ext cx="10515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SonarQube: </a:t>
            </a:r>
            <a:r>
              <a:rPr lang="ru-RU" dirty="0"/>
              <a:t>визуализация данных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70" y="581298"/>
            <a:ext cx="9829509" cy="6185262"/>
          </a:xfrm>
          <a:prstGeom prst="rect">
            <a:avLst/>
          </a:prstGeom>
        </p:spPr>
      </p:pic>
      <p:pic>
        <p:nvPicPr>
          <p:cNvPr id="4" name="Picture 2" descr="C:\Users\FreeMan\Desktop\SQA\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21879" y="5818875"/>
            <a:ext cx="1505447" cy="868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319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25" y="1"/>
            <a:ext cx="10515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SonarQube: </a:t>
            </a:r>
            <a:r>
              <a:rPr lang="ru-RU" dirty="0"/>
              <a:t>визуализация данных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0" y="1592988"/>
            <a:ext cx="11736685" cy="3849869"/>
          </a:xfrm>
          <a:prstGeom prst="rect">
            <a:avLst/>
          </a:prstGeom>
        </p:spPr>
      </p:pic>
      <p:pic>
        <p:nvPicPr>
          <p:cNvPr id="4" name="Picture 2" descr="C:\Users\FreeMan\Desktop\SQA\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21879" y="5818875"/>
            <a:ext cx="1505447" cy="868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733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25" y="1"/>
            <a:ext cx="10515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SonarQube: </a:t>
            </a:r>
            <a:r>
              <a:rPr lang="ru-RU" dirty="0"/>
              <a:t>визуализация данных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700" y="685801"/>
            <a:ext cx="8033700" cy="5873147"/>
          </a:xfrm>
          <a:prstGeom prst="rect">
            <a:avLst/>
          </a:prstGeom>
        </p:spPr>
      </p:pic>
      <p:pic>
        <p:nvPicPr>
          <p:cNvPr id="4" name="Picture 2" descr="C:\Users\FreeMan\Desktop\SQA\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21879" y="5818875"/>
            <a:ext cx="1505447" cy="868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831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25" y="1"/>
            <a:ext cx="10515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SonarQube: </a:t>
            </a:r>
            <a:r>
              <a:rPr lang="ru-RU" dirty="0"/>
              <a:t>визуализация данных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782" y="771525"/>
            <a:ext cx="8242743" cy="6014408"/>
          </a:xfrm>
          <a:prstGeom prst="rect">
            <a:avLst/>
          </a:prstGeom>
        </p:spPr>
      </p:pic>
      <p:pic>
        <p:nvPicPr>
          <p:cNvPr id="4" name="Picture 2" descr="C:\Users\FreeMan\Desktop\SQA\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21879" y="5818875"/>
            <a:ext cx="1505447" cy="868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366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276" y="3493284"/>
            <a:ext cx="3032587" cy="25455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Способы интеграции статического анализа в процесс разработки ПО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48139"/>
            <a:ext cx="10058400" cy="3690711"/>
          </a:xfrm>
        </p:spPr>
        <p:txBody>
          <a:bodyPr/>
          <a:lstStyle/>
          <a:p>
            <a:r>
              <a:rPr lang="ru-RU" dirty="0" smtClean="0"/>
              <a:t>Каждый разработчик имеет на рабочем месте инструмент статического анализа</a:t>
            </a:r>
          </a:p>
          <a:p>
            <a:endParaRPr lang="ru-RU" dirty="0" smtClean="0"/>
          </a:p>
          <a:p>
            <a:r>
              <a:rPr lang="ru-RU" dirty="0" smtClean="0"/>
              <a:t>Анализ всей кодовой базы при ночных сборках</a:t>
            </a:r>
            <a:r>
              <a:rPr lang="en-US" dirty="0" smtClean="0"/>
              <a:t>,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 в случае нахождения подозрительного кода -</a:t>
            </a:r>
          </a:p>
          <a:p>
            <a:pPr marL="0" indent="0">
              <a:buNone/>
            </a:pPr>
            <a:r>
              <a:rPr lang="ru-RU" dirty="0" smtClean="0"/>
              <a:t>рассылка писем виновникам</a:t>
            </a:r>
            <a:endParaRPr lang="ru-RU" dirty="0"/>
          </a:p>
        </p:txBody>
      </p:sp>
      <p:pic>
        <p:nvPicPr>
          <p:cNvPr id="5" name="Picture 2" descr="C:\Users\FreeMan\Desktop\SQA\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21879" y="5818875"/>
            <a:ext cx="1505447" cy="868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321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начать использовать анализатор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Проверяем проект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Указываем, что все выданные предупреждения нам пока не интересны, поместив их в специальную базу разметки анализатора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Закладываем файл с базой в систему контроля версий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Запускаем анализатор и получаем предупреждения только на новый или измененный код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PROFIT!</a:t>
            </a:r>
          </a:p>
          <a:p>
            <a:endParaRPr lang="ru-RU" dirty="0"/>
          </a:p>
        </p:txBody>
      </p:sp>
      <p:pic>
        <p:nvPicPr>
          <p:cNvPr id="4" name="Picture 2" descr="C:\Users\FreeMan\Desktop\SQA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1879" y="5818875"/>
            <a:ext cx="1505447" cy="868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07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002" y="38160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Статический анализ - способ сразу найти часть ошибок, пока стоимость их исправления невелика</a:t>
            </a:r>
          </a:p>
          <a:p>
            <a:r>
              <a:rPr lang="ru-RU" dirty="0" smtClean="0"/>
              <a:t>Статический анализ должен использоваться регулярно</a:t>
            </a:r>
          </a:p>
          <a:p>
            <a:r>
              <a:rPr lang="ru-RU" dirty="0" smtClean="0"/>
              <a:t>Можно начать использовать анализ сразу, отложив правку старых ошибок на потом</a:t>
            </a:r>
            <a:endParaRPr lang="en-US" dirty="0" smtClean="0"/>
          </a:p>
          <a:p>
            <a:r>
              <a:rPr lang="ru-RU" dirty="0" smtClean="0"/>
              <a:t>Статический анализ - не «серебряная пуля», важны различные методики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C:\Users\FreeMan\Desktop\SQA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1879" y="5818875"/>
            <a:ext cx="1505447" cy="868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085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Q&amp;A</a:t>
            </a:r>
            <a:endParaRPr lang="ru-RU" dirty="0"/>
          </a:p>
        </p:txBody>
      </p:sp>
      <p:pic>
        <p:nvPicPr>
          <p:cNvPr id="5" name="Picture 2" descr="C:\Users\FreeMan\Desktop\SQA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1879" y="5818875"/>
            <a:ext cx="1505447" cy="868528"/>
          </a:xfrm>
          <a:prstGeom prst="rect">
            <a:avLst/>
          </a:prstGeom>
          <a:noFill/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40043" y="1441622"/>
            <a:ext cx="12051957" cy="47353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Заинтересовались ?</a:t>
            </a:r>
          </a:p>
          <a:p>
            <a:pPr marL="0" indent="0" algn="ctr">
              <a:buNone/>
            </a:pPr>
            <a:r>
              <a:rPr lang="ru-RU" dirty="0" smtClean="0"/>
              <a:t>Тогда предлагаю вам скачать и попробовать наш анализатор на</a:t>
            </a:r>
            <a:r>
              <a:rPr lang="en-US" dirty="0" smtClean="0"/>
              <a:t> </a:t>
            </a:r>
            <a:r>
              <a:rPr lang="ru-RU" dirty="0" smtClean="0"/>
              <a:t>деле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173" y="3757613"/>
            <a:ext cx="42481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1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Зачем слушать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QA-</a:t>
            </a:r>
            <a:r>
              <a:rPr lang="ru-RU" sz="3600" dirty="0" smtClean="0"/>
              <a:t>специалист обязан быть открытым к новым знаниям</a:t>
            </a:r>
          </a:p>
          <a:p>
            <a:r>
              <a:rPr lang="ru-RU" sz="3600" dirty="0" smtClean="0"/>
              <a:t>Шаг для тех, кто хочет приблизиться к сфере программирования</a:t>
            </a:r>
          </a:p>
        </p:txBody>
      </p:sp>
      <p:pic>
        <p:nvPicPr>
          <p:cNvPr id="4" name="Picture 2" descr="C:\Users\FreeMan\Desktop\SQA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1879" y="5818875"/>
            <a:ext cx="1505447" cy="868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717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Теоретические сведения</a:t>
            </a:r>
          </a:p>
          <a:p>
            <a:r>
              <a:rPr lang="ru-RU" sz="3600" dirty="0" smtClean="0"/>
              <a:t>Практические примеры </a:t>
            </a:r>
          </a:p>
          <a:p>
            <a:r>
              <a:rPr lang="ru-RU" sz="3600" dirty="0" smtClean="0"/>
              <a:t>Инструменты</a:t>
            </a:r>
            <a:endParaRPr lang="en-US" sz="3600" dirty="0" smtClean="0"/>
          </a:p>
          <a:p>
            <a:r>
              <a:rPr lang="ru-RU" sz="3600" dirty="0" smtClean="0"/>
              <a:t>Вывод</a:t>
            </a:r>
          </a:p>
        </p:txBody>
      </p:sp>
      <p:pic>
        <p:nvPicPr>
          <p:cNvPr id="4" name="Picture 2" descr="C:\Users\FreeMan\Desktop\SQA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1879" y="5818875"/>
            <a:ext cx="1505447" cy="868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838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Качественный код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Восприятие</a:t>
            </a:r>
          </a:p>
          <a:p>
            <a:r>
              <a:rPr lang="ru-RU" sz="3600" dirty="0" smtClean="0"/>
              <a:t>Расширение</a:t>
            </a:r>
          </a:p>
          <a:p>
            <a:r>
              <a:rPr lang="ru-RU" sz="3600" dirty="0" smtClean="0"/>
              <a:t>Сопровождение</a:t>
            </a:r>
          </a:p>
          <a:p>
            <a:r>
              <a:rPr lang="ru-RU" sz="3600" b="1" dirty="0" smtClean="0"/>
              <a:t>Отсутствие багов </a:t>
            </a:r>
          </a:p>
          <a:p>
            <a:r>
              <a:rPr lang="ru-RU" sz="3600" dirty="0" smtClean="0"/>
              <a:t>... и много других критериев</a:t>
            </a:r>
            <a:endParaRPr lang="ru-RU" sz="3600" dirty="0"/>
          </a:p>
        </p:txBody>
      </p:sp>
      <p:pic>
        <p:nvPicPr>
          <p:cNvPr id="4" name="Picture 2" descr="C:\Users\FreeMan\Desktop\SQA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1879" y="5818875"/>
            <a:ext cx="1505447" cy="868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753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Способы предотвращения дефекта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503" y="1757431"/>
            <a:ext cx="119228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3600" i="1" dirty="0" smtClean="0"/>
              <a:t>Обзор кода (</a:t>
            </a:r>
            <a:r>
              <a:rPr lang="en-US" sz="3600" i="1" dirty="0" smtClean="0"/>
              <a:t>code review</a:t>
            </a:r>
            <a:r>
              <a:rPr lang="ru-RU" sz="3600" i="1" dirty="0" smtClean="0"/>
              <a:t>)</a:t>
            </a:r>
            <a:endParaRPr lang="ru-RU" sz="3600" i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3600" dirty="0"/>
              <a:t>Ю</a:t>
            </a:r>
            <a:r>
              <a:rPr lang="ru-RU" sz="3600" dirty="0" smtClean="0"/>
              <a:t>нит-тесты</a:t>
            </a:r>
            <a:r>
              <a:rPr lang="en-US" sz="3600" dirty="0" smtClean="0"/>
              <a:t> </a:t>
            </a:r>
            <a:r>
              <a:rPr lang="en-US" sz="3600" dirty="0"/>
              <a:t>(</a:t>
            </a:r>
            <a:r>
              <a:rPr lang="ru-RU" sz="3600" dirty="0"/>
              <a:t>или </a:t>
            </a:r>
            <a:r>
              <a:rPr lang="en-US" sz="3600" dirty="0"/>
              <a:t>TDD</a:t>
            </a:r>
            <a:r>
              <a:rPr lang="ru-RU" sz="3600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3600" dirty="0"/>
              <a:t>Т</a:t>
            </a:r>
            <a:r>
              <a:rPr lang="ru-RU" sz="3600" dirty="0" smtClean="0"/>
              <a:t>естирование </a:t>
            </a:r>
            <a:r>
              <a:rPr lang="ru-RU" sz="3600" dirty="0"/>
              <a:t>новой функциональности </a:t>
            </a:r>
            <a:endParaRPr lang="ru-RU" sz="3600" dirty="0" smtClean="0"/>
          </a:p>
          <a:p>
            <a:pPr lvl="1"/>
            <a:r>
              <a:rPr lang="ru-RU" sz="3600" dirty="0"/>
              <a:t> </a:t>
            </a:r>
            <a:r>
              <a:rPr lang="ru-RU" sz="3600" dirty="0" smtClean="0"/>
              <a:t>   самим </a:t>
            </a:r>
            <a:r>
              <a:rPr lang="ru-RU" sz="3600" dirty="0"/>
              <a:t>разработчиком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3600" dirty="0"/>
              <a:t>Д</a:t>
            </a:r>
            <a:r>
              <a:rPr lang="ru-RU" sz="3600" dirty="0" smtClean="0"/>
              <a:t>инамический </a:t>
            </a:r>
            <a:r>
              <a:rPr lang="ru-RU" sz="3600" dirty="0"/>
              <a:t>анализ </a:t>
            </a:r>
            <a:r>
              <a:rPr lang="ru-RU" sz="3600" dirty="0" smtClean="0"/>
              <a:t>кода</a:t>
            </a:r>
            <a:endParaRPr lang="ru-RU" sz="3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3600" i="1" dirty="0"/>
              <a:t>С</a:t>
            </a:r>
            <a:r>
              <a:rPr lang="ru-RU" sz="3600" i="1" dirty="0" smtClean="0"/>
              <a:t>татический анализ</a:t>
            </a:r>
            <a:r>
              <a:rPr lang="en-US" sz="3600" i="1" dirty="0" smtClean="0"/>
              <a:t> </a:t>
            </a:r>
            <a:r>
              <a:rPr lang="ru-RU" sz="3600" i="1" dirty="0" smtClean="0"/>
              <a:t>кода</a:t>
            </a:r>
            <a:endParaRPr lang="en-US" sz="3600" i="1" dirty="0"/>
          </a:p>
        </p:txBody>
      </p:sp>
      <p:pic>
        <p:nvPicPr>
          <p:cNvPr id="6" name="Picture 2" descr="C:\Users\FreeMan\Desktop\SQA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1879" y="5818875"/>
            <a:ext cx="1505447" cy="868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079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Стоимость исправления дефекта</a:t>
            </a:r>
            <a:endParaRPr lang="ru-RU" dirty="0"/>
          </a:p>
        </p:txBody>
      </p:sp>
      <p:pic>
        <p:nvPicPr>
          <p:cNvPr id="1026" name="Picture 2" descr="ÐÐ°ÑÑÐ¸Ð½ÐºÐ¸ Ð¿Ð¾ Ð·Ð°Ð¿ÑÐ¾ÑÑ ÐÐ°ÐºÐºÐ¾Ð½Ð½ÐµÐ»Ð»Ð° Â«Ð¡Ð¾Ð²ÐµÑÑÐµÐ½Ð½ÑÐ¹ ÐÐ¾Ð´Â» ÑÐµÐ½Ð° Ð¾ÑÐ¸Ð±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857" y="1690688"/>
            <a:ext cx="7407637" cy="329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3073" y="521542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1" dirty="0" smtClean="0">
                <a:solidFill>
                  <a:srgbClr val="313131"/>
                </a:solidFill>
                <a:effectLst/>
                <a:latin typeface="PT Serif"/>
              </a:rPr>
              <a:t>Из книги С. </a:t>
            </a:r>
            <a:r>
              <a:rPr lang="ru-RU" b="0" i="1" dirty="0" err="1" smtClean="0">
                <a:solidFill>
                  <a:srgbClr val="313131"/>
                </a:solidFill>
                <a:effectLst/>
                <a:latin typeface="PT Serif"/>
              </a:rPr>
              <a:t>Макконнелла</a:t>
            </a:r>
            <a:r>
              <a:rPr lang="ru-RU" b="0" i="1" dirty="0" smtClean="0">
                <a:solidFill>
                  <a:srgbClr val="313131"/>
                </a:solidFill>
                <a:effectLst/>
                <a:latin typeface="PT Serif"/>
              </a:rPr>
              <a:t> "Совершенный Код"</a:t>
            </a:r>
            <a:endParaRPr lang="ru-RU" dirty="0"/>
          </a:p>
        </p:txBody>
      </p:sp>
      <p:pic>
        <p:nvPicPr>
          <p:cNvPr id="6" name="Picture 2" descr="C:\Users\FreeMan\Desktop\SQA\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21879" y="5818875"/>
            <a:ext cx="1505447" cy="868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31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63081"/>
          </a:xfrm>
        </p:spPr>
        <p:txBody>
          <a:bodyPr/>
          <a:lstStyle/>
          <a:p>
            <a:pPr algn="ctr"/>
            <a:r>
              <a:rPr lang="en-US" dirty="0" smtClean="0"/>
              <a:t>Code Review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4135" y="2992755"/>
            <a:ext cx="6069874" cy="3684588"/>
          </a:xfrm>
        </p:spPr>
        <p:txBody>
          <a:bodyPr/>
          <a:lstStyle/>
          <a:p>
            <a:r>
              <a:rPr lang="ru-RU" dirty="0" smtClean="0"/>
              <a:t>Выявление дефекта на раннем этапе разработки</a:t>
            </a:r>
          </a:p>
          <a:p>
            <a:r>
              <a:rPr lang="ru-RU" dirty="0" smtClean="0"/>
              <a:t>Выявление ошибок </a:t>
            </a:r>
            <a:r>
              <a:rPr lang="ru-RU" dirty="0"/>
              <a:t>высокого уровня </a:t>
            </a:r>
          </a:p>
          <a:p>
            <a:r>
              <a:rPr lang="ru-RU" dirty="0" smtClean="0"/>
              <a:t>Свежий взгляд со стороны</a:t>
            </a:r>
          </a:p>
          <a:p>
            <a:r>
              <a:rPr lang="ru-RU" dirty="0" smtClean="0"/>
              <a:t>Эффект обучения</a:t>
            </a:r>
          </a:p>
          <a:p>
            <a:r>
              <a:rPr lang="ru-RU" dirty="0" smtClean="0"/>
              <a:t>Повышение степени </a:t>
            </a:r>
            <a:r>
              <a:rPr lang="ru-RU" dirty="0"/>
              <a:t>совместного владения кодом</a:t>
            </a:r>
          </a:p>
          <a:p>
            <a:endParaRPr lang="ru-RU" sz="2000" dirty="0" smtClean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365275" y="3002815"/>
            <a:ext cx="4051665" cy="3684588"/>
          </a:xfrm>
        </p:spPr>
        <p:txBody>
          <a:bodyPr/>
          <a:lstStyle/>
          <a:p>
            <a:r>
              <a:rPr lang="ru-RU" dirty="0" smtClean="0"/>
              <a:t>Дорогой процесс</a:t>
            </a:r>
          </a:p>
          <a:p>
            <a:r>
              <a:rPr lang="ru-RU" dirty="0" smtClean="0"/>
              <a:t>Длительно</a:t>
            </a:r>
          </a:p>
          <a:p>
            <a:r>
              <a:rPr lang="ru-RU" dirty="0" smtClean="0"/>
              <a:t>Утомительно</a:t>
            </a:r>
          </a:p>
          <a:p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362" y="1087755"/>
            <a:ext cx="1901952" cy="1783080"/>
          </a:xfrm>
          <a:prstGeom prst="rect">
            <a:avLst/>
          </a:prstGeom>
        </p:spPr>
      </p:pic>
      <p:pic>
        <p:nvPicPr>
          <p:cNvPr id="22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5" y="1032891"/>
            <a:ext cx="2029968" cy="1892808"/>
          </a:xfrm>
          <a:prstGeom prst="rect">
            <a:avLst/>
          </a:prstGeom>
        </p:spPr>
      </p:pic>
      <p:pic>
        <p:nvPicPr>
          <p:cNvPr id="7" name="Picture 2" descr="C:\Users\FreeMan\Desktop\SQA\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21879" y="5818875"/>
            <a:ext cx="1505447" cy="868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829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Технологии, используемые при статическом анализе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531" y="2173968"/>
            <a:ext cx="10515600" cy="4351338"/>
          </a:xfrm>
        </p:spPr>
        <p:txBody>
          <a:bodyPr>
            <a:normAutofit/>
          </a:bodyPr>
          <a:lstStyle/>
          <a:p>
            <a:r>
              <a:rPr lang="ru-RU" sz="3600" dirty="0"/>
              <a:t>Сопоставление с шаблоном (</a:t>
            </a:r>
            <a:r>
              <a:rPr lang="ru-RU" sz="3600" dirty="0" err="1"/>
              <a:t>pattern-based</a:t>
            </a:r>
            <a:r>
              <a:rPr lang="ru-RU" sz="3600" dirty="0"/>
              <a:t> </a:t>
            </a:r>
            <a:r>
              <a:rPr lang="ru-RU" sz="3600" dirty="0" err="1"/>
              <a:t>analysis</a:t>
            </a:r>
            <a:r>
              <a:rPr lang="ru-RU" sz="3600" dirty="0" smtClean="0"/>
              <a:t>)</a:t>
            </a:r>
          </a:p>
          <a:p>
            <a:r>
              <a:rPr lang="ru-RU" sz="3600" dirty="0"/>
              <a:t>Вывод типов (</a:t>
            </a:r>
            <a:r>
              <a:rPr lang="en-US" sz="3600" dirty="0"/>
              <a:t>type inference</a:t>
            </a:r>
            <a:r>
              <a:rPr lang="en-US" sz="3600" dirty="0" smtClean="0"/>
              <a:t>)</a:t>
            </a:r>
            <a:endParaRPr lang="ru-RU" sz="3600" dirty="0" smtClean="0"/>
          </a:p>
          <a:p>
            <a:r>
              <a:rPr lang="ru-RU" sz="3600" dirty="0"/>
              <a:t>Анализ потока данных (</a:t>
            </a:r>
            <a:r>
              <a:rPr lang="ru-RU" sz="3600" dirty="0" err="1"/>
              <a:t>data-flow</a:t>
            </a:r>
            <a:r>
              <a:rPr lang="ru-RU" sz="3600" dirty="0"/>
              <a:t> </a:t>
            </a:r>
            <a:r>
              <a:rPr lang="ru-RU" sz="3600" dirty="0" err="1"/>
              <a:t>analysis</a:t>
            </a:r>
            <a:r>
              <a:rPr lang="ru-RU" sz="3600" dirty="0"/>
              <a:t>)</a:t>
            </a:r>
          </a:p>
          <a:p>
            <a:r>
              <a:rPr lang="ru-RU" sz="3600" dirty="0" smtClean="0"/>
              <a:t>Символьное </a:t>
            </a:r>
            <a:r>
              <a:rPr lang="ru-RU" sz="3600" dirty="0"/>
              <a:t>выполнение (</a:t>
            </a:r>
            <a:r>
              <a:rPr lang="en-US" sz="3600" dirty="0"/>
              <a:t>symbolic execution</a:t>
            </a:r>
            <a:r>
              <a:rPr lang="en-US" sz="3600" dirty="0" smtClean="0"/>
              <a:t>)</a:t>
            </a:r>
            <a:endParaRPr lang="ru-RU" sz="3600" dirty="0" smtClean="0"/>
          </a:p>
          <a:p>
            <a:r>
              <a:rPr lang="ru-RU" sz="3600" dirty="0" smtClean="0"/>
              <a:t>Аннотирование </a:t>
            </a:r>
            <a:r>
              <a:rPr lang="ru-RU" sz="3600" dirty="0"/>
              <a:t>методов (</a:t>
            </a:r>
            <a:r>
              <a:rPr lang="en-US" sz="3600" dirty="0"/>
              <a:t>method annotations)</a:t>
            </a:r>
            <a:endParaRPr lang="ru-RU" sz="3600" dirty="0"/>
          </a:p>
        </p:txBody>
      </p:sp>
      <p:pic>
        <p:nvPicPr>
          <p:cNvPr id="4" name="Picture 2" descr="C:\Users\FreeMan\Desktop\SQA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1879" y="5818875"/>
            <a:ext cx="1505447" cy="868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258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2414</TotalTime>
  <Words>3903</Words>
  <Application>Microsoft Office PowerPoint</Application>
  <PresentationFormat>Широкоэкранный</PresentationFormat>
  <Paragraphs>339</Paragraphs>
  <Slides>29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0" baseType="lpstr">
      <vt:lpstr>Microsoft YaHei</vt:lpstr>
      <vt:lpstr>Arial</vt:lpstr>
      <vt:lpstr>Calibri</vt:lpstr>
      <vt:lpstr>Calibri Light</vt:lpstr>
      <vt:lpstr>Consolas</vt:lpstr>
      <vt:lpstr>Courier New</vt:lpstr>
      <vt:lpstr>Open Sans</vt:lpstr>
      <vt:lpstr>PT Serif</vt:lpstr>
      <vt:lpstr>Times New Roman</vt:lpstr>
      <vt:lpstr>Wingdings</vt:lpstr>
      <vt:lpstr>Тема Office</vt:lpstr>
      <vt:lpstr>Презентация PowerPoint</vt:lpstr>
      <vt:lpstr>О докладчике</vt:lpstr>
      <vt:lpstr>Зачем слушать</vt:lpstr>
      <vt:lpstr>Содержание</vt:lpstr>
      <vt:lpstr>Качественный код</vt:lpstr>
      <vt:lpstr>Способы предотвращения дефекта</vt:lpstr>
      <vt:lpstr>Стоимость исправления дефекта</vt:lpstr>
      <vt:lpstr>Code Review</vt:lpstr>
      <vt:lpstr>Технологии, используемые при статическом анализе</vt:lpstr>
      <vt:lpstr>Статический анализ кода  Code Review </vt:lpstr>
      <vt:lpstr>Немного статистики</vt:lpstr>
      <vt:lpstr>Ошибки, которые сложно найти без статического анализа при тестировании и code review </vt:lpstr>
      <vt:lpstr>Ох уж эти обработчики исключений</vt:lpstr>
      <vt:lpstr>О, буква 'я'. Наша остановка </vt:lpstr>
      <vt:lpstr>О, буква 'я'. Наша остановка</vt:lpstr>
      <vt:lpstr>Компилятор удаляет код для затирания буфера</vt:lpstr>
      <vt:lpstr>Презентация PowerPoint</vt:lpstr>
      <vt:lpstr>А вот и не ждали...</vt:lpstr>
      <vt:lpstr>Страшный Copy-Paste</vt:lpstr>
      <vt:lpstr>Страшный Copy-Paste</vt:lpstr>
      <vt:lpstr>SonarQube: визуализация данных</vt:lpstr>
      <vt:lpstr>SonarQube: визуализация данных</vt:lpstr>
      <vt:lpstr>SonarQube: визуализация данных</vt:lpstr>
      <vt:lpstr>SonarQube: визуализация данных</vt:lpstr>
      <vt:lpstr>SonarQube: визуализация данных</vt:lpstr>
      <vt:lpstr>Способы интеграции статического анализа в процесс разработки ПО</vt:lpstr>
      <vt:lpstr>Как начать использовать анализатор</vt:lpstr>
      <vt:lpstr>Выводы</vt:lpstr>
      <vt:lpstr>Q&amp;A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Стефанов</dc:creator>
  <cp:lastModifiedBy>FreeMan</cp:lastModifiedBy>
  <cp:revision>86</cp:revision>
  <dcterms:created xsi:type="dcterms:W3CDTF">2018-10-25T09:26:06Z</dcterms:created>
  <dcterms:modified xsi:type="dcterms:W3CDTF">2018-11-21T16:35:47Z</dcterms:modified>
</cp:coreProperties>
</file>