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91" r:id="rId3"/>
    <p:sldId id="263" r:id="rId4"/>
    <p:sldId id="288" r:id="rId5"/>
    <p:sldId id="292" r:id="rId6"/>
    <p:sldId id="286" r:id="rId7"/>
    <p:sldId id="293" r:id="rId8"/>
    <p:sldId id="277" r:id="rId9"/>
    <p:sldId id="278" r:id="rId10"/>
    <p:sldId id="306" r:id="rId11"/>
    <p:sldId id="295" r:id="rId12"/>
    <p:sldId id="305" r:id="rId13"/>
    <p:sldId id="298" r:id="rId14"/>
    <p:sldId id="299" r:id="rId15"/>
    <p:sldId id="303" r:id="rId16"/>
    <p:sldId id="304" r:id="rId17"/>
    <p:sldId id="301" r:id="rId18"/>
    <p:sldId id="300" r:id="rId19"/>
    <p:sldId id="271" r:id="rId20"/>
    <p:sldId id="26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A3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427" autoAdjust="0"/>
  </p:normalViewPr>
  <p:slideViewPr>
    <p:cSldViewPr>
      <p:cViewPr>
        <p:scale>
          <a:sx n="66" d="100"/>
          <a:sy n="66" d="100"/>
        </p:scale>
        <p:origin x="-1650" y="-6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C8F88C-D55C-4293-956F-413204A281A7}" type="datetimeFigureOut">
              <a:rPr lang="ru-RU" smtClean="0"/>
              <a:pPr/>
              <a:t>27.05.2015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BAB4DD-3E59-47AF-B0C4-2305F67B29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095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4D964CC-2FB7-4EC8-B16D-5E592DB7E14A}" type="slidenum">
              <a:rPr lang="ru-RU"/>
              <a:pPr/>
              <a:t>1</a:t>
            </a:fld>
            <a:endParaRPr lang="ru-RU"/>
          </a:p>
        </p:txBody>
      </p:sp>
      <p:sp>
        <p:nvSpPr>
          <p:cNvPr id="51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AB4DD-3E59-47AF-B0C4-2305F67B2921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0150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AB4DD-3E59-47AF-B0C4-2305F67B2921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0150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AB4DD-3E59-47AF-B0C4-2305F67B2921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6729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AB4DD-3E59-47AF-B0C4-2305F67B2921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6729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AB4DD-3E59-47AF-B0C4-2305F67B2921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6729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AB4DD-3E59-47AF-B0C4-2305F67B2921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6729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AB4DD-3E59-47AF-B0C4-2305F67B2921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6729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AB4DD-3E59-47AF-B0C4-2305F67B2921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6729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AB4DD-3E59-47AF-B0C4-2305F67B2921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AB4DD-3E59-47AF-B0C4-2305F67B292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447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AB4DD-3E59-47AF-B0C4-2305F67B2921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648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821DBC9-2649-4029-95A3-FCC3E5EDC1A3}" type="slidenum">
              <a:rPr lang="ru-RU"/>
              <a:pPr/>
              <a:t>4</a:t>
            </a:fld>
            <a:endParaRPr lang="ru-RU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 baseline="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AB4DD-3E59-47AF-B0C4-2305F67B2921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721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AB4DD-3E59-47AF-B0C4-2305F67B2921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77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AB4DD-3E59-47AF-B0C4-2305F67B2921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094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AB4DD-3E59-47AF-B0C4-2305F67B2921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AB4DD-3E59-47AF-B0C4-2305F67B2921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672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241B6-B283-4AF4-9153-8D9D8F2937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815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D0D33-B87B-43B1-8E19-1EF6DDB4A8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3871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BD9FE-E3F7-4F0D-A2BF-F5ABC953D4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0772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95569-556E-45A7-A143-89F262B2D4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8953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C7EB7-B68E-4F56-BA3E-8554D8B2C7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676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67966-7AC5-4CFE-8262-E29D0C7702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9956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14392-721A-4290-B7A3-998CF3DD4B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3313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30CF3-75E5-433F-AAB9-F024C467C9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449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FF58C-4782-477E-866A-AFECB18401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0939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89923-8946-466C-B9D1-3B105A53B0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3335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90500"/>
            <a:ext cx="1752600" cy="5829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190500"/>
            <a:ext cx="5105400" cy="5829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FC745-3B05-40F9-BDDC-C8D97D0BA3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2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90500"/>
            <a:ext cx="7010400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905000"/>
            <a:ext cx="7010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78B2608-A7DB-4DC1-8577-F94A93D99F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5847" name="Line 7"/>
          <p:cNvSpPr>
            <a:spLocks noChangeShapeType="1"/>
          </p:cNvSpPr>
          <p:nvPr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5848" name="Oval 8"/>
          <p:cNvSpPr>
            <a:spLocks noChangeArrowheads="1"/>
          </p:cNvSpPr>
          <p:nvPr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849" name="Oval 9"/>
          <p:cNvSpPr>
            <a:spLocks noChangeArrowheads="1"/>
          </p:cNvSpPr>
          <p:nvPr/>
        </p:nvSpPr>
        <p:spPr bwMode="auto">
          <a:xfrm>
            <a:off x="539750" y="838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850" name="Oval 10"/>
          <p:cNvSpPr>
            <a:spLocks noChangeArrowheads="1"/>
          </p:cNvSpPr>
          <p:nvPr/>
        </p:nvSpPr>
        <p:spPr bwMode="auto">
          <a:xfrm>
            <a:off x="927100" y="83820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40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¢"/>
        <a:defRPr sz="3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sz="2800">
          <a:solidFill>
            <a:schemeClr val="tx2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2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2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emf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jpeg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jpeg"/><Relationship Id="rId5" Type="http://schemas.openxmlformats.org/officeDocument/2006/relationships/image" Target="../media/image1.emf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9144000" cy="2416574"/>
          </a:xfrm>
          <a:prstGeom prst="roundRect">
            <a:avLst>
              <a:gd name="adj" fmla="val 56"/>
            </a:avLst>
          </a:prstGeom>
          <a:solidFill>
            <a:srgbClr val="24877A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680" y="293791"/>
            <a:ext cx="2674080" cy="172242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468961" y="230424"/>
            <a:ext cx="5348160" cy="56021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1639" tIns="40820" rIns="81639" bIns="40820"/>
          <a:lstStyle/>
          <a:p>
            <a:pPr>
              <a:lnSpc>
                <a:spcPct val="113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</a:pPr>
            <a:r>
              <a:rPr lang="ru-RU" sz="2700" dirty="0" err="1">
                <a:solidFill>
                  <a:srgbClr val="79C6BB"/>
                </a:solidFill>
                <a:latin typeface="Open Sans" pitchFamily="32" charset="0"/>
              </a:rPr>
              <a:t>Software</a:t>
            </a:r>
            <a:r>
              <a:rPr lang="ru-RU" sz="2700" dirty="0">
                <a:solidFill>
                  <a:srgbClr val="79C6BB"/>
                </a:solidFill>
                <a:latin typeface="Open Sans" pitchFamily="32" charset="0"/>
              </a:rPr>
              <a:t> </a:t>
            </a:r>
            <a:r>
              <a:rPr lang="ru-RU" sz="2700" dirty="0" err="1">
                <a:solidFill>
                  <a:srgbClr val="79C6BB"/>
                </a:solidFill>
                <a:latin typeface="Open Sans" pitchFamily="32" charset="0"/>
              </a:rPr>
              <a:t>quality</a:t>
            </a:r>
            <a:r>
              <a:rPr lang="ru-RU" sz="2700" dirty="0">
                <a:solidFill>
                  <a:srgbClr val="79C6BB"/>
                </a:solidFill>
                <a:latin typeface="Open Sans" pitchFamily="32" charset="0"/>
              </a:rPr>
              <a:t> </a:t>
            </a:r>
            <a:r>
              <a:rPr lang="ru-RU" sz="2700" dirty="0" err="1">
                <a:solidFill>
                  <a:srgbClr val="79C6BB"/>
                </a:solidFill>
                <a:latin typeface="Open Sans" pitchFamily="32" charset="0"/>
              </a:rPr>
              <a:t>assurance</a:t>
            </a:r>
            <a:r>
              <a:rPr lang="ru-RU" sz="2700" dirty="0">
                <a:solidFill>
                  <a:srgbClr val="79C6BB"/>
                </a:solidFill>
                <a:latin typeface="Open Sans" pitchFamily="32" charset="0"/>
              </a:rPr>
              <a:t> </a:t>
            </a:r>
            <a:r>
              <a:rPr lang="ru-RU" sz="2700" dirty="0" err="1">
                <a:solidFill>
                  <a:srgbClr val="79C6BB"/>
                </a:solidFill>
                <a:latin typeface="Open Sans" pitchFamily="32" charset="0"/>
              </a:rPr>
              <a:t>days</a:t>
            </a:r>
            <a:endParaRPr lang="ru-RU" sz="2700" dirty="0">
              <a:solidFill>
                <a:srgbClr val="79C6BB"/>
              </a:solidFill>
              <a:latin typeface="Open Sans" pitchFamily="32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468960" y="783443"/>
            <a:ext cx="5316480" cy="88569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1639" tIns="40820" rIns="81639" bIns="40820"/>
          <a:lstStyle/>
          <a:p>
            <a:pPr>
              <a:lnSpc>
                <a:spcPct val="113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</a:pPr>
            <a:r>
              <a:rPr lang="ru-RU" sz="2400" dirty="0">
                <a:solidFill>
                  <a:srgbClr val="FFFFFF"/>
                </a:solidFill>
                <a:latin typeface="Open Sans" pitchFamily="32" charset="0"/>
              </a:rPr>
              <a:t>17 Международная конференция </a:t>
            </a:r>
          </a:p>
          <a:p>
            <a:pPr>
              <a:lnSpc>
                <a:spcPct val="102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</a:pPr>
            <a:r>
              <a:rPr lang="ru-RU" sz="2400" dirty="0">
                <a:solidFill>
                  <a:srgbClr val="FFFFFF"/>
                </a:solidFill>
                <a:latin typeface="Open Sans" pitchFamily="32" charset="0"/>
              </a:rPr>
              <a:t>по вопросам качества ПО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3468960" y="1660495"/>
            <a:ext cx="1699200" cy="427724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1639" tIns="40820" rIns="81639" bIns="40820"/>
          <a:lstStyle/>
          <a:p>
            <a:pPr>
              <a:lnSpc>
                <a:spcPct val="113000"/>
              </a:lnSpc>
              <a:tabLst>
                <a:tab pos="656650" algn="l"/>
                <a:tab pos="1313299" algn="l"/>
              </a:tabLst>
            </a:pPr>
            <a:r>
              <a:rPr lang="ru-RU" sz="2000" dirty="0" err="1">
                <a:solidFill>
                  <a:srgbClr val="FFFFFF"/>
                </a:solidFill>
                <a:latin typeface="Open Sans" pitchFamily="32" charset="0"/>
              </a:rPr>
              <a:t>sqadays.com</a:t>
            </a:r>
            <a:endParaRPr lang="ru-RU" sz="2000" dirty="0">
              <a:solidFill>
                <a:srgbClr val="FFFFFF"/>
              </a:solidFill>
              <a:latin typeface="Open Sans" pitchFamily="32" charset="0"/>
            </a:endParaRPr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0" y="6270418"/>
            <a:ext cx="9144000" cy="587582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ru-RU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391680" y="6368348"/>
            <a:ext cx="2472480" cy="36435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1639" tIns="40820" rIns="81639" bIns="40820"/>
          <a:lstStyle/>
          <a:p>
            <a:pPr>
              <a:lnSpc>
                <a:spcPct val="113000"/>
              </a:lnSpc>
              <a:tabLst>
                <a:tab pos="656650" algn="l"/>
                <a:tab pos="1313299" algn="l"/>
                <a:tab pos="1969949" algn="l"/>
              </a:tabLst>
            </a:pPr>
            <a:r>
              <a:rPr lang="ru-RU" dirty="0">
                <a:solidFill>
                  <a:srgbClr val="FFFFFF"/>
                </a:solidFill>
                <a:latin typeface="Open Sans" pitchFamily="32" charset="0"/>
              </a:rPr>
              <a:t>Минск. 29–30 мая 2015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395536" y="3501008"/>
            <a:ext cx="8490240" cy="5832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1639" tIns="40820" rIns="81639" bIns="40820"/>
          <a:lstStyle/>
          <a:p>
            <a:pPr>
              <a:lnSpc>
                <a:spcPct val="113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2900" dirty="0" smtClean="0">
                <a:solidFill>
                  <a:srgbClr val="000000"/>
                </a:solidFill>
                <a:latin typeface="Open Sans" pitchFamily="32" charset="0"/>
              </a:rPr>
              <a:t>Иванов Александр Игоревич</a:t>
            </a:r>
            <a:endParaRPr lang="ru-RU" sz="2900" dirty="0">
              <a:solidFill>
                <a:srgbClr val="000000"/>
              </a:solidFill>
              <a:latin typeface="Open Sans" pitchFamily="32" charset="0"/>
            </a:endParaRP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395537" y="4023784"/>
            <a:ext cx="8425440" cy="30243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1639" tIns="40820" rIns="81639" bIns="40820"/>
          <a:lstStyle/>
          <a:p>
            <a:pPr>
              <a:lnSpc>
                <a:spcPct val="113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>
                <a:solidFill>
                  <a:srgbClr val="000000"/>
                </a:solidFill>
                <a:latin typeface="Open Sans" pitchFamily="32" charset="0"/>
              </a:rPr>
              <a:t>GS Group</a:t>
            </a:r>
            <a:r>
              <a:rPr lang="ru-RU" dirty="0" smtClean="0">
                <a:solidFill>
                  <a:srgbClr val="000000"/>
                </a:solidFill>
                <a:latin typeface="Open Sans" pitchFamily="32" charset="0"/>
              </a:rPr>
              <a:t>, ООО «ЦИФРА». Санкт-Петербург, Россия</a:t>
            </a:r>
            <a:endParaRPr lang="ru-RU" dirty="0">
              <a:solidFill>
                <a:srgbClr val="000000"/>
              </a:solidFill>
              <a:latin typeface="Open Sans" pitchFamily="32" charset="0"/>
            </a:endParaRP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378721" y="4581128"/>
            <a:ext cx="8503200" cy="71432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1639" tIns="40820" rIns="81639" bIns="40820"/>
          <a:lstStyle/>
          <a:p>
            <a:pPr>
              <a:lnSpc>
                <a:spcPct val="113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200" b="1" dirty="0" smtClean="0">
                <a:solidFill>
                  <a:srgbClr val="24877A"/>
                </a:solidFill>
                <a:latin typeface="Open Sans" pitchFamily="32" charset="0"/>
              </a:rPr>
              <a:t>Роль интеграции в разработке ПО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омер слайда 5"/>
          <p:cNvSpPr txBox="1">
            <a:spLocks noGrp="1"/>
          </p:cNvSpPr>
          <p:nvPr/>
        </p:nvSpPr>
        <p:spPr bwMode="auto">
          <a:xfrm>
            <a:off x="8556625" y="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DC85E8B-32EC-4D32-AA41-63E8FB0A56B8}" type="slidenum">
              <a:rPr lang="ru-RU" altLang="ru-RU" sz="2600" b="1" smtClean="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 altLang="ru-RU" sz="2600" b="1" smtClean="0">
              <a:solidFill>
                <a:srgbClr val="000000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3999" y="448511"/>
            <a:ext cx="7326312" cy="995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kern="0" dirty="0" smtClean="0">
                <a:solidFill>
                  <a:schemeClr val="accent5">
                    <a:lumMod val="50000"/>
                  </a:schemeClr>
                </a:solidFill>
              </a:rPr>
              <a:t>Внедрение ПО с интеграцией</a:t>
            </a:r>
            <a:endParaRPr lang="ru-RU" sz="4000" kern="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AutoShape 1"/>
          <p:cNvSpPr>
            <a:spLocks noChangeArrowheads="1"/>
          </p:cNvSpPr>
          <p:nvPr/>
        </p:nvSpPr>
        <p:spPr bwMode="auto">
          <a:xfrm>
            <a:off x="0" y="6270418"/>
            <a:ext cx="9144000" cy="587582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ru-RU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680" y="6353948"/>
            <a:ext cx="587520" cy="37876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1241280" y="6335226"/>
            <a:ext cx="7640640" cy="45652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1639" tIns="47220" rIns="81639" bIns="40820"/>
          <a:lstStyle/>
          <a:p>
            <a:pPr>
              <a:lnSpc>
                <a:spcPct val="96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ru-RU" sz="1300" dirty="0" smtClean="0">
                <a:solidFill>
                  <a:srgbClr val="FFFFFF"/>
                </a:solidFill>
                <a:latin typeface="Open Sans" pitchFamily="32" charset="0"/>
              </a:rPr>
              <a:t>Роль интеграции в разработке ПО</a:t>
            </a:r>
            <a:endParaRPr lang="ru-RU" sz="1300" dirty="0">
              <a:solidFill>
                <a:srgbClr val="FFFFFF"/>
              </a:solidFill>
              <a:latin typeface="Open Sans" pitchFamily="32" charset="0"/>
            </a:endParaRPr>
          </a:p>
        </p:txBody>
      </p:sp>
      <p:pic>
        <p:nvPicPr>
          <p:cNvPr id="5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1680" y="2804290"/>
            <a:ext cx="1398772" cy="1368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96011" y="1340830"/>
            <a:ext cx="1017586" cy="129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84308" y="4365836"/>
            <a:ext cx="2596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разработчики </a:t>
            </a:r>
          </a:p>
          <a:p>
            <a:pPr algn="ctr"/>
            <a:r>
              <a:rPr lang="ru-RU" sz="24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библиотеки </a:t>
            </a:r>
            <a:r>
              <a:rPr lang="en-US" sz="24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CAS</a:t>
            </a:r>
            <a:endParaRPr lang="ru-RU" sz="24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647097"/>
            <a:ext cx="747088" cy="1260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539" y="4334538"/>
            <a:ext cx="1448793" cy="1264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 descr="C:\Users\aleksandr.ivanov\Desktop\image2014-7-11 13-36-2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452" y="1541972"/>
            <a:ext cx="3627067" cy="3654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 rot="5400000">
            <a:off x="6208788" y="3544142"/>
            <a:ext cx="5108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р</a:t>
            </a:r>
            <a:r>
              <a:rPr lang="ru-RU" sz="24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азработчики ПО приёмника</a:t>
            </a:r>
            <a:endParaRPr lang="ru-RU" sz="24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43808" y="4612467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о</a:t>
            </a:r>
            <a:r>
              <a:rPr lang="ru-RU" sz="24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тдел</a:t>
            </a:r>
          </a:p>
          <a:p>
            <a:pPr algn="ctr"/>
            <a:r>
              <a:rPr lang="ru-RU" sz="24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интеграции</a:t>
            </a:r>
            <a:endParaRPr lang="ru-RU" sz="24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1791991" y="3224430"/>
            <a:ext cx="888462" cy="2643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 rot="2482170">
            <a:off x="5881685" y="4134718"/>
            <a:ext cx="1161641" cy="3330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>
            <a:off x="6089204" y="3332442"/>
            <a:ext cx="1493054" cy="3125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право 30"/>
          <p:cNvSpPr/>
          <p:nvPr/>
        </p:nvSpPr>
        <p:spPr>
          <a:xfrm rot="19674477">
            <a:off x="5966214" y="2547408"/>
            <a:ext cx="1231442" cy="3494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3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leksandr.ivanov\Desktop\image2014-7-11 13-36-2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925" y="2615557"/>
            <a:ext cx="3627067" cy="3654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Номер слайда 5"/>
          <p:cNvSpPr txBox="1">
            <a:spLocks noGrp="1"/>
          </p:cNvSpPr>
          <p:nvPr/>
        </p:nvSpPr>
        <p:spPr bwMode="auto">
          <a:xfrm>
            <a:off x="8556625" y="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DC85E8B-32EC-4D32-AA41-63E8FB0A56B8}" type="slidenum">
              <a:rPr lang="ru-RU" altLang="ru-RU" sz="2600" b="1" smtClean="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 altLang="ru-RU" sz="2600" b="1" smtClean="0">
              <a:solidFill>
                <a:srgbClr val="000000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0" y="244475"/>
            <a:ext cx="735792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kern="0" dirty="0" smtClean="0">
                <a:solidFill>
                  <a:schemeClr val="accent5">
                    <a:lumMod val="50000"/>
                  </a:schemeClr>
                </a:solidFill>
              </a:rPr>
              <a:t>Отдел интеграции: структура </a:t>
            </a:r>
            <a:endParaRPr lang="ru-RU" sz="4000" kern="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AutoShape 1"/>
          <p:cNvSpPr>
            <a:spLocks noChangeArrowheads="1"/>
          </p:cNvSpPr>
          <p:nvPr/>
        </p:nvSpPr>
        <p:spPr bwMode="auto">
          <a:xfrm>
            <a:off x="0" y="6270418"/>
            <a:ext cx="9144000" cy="587582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ru-RU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1680" y="6353948"/>
            <a:ext cx="587520" cy="37876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1241280" y="6335226"/>
            <a:ext cx="7640640" cy="45652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1639" tIns="47220" rIns="81639" bIns="40820"/>
          <a:lstStyle/>
          <a:p>
            <a:pPr>
              <a:lnSpc>
                <a:spcPct val="96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ru-RU" sz="1300" dirty="0" smtClean="0">
                <a:solidFill>
                  <a:srgbClr val="FFFFFF"/>
                </a:solidFill>
                <a:latin typeface="Open Sans" pitchFamily="32" charset="0"/>
              </a:rPr>
              <a:t>Роль интеграции в разработке ПО</a:t>
            </a:r>
            <a:endParaRPr lang="ru-RU" sz="1300" dirty="0">
              <a:solidFill>
                <a:srgbClr val="FFFFFF"/>
              </a:solidFill>
              <a:latin typeface="Open Sans" pitchFamily="32" charset="0"/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381779" y="2204864"/>
            <a:ext cx="828092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rgbClr val="000000"/>
              </a:buClr>
              <a:buSzPct val="70000"/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rgbClr val="000000"/>
                </a:solidFill>
              </a:rPr>
              <a:t>Начальник отдела интеграции (1)</a:t>
            </a:r>
          </a:p>
          <a:p>
            <a:pPr marL="457200" indent="-457200">
              <a:spcBef>
                <a:spcPct val="20000"/>
              </a:spcBef>
              <a:buClr>
                <a:srgbClr val="000000"/>
              </a:buClr>
              <a:buSzPct val="70000"/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rgbClr val="000000"/>
                </a:solidFill>
              </a:rPr>
              <a:t>Инженер по интеграции (6)</a:t>
            </a:r>
          </a:p>
          <a:p>
            <a:pPr marL="457200" indent="-457200">
              <a:spcBef>
                <a:spcPct val="20000"/>
              </a:spcBef>
              <a:buClr>
                <a:srgbClr val="000000"/>
              </a:buClr>
              <a:buSzPct val="70000"/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rgbClr val="000000"/>
                </a:solidFill>
              </a:rPr>
              <a:t>Инженер по тестированию (2)</a:t>
            </a:r>
          </a:p>
          <a:p>
            <a:pPr marL="457200" indent="-457200">
              <a:spcBef>
                <a:spcPct val="20000"/>
              </a:spcBef>
              <a:buClr>
                <a:srgbClr val="000000"/>
              </a:buClr>
              <a:buSzPct val="70000"/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rgbClr val="000000"/>
                </a:solidFill>
              </a:rPr>
              <a:t>Технический писатель (1)</a:t>
            </a:r>
          </a:p>
          <a:p>
            <a:pPr marL="342900" indent="-342900">
              <a:spcBef>
                <a:spcPct val="20000"/>
              </a:spcBef>
              <a:buClr>
                <a:srgbClr val="000000"/>
              </a:buClr>
              <a:buSzPct val="70000"/>
            </a:pPr>
            <a:endParaRPr lang="en-US" sz="2000" i="1" dirty="0" smtClean="0">
              <a:solidFill>
                <a:srgbClr val="0000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rgbClr val="000000"/>
              </a:buClr>
              <a:buSzPct val="70000"/>
              <a:buFont typeface="Wingdings" pitchFamily="2" charset="2"/>
              <a:buNone/>
            </a:pPr>
            <a:endParaRPr lang="ru-RU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38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омер слайда 5"/>
          <p:cNvSpPr txBox="1">
            <a:spLocks noGrp="1"/>
          </p:cNvSpPr>
          <p:nvPr/>
        </p:nvSpPr>
        <p:spPr bwMode="auto">
          <a:xfrm>
            <a:off x="8556625" y="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DC85E8B-32EC-4D32-AA41-63E8FB0A56B8}" type="slidenum">
              <a:rPr lang="ru-RU" altLang="ru-RU" sz="2600" b="1" smtClean="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 altLang="ru-RU" sz="2600" b="1" smtClean="0">
              <a:solidFill>
                <a:srgbClr val="000000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0" y="190500"/>
            <a:ext cx="701040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kern="0" dirty="0">
                <a:solidFill>
                  <a:schemeClr val="accent5">
                    <a:lumMod val="50000"/>
                  </a:schemeClr>
                </a:solidFill>
              </a:rPr>
              <a:t>Отдел интеграции: </a:t>
            </a:r>
            <a:r>
              <a:rPr lang="ru-RU" sz="4000" kern="0" dirty="0" smtClean="0">
                <a:solidFill>
                  <a:schemeClr val="accent5">
                    <a:lumMod val="50000"/>
                  </a:schemeClr>
                </a:solidFill>
              </a:rPr>
              <a:t>функции</a:t>
            </a:r>
            <a:endParaRPr lang="ru-RU" sz="4000" kern="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AutoShape 1"/>
          <p:cNvSpPr>
            <a:spLocks noChangeArrowheads="1"/>
          </p:cNvSpPr>
          <p:nvPr/>
        </p:nvSpPr>
        <p:spPr bwMode="auto">
          <a:xfrm>
            <a:off x="0" y="6270418"/>
            <a:ext cx="9144000" cy="587582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680" y="6353948"/>
            <a:ext cx="587520" cy="37876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241280" y="6335226"/>
            <a:ext cx="7640640" cy="45652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1639" tIns="47220" rIns="81639" bIns="40820"/>
          <a:lstStyle/>
          <a:p>
            <a:pPr>
              <a:lnSpc>
                <a:spcPct val="96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ru-RU" sz="1300" dirty="0" smtClean="0">
                <a:solidFill>
                  <a:srgbClr val="FFFFFF"/>
                </a:solidFill>
                <a:latin typeface="Open Sans" pitchFamily="32" charset="0"/>
              </a:rPr>
              <a:t>Роль интеграции в разработке ПО</a:t>
            </a:r>
            <a:endParaRPr lang="ru-RU" sz="1300" dirty="0">
              <a:solidFill>
                <a:srgbClr val="FFFFFF"/>
              </a:solidFill>
              <a:latin typeface="Open Sans" pitchFamily="32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07504" y="1772816"/>
            <a:ext cx="8064896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rgbClr val="000000"/>
              </a:buClr>
              <a:buSzPct val="70000"/>
              <a:buFont typeface="Wingdings" panose="05000000000000000000" pitchFamily="2" charset="2"/>
              <a:buChar char="q"/>
            </a:pPr>
            <a:r>
              <a:rPr lang="ru-RU" sz="2800" dirty="0">
                <a:solidFill>
                  <a:srgbClr val="000000"/>
                </a:solidFill>
              </a:rPr>
              <a:t>т</a:t>
            </a:r>
            <a:r>
              <a:rPr lang="ru-RU" sz="2800" dirty="0" smtClean="0">
                <a:solidFill>
                  <a:srgbClr val="000000"/>
                </a:solidFill>
              </a:rPr>
              <a:t>ехнический менеджмент </a:t>
            </a:r>
            <a:r>
              <a:rPr lang="ru-RU" sz="2800" dirty="0" smtClean="0">
                <a:solidFill>
                  <a:srgbClr val="000000"/>
                </a:solidFill>
              </a:rPr>
              <a:t>проекта</a:t>
            </a:r>
          </a:p>
          <a:p>
            <a:pPr marL="457200" indent="-457200">
              <a:spcBef>
                <a:spcPct val="20000"/>
              </a:spcBef>
              <a:buClr>
                <a:srgbClr val="000000"/>
              </a:buClr>
              <a:buSzPct val="70000"/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rgbClr val="000000"/>
                </a:solidFill>
              </a:rPr>
              <a:t>сопровождение интеграции</a:t>
            </a:r>
            <a:endParaRPr lang="ru-RU" sz="2800" dirty="0" smtClean="0">
              <a:solidFill>
                <a:srgbClr val="000000"/>
              </a:solidFill>
            </a:endParaRPr>
          </a:p>
          <a:p>
            <a:pPr marL="457200" indent="-457200">
              <a:spcBef>
                <a:spcPct val="20000"/>
              </a:spcBef>
              <a:buClr>
                <a:srgbClr val="000000"/>
              </a:buClr>
              <a:buSzPct val="70000"/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rgbClr val="000000"/>
                </a:solidFill>
              </a:rPr>
              <a:t>тестирование и </a:t>
            </a:r>
            <a:r>
              <a:rPr lang="ru-RU" sz="2800" dirty="0" smtClean="0">
                <a:solidFill>
                  <a:srgbClr val="000000"/>
                </a:solidFill>
              </a:rPr>
              <a:t>сертификация</a:t>
            </a:r>
          </a:p>
          <a:p>
            <a:pPr marL="457200" indent="-457200">
              <a:spcBef>
                <a:spcPct val="20000"/>
              </a:spcBef>
              <a:buClr>
                <a:srgbClr val="000000"/>
              </a:buClr>
              <a:buSzPct val="70000"/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rgbClr val="000000"/>
                </a:solidFill>
              </a:rPr>
              <a:t>локализация </a:t>
            </a:r>
            <a:r>
              <a:rPr lang="ru-RU" sz="2800" dirty="0" smtClean="0">
                <a:solidFill>
                  <a:srgbClr val="000000"/>
                </a:solidFill>
              </a:rPr>
              <a:t>проблем</a:t>
            </a:r>
          </a:p>
          <a:p>
            <a:pPr marL="457200" indent="-457200">
              <a:spcBef>
                <a:spcPct val="20000"/>
              </a:spcBef>
              <a:buClr>
                <a:srgbClr val="000000"/>
              </a:buClr>
              <a:buSzPct val="70000"/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rgbClr val="000000"/>
                </a:solidFill>
              </a:rPr>
              <a:t>налаживание связей между отделами</a:t>
            </a:r>
          </a:p>
        </p:txBody>
      </p:sp>
    </p:spTree>
    <p:extLst>
      <p:ext uri="{BB962C8B-B14F-4D97-AF65-F5344CB8AC3E}">
        <p14:creationId xmlns:p14="http://schemas.microsoft.com/office/powerpoint/2010/main" val="314024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омер слайда 5"/>
          <p:cNvSpPr txBox="1">
            <a:spLocks noGrp="1"/>
          </p:cNvSpPr>
          <p:nvPr/>
        </p:nvSpPr>
        <p:spPr bwMode="auto">
          <a:xfrm>
            <a:off x="8556625" y="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DC85E8B-32EC-4D32-AA41-63E8FB0A56B8}" type="slidenum">
              <a:rPr lang="ru-RU" altLang="ru-RU" sz="2600" b="1" smtClean="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 altLang="ru-RU" sz="2600" b="1" smtClean="0">
              <a:solidFill>
                <a:srgbClr val="000000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0" y="190500"/>
            <a:ext cx="701040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kern="0" dirty="0" smtClean="0">
                <a:solidFill>
                  <a:schemeClr val="accent5">
                    <a:lumMod val="50000"/>
                  </a:schemeClr>
                </a:solidFill>
              </a:rPr>
              <a:t>Технический менеджмент проекта</a:t>
            </a:r>
            <a:endParaRPr lang="ru-RU" sz="4000" kern="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AutoShape 1"/>
          <p:cNvSpPr>
            <a:spLocks noChangeArrowheads="1"/>
          </p:cNvSpPr>
          <p:nvPr/>
        </p:nvSpPr>
        <p:spPr bwMode="auto">
          <a:xfrm>
            <a:off x="0" y="6270418"/>
            <a:ext cx="9144000" cy="587582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680" y="6353948"/>
            <a:ext cx="587520" cy="37876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241280" y="6335226"/>
            <a:ext cx="7640640" cy="45652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1639" tIns="47220" rIns="81639" bIns="40820"/>
          <a:lstStyle/>
          <a:p>
            <a:pPr>
              <a:lnSpc>
                <a:spcPct val="96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ru-RU" sz="1300" dirty="0" smtClean="0">
                <a:solidFill>
                  <a:srgbClr val="FFFFFF"/>
                </a:solidFill>
                <a:latin typeface="Open Sans" pitchFamily="32" charset="0"/>
              </a:rPr>
              <a:t>Роль интеграции в разработке ПО</a:t>
            </a:r>
            <a:endParaRPr lang="ru-RU" sz="1300" dirty="0">
              <a:solidFill>
                <a:srgbClr val="FFFFFF"/>
              </a:solidFill>
              <a:latin typeface="Open Sans" pitchFamily="32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07503" y="1981200"/>
            <a:ext cx="8742809" cy="2951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rgbClr val="000000"/>
              </a:buClr>
              <a:buSzPct val="70000"/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rgbClr val="000000"/>
                </a:solidFill>
              </a:rPr>
              <a:t>Анализ требований к проекту, полученных от РМ</a:t>
            </a:r>
          </a:p>
          <a:p>
            <a:pPr marL="457200" indent="-457200">
              <a:spcBef>
                <a:spcPct val="20000"/>
              </a:spcBef>
              <a:buClr>
                <a:srgbClr val="000000"/>
              </a:buClr>
              <a:buSzPct val="70000"/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rgbClr val="000000"/>
                </a:solidFill>
              </a:rPr>
              <a:t>Формирование требований к библиотеке </a:t>
            </a:r>
            <a:r>
              <a:rPr lang="en-US" sz="2800" dirty="0" smtClean="0">
                <a:solidFill>
                  <a:srgbClr val="000000"/>
                </a:solidFill>
              </a:rPr>
              <a:t>CAS</a:t>
            </a:r>
            <a:endParaRPr lang="ru-RU" sz="2800" dirty="0" smtClean="0">
              <a:solidFill>
                <a:srgbClr val="000000"/>
              </a:solidFill>
            </a:endParaRPr>
          </a:p>
          <a:p>
            <a:pPr marL="457200" indent="-457200">
              <a:spcBef>
                <a:spcPct val="20000"/>
              </a:spcBef>
              <a:buClr>
                <a:srgbClr val="000000"/>
              </a:buClr>
              <a:buSzPct val="70000"/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rgbClr val="000000"/>
                </a:solidFill>
              </a:rPr>
              <a:t>Планирование проекта на стороне отдела</a:t>
            </a:r>
          </a:p>
          <a:p>
            <a:pPr marL="457200" indent="-457200">
              <a:spcBef>
                <a:spcPct val="20000"/>
              </a:spcBef>
              <a:buClr>
                <a:srgbClr val="000000"/>
              </a:buClr>
              <a:buSzPct val="70000"/>
            </a:pPr>
            <a:endParaRPr lang="ru-RU" sz="28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24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омер слайда 5"/>
          <p:cNvSpPr txBox="1">
            <a:spLocks noGrp="1"/>
          </p:cNvSpPr>
          <p:nvPr/>
        </p:nvSpPr>
        <p:spPr bwMode="auto">
          <a:xfrm>
            <a:off x="8556625" y="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DC85E8B-32EC-4D32-AA41-63E8FB0A56B8}" type="slidenum">
              <a:rPr lang="ru-RU" altLang="ru-RU" sz="2600" b="1" smtClean="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 altLang="ru-RU" sz="2600" b="1" smtClean="0">
              <a:solidFill>
                <a:srgbClr val="000000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0" y="190500"/>
            <a:ext cx="701040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kern="0" dirty="0" smtClean="0">
                <a:solidFill>
                  <a:schemeClr val="accent5">
                    <a:lumMod val="50000"/>
                  </a:schemeClr>
                </a:solidFill>
              </a:rPr>
              <a:t>Сопровождение интеграции</a:t>
            </a:r>
            <a:endParaRPr lang="ru-RU" sz="4000" kern="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AutoShape 1"/>
          <p:cNvSpPr>
            <a:spLocks noChangeArrowheads="1"/>
          </p:cNvSpPr>
          <p:nvPr/>
        </p:nvSpPr>
        <p:spPr bwMode="auto">
          <a:xfrm>
            <a:off x="0" y="6270418"/>
            <a:ext cx="9144000" cy="587582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680" y="6353948"/>
            <a:ext cx="587520" cy="37876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241280" y="6335226"/>
            <a:ext cx="7640640" cy="45652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1639" tIns="47220" rIns="81639" bIns="40820"/>
          <a:lstStyle/>
          <a:p>
            <a:pPr>
              <a:lnSpc>
                <a:spcPct val="96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ru-RU" sz="1300" dirty="0" smtClean="0">
                <a:solidFill>
                  <a:srgbClr val="FFFFFF"/>
                </a:solidFill>
                <a:latin typeface="Open Sans" pitchFamily="32" charset="0"/>
              </a:rPr>
              <a:t>Роль интеграции в разработке ПО</a:t>
            </a:r>
            <a:endParaRPr lang="ru-RU" sz="1300" dirty="0">
              <a:solidFill>
                <a:srgbClr val="FFFFFF"/>
              </a:solidFill>
              <a:latin typeface="Open Sans" pitchFamily="32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51520" y="2852936"/>
            <a:ext cx="172819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00"/>
              </a:buClr>
              <a:buSzPct val="70000"/>
              <a:buFont typeface="Wingdings" pitchFamily="2" charset="2"/>
              <a:buNone/>
            </a:pPr>
            <a:r>
              <a:rPr lang="en-US" sz="2800" dirty="0" err="1" smtClean="0">
                <a:solidFill>
                  <a:srgbClr val="000000"/>
                </a:solidFill>
              </a:rPr>
              <a:t>main.c</a:t>
            </a:r>
            <a:endParaRPr lang="en-US" sz="2800" dirty="0" smtClean="0">
              <a:solidFill>
                <a:srgbClr val="0000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rgbClr val="000000"/>
              </a:buClr>
              <a:buSzPct val="70000"/>
              <a:buFont typeface="Wingdings" pitchFamily="2" charset="2"/>
              <a:buNone/>
            </a:pPr>
            <a:r>
              <a:rPr lang="en-US" sz="2800" dirty="0" err="1" smtClean="0">
                <a:solidFill>
                  <a:srgbClr val="000000"/>
                </a:solidFill>
              </a:rPr>
              <a:t>cas.c</a:t>
            </a:r>
            <a:endParaRPr lang="en-US" sz="2800" dirty="0" smtClean="0">
              <a:solidFill>
                <a:srgbClr val="0000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rgbClr val="000000"/>
              </a:buClr>
              <a:buSzPct val="70000"/>
              <a:buFont typeface="Wingdings" pitchFamily="2" charset="2"/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…</a:t>
            </a:r>
          </a:p>
          <a:p>
            <a:pPr marL="342900" indent="-342900">
              <a:spcBef>
                <a:spcPct val="20000"/>
              </a:spcBef>
              <a:buClr>
                <a:srgbClr val="000000"/>
              </a:buClr>
              <a:buSzPct val="70000"/>
              <a:buFont typeface="Wingdings" pitchFamily="2" charset="2"/>
              <a:buNone/>
            </a:pPr>
            <a:r>
              <a:rPr lang="en-US" sz="2800" dirty="0" err="1" smtClean="0">
                <a:solidFill>
                  <a:srgbClr val="000000"/>
                </a:solidFill>
              </a:rPr>
              <a:t>main.h</a:t>
            </a:r>
            <a:endParaRPr lang="en-US" sz="2800" dirty="0" smtClean="0">
              <a:solidFill>
                <a:srgbClr val="0000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rgbClr val="000000"/>
              </a:buClr>
              <a:buSzPct val="70000"/>
              <a:buFont typeface="Wingdings" pitchFamily="2" charset="2"/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…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1552724" y="3743300"/>
            <a:ext cx="151216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6732240" y="3213696"/>
            <a:ext cx="1728192" cy="2375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00"/>
              </a:buClr>
              <a:buSzPct val="70000"/>
              <a:buFont typeface="Wingdings" pitchFamily="2" charset="2"/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lib</a:t>
            </a:r>
            <a:r>
              <a:rPr lang="ru-RU" sz="2800" dirty="0" smtClean="0">
                <a:solidFill>
                  <a:srgbClr val="000000"/>
                </a:solidFill>
              </a:rPr>
              <a:t>_1</a:t>
            </a:r>
            <a:r>
              <a:rPr lang="en-US" sz="2800" dirty="0" smtClean="0">
                <a:solidFill>
                  <a:srgbClr val="000000"/>
                </a:solidFill>
              </a:rPr>
              <a:t>.a</a:t>
            </a:r>
            <a:endParaRPr lang="ru-RU" sz="2800" dirty="0" smtClean="0">
              <a:solidFill>
                <a:srgbClr val="0000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rgbClr val="000000"/>
              </a:buClr>
              <a:buSzPct val="70000"/>
            </a:pPr>
            <a:r>
              <a:rPr lang="en-US" sz="2800" dirty="0">
                <a:solidFill>
                  <a:srgbClr val="000000"/>
                </a:solidFill>
              </a:rPr>
              <a:t>lib</a:t>
            </a:r>
            <a:r>
              <a:rPr lang="ru-RU" sz="2800" dirty="0">
                <a:solidFill>
                  <a:srgbClr val="000000"/>
                </a:solidFill>
              </a:rPr>
              <a:t>_2</a:t>
            </a:r>
            <a:r>
              <a:rPr lang="en-US" sz="2800" dirty="0" smtClean="0">
                <a:solidFill>
                  <a:srgbClr val="000000"/>
                </a:solidFill>
              </a:rPr>
              <a:t>.a</a:t>
            </a:r>
            <a:endParaRPr lang="ru-RU" sz="2800" dirty="0">
              <a:solidFill>
                <a:srgbClr val="0000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rgbClr val="000000"/>
              </a:buClr>
              <a:buSzPct val="70000"/>
            </a:pPr>
            <a:r>
              <a:rPr lang="en-US" sz="2800" dirty="0">
                <a:solidFill>
                  <a:srgbClr val="000000"/>
                </a:solidFill>
              </a:rPr>
              <a:t>lib</a:t>
            </a:r>
            <a:r>
              <a:rPr lang="ru-RU" sz="2800" dirty="0" smtClean="0">
                <a:solidFill>
                  <a:srgbClr val="000000"/>
                </a:solidFill>
              </a:rPr>
              <a:t>_3</a:t>
            </a:r>
            <a:r>
              <a:rPr lang="en-US" sz="2800" dirty="0" smtClean="0">
                <a:solidFill>
                  <a:srgbClr val="000000"/>
                </a:solidFill>
              </a:rPr>
              <a:t>.a</a:t>
            </a:r>
            <a:endParaRPr lang="ru-RU" sz="2800" dirty="0" smtClean="0">
              <a:solidFill>
                <a:srgbClr val="0000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rgbClr val="000000"/>
              </a:buClr>
              <a:buSzPct val="70000"/>
            </a:pPr>
            <a:r>
              <a:rPr lang="ru-RU" sz="2800" dirty="0" smtClean="0">
                <a:solidFill>
                  <a:srgbClr val="000000"/>
                </a:solidFill>
              </a:rPr>
              <a:t>…</a:t>
            </a:r>
            <a:endParaRPr lang="ru-RU" sz="2800" dirty="0">
              <a:solidFill>
                <a:srgbClr val="0000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rgbClr val="000000"/>
              </a:buClr>
              <a:buSzPct val="70000"/>
            </a:pP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5364088" y="3429000"/>
            <a:ext cx="129614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4" descr="http://rylik.ru/uploads/posts/2010-08/1283248986_gears-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17" b="23081"/>
          <a:stretch/>
        </p:blipFill>
        <p:spPr bwMode="auto">
          <a:xfrm>
            <a:off x="3347864" y="4255740"/>
            <a:ext cx="1369256" cy="98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3217776" y="3213696"/>
            <a:ext cx="2074304" cy="2375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00"/>
              </a:buClr>
              <a:buSzPct val="70000"/>
              <a:buFont typeface="Wingdings" pitchFamily="2" charset="2"/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Integration</a:t>
            </a:r>
          </a:p>
          <a:p>
            <a:pPr marL="342900" indent="-342900">
              <a:spcBef>
                <a:spcPct val="20000"/>
              </a:spcBef>
              <a:buClr>
                <a:srgbClr val="000000"/>
              </a:buClr>
              <a:buSzPct val="70000"/>
              <a:buFont typeface="Wingdings" pitchFamily="2" charset="2"/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department</a:t>
            </a:r>
            <a:endParaRPr lang="ru-RU" sz="2800" dirty="0" smtClean="0">
              <a:solidFill>
                <a:srgbClr val="000000"/>
              </a:solidFill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5364088" y="3933056"/>
            <a:ext cx="129614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5364088" y="4401468"/>
            <a:ext cx="129614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79512" y="2924944"/>
            <a:ext cx="1368152" cy="25202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059832" y="2924944"/>
            <a:ext cx="2304256" cy="25202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660232" y="2852936"/>
            <a:ext cx="1368152" cy="25202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0" y="1700808"/>
            <a:ext cx="878497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rgbClr val="000000"/>
              </a:buClr>
              <a:buSzPct val="70000"/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rgbClr val="000000"/>
                </a:solidFill>
              </a:rPr>
              <a:t>Библиотека </a:t>
            </a:r>
            <a:r>
              <a:rPr lang="en-US" sz="2800" dirty="0" smtClean="0">
                <a:solidFill>
                  <a:srgbClr val="000000"/>
                </a:solidFill>
              </a:rPr>
              <a:t>CAS </a:t>
            </a:r>
            <a:r>
              <a:rPr lang="ru-RU" sz="2800" dirty="0" err="1" smtClean="0">
                <a:solidFill>
                  <a:srgbClr val="000000"/>
                </a:solidFill>
              </a:rPr>
              <a:t>платформонезависима</a:t>
            </a:r>
            <a:endParaRPr lang="ru-RU" sz="2800" dirty="0" smtClean="0">
              <a:solidFill>
                <a:srgbClr val="0000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rgbClr val="000000"/>
              </a:buClr>
              <a:buSzPct val="70000"/>
              <a:buFont typeface="Wingdings" pitchFamily="2" charset="2"/>
              <a:buNone/>
            </a:pPr>
            <a:endParaRPr lang="ru-RU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24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омер слайда 5"/>
          <p:cNvSpPr txBox="1">
            <a:spLocks noGrp="1"/>
          </p:cNvSpPr>
          <p:nvPr/>
        </p:nvSpPr>
        <p:spPr bwMode="auto">
          <a:xfrm>
            <a:off x="8556625" y="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DC85E8B-32EC-4D32-AA41-63E8FB0A56B8}" type="slidenum">
              <a:rPr lang="ru-RU" altLang="ru-RU" sz="2600" b="1" smtClean="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 altLang="ru-RU" sz="2600" b="1" smtClean="0">
              <a:solidFill>
                <a:srgbClr val="000000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0" y="190500"/>
            <a:ext cx="701040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kern="0" dirty="0" smtClean="0">
                <a:solidFill>
                  <a:schemeClr val="accent5">
                    <a:lumMod val="50000"/>
                  </a:schemeClr>
                </a:solidFill>
              </a:rPr>
              <a:t>Тестирование и сертификация</a:t>
            </a:r>
            <a:endParaRPr lang="ru-RU" sz="4000" kern="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AutoShape 1"/>
          <p:cNvSpPr>
            <a:spLocks noChangeArrowheads="1"/>
          </p:cNvSpPr>
          <p:nvPr/>
        </p:nvSpPr>
        <p:spPr bwMode="auto">
          <a:xfrm>
            <a:off x="0" y="6270418"/>
            <a:ext cx="9144000" cy="587582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680" y="6353948"/>
            <a:ext cx="587520" cy="37876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241280" y="6335226"/>
            <a:ext cx="7640640" cy="45652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1639" tIns="47220" rIns="81639" bIns="40820"/>
          <a:lstStyle/>
          <a:p>
            <a:pPr>
              <a:lnSpc>
                <a:spcPct val="96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ru-RU" sz="1300" dirty="0" smtClean="0">
                <a:solidFill>
                  <a:srgbClr val="FFFFFF"/>
                </a:solidFill>
                <a:latin typeface="Open Sans" pitchFamily="32" charset="0"/>
              </a:rPr>
              <a:t>Роль интеграции в разработке ПО</a:t>
            </a:r>
            <a:endParaRPr lang="ru-RU" sz="1300" dirty="0">
              <a:solidFill>
                <a:srgbClr val="FFFFFF"/>
              </a:solidFill>
              <a:latin typeface="Open Sans" pitchFamily="32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5258560" y="2816932"/>
            <a:ext cx="2429028" cy="3276364"/>
            <a:chOff x="2483768" y="2708920"/>
            <a:chExt cx="2429028" cy="3276364"/>
          </a:xfrm>
        </p:grpSpPr>
        <p:pic>
          <p:nvPicPr>
            <p:cNvPr id="11" name="Picture 2" descr="http://dickstrophies.com/images/p500x500/blank-certificates-32qNF2.png"/>
            <p:cNvPicPr>
              <a:picLocks noChangeAspect="1" noChangeArrowheads="1"/>
            </p:cNvPicPr>
            <p:nvPr/>
          </p:nvPicPr>
          <p:blipFill>
            <a:blip r:embed="rId4" cstate="print"/>
            <a:srcRect l="6048" t="16632" r="6257" b="18353"/>
            <a:stretch>
              <a:fillRect/>
            </a:stretch>
          </p:blipFill>
          <p:spPr bwMode="auto">
            <a:xfrm rot="5400000">
              <a:off x="2060100" y="3132588"/>
              <a:ext cx="3276364" cy="2429028"/>
            </a:xfrm>
            <a:prstGeom prst="rect">
              <a:avLst/>
            </a:prstGeom>
            <a:noFill/>
          </p:spPr>
        </p:pic>
        <p:pic>
          <p:nvPicPr>
            <p:cNvPr id="12" name="Picture 4" descr="http://static9.depositphotos.com/1431107/1101/v/950/depositphotos_11015392-Vector-blank-gold-certificate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19872" y="4941168"/>
              <a:ext cx="576064" cy="576064"/>
            </a:xfrm>
            <a:prstGeom prst="rect">
              <a:avLst/>
            </a:prstGeom>
            <a:noFill/>
          </p:spPr>
        </p:pic>
        <p:pic>
          <p:nvPicPr>
            <p:cNvPr id="13" name="Picture 6" descr="http://www.renplanet.com/Blank%20Gift%20Certificate.jpg"/>
            <p:cNvPicPr>
              <a:picLocks noChangeAspect="1" noChangeArrowheads="1"/>
            </p:cNvPicPr>
            <p:nvPr/>
          </p:nvPicPr>
          <p:blipFill>
            <a:blip r:embed="rId6" cstate="print"/>
            <a:srcRect l="42308" t="5644" r="24526" b="79307"/>
            <a:stretch>
              <a:fillRect/>
            </a:stretch>
          </p:blipFill>
          <p:spPr bwMode="auto">
            <a:xfrm>
              <a:off x="2843808" y="3212976"/>
              <a:ext cx="1728192" cy="432048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3131840" y="3933056"/>
              <a:ext cx="941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Level A</a:t>
              </a:r>
              <a:endParaRPr lang="ru-RU" dirty="0"/>
            </a:p>
          </p:txBody>
        </p:sp>
        <p:cxnSp>
          <p:nvCxnSpPr>
            <p:cNvPr id="15" name="Прямая соединительная линия 14"/>
            <p:cNvCxnSpPr/>
            <p:nvPr/>
          </p:nvCxnSpPr>
          <p:spPr>
            <a:xfrm>
              <a:off x="3131840" y="4221088"/>
              <a:ext cx="93610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3131840" y="4373488"/>
              <a:ext cx="93610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3131840" y="4525888"/>
              <a:ext cx="93610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>
            <a:off x="5599356" y="2816932"/>
            <a:ext cx="2429028" cy="3276364"/>
            <a:chOff x="2483768" y="2708920"/>
            <a:chExt cx="2429028" cy="3276364"/>
          </a:xfrm>
        </p:grpSpPr>
        <p:pic>
          <p:nvPicPr>
            <p:cNvPr id="19" name="Picture 2" descr="http://dickstrophies.com/images/p500x500/blank-certificates-32qNF2.png"/>
            <p:cNvPicPr>
              <a:picLocks noChangeAspect="1" noChangeArrowheads="1"/>
            </p:cNvPicPr>
            <p:nvPr/>
          </p:nvPicPr>
          <p:blipFill>
            <a:blip r:embed="rId4" cstate="print"/>
            <a:srcRect l="6048" t="16632" r="6257" b="18353"/>
            <a:stretch>
              <a:fillRect/>
            </a:stretch>
          </p:blipFill>
          <p:spPr bwMode="auto">
            <a:xfrm rot="5400000">
              <a:off x="2060100" y="3132588"/>
              <a:ext cx="3276364" cy="2429028"/>
            </a:xfrm>
            <a:prstGeom prst="rect">
              <a:avLst/>
            </a:prstGeom>
            <a:noFill/>
          </p:spPr>
        </p:pic>
        <p:pic>
          <p:nvPicPr>
            <p:cNvPr id="20" name="Picture 4" descr="http://static9.depositphotos.com/1431107/1101/v/950/depositphotos_11015392-Vector-blank-gold-certificate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19872" y="4941168"/>
              <a:ext cx="576064" cy="576064"/>
            </a:xfrm>
            <a:prstGeom prst="rect">
              <a:avLst/>
            </a:prstGeom>
            <a:noFill/>
          </p:spPr>
        </p:pic>
        <p:pic>
          <p:nvPicPr>
            <p:cNvPr id="21" name="Picture 6" descr="http://www.renplanet.com/Blank%20Gift%20Certificate.jpg"/>
            <p:cNvPicPr>
              <a:picLocks noChangeAspect="1" noChangeArrowheads="1"/>
            </p:cNvPicPr>
            <p:nvPr/>
          </p:nvPicPr>
          <p:blipFill>
            <a:blip r:embed="rId6" cstate="print"/>
            <a:srcRect l="42308" t="5644" r="24526" b="79307"/>
            <a:stretch>
              <a:fillRect/>
            </a:stretch>
          </p:blipFill>
          <p:spPr bwMode="auto">
            <a:xfrm>
              <a:off x="2843808" y="3212976"/>
              <a:ext cx="1728192" cy="432048"/>
            </a:xfrm>
            <a:prstGeom prst="rect">
              <a:avLst/>
            </a:prstGeom>
            <a:noFill/>
          </p:spPr>
        </p:pic>
        <p:sp>
          <p:nvSpPr>
            <p:cNvPr id="22" name="TextBox 21"/>
            <p:cNvSpPr txBox="1"/>
            <p:nvPr/>
          </p:nvSpPr>
          <p:spPr>
            <a:xfrm>
              <a:off x="3131840" y="3933056"/>
              <a:ext cx="941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Level A</a:t>
              </a:r>
              <a:endParaRPr lang="ru-RU" dirty="0"/>
            </a:p>
          </p:txBody>
        </p:sp>
        <p:cxnSp>
          <p:nvCxnSpPr>
            <p:cNvPr id="23" name="Прямая соединительная линия 22"/>
            <p:cNvCxnSpPr/>
            <p:nvPr/>
          </p:nvCxnSpPr>
          <p:spPr>
            <a:xfrm>
              <a:off x="3131840" y="4221088"/>
              <a:ext cx="93610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3131840" y="4373488"/>
              <a:ext cx="93610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3131840" y="4525888"/>
              <a:ext cx="93610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Группа 25"/>
          <p:cNvGrpSpPr/>
          <p:nvPr/>
        </p:nvGrpSpPr>
        <p:grpSpPr>
          <a:xfrm>
            <a:off x="6103412" y="2816932"/>
            <a:ext cx="2429028" cy="3276364"/>
            <a:chOff x="2483768" y="2708920"/>
            <a:chExt cx="2429028" cy="3276364"/>
          </a:xfrm>
        </p:grpSpPr>
        <p:pic>
          <p:nvPicPr>
            <p:cNvPr id="27" name="Picture 2" descr="http://dickstrophies.com/images/p500x500/blank-certificates-32qNF2.png"/>
            <p:cNvPicPr>
              <a:picLocks noChangeAspect="1" noChangeArrowheads="1"/>
            </p:cNvPicPr>
            <p:nvPr/>
          </p:nvPicPr>
          <p:blipFill>
            <a:blip r:embed="rId4" cstate="print"/>
            <a:srcRect l="6048" t="16632" r="6257" b="18353"/>
            <a:stretch>
              <a:fillRect/>
            </a:stretch>
          </p:blipFill>
          <p:spPr bwMode="auto">
            <a:xfrm rot="5400000">
              <a:off x="2060100" y="3132588"/>
              <a:ext cx="3276364" cy="2429028"/>
            </a:xfrm>
            <a:prstGeom prst="rect">
              <a:avLst/>
            </a:prstGeom>
            <a:noFill/>
          </p:spPr>
        </p:pic>
        <p:pic>
          <p:nvPicPr>
            <p:cNvPr id="28" name="Picture 4" descr="http://static9.depositphotos.com/1431107/1101/v/950/depositphotos_11015392-Vector-blank-gold-certificate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19872" y="4941168"/>
              <a:ext cx="576064" cy="576064"/>
            </a:xfrm>
            <a:prstGeom prst="rect">
              <a:avLst/>
            </a:prstGeom>
            <a:noFill/>
          </p:spPr>
        </p:pic>
        <p:pic>
          <p:nvPicPr>
            <p:cNvPr id="29" name="Picture 6" descr="http://www.renplanet.com/Blank%20Gift%20Certificate.jpg"/>
            <p:cNvPicPr>
              <a:picLocks noChangeAspect="1" noChangeArrowheads="1"/>
            </p:cNvPicPr>
            <p:nvPr/>
          </p:nvPicPr>
          <p:blipFill>
            <a:blip r:embed="rId6" cstate="print"/>
            <a:srcRect l="42308" t="5644" r="24526" b="79307"/>
            <a:stretch>
              <a:fillRect/>
            </a:stretch>
          </p:blipFill>
          <p:spPr bwMode="auto">
            <a:xfrm>
              <a:off x="2843808" y="3212976"/>
              <a:ext cx="1728192" cy="432048"/>
            </a:xfrm>
            <a:prstGeom prst="rect">
              <a:avLst/>
            </a:prstGeom>
            <a:noFill/>
          </p:spPr>
        </p:pic>
        <p:sp>
          <p:nvSpPr>
            <p:cNvPr id="30" name="TextBox 29"/>
            <p:cNvSpPr txBox="1"/>
            <p:nvPr/>
          </p:nvSpPr>
          <p:spPr>
            <a:xfrm>
              <a:off x="3131840" y="3933056"/>
              <a:ext cx="941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Level A</a:t>
              </a:r>
              <a:endParaRPr lang="ru-RU" dirty="0"/>
            </a:p>
          </p:txBody>
        </p:sp>
        <p:cxnSp>
          <p:nvCxnSpPr>
            <p:cNvPr id="31" name="Прямая соединительная линия 30"/>
            <p:cNvCxnSpPr/>
            <p:nvPr/>
          </p:nvCxnSpPr>
          <p:spPr>
            <a:xfrm>
              <a:off x="3131840" y="4221088"/>
              <a:ext cx="93610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>
              <a:off x="3131840" y="4373488"/>
              <a:ext cx="93610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>
              <a:off x="3131840" y="4525888"/>
              <a:ext cx="93610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"/>
          <p:cNvSpPr>
            <a:spLocks noChangeArrowheads="1"/>
          </p:cNvSpPr>
          <p:nvPr/>
        </p:nvSpPr>
        <p:spPr bwMode="auto">
          <a:xfrm>
            <a:off x="107504" y="1880827"/>
            <a:ext cx="806489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ct val="20000"/>
              </a:spcBef>
              <a:buClr>
                <a:srgbClr val="000000"/>
              </a:buClr>
              <a:buSzPct val="70000"/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rgbClr val="000000"/>
                </a:solidFill>
              </a:rPr>
              <a:t>решение о выпуске релиза (его </a:t>
            </a:r>
            <a:r>
              <a:rPr lang="en-US" sz="2800" dirty="0" smtClean="0">
                <a:solidFill>
                  <a:srgbClr val="000000"/>
                </a:solidFill>
              </a:rPr>
              <a:t>CAS </a:t>
            </a:r>
            <a:r>
              <a:rPr lang="ru-RU" sz="2800" dirty="0" smtClean="0">
                <a:solidFill>
                  <a:srgbClr val="000000"/>
                </a:solidFill>
              </a:rPr>
              <a:t>части)</a:t>
            </a:r>
          </a:p>
          <a:p>
            <a:pPr marL="457200" indent="-457200">
              <a:spcBef>
                <a:spcPct val="20000"/>
              </a:spcBef>
              <a:buClr>
                <a:srgbClr val="000000"/>
              </a:buClr>
              <a:buSzPct val="70000"/>
              <a:buFont typeface="Wingdings" panose="05000000000000000000" pitchFamily="2" charset="2"/>
              <a:buChar char="q"/>
            </a:pPr>
            <a:r>
              <a:rPr lang="ru-RU" sz="2800" dirty="0">
                <a:solidFill>
                  <a:srgbClr val="000000"/>
                </a:solidFill>
              </a:rPr>
              <a:t>о</a:t>
            </a:r>
            <a:r>
              <a:rPr lang="ru-RU" sz="2800" dirty="0" smtClean="0">
                <a:solidFill>
                  <a:srgbClr val="000000"/>
                </a:solidFill>
              </a:rPr>
              <a:t>формление сертификата</a:t>
            </a:r>
          </a:p>
          <a:p>
            <a:pPr marL="457200" indent="-457200">
              <a:spcBef>
                <a:spcPct val="20000"/>
              </a:spcBef>
              <a:buClr>
                <a:srgbClr val="000000"/>
              </a:buClr>
              <a:buSzPct val="70000"/>
              <a:buFont typeface="Wingdings" panose="05000000000000000000" pitchFamily="2" charset="2"/>
              <a:buChar char="q"/>
            </a:pPr>
            <a:r>
              <a:rPr lang="ru-RU" sz="2800" dirty="0">
                <a:solidFill>
                  <a:srgbClr val="000000"/>
                </a:solidFill>
              </a:rPr>
              <a:t>и</a:t>
            </a:r>
            <a:r>
              <a:rPr lang="ru-RU" sz="2800" dirty="0" smtClean="0">
                <a:solidFill>
                  <a:srgbClr val="000000"/>
                </a:solidFill>
              </a:rPr>
              <a:t>нформирование</a:t>
            </a:r>
          </a:p>
          <a:p>
            <a:pPr marL="457200" indent="-457200">
              <a:spcBef>
                <a:spcPct val="20000"/>
              </a:spcBef>
              <a:buClr>
                <a:srgbClr val="000000"/>
              </a:buClr>
              <a:buSzPct val="70000"/>
              <a:buFont typeface="Wingdings" panose="05000000000000000000" pitchFamily="2" charset="2"/>
              <a:buChar char="q"/>
            </a:pPr>
            <a:endParaRPr lang="ru-RU" sz="2600" dirty="0" smtClean="0">
              <a:solidFill>
                <a:srgbClr val="0000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rgbClr val="000000"/>
              </a:buClr>
              <a:buSzPct val="70000"/>
              <a:buFont typeface="Wingdings" pitchFamily="2" charset="2"/>
              <a:buNone/>
            </a:pPr>
            <a:endParaRPr lang="ru-RU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24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омер слайда 5"/>
          <p:cNvSpPr txBox="1">
            <a:spLocks noGrp="1"/>
          </p:cNvSpPr>
          <p:nvPr/>
        </p:nvSpPr>
        <p:spPr bwMode="auto">
          <a:xfrm>
            <a:off x="8556625" y="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DC85E8B-32EC-4D32-AA41-63E8FB0A56B8}" type="slidenum">
              <a:rPr lang="ru-RU" altLang="ru-RU" sz="2600" b="1" smtClean="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 altLang="ru-RU" sz="2600" b="1" smtClean="0">
              <a:solidFill>
                <a:srgbClr val="000000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0" y="190500"/>
            <a:ext cx="701040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kern="0" dirty="0" smtClean="0">
                <a:solidFill>
                  <a:schemeClr val="accent5">
                    <a:lumMod val="50000"/>
                  </a:schemeClr>
                </a:solidFill>
              </a:rPr>
              <a:t>Локализация найденных проблем</a:t>
            </a:r>
            <a:endParaRPr lang="ru-RU" sz="4000" kern="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AutoShape 1"/>
          <p:cNvSpPr>
            <a:spLocks noChangeArrowheads="1"/>
          </p:cNvSpPr>
          <p:nvPr/>
        </p:nvSpPr>
        <p:spPr bwMode="auto">
          <a:xfrm>
            <a:off x="0" y="6270418"/>
            <a:ext cx="9144000" cy="587582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680" y="6353948"/>
            <a:ext cx="587520" cy="37876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241280" y="6335226"/>
            <a:ext cx="7640640" cy="45652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1639" tIns="47220" rIns="81639" bIns="40820"/>
          <a:lstStyle/>
          <a:p>
            <a:pPr>
              <a:lnSpc>
                <a:spcPct val="96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ru-RU" sz="1300" dirty="0" smtClean="0">
                <a:solidFill>
                  <a:srgbClr val="FFFFFF"/>
                </a:solidFill>
                <a:latin typeface="Open Sans" pitchFamily="32" charset="0"/>
              </a:rPr>
              <a:t>Роль интеграции в разработке ПО</a:t>
            </a:r>
            <a:endParaRPr lang="ru-RU" sz="1300" dirty="0">
              <a:solidFill>
                <a:srgbClr val="FFFFFF"/>
              </a:solidFill>
              <a:latin typeface="Open Sans" pitchFamily="32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4016" y="1772816"/>
            <a:ext cx="8748464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rgbClr val="000000"/>
              </a:buClr>
              <a:buSzPct val="70000"/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rgbClr val="000000"/>
                </a:solidFill>
              </a:rPr>
              <a:t>Библиотека </a:t>
            </a:r>
            <a:r>
              <a:rPr lang="en-US" sz="2800" dirty="0" smtClean="0">
                <a:solidFill>
                  <a:srgbClr val="000000"/>
                </a:solidFill>
              </a:rPr>
              <a:t>CAS</a:t>
            </a:r>
            <a:endParaRPr lang="ru-RU" sz="2800" dirty="0" smtClean="0">
              <a:solidFill>
                <a:srgbClr val="000000"/>
              </a:solidFill>
            </a:endParaRPr>
          </a:p>
          <a:p>
            <a:pPr marL="457200" indent="-457200">
              <a:spcBef>
                <a:spcPct val="20000"/>
              </a:spcBef>
              <a:buClr>
                <a:srgbClr val="000000"/>
              </a:buClr>
              <a:buSzPct val="70000"/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rgbClr val="000000"/>
                </a:solidFill>
              </a:rPr>
              <a:t>Софт </a:t>
            </a:r>
            <a:r>
              <a:rPr lang="ru-RU" sz="2800" dirty="0" err="1" smtClean="0">
                <a:solidFill>
                  <a:srgbClr val="000000"/>
                </a:solidFill>
              </a:rPr>
              <a:t>крипточипа</a:t>
            </a:r>
            <a:endParaRPr lang="ru-RU" sz="2800" dirty="0" smtClean="0">
              <a:solidFill>
                <a:srgbClr val="000000"/>
              </a:solidFill>
            </a:endParaRPr>
          </a:p>
          <a:p>
            <a:pPr marL="457200" indent="-457200">
              <a:spcBef>
                <a:spcPct val="20000"/>
              </a:spcBef>
              <a:buClr>
                <a:srgbClr val="000000"/>
              </a:buClr>
              <a:buSzPct val="70000"/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rgbClr val="000000"/>
                </a:solidFill>
              </a:rPr>
              <a:t>Софт приёмника</a:t>
            </a:r>
          </a:p>
          <a:p>
            <a:pPr marL="457200" indent="-457200">
              <a:spcBef>
                <a:spcPct val="20000"/>
              </a:spcBef>
              <a:buClr>
                <a:srgbClr val="000000"/>
              </a:buClr>
              <a:buSzPct val="70000"/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rgbClr val="000000"/>
                </a:solidFill>
              </a:rPr>
              <a:t>Спецификация</a:t>
            </a:r>
          </a:p>
          <a:p>
            <a:pPr marL="457200" indent="-457200">
              <a:spcBef>
                <a:spcPct val="20000"/>
              </a:spcBef>
              <a:buClr>
                <a:srgbClr val="000000"/>
              </a:buClr>
              <a:buSzPct val="70000"/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rgbClr val="000000"/>
                </a:solidFill>
              </a:rPr>
              <a:t>Настройка тестового окружения</a:t>
            </a:r>
          </a:p>
        </p:txBody>
      </p:sp>
    </p:spTree>
    <p:extLst>
      <p:ext uri="{BB962C8B-B14F-4D97-AF65-F5344CB8AC3E}">
        <p14:creationId xmlns:p14="http://schemas.microsoft.com/office/powerpoint/2010/main" val="314024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омер слайда 5"/>
          <p:cNvSpPr txBox="1">
            <a:spLocks noGrp="1"/>
          </p:cNvSpPr>
          <p:nvPr/>
        </p:nvSpPr>
        <p:spPr bwMode="auto">
          <a:xfrm>
            <a:off x="8556625" y="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DC85E8B-32EC-4D32-AA41-63E8FB0A56B8}" type="slidenum">
              <a:rPr lang="ru-RU" altLang="ru-RU" sz="2600" b="1" smtClean="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 altLang="ru-RU" sz="2600" b="1" smtClean="0">
              <a:solidFill>
                <a:srgbClr val="000000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0" y="190500"/>
            <a:ext cx="701040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kern="0" dirty="0" smtClean="0">
                <a:solidFill>
                  <a:schemeClr val="accent5">
                    <a:lumMod val="50000"/>
                  </a:schemeClr>
                </a:solidFill>
              </a:rPr>
              <a:t>Налаживание связей между отделами</a:t>
            </a:r>
            <a:endParaRPr lang="ru-RU" sz="4000" kern="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AutoShape 1"/>
          <p:cNvSpPr>
            <a:spLocks noChangeArrowheads="1"/>
          </p:cNvSpPr>
          <p:nvPr/>
        </p:nvSpPr>
        <p:spPr bwMode="auto">
          <a:xfrm>
            <a:off x="0" y="6270418"/>
            <a:ext cx="9144000" cy="587582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680" y="6353948"/>
            <a:ext cx="587520" cy="37876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241280" y="6335226"/>
            <a:ext cx="7640640" cy="45652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1639" tIns="47220" rIns="81639" bIns="40820"/>
          <a:lstStyle/>
          <a:p>
            <a:pPr>
              <a:lnSpc>
                <a:spcPct val="96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ru-RU" sz="1300" dirty="0" smtClean="0">
                <a:solidFill>
                  <a:srgbClr val="FFFFFF"/>
                </a:solidFill>
                <a:latin typeface="Open Sans" pitchFamily="32" charset="0"/>
              </a:rPr>
              <a:t>Роль интеграции в разработке ПО</a:t>
            </a:r>
            <a:endParaRPr lang="ru-RU" sz="1300" dirty="0">
              <a:solidFill>
                <a:srgbClr val="FFFFFF"/>
              </a:solidFill>
              <a:latin typeface="Open Sans" pitchFamily="32" charset="0"/>
            </a:endParaRPr>
          </a:p>
        </p:txBody>
      </p:sp>
      <p:pic>
        <p:nvPicPr>
          <p:cNvPr id="2" name="Picture 2" descr="http://esanteam.ru/wp-content/uploads/2015/01/%D1%87%D0%B5%D0%BB%D0%BE%D0%B2%D0%B5%D1%87%D0%BA%D0%B8-%D0%BA%D1%80%D1%83%D0%B3.png"/>
          <p:cNvPicPr>
            <a:picLocks noChangeAspect="1" noChangeArrowheads="1"/>
          </p:cNvPicPr>
          <p:nvPr/>
        </p:nvPicPr>
        <p:blipFill>
          <a:blip r:embed="rId4" cstate="print"/>
          <a:srcRect l="1260" t="6762" r="1721" b="10742"/>
          <a:stretch>
            <a:fillRect/>
          </a:stretch>
        </p:blipFill>
        <p:spPr bwMode="auto">
          <a:xfrm>
            <a:off x="1547664" y="1700808"/>
            <a:ext cx="5544616" cy="4392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4024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омер слайда 5"/>
          <p:cNvSpPr txBox="1">
            <a:spLocks noGrp="1"/>
          </p:cNvSpPr>
          <p:nvPr/>
        </p:nvSpPr>
        <p:spPr bwMode="auto">
          <a:xfrm>
            <a:off x="8556625" y="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DC85E8B-32EC-4D32-AA41-63E8FB0A56B8}" type="slidenum">
              <a:rPr lang="ru-RU" altLang="ru-RU" sz="2600" b="1" smtClean="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 altLang="ru-RU" sz="2600" b="1" smtClean="0">
              <a:solidFill>
                <a:srgbClr val="000000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0" y="190500"/>
            <a:ext cx="701040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kern="0" dirty="0" smtClean="0">
                <a:solidFill>
                  <a:schemeClr val="accent5">
                    <a:lumMod val="50000"/>
                  </a:schemeClr>
                </a:solidFill>
              </a:rPr>
              <a:t>Заключение</a:t>
            </a:r>
            <a:endParaRPr lang="ru-RU" sz="4000" kern="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79512" y="1772816"/>
            <a:ext cx="871296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00"/>
              </a:buClr>
              <a:buSzPct val="70000"/>
              <a:buFont typeface="Wingdings" pitchFamily="2" charset="2"/>
              <a:buNone/>
            </a:pPr>
            <a:r>
              <a:rPr lang="ru-RU" sz="2800" dirty="0" smtClean="0">
                <a:solidFill>
                  <a:srgbClr val="000000"/>
                </a:solidFill>
              </a:rPr>
              <a:t>Профит, полученный от появления отдела интеграции:</a:t>
            </a:r>
          </a:p>
          <a:p>
            <a:pPr marL="457200" indent="-457200">
              <a:spcBef>
                <a:spcPct val="20000"/>
              </a:spcBef>
              <a:buClr>
                <a:srgbClr val="000000"/>
              </a:buClr>
              <a:buSzPct val="70000"/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rgbClr val="000000"/>
                </a:solidFill>
              </a:rPr>
              <a:t>Сократилось время интеграции библиотеки.</a:t>
            </a:r>
          </a:p>
          <a:p>
            <a:pPr marL="457200" indent="-457200">
              <a:spcBef>
                <a:spcPct val="20000"/>
              </a:spcBef>
              <a:buClr>
                <a:srgbClr val="000000"/>
              </a:buClr>
              <a:buSzPct val="70000"/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rgbClr val="000000"/>
                </a:solidFill>
              </a:rPr>
              <a:t>Увеличилась скорость внедрения нового функционала</a:t>
            </a:r>
          </a:p>
          <a:p>
            <a:pPr marL="457200" indent="-457200">
              <a:spcBef>
                <a:spcPct val="20000"/>
              </a:spcBef>
              <a:buClr>
                <a:srgbClr val="000000"/>
              </a:buClr>
              <a:buSzPct val="70000"/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rgbClr val="000000"/>
                </a:solidFill>
              </a:rPr>
              <a:t>Улучшилось качество ПО: меньше </a:t>
            </a:r>
            <a:r>
              <a:rPr lang="ru-RU" sz="2800" dirty="0" err="1" smtClean="0">
                <a:solidFill>
                  <a:srgbClr val="000000"/>
                </a:solidFill>
              </a:rPr>
              <a:t>пострелизных</a:t>
            </a:r>
            <a:r>
              <a:rPr lang="ru-RU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</a:rPr>
              <a:t>багов</a:t>
            </a:r>
            <a:r>
              <a:rPr lang="ru-RU" sz="2800" dirty="0" smtClean="0">
                <a:solidFill>
                  <a:srgbClr val="000000"/>
                </a:solidFill>
              </a:rPr>
              <a:t>.</a:t>
            </a:r>
          </a:p>
          <a:p>
            <a:pPr marL="457200" indent="-457200">
              <a:spcBef>
                <a:spcPct val="20000"/>
              </a:spcBef>
              <a:buClr>
                <a:srgbClr val="000000"/>
              </a:buClr>
              <a:buSzPct val="70000"/>
              <a:buFont typeface="Arial" panose="020B0604020202020204" pitchFamily="34" charset="0"/>
              <a:buChar char="•"/>
            </a:pPr>
            <a:endParaRPr lang="ru-RU" sz="2800" dirty="0" smtClean="0">
              <a:solidFill>
                <a:srgbClr val="000000"/>
              </a:solidFill>
            </a:endParaRPr>
          </a:p>
        </p:txBody>
      </p:sp>
      <p:sp>
        <p:nvSpPr>
          <p:cNvPr id="7" name="AutoShape 1"/>
          <p:cNvSpPr>
            <a:spLocks noChangeArrowheads="1"/>
          </p:cNvSpPr>
          <p:nvPr/>
        </p:nvSpPr>
        <p:spPr bwMode="auto">
          <a:xfrm>
            <a:off x="0" y="6270418"/>
            <a:ext cx="9144000" cy="587582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ru-RU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680" y="6353948"/>
            <a:ext cx="587520" cy="37876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241280" y="6335226"/>
            <a:ext cx="7640640" cy="45652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1639" tIns="47220" rIns="81639" bIns="40820"/>
          <a:lstStyle/>
          <a:p>
            <a:pPr>
              <a:lnSpc>
                <a:spcPct val="96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ru-RU" sz="1300" dirty="0" smtClean="0">
                <a:solidFill>
                  <a:srgbClr val="FFFFFF"/>
                </a:solidFill>
                <a:latin typeface="Open Sans" pitchFamily="32" charset="0"/>
              </a:rPr>
              <a:t>Роль интеграции в разработке ПО</a:t>
            </a:r>
            <a:endParaRPr lang="ru-RU" sz="1300" dirty="0">
              <a:solidFill>
                <a:srgbClr val="FFFFFF"/>
              </a:solidFill>
              <a:latin typeface="Open Sans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75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51813" y="2492896"/>
            <a:ext cx="7010400" cy="2016224"/>
          </a:xfrm>
        </p:spPr>
        <p:txBody>
          <a:bodyPr/>
          <a:lstStyle/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2800" b="1" dirty="0" smtClean="0"/>
              <a:t>Иванов Александр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en-US" altLang="ru-RU" sz="2800" dirty="0" smtClean="0"/>
              <a:t>alexander.ivanov@cifratech.com</a:t>
            </a:r>
            <a:endParaRPr lang="ru-RU" altLang="ru-RU" sz="2800" dirty="0" smtClean="0"/>
          </a:p>
          <a:p>
            <a:pPr>
              <a:lnSpc>
                <a:spcPct val="120000"/>
              </a:lnSpc>
              <a:buNone/>
            </a:pPr>
            <a:r>
              <a:rPr lang="en-US" altLang="ru-RU" sz="2800" dirty="0" smtClean="0"/>
              <a:t>ru.linkedin.com/in/ale4103</a:t>
            </a:r>
          </a:p>
        </p:txBody>
      </p:sp>
      <p:sp>
        <p:nvSpPr>
          <p:cNvPr id="11267" name="Номер слайда 5"/>
          <p:cNvSpPr txBox="1">
            <a:spLocks noGrp="1"/>
          </p:cNvSpPr>
          <p:nvPr/>
        </p:nvSpPr>
        <p:spPr bwMode="auto">
          <a:xfrm>
            <a:off x="8556625" y="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830B376-E2FD-4577-B3BF-CA323B4A31DE}" type="slidenum">
              <a:rPr lang="ru-RU" altLang="ru-RU" sz="2600" b="1">
                <a:solidFill>
                  <a:srgbClr val="000000"/>
                </a:solidFill>
              </a:rPr>
              <a:pPr eaLnBrk="1" hangingPunct="1"/>
              <a:t>19</a:t>
            </a:fld>
            <a:endParaRPr lang="ru-RU" altLang="ru-RU" sz="2600" b="1">
              <a:solidFill>
                <a:srgbClr val="000000"/>
              </a:solidFill>
            </a:endParaRPr>
          </a:p>
        </p:txBody>
      </p:sp>
      <p:sp>
        <p:nvSpPr>
          <p:cNvPr id="5" name="AutoShape 1"/>
          <p:cNvSpPr>
            <a:spLocks noChangeArrowheads="1"/>
          </p:cNvSpPr>
          <p:nvPr/>
        </p:nvSpPr>
        <p:spPr bwMode="auto">
          <a:xfrm>
            <a:off x="0" y="6270418"/>
            <a:ext cx="9144000" cy="587582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1680" y="6353948"/>
            <a:ext cx="587520" cy="37876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241280" y="6335226"/>
            <a:ext cx="7640640" cy="45652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1639" tIns="47220" rIns="81639" bIns="40820"/>
          <a:lstStyle/>
          <a:p>
            <a:pPr>
              <a:lnSpc>
                <a:spcPct val="96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ru-RU" sz="1300" dirty="0" smtClean="0">
                <a:solidFill>
                  <a:srgbClr val="FFFFFF"/>
                </a:solidFill>
                <a:latin typeface="Open Sans" pitchFamily="32" charset="0"/>
              </a:rPr>
              <a:t>Роль интеграции в разработке ПО</a:t>
            </a:r>
            <a:endParaRPr lang="ru-RU" sz="1300" dirty="0">
              <a:solidFill>
                <a:srgbClr val="FFFFFF"/>
              </a:solidFill>
              <a:latin typeface="Open Sans" pitchFamily="32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8426" y="5229200"/>
            <a:ext cx="925702" cy="1009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GS Grou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200" y="5589240"/>
            <a:ext cx="3110304" cy="64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524000" y="190500"/>
            <a:ext cx="701040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kern="0" dirty="0" smtClean="0">
                <a:solidFill>
                  <a:schemeClr val="accent5">
                    <a:lumMod val="50000"/>
                  </a:schemeClr>
                </a:solidFill>
              </a:rPr>
              <a:t>Спасибо за внимание!</a:t>
            </a:r>
            <a:endParaRPr lang="ru-RU" sz="4000" kern="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aleksandr.ivanov\Desktop\flat-shadow-social-media-icons-by-lokas-software\flat-shadow-social-media-icons-by-lokas-software\png\48x48\emai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80" y="3212976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leksandr.ivanov\Desktop\flat-shadow-social-media-icons-by-lokas-software\flat-shadow-social-media-icons-by-lokas-software\png\48x48\linkedi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32" y="3763888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57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омер слайда 5"/>
          <p:cNvSpPr txBox="1">
            <a:spLocks noGrp="1"/>
          </p:cNvSpPr>
          <p:nvPr/>
        </p:nvSpPr>
        <p:spPr bwMode="auto">
          <a:xfrm>
            <a:off x="8548321" y="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DC85E8B-32EC-4D32-AA41-63E8FB0A56B8}" type="slidenum">
              <a:rPr lang="ru-RU" altLang="ru-RU" sz="2600" b="1" smtClean="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 altLang="ru-RU" sz="2600" b="1" dirty="0" smtClean="0">
              <a:solidFill>
                <a:srgbClr val="000000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0" y="190500"/>
            <a:ext cx="6144344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kern="0" dirty="0" smtClean="0">
                <a:solidFill>
                  <a:schemeClr val="accent5">
                    <a:lumMod val="50000"/>
                  </a:schemeClr>
                </a:solidFill>
              </a:rPr>
              <a:t>Обо мне</a:t>
            </a:r>
            <a:endParaRPr lang="ru-RU" sz="4000" kern="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34971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131840" y="1844825"/>
            <a:ext cx="6012160" cy="3528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00"/>
              </a:buClr>
              <a:buSzPct val="70000"/>
              <a:buFont typeface="Wingdings" pitchFamily="2" charset="2"/>
              <a:buNone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Образование: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СПбНИУ</a:t>
            </a:r>
            <a:r>
              <a:rPr lang="ru-RU" sz="2400" dirty="0" smtClean="0">
                <a:solidFill>
                  <a:srgbClr val="000000"/>
                </a:solidFill>
              </a:rPr>
              <a:t> ИТМО</a:t>
            </a:r>
          </a:p>
          <a:p>
            <a:pPr marL="342900" indent="-342900">
              <a:spcBef>
                <a:spcPct val="20000"/>
              </a:spcBef>
              <a:buClr>
                <a:srgbClr val="000000"/>
              </a:buClr>
              <a:buSzPct val="70000"/>
              <a:buFont typeface="Wingdings" pitchFamily="2" charset="2"/>
              <a:buNone/>
            </a:pPr>
            <a:endParaRPr lang="ru-RU" sz="2400" dirty="0" smtClean="0">
              <a:solidFill>
                <a:srgbClr val="0000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rgbClr val="000000"/>
              </a:buClr>
              <a:buSzPct val="70000"/>
              <a:buFont typeface="Wingdings" pitchFamily="2" charset="2"/>
              <a:buNone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Факультет:</a:t>
            </a:r>
            <a:r>
              <a:rPr lang="ru-RU" sz="2400" dirty="0" smtClean="0">
                <a:solidFill>
                  <a:srgbClr val="000000"/>
                </a:solidFill>
              </a:rPr>
              <a:t> Инженерно-Физический</a:t>
            </a:r>
          </a:p>
          <a:p>
            <a:pPr marL="342900" indent="-342900">
              <a:spcBef>
                <a:spcPct val="20000"/>
              </a:spcBef>
              <a:buClr>
                <a:srgbClr val="000000"/>
              </a:buClr>
              <a:buSzPct val="70000"/>
              <a:buFont typeface="Wingdings" pitchFamily="2" charset="2"/>
              <a:buNone/>
            </a:pPr>
            <a:endParaRPr lang="ru-RU" sz="2400" dirty="0" smtClean="0">
              <a:solidFill>
                <a:srgbClr val="0000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rgbClr val="000000"/>
              </a:buClr>
              <a:buSzPct val="70000"/>
              <a:buFont typeface="Wingdings" pitchFamily="2" charset="2"/>
              <a:buNone/>
            </a:pPr>
            <a:r>
              <a:rPr lang="ru-RU" sz="2400" dirty="0" smtClean="0">
                <a:solidFill>
                  <a:srgbClr val="000000"/>
                </a:solidFill>
              </a:rPr>
              <a:t>В тестировании с 2011 года</a:t>
            </a:r>
          </a:p>
          <a:p>
            <a:pPr marL="342900" indent="-342900">
              <a:spcBef>
                <a:spcPct val="20000"/>
              </a:spcBef>
              <a:buClr>
                <a:srgbClr val="000000"/>
              </a:buClr>
              <a:buSzPct val="70000"/>
              <a:buFont typeface="Wingdings" pitchFamily="2" charset="2"/>
              <a:buNone/>
            </a:pPr>
            <a:endParaRPr lang="ru-RU" sz="2400" dirty="0" smtClean="0">
              <a:solidFill>
                <a:srgbClr val="0000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rgbClr val="000000"/>
              </a:buClr>
              <a:buSzPct val="70000"/>
              <a:buFont typeface="Wingdings" pitchFamily="2" charset="2"/>
              <a:buNone/>
            </a:pPr>
            <a:r>
              <a:rPr lang="ru-RU" sz="2400" dirty="0" smtClean="0">
                <a:solidFill>
                  <a:srgbClr val="000000"/>
                </a:solidFill>
              </a:rPr>
              <a:t>Сейчас:  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инженер по интеграции </a:t>
            </a:r>
          </a:p>
          <a:p>
            <a:pPr marL="342900" indent="-342900">
              <a:spcBef>
                <a:spcPct val="20000"/>
              </a:spcBef>
              <a:buClr>
                <a:srgbClr val="000000"/>
              </a:buClr>
              <a:buSzPct val="70000"/>
              <a:buFont typeface="Wingdings" pitchFamily="2" charset="2"/>
              <a:buNone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                ООО «Цифра»,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GS Group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8" name="AutoShape 1"/>
          <p:cNvSpPr>
            <a:spLocks noChangeArrowheads="1"/>
          </p:cNvSpPr>
          <p:nvPr/>
        </p:nvSpPr>
        <p:spPr bwMode="auto">
          <a:xfrm>
            <a:off x="0" y="6270418"/>
            <a:ext cx="9144000" cy="587582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ru-RU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1680" y="6353948"/>
            <a:ext cx="587520" cy="37876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1241280" y="6335226"/>
            <a:ext cx="7640640" cy="45652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1639" tIns="47220" rIns="81639" bIns="40820"/>
          <a:lstStyle/>
          <a:p>
            <a:pPr>
              <a:lnSpc>
                <a:spcPct val="96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ru-RU" sz="1300" dirty="0" smtClean="0">
                <a:solidFill>
                  <a:srgbClr val="FFFFFF"/>
                </a:solidFill>
                <a:latin typeface="Open Sans" pitchFamily="32" charset="0"/>
              </a:rPr>
              <a:t>Роль интеграции в разработке ПО</a:t>
            </a:r>
            <a:endParaRPr lang="ru-RU" sz="1300" dirty="0">
              <a:solidFill>
                <a:srgbClr val="FFFFFF"/>
              </a:solidFill>
              <a:latin typeface="Open Sans" pitchFamily="32" charset="0"/>
            </a:endParaRPr>
          </a:p>
        </p:txBody>
      </p:sp>
      <p:pic>
        <p:nvPicPr>
          <p:cNvPr id="2050" name="Picture 2" descr="C:\Users\aleksandr.ivanov\Desktop\Ivanov AI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" r="4449"/>
          <a:stretch/>
        </p:blipFill>
        <p:spPr bwMode="auto">
          <a:xfrm>
            <a:off x="-26144" y="1844825"/>
            <a:ext cx="3157983" cy="339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35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омер слайда 5"/>
          <p:cNvSpPr txBox="1">
            <a:spLocks noGrp="1"/>
          </p:cNvSpPr>
          <p:nvPr/>
        </p:nvSpPr>
        <p:spPr bwMode="auto">
          <a:xfrm>
            <a:off x="8556625" y="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DC85E8B-32EC-4D32-AA41-63E8FB0A56B8}" type="slidenum">
              <a:rPr lang="ru-RU" altLang="ru-RU" sz="2600" b="1" smtClean="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altLang="ru-RU" sz="2600" b="1" smtClean="0">
              <a:solidFill>
                <a:srgbClr val="000000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0" y="190500"/>
            <a:ext cx="701040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kern="0" dirty="0" smtClean="0">
                <a:solidFill>
                  <a:schemeClr val="accent5">
                    <a:lumMod val="50000"/>
                  </a:schemeClr>
                </a:solidFill>
              </a:rPr>
              <a:t>Наш основной продукт</a:t>
            </a:r>
            <a:endParaRPr lang="ru-RU" sz="4000" kern="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89136" y="2199928"/>
            <a:ext cx="8356784" cy="1034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00"/>
              </a:buClr>
              <a:buSzPct val="70000"/>
              <a:buFont typeface="Wingdings" pitchFamily="2" charset="2"/>
              <a:buNone/>
            </a:pPr>
            <a:r>
              <a:rPr lang="ru-RU" sz="2800" dirty="0" smtClean="0">
                <a:solidFill>
                  <a:srgbClr val="000000"/>
                </a:solidFill>
              </a:rPr>
              <a:t>Конечный продукт – </a:t>
            </a:r>
            <a:r>
              <a:rPr lang="ru-RU" sz="2800" b="1" dirty="0" smtClean="0">
                <a:solidFill>
                  <a:srgbClr val="000000"/>
                </a:solidFill>
              </a:rPr>
              <a:t>ПО приёмника</a:t>
            </a:r>
            <a:r>
              <a:rPr lang="ru-RU" sz="2800" dirty="0" smtClean="0">
                <a:solidFill>
                  <a:srgbClr val="000000"/>
                </a:solidFill>
              </a:rPr>
              <a:t> </a:t>
            </a:r>
            <a:endParaRPr lang="en-US" sz="2800" dirty="0" smtClean="0">
              <a:solidFill>
                <a:srgbClr val="0000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rgbClr val="000000"/>
              </a:buClr>
              <a:buSzPct val="70000"/>
              <a:buFont typeface="Wingdings" pitchFamily="2" charset="2"/>
              <a:buNone/>
            </a:pPr>
            <a:r>
              <a:rPr lang="ru-RU" sz="2800" dirty="0" smtClean="0">
                <a:solidFill>
                  <a:srgbClr val="000000"/>
                </a:solidFill>
              </a:rPr>
              <a:t>с интегрированной в него Библиотекой</a:t>
            </a:r>
            <a:r>
              <a:rPr lang="en-US" sz="2800" dirty="0" smtClean="0">
                <a:solidFill>
                  <a:srgbClr val="000000"/>
                </a:solidFill>
              </a:rPr>
              <a:t> CAS</a:t>
            </a:r>
            <a:r>
              <a:rPr lang="ru-RU" sz="2800" dirty="0" smtClean="0">
                <a:solidFill>
                  <a:srgbClr val="000000"/>
                </a:solidFill>
              </a:rPr>
              <a:t>*</a:t>
            </a:r>
            <a:endParaRPr lang="ru-RU" sz="2800" dirty="0">
              <a:solidFill>
                <a:srgbClr val="000000"/>
              </a:solidFill>
            </a:endParaRPr>
          </a:p>
        </p:txBody>
      </p:sp>
      <p:pic>
        <p:nvPicPr>
          <p:cNvPr id="10" name="Picture 4" descr="https://s6.mmr.ms/i/1270058/0/1000x1000.png"/>
          <p:cNvPicPr>
            <a:picLocks noChangeAspect="1" noChangeArrowheads="1"/>
          </p:cNvPicPr>
          <p:nvPr/>
        </p:nvPicPr>
        <p:blipFill>
          <a:blip r:embed="rId3" cstate="print"/>
          <a:srcRect t="35500" b="34462"/>
          <a:stretch>
            <a:fillRect/>
          </a:stretch>
        </p:blipFill>
        <p:spPr bwMode="auto">
          <a:xfrm>
            <a:off x="4915892" y="4113076"/>
            <a:ext cx="2636912" cy="792088"/>
          </a:xfrm>
          <a:prstGeom prst="rect">
            <a:avLst/>
          </a:prstGeom>
          <a:noFill/>
        </p:spPr>
      </p:pic>
      <p:pic>
        <p:nvPicPr>
          <p:cNvPr id="12" name="Picture 8" descr="http://cableman.ru/sites/default/files/gs700.jpg"/>
          <p:cNvPicPr>
            <a:picLocks noChangeAspect="1" noChangeArrowheads="1"/>
          </p:cNvPicPr>
          <p:nvPr/>
        </p:nvPicPr>
        <p:blipFill>
          <a:blip r:embed="rId4" cstate="print"/>
          <a:srcRect l="28125" r="25000"/>
          <a:stretch>
            <a:fillRect/>
          </a:stretch>
        </p:blipFill>
        <p:spPr bwMode="auto">
          <a:xfrm>
            <a:off x="7682905" y="3501008"/>
            <a:ext cx="1440160" cy="1728192"/>
          </a:xfrm>
          <a:prstGeom prst="rect">
            <a:avLst/>
          </a:prstGeom>
          <a:noFill/>
        </p:spPr>
      </p:pic>
      <p:sp>
        <p:nvSpPr>
          <p:cNvPr id="9" name="AutoShape 1"/>
          <p:cNvSpPr>
            <a:spLocks noChangeArrowheads="1"/>
          </p:cNvSpPr>
          <p:nvPr/>
        </p:nvSpPr>
        <p:spPr bwMode="auto">
          <a:xfrm>
            <a:off x="0" y="6270418"/>
            <a:ext cx="9144000" cy="587582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ru-RU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1680" y="6353948"/>
            <a:ext cx="587520" cy="37876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1241280" y="6335226"/>
            <a:ext cx="7640640" cy="45652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1639" tIns="47220" rIns="81639" bIns="40820"/>
          <a:lstStyle/>
          <a:p>
            <a:pPr>
              <a:lnSpc>
                <a:spcPct val="96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ru-RU" sz="1300" dirty="0" smtClean="0">
                <a:solidFill>
                  <a:srgbClr val="FFFFFF"/>
                </a:solidFill>
                <a:latin typeface="Open Sans" pitchFamily="32" charset="0"/>
              </a:rPr>
              <a:t>Роль интеграции в разработке ПО</a:t>
            </a:r>
            <a:endParaRPr lang="ru-RU" sz="1300" dirty="0">
              <a:solidFill>
                <a:srgbClr val="FFFFFF"/>
              </a:solidFill>
              <a:latin typeface="Open Sans" pitchFamily="32" charset="0"/>
            </a:endParaRPr>
          </a:p>
        </p:txBody>
      </p:sp>
      <p:pic>
        <p:nvPicPr>
          <p:cNvPr id="12292" name="Picture 4" descr="http://www.gs.ru/upload/resize_cache/iblock/cdb/627_297_1/01.jpg"/>
          <p:cNvPicPr>
            <a:picLocks noChangeAspect="1" noChangeArrowheads="1"/>
          </p:cNvPicPr>
          <p:nvPr/>
        </p:nvPicPr>
        <p:blipFill>
          <a:blip r:embed="rId6" cstate="print"/>
          <a:srcRect l="5769" t="19231" r="4808" b="11538"/>
          <a:stretch>
            <a:fillRect/>
          </a:stretch>
        </p:blipFill>
        <p:spPr bwMode="auto">
          <a:xfrm>
            <a:off x="179512" y="3933056"/>
            <a:ext cx="2232248" cy="1296144"/>
          </a:xfrm>
          <a:prstGeom prst="rect">
            <a:avLst/>
          </a:prstGeom>
          <a:noFill/>
        </p:spPr>
      </p:pic>
      <p:pic>
        <p:nvPicPr>
          <p:cNvPr id="12290" name="Picture 2" descr="http://www.gs.ru/upload/resize_cache/iblock/fb8/627_297_1/01.jpg"/>
          <p:cNvPicPr>
            <a:picLocks noChangeAspect="1" noChangeArrowheads="1"/>
          </p:cNvPicPr>
          <p:nvPr/>
        </p:nvPicPr>
        <p:blipFill>
          <a:blip r:embed="rId7" cstate="print"/>
          <a:srcRect t="23188" b="13044"/>
          <a:stretch>
            <a:fillRect/>
          </a:stretch>
        </p:blipFill>
        <p:spPr bwMode="auto">
          <a:xfrm>
            <a:off x="2915816" y="4191868"/>
            <a:ext cx="1656184" cy="792088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20340" y="5581749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000000"/>
              </a:buClr>
              <a:buSzPct val="70000"/>
            </a:pPr>
            <a:r>
              <a:rPr lang="en-US" sz="2400" dirty="0" smtClean="0">
                <a:solidFill>
                  <a:srgbClr val="000000"/>
                </a:solidFill>
              </a:rPr>
              <a:t>*CAS – Conditional Access System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(</a:t>
            </a:r>
            <a:r>
              <a:rPr lang="ru-RU" sz="2400" dirty="0" smtClean="0">
                <a:solidFill>
                  <a:srgbClr val="000000"/>
                </a:solidFill>
              </a:rPr>
              <a:t>система условного доступа</a:t>
            </a:r>
            <a:r>
              <a:rPr lang="en-US" sz="2400" dirty="0" smtClean="0">
                <a:solidFill>
                  <a:srgbClr val="000000"/>
                </a:solidFill>
              </a:rPr>
              <a:t>)</a:t>
            </a:r>
            <a:endParaRPr lang="ru-RU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01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1"/>
          <p:cNvSpPr>
            <a:spLocks noChangeArrowheads="1"/>
          </p:cNvSpPr>
          <p:nvPr/>
        </p:nvSpPr>
        <p:spPr bwMode="auto">
          <a:xfrm>
            <a:off x="0" y="6270418"/>
            <a:ext cx="9144000" cy="587582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680" y="6353948"/>
            <a:ext cx="587520" cy="37876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241280" y="6335226"/>
            <a:ext cx="7640640" cy="45652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1639" tIns="47220" rIns="81639" bIns="40820"/>
          <a:lstStyle/>
          <a:p>
            <a:pPr>
              <a:lnSpc>
                <a:spcPct val="96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ru-RU" sz="1300" dirty="0" smtClean="0">
                <a:solidFill>
                  <a:srgbClr val="FFFFFF"/>
                </a:solidFill>
                <a:latin typeface="Open Sans" pitchFamily="32" charset="0"/>
              </a:rPr>
              <a:t>Роль интеграции в разработке ПО</a:t>
            </a:r>
            <a:endParaRPr lang="ru-RU" sz="1300" dirty="0">
              <a:solidFill>
                <a:srgbClr val="FFFFFF"/>
              </a:solidFill>
              <a:latin typeface="Open Sans" pitchFamily="32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524000" y="190500"/>
            <a:ext cx="701040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kern="0" dirty="0" smtClean="0">
                <a:solidFill>
                  <a:schemeClr val="accent5">
                    <a:lumMod val="50000"/>
                  </a:schemeClr>
                </a:solidFill>
              </a:rPr>
              <a:t>Что мы делаем?</a:t>
            </a:r>
            <a:endParaRPr lang="ru-RU" sz="4000" kern="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Номер слайда 5"/>
          <p:cNvSpPr txBox="1">
            <a:spLocks noGrp="1"/>
          </p:cNvSpPr>
          <p:nvPr/>
        </p:nvSpPr>
        <p:spPr bwMode="auto">
          <a:xfrm>
            <a:off x="8559147" y="1107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DC85E8B-32EC-4D32-AA41-63E8FB0A56B8}" type="slidenum">
              <a:rPr lang="ru-RU" altLang="ru-RU" sz="2600" b="1" smtClean="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altLang="ru-RU" sz="2600" b="1" dirty="0" smtClean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1676400"/>
            <a:ext cx="8677275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омер слайда 5"/>
          <p:cNvSpPr txBox="1">
            <a:spLocks noGrp="1"/>
          </p:cNvSpPr>
          <p:nvPr/>
        </p:nvSpPr>
        <p:spPr bwMode="auto">
          <a:xfrm>
            <a:off x="8556625" y="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DC85E8B-32EC-4D32-AA41-63E8FB0A56B8}" type="slidenum">
              <a:rPr lang="ru-RU" altLang="ru-RU" sz="2600" b="1" smtClean="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altLang="ru-RU" sz="2600" b="1" smtClean="0">
              <a:solidFill>
                <a:srgbClr val="000000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0" y="190500"/>
            <a:ext cx="701040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kern="0" dirty="0" smtClean="0">
                <a:solidFill>
                  <a:schemeClr val="accent5">
                    <a:lumMod val="50000"/>
                  </a:schemeClr>
                </a:solidFill>
              </a:rPr>
              <a:t>Что мы тестируем?</a:t>
            </a:r>
            <a:endParaRPr lang="ru-RU" sz="4000" kern="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72728" y="2060848"/>
            <a:ext cx="8856984" cy="1106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rgbClr val="000000"/>
              </a:buClr>
              <a:buSzPct val="70000"/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000000"/>
                </a:solidFill>
              </a:rPr>
              <a:t>Библиотека</a:t>
            </a:r>
            <a:r>
              <a:rPr lang="en-US" sz="2800" b="1" dirty="0" smtClean="0">
                <a:solidFill>
                  <a:srgbClr val="000000"/>
                </a:solidFill>
              </a:rPr>
              <a:t> CAS</a:t>
            </a:r>
            <a:r>
              <a:rPr lang="ru-RU" sz="2800" dirty="0" smtClean="0">
                <a:solidFill>
                  <a:srgbClr val="000000"/>
                </a:solidFill>
              </a:rPr>
              <a:t>*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endParaRPr lang="ru-RU" sz="2800" dirty="0" smtClean="0">
              <a:solidFill>
                <a:srgbClr val="0000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rgbClr val="000000"/>
              </a:buClr>
              <a:buSzPct val="70000"/>
              <a:buFont typeface="Wingdings" pitchFamily="2" charset="2"/>
              <a:buNone/>
            </a:pPr>
            <a:r>
              <a:rPr lang="ru-RU" sz="2800" dirty="0" smtClean="0">
                <a:solidFill>
                  <a:srgbClr val="000000"/>
                </a:solidFill>
              </a:rPr>
              <a:t>для дешифрования контента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на стороне приёмника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13" name="AutoShape 1"/>
          <p:cNvSpPr>
            <a:spLocks noChangeArrowheads="1"/>
          </p:cNvSpPr>
          <p:nvPr/>
        </p:nvSpPr>
        <p:spPr bwMode="auto">
          <a:xfrm>
            <a:off x="0" y="6270418"/>
            <a:ext cx="9144000" cy="587582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ru-RU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680" y="6353948"/>
            <a:ext cx="587520" cy="37876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1241280" y="6335226"/>
            <a:ext cx="7640640" cy="45652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1639" tIns="47220" rIns="81639" bIns="40820"/>
          <a:lstStyle/>
          <a:p>
            <a:pPr>
              <a:lnSpc>
                <a:spcPct val="96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ru-RU" sz="1300" dirty="0" smtClean="0">
                <a:solidFill>
                  <a:srgbClr val="FFFFFF"/>
                </a:solidFill>
                <a:latin typeface="Open Sans" pitchFamily="32" charset="0"/>
              </a:rPr>
              <a:t>Роль интеграции в разработке ПО</a:t>
            </a:r>
            <a:endParaRPr lang="ru-RU" sz="1300" dirty="0">
              <a:solidFill>
                <a:srgbClr val="FFFFFF"/>
              </a:solidFill>
              <a:latin typeface="Open Sans" pitchFamily="32" charset="0"/>
            </a:endParaRPr>
          </a:p>
        </p:txBody>
      </p:sp>
      <p:sp>
        <p:nvSpPr>
          <p:cNvPr id="5" name="Куб 4"/>
          <p:cNvSpPr/>
          <p:nvPr/>
        </p:nvSpPr>
        <p:spPr>
          <a:xfrm>
            <a:off x="1524000" y="3411948"/>
            <a:ext cx="6216352" cy="2002986"/>
          </a:xfrm>
          <a:prstGeom prst="cube">
            <a:avLst/>
          </a:prstGeom>
          <a:gradFill flip="none" rotWithShape="1">
            <a:gsLst>
              <a:gs pos="0">
                <a:schemeClr val="tx1">
                  <a:lumMod val="40000"/>
                  <a:lumOff val="6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8900000" scaled="1"/>
            <a:tileRect/>
          </a:gra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0340" y="566124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000000"/>
              </a:buClr>
              <a:buSzPct val="70000"/>
            </a:pPr>
            <a:r>
              <a:rPr lang="en-US" sz="2400" dirty="0" smtClean="0">
                <a:solidFill>
                  <a:srgbClr val="000000"/>
                </a:solidFill>
              </a:rPr>
              <a:t>*CAS – Conditional Access System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(</a:t>
            </a:r>
            <a:r>
              <a:rPr lang="ru-RU" sz="2400" dirty="0" smtClean="0">
                <a:solidFill>
                  <a:srgbClr val="000000"/>
                </a:solidFill>
              </a:rPr>
              <a:t>система условного доступа</a:t>
            </a:r>
            <a:r>
              <a:rPr lang="en-US" sz="2400" dirty="0" smtClean="0">
                <a:solidFill>
                  <a:srgbClr val="000000"/>
                </a:solidFill>
              </a:rPr>
              <a:t>)</a:t>
            </a:r>
            <a:endParaRPr lang="ru-RU" sz="240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92080" y="3453204"/>
            <a:ext cx="1453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</a:rPr>
              <a:t>П</a:t>
            </a:r>
            <a:r>
              <a:rPr lang="ru-RU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</a:rPr>
              <a:t>риёмник</a:t>
            </a:r>
            <a:endParaRPr lang="ru-RU" b="1" dirty="0">
              <a:solidFill>
                <a:schemeClr val="tx2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835696" y="4255074"/>
            <a:ext cx="1512168" cy="81575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1885628" y="4339787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 </a:t>
            </a:r>
          </a:p>
          <a:p>
            <a:pPr algn="ctr"/>
            <a:r>
              <a:rPr lang="ru-RU" dirty="0" smtClean="0"/>
              <a:t>приёмника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506" y="4218397"/>
            <a:ext cx="1543050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5367951" y="4339787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Библиотека</a:t>
            </a:r>
          </a:p>
          <a:p>
            <a:pPr algn="ctr"/>
            <a:r>
              <a:rPr lang="en-US" dirty="0" smtClean="0"/>
              <a:t>CAS</a:t>
            </a:r>
            <a:endParaRPr lang="ru-RU" dirty="0"/>
          </a:p>
        </p:txBody>
      </p:sp>
      <p:sp>
        <p:nvSpPr>
          <p:cNvPr id="24" name="Двойная стрелка влево/вправо 23"/>
          <p:cNvSpPr/>
          <p:nvPr/>
        </p:nvSpPr>
        <p:spPr>
          <a:xfrm>
            <a:off x="3363887" y="4273562"/>
            <a:ext cx="1952619" cy="786210"/>
          </a:xfrm>
          <a:prstGeom prst="leftRightArrow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3958328" y="4435834"/>
            <a:ext cx="837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API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01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1401" y="1979960"/>
            <a:ext cx="1972818" cy="255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Номер слайда 5"/>
          <p:cNvSpPr txBox="1">
            <a:spLocks noGrp="1"/>
          </p:cNvSpPr>
          <p:nvPr/>
        </p:nvSpPr>
        <p:spPr bwMode="auto">
          <a:xfrm>
            <a:off x="8556625" y="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DC85E8B-32EC-4D32-AA41-63E8FB0A56B8}" type="slidenum">
              <a:rPr lang="ru-RU" altLang="ru-RU" sz="2600" b="1" smtClean="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 altLang="ru-RU" sz="2600" b="1" smtClean="0">
              <a:solidFill>
                <a:srgbClr val="000000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437953" y="190500"/>
            <a:ext cx="7706047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kern="0" dirty="0" smtClean="0">
                <a:solidFill>
                  <a:schemeClr val="accent5">
                    <a:lumMod val="50000"/>
                  </a:schemeClr>
                </a:solidFill>
              </a:rPr>
              <a:t>Внедрение ПО без интеграции</a:t>
            </a:r>
            <a:endParaRPr lang="ru-RU" sz="4000" kern="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AutoShape 1"/>
          <p:cNvSpPr>
            <a:spLocks noChangeArrowheads="1"/>
          </p:cNvSpPr>
          <p:nvPr/>
        </p:nvSpPr>
        <p:spPr bwMode="auto">
          <a:xfrm>
            <a:off x="0" y="6270418"/>
            <a:ext cx="9144000" cy="587582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ru-RU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1680" y="6353948"/>
            <a:ext cx="587520" cy="37876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1241280" y="6335226"/>
            <a:ext cx="7640640" cy="45652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1639" tIns="47220" rIns="81639" bIns="40820"/>
          <a:lstStyle/>
          <a:p>
            <a:pPr>
              <a:lnSpc>
                <a:spcPct val="96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ru-RU" sz="1300" dirty="0" smtClean="0">
                <a:solidFill>
                  <a:srgbClr val="FFFFFF"/>
                </a:solidFill>
                <a:latin typeface="Open Sans" pitchFamily="32" charset="0"/>
              </a:rPr>
              <a:t>Роль интеграции в разработке ПО</a:t>
            </a:r>
            <a:endParaRPr lang="ru-RU" sz="1300" dirty="0">
              <a:solidFill>
                <a:srgbClr val="FFFFFF"/>
              </a:solidFill>
              <a:latin typeface="Open Sans" pitchFamily="3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77000" y="4349172"/>
            <a:ext cx="23287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р</a:t>
            </a:r>
            <a:r>
              <a:rPr lang="ru-RU" sz="24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азработчики </a:t>
            </a:r>
          </a:p>
          <a:p>
            <a:r>
              <a:rPr lang="ru-RU" sz="24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ПО приёмника</a:t>
            </a:r>
            <a:endParaRPr lang="ru-RU" sz="24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822" y="1916832"/>
            <a:ext cx="2391000" cy="2339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65238" y="4338715"/>
            <a:ext cx="26351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разработчики </a:t>
            </a:r>
          </a:p>
          <a:p>
            <a:r>
              <a:rPr lang="ru-RU" sz="24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библиотеки </a:t>
            </a:r>
            <a:r>
              <a:rPr lang="en-US" sz="24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CAS</a:t>
            </a:r>
            <a:endParaRPr lang="ru-RU" sz="24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Двойная стрелка влево/вправо 1"/>
          <p:cNvSpPr/>
          <p:nvPr/>
        </p:nvSpPr>
        <p:spPr>
          <a:xfrm>
            <a:off x="3124200" y="2934377"/>
            <a:ext cx="3200400" cy="73790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3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омер слайда 5"/>
          <p:cNvSpPr txBox="1">
            <a:spLocks noGrp="1"/>
          </p:cNvSpPr>
          <p:nvPr/>
        </p:nvSpPr>
        <p:spPr bwMode="auto">
          <a:xfrm>
            <a:off x="8556625" y="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DC85E8B-32EC-4D32-AA41-63E8FB0A56B8}" type="slidenum">
              <a:rPr lang="ru-RU" altLang="ru-RU" sz="2600" b="1" smtClean="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 altLang="ru-RU" sz="2600" b="1" smtClean="0">
              <a:solidFill>
                <a:srgbClr val="000000"/>
              </a:solidFill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79512" y="2060848"/>
            <a:ext cx="871296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rgbClr val="000000"/>
              </a:buClr>
              <a:buSzPct val="70000"/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rgbClr val="000000"/>
                </a:solidFill>
              </a:rPr>
              <a:t>Большое число релизов</a:t>
            </a:r>
          </a:p>
          <a:p>
            <a:pPr marL="457200" indent="-457200">
              <a:spcBef>
                <a:spcPct val="20000"/>
              </a:spcBef>
              <a:buClr>
                <a:srgbClr val="000000"/>
              </a:buClr>
              <a:buSzPct val="70000"/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rgbClr val="000000"/>
                </a:solidFill>
              </a:rPr>
              <a:t>Требуется поддержка и обновление уже выпущенного ПО</a:t>
            </a:r>
          </a:p>
          <a:p>
            <a:pPr marL="457200" indent="-457200">
              <a:spcBef>
                <a:spcPct val="20000"/>
              </a:spcBef>
              <a:buClr>
                <a:srgbClr val="000000"/>
              </a:buClr>
              <a:buSzPct val="70000"/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rgbClr val="000000"/>
                </a:solidFill>
              </a:rPr>
              <a:t>Повышение безопасности</a:t>
            </a:r>
            <a:endParaRPr lang="ru-RU" sz="2800" dirty="0" smtClean="0">
              <a:solidFill>
                <a:srgbClr val="0000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rgbClr val="000000"/>
              </a:buClr>
              <a:buSzPct val="70000"/>
              <a:buFont typeface="Arial" pitchFamily="34" charset="0"/>
              <a:buChar char="•"/>
            </a:pPr>
            <a:endParaRPr lang="ru-RU" sz="2800" dirty="0" smtClean="0">
              <a:solidFill>
                <a:srgbClr val="000000"/>
              </a:solidFill>
            </a:endParaRPr>
          </a:p>
        </p:txBody>
      </p:sp>
      <p:sp>
        <p:nvSpPr>
          <p:cNvPr id="7" name="AutoShape 1"/>
          <p:cNvSpPr>
            <a:spLocks noChangeArrowheads="1"/>
          </p:cNvSpPr>
          <p:nvPr/>
        </p:nvSpPr>
        <p:spPr bwMode="auto">
          <a:xfrm>
            <a:off x="0" y="6270418"/>
            <a:ext cx="9144000" cy="587582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ru-RU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680" y="6353948"/>
            <a:ext cx="587520" cy="37876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241280" y="6335226"/>
            <a:ext cx="7640640" cy="45652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1639" tIns="47220" rIns="81639" bIns="40820"/>
          <a:lstStyle/>
          <a:p>
            <a:pPr>
              <a:lnSpc>
                <a:spcPct val="96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ru-RU" sz="1300" dirty="0" smtClean="0">
                <a:solidFill>
                  <a:srgbClr val="FFFFFF"/>
                </a:solidFill>
                <a:latin typeface="Open Sans" pitchFamily="32" charset="0"/>
              </a:rPr>
              <a:t>Роль интеграции в разработке ПО</a:t>
            </a:r>
            <a:endParaRPr lang="ru-RU" sz="1300" dirty="0">
              <a:solidFill>
                <a:srgbClr val="FFFFFF"/>
              </a:solidFill>
              <a:latin typeface="Open Sans" pitchFamily="32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524000" y="190500"/>
            <a:ext cx="701040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kern="0" dirty="0" smtClean="0">
                <a:solidFill>
                  <a:schemeClr val="accent5">
                    <a:lumMod val="50000"/>
                  </a:schemeClr>
                </a:solidFill>
              </a:rPr>
              <a:t>Оптимизация процесса внедрения ПО</a:t>
            </a:r>
          </a:p>
        </p:txBody>
      </p:sp>
    </p:spTree>
    <p:extLst>
      <p:ext uri="{BB962C8B-B14F-4D97-AF65-F5344CB8AC3E}">
        <p14:creationId xmlns:p14="http://schemas.microsoft.com/office/powerpoint/2010/main" val="331236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leksandr.ivanov\Desktop\image2014-7-11 13-35-5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922" y="3349380"/>
            <a:ext cx="3298078" cy="288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Номер слайда 5"/>
          <p:cNvSpPr txBox="1">
            <a:spLocks noGrp="1"/>
          </p:cNvSpPr>
          <p:nvPr/>
        </p:nvSpPr>
        <p:spPr bwMode="auto">
          <a:xfrm>
            <a:off x="8556625" y="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DC85E8B-32EC-4D32-AA41-63E8FB0A56B8}" type="slidenum">
              <a:rPr lang="ru-RU" altLang="ru-RU" sz="2600" b="1" smtClean="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 altLang="ru-RU" sz="2600" b="1" smtClean="0">
              <a:solidFill>
                <a:srgbClr val="000000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0" y="190500"/>
            <a:ext cx="701040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kern="0" dirty="0" smtClean="0">
                <a:solidFill>
                  <a:schemeClr val="accent5">
                    <a:lumMod val="50000"/>
                  </a:schemeClr>
                </a:solidFill>
              </a:rPr>
              <a:t>Оптимизация процесса внедрения ПО</a:t>
            </a: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07504" y="2060848"/>
            <a:ext cx="828092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rgbClr val="000000"/>
              </a:buClr>
              <a:buSzPct val="70000"/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rgbClr val="000000"/>
                </a:solidFill>
              </a:rPr>
              <a:t>Требуется </a:t>
            </a:r>
            <a:r>
              <a:rPr lang="ru-RU" sz="2800" dirty="0" err="1" smtClean="0">
                <a:solidFill>
                  <a:srgbClr val="000000"/>
                </a:solidFill>
              </a:rPr>
              <a:t>кастомизация</a:t>
            </a:r>
            <a:r>
              <a:rPr lang="ru-RU" sz="2800" dirty="0" smtClean="0">
                <a:solidFill>
                  <a:srgbClr val="000000"/>
                </a:solidFill>
              </a:rPr>
              <a:t> софта</a:t>
            </a:r>
          </a:p>
          <a:p>
            <a:pPr marL="457200" indent="-457200">
              <a:spcBef>
                <a:spcPct val="20000"/>
              </a:spcBef>
              <a:buClr>
                <a:srgbClr val="000000"/>
              </a:buClr>
              <a:buSzPct val="70000"/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rgbClr val="000000"/>
                </a:solidFill>
              </a:rPr>
              <a:t>Много разработчиков и, соответственно, много разных платформ</a:t>
            </a:r>
          </a:p>
          <a:p>
            <a:pPr marL="342900" indent="-342900">
              <a:spcBef>
                <a:spcPct val="20000"/>
              </a:spcBef>
              <a:buClr>
                <a:srgbClr val="000000"/>
              </a:buClr>
              <a:buSzPct val="70000"/>
            </a:pPr>
            <a:endParaRPr lang="ru-RU" sz="2800" dirty="0" smtClean="0">
              <a:solidFill>
                <a:srgbClr val="0000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rgbClr val="000000"/>
              </a:buClr>
              <a:buSzPct val="70000"/>
            </a:pPr>
            <a:endParaRPr lang="en-US" sz="2000" i="1" dirty="0" smtClean="0">
              <a:solidFill>
                <a:srgbClr val="0000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rgbClr val="000000"/>
              </a:buClr>
              <a:buSzPct val="70000"/>
              <a:buFont typeface="Wingdings" pitchFamily="2" charset="2"/>
              <a:buNone/>
            </a:pP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2" name="AutoShape 2" descr="https://conf.exset.com/download/attachments/8423078/image2014-7-11%2013%3A35%3A53.png?version=1&amp;modificationDate=1405071253358&amp;api=v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conf.exset.com/download/attachments/8423078/image2014-7-11%2013%3A35%3A53.png?version=1&amp;modificationDate=1405071253358&amp;api=v2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"/>
          <p:cNvSpPr>
            <a:spLocks noChangeArrowheads="1"/>
          </p:cNvSpPr>
          <p:nvPr/>
        </p:nvSpPr>
        <p:spPr bwMode="auto">
          <a:xfrm>
            <a:off x="0" y="6270418"/>
            <a:ext cx="9144000" cy="587582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ru-RU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1680" y="6353948"/>
            <a:ext cx="587520" cy="37876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241280" y="6335226"/>
            <a:ext cx="7640640" cy="45652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1639" tIns="47220" rIns="81639" bIns="40820"/>
          <a:lstStyle/>
          <a:p>
            <a:pPr>
              <a:lnSpc>
                <a:spcPct val="96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ru-RU" sz="1300" dirty="0" smtClean="0">
                <a:solidFill>
                  <a:srgbClr val="FFFFFF"/>
                </a:solidFill>
                <a:latin typeface="Open Sans" pitchFamily="32" charset="0"/>
              </a:rPr>
              <a:t>Роль интеграции в разработке ПО</a:t>
            </a:r>
            <a:endParaRPr lang="ru-RU" sz="1300" dirty="0">
              <a:solidFill>
                <a:srgbClr val="FFFFFF"/>
              </a:solidFill>
              <a:latin typeface="Open Sans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59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leksandr.ivanov\Desktop\image2014-7-11 13-36-2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701" y="2564904"/>
            <a:ext cx="2634411" cy="265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Номер слайда 5"/>
          <p:cNvSpPr txBox="1">
            <a:spLocks noGrp="1"/>
          </p:cNvSpPr>
          <p:nvPr/>
        </p:nvSpPr>
        <p:spPr bwMode="auto">
          <a:xfrm>
            <a:off x="8556625" y="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DC85E8B-32EC-4D32-AA41-63E8FB0A56B8}" type="slidenum">
              <a:rPr lang="ru-RU" altLang="ru-RU" sz="2600" b="1" smtClean="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 altLang="ru-RU" sz="2600" b="1" smtClean="0">
              <a:solidFill>
                <a:srgbClr val="000000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0" y="190500"/>
            <a:ext cx="701040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kern="0" dirty="0">
                <a:solidFill>
                  <a:schemeClr val="accent5">
                    <a:lumMod val="50000"/>
                  </a:schemeClr>
                </a:solidFill>
              </a:rPr>
              <a:t>Оптимизация процесса внедрения </a:t>
            </a:r>
            <a:r>
              <a:rPr lang="ru-RU" sz="4000" kern="0" dirty="0" smtClean="0">
                <a:solidFill>
                  <a:schemeClr val="accent5">
                    <a:lumMod val="50000"/>
                  </a:schemeClr>
                </a:solidFill>
              </a:rPr>
              <a:t>ПО</a:t>
            </a:r>
            <a:endParaRPr lang="ru-RU" sz="4000" kern="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0" y="1700808"/>
            <a:ext cx="878497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00"/>
              </a:buClr>
              <a:buSzPct val="70000"/>
              <a:buFont typeface="Wingdings" pitchFamily="2" charset="2"/>
              <a:buNone/>
            </a:pPr>
            <a:r>
              <a:rPr lang="ru-RU" sz="2800" dirty="0" smtClean="0">
                <a:solidFill>
                  <a:srgbClr val="000000"/>
                </a:solidFill>
              </a:rPr>
              <a:t>Выделение отдела интеграции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из отдела </a:t>
            </a:r>
            <a:r>
              <a:rPr lang="en-US" sz="2800" dirty="0" smtClean="0">
                <a:solidFill>
                  <a:srgbClr val="000000"/>
                </a:solidFill>
              </a:rPr>
              <a:t>QA</a:t>
            </a:r>
            <a:r>
              <a:rPr lang="ru-RU" sz="2800" dirty="0" smtClean="0">
                <a:solidFill>
                  <a:srgbClr val="000000"/>
                </a:solidFill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rgbClr val="000000"/>
              </a:buClr>
              <a:buSzPct val="70000"/>
              <a:buFont typeface="Wingdings" pitchFamily="2" charset="2"/>
              <a:buNone/>
            </a:pP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8" name="AutoShape 1"/>
          <p:cNvSpPr>
            <a:spLocks noChangeArrowheads="1"/>
          </p:cNvSpPr>
          <p:nvPr/>
        </p:nvSpPr>
        <p:spPr bwMode="auto">
          <a:xfrm>
            <a:off x="0" y="6270418"/>
            <a:ext cx="9144000" cy="587582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1680" y="6353948"/>
            <a:ext cx="587520" cy="37876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241280" y="6335226"/>
            <a:ext cx="7640640" cy="45652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1639" tIns="47220" rIns="81639" bIns="40820"/>
          <a:lstStyle/>
          <a:p>
            <a:pPr>
              <a:lnSpc>
                <a:spcPct val="96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ru-RU" sz="1300" dirty="0" smtClean="0">
                <a:solidFill>
                  <a:srgbClr val="FFFFFF"/>
                </a:solidFill>
                <a:latin typeface="Open Sans" pitchFamily="32" charset="0"/>
              </a:rPr>
              <a:t>Роль интеграции в разработке ПО</a:t>
            </a:r>
            <a:endParaRPr lang="ru-RU" sz="1300" dirty="0">
              <a:solidFill>
                <a:srgbClr val="FFFFFF"/>
              </a:solidFill>
              <a:latin typeface="Open Sans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79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Эхо">
  <a:themeElements>
    <a:clrScheme name="Эхо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Эхо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хо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хо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хо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хо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хо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хо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хо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хо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хо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8330</TotalTime>
  <Words>473</Words>
  <Application>Microsoft Office PowerPoint</Application>
  <PresentationFormat>Экран (4:3)</PresentationFormat>
  <Paragraphs>158</Paragraphs>
  <Slides>19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Тема Office</vt:lpstr>
      <vt:lpstr>Эхо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Александр</dc:creator>
  <cp:lastModifiedBy>aleksandr.ivanov</cp:lastModifiedBy>
  <cp:revision>320</cp:revision>
  <dcterms:created xsi:type="dcterms:W3CDTF">2015-02-13T22:10:19Z</dcterms:created>
  <dcterms:modified xsi:type="dcterms:W3CDTF">2015-05-27T13:25:52Z</dcterms:modified>
</cp:coreProperties>
</file>