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sldIdLst>
    <p:sldId id="256" r:id="rId2"/>
    <p:sldId id="263" r:id="rId3"/>
    <p:sldId id="259" r:id="rId4"/>
    <p:sldId id="289" r:id="rId5"/>
    <p:sldId id="268" r:id="rId6"/>
    <p:sldId id="288" r:id="rId7"/>
    <p:sldId id="269" r:id="rId8"/>
    <p:sldId id="258" r:id="rId9"/>
    <p:sldId id="261" r:id="rId10"/>
    <p:sldId id="265" r:id="rId11"/>
    <p:sldId id="272" r:id="rId12"/>
    <p:sldId id="260" r:id="rId13"/>
    <p:sldId id="275" r:id="rId14"/>
    <p:sldId id="267" r:id="rId15"/>
    <p:sldId id="271" r:id="rId16"/>
    <p:sldId id="270" r:id="rId17"/>
    <p:sldId id="279" r:id="rId18"/>
    <p:sldId id="280" r:id="rId19"/>
    <p:sldId id="281" r:id="rId20"/>
    <p:sldId id="282" r:id="rId21"/>
    <p:sldId id="277" r:id="rId22"/>
    <p:sldId id="283" r:id="rId23"/>
    <p:sldId id="285" r:id="rId24"/>
    <p:sldId id="286" r:id="rId25"/>
    <p:sldId id="287" r:id="rId26"/>
    <p:sldId id="290" r:id="rId27"/>
    <p:sldId id="291" r:id="rId28"/>
    <p:sldId id="292" r:id="rId29"/>
    <p:sldId id="295" r:id="rId30"/>
    <p:sldId id="294" r:id="rId31"/>
    <p:sldId id="262" r:id="rId32"/>
  </p:sldIdLst>
  <p:sldSz cx="1343977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A34D87-3EBB-41E9-AEC1-B1F441198648}" v="129" dt="2021-10-21T04:57:49.231"/>
    <p1510:client id="{2F58C046-BFC5-41B0-832C-9E0DDEED27CF}" v="945" dt="2021-10-26T13:36:47.114"/>
    <p1510:client id="{BF7DF9EF-499D-4DB0-A58E-90495AD68E59}" v="259" dt="2021-10-29T06:13:29.028"/>
    <p1510:client id="{FEC8045E-EDDF-45A6-9361-C646D787262E}" v="264" dt="2021-10-21T17:22:30.4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2790" y="96"/>
      </p:cViewPr>
      <p:guideLst>
        <p:guide orient="horz" pos="2154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B25BE2DC-56D6-4EF8-930D-DF853C9479E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1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B109D9D-8681-4DC1-A925-5B26DAC9917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9081993-601A-4752-A3F7-82B745269679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8E290CE-F6DF-4036-88B3-9513BC09821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9CEF055E-8280-4EFC-BA72-E7415CB8DB9C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A1720F32-88BD-40E5-802F-CCC741C623D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charset="-128"/>
              </a:defRPr>
            </a:lvl1pPr>
          </a:lstStyle>
          <a:p>
            <a:pPr>
              <a:defRPr/>
            </a:pPr>
            <a:fld id="{D5CD0E9A-341A-42C1-A672-54B9EBF357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>
            <a:extLst>
              <a:ext uri="{FF2B5EF4-FFF2-40B4-BE49-F238E27FC236}">
                <a16:creationId xmlns:a16="http://schemas.microsoft.com/office/drawing/2014/main" id="{882E1BED-09A2-4112-866F-BD363501754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8154540-6EC3-47D7-873E-67899E546D2F}" type="slidenum">
              <a:rPr lang="ru-RU" altLang="ru-RU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1</a:t>
            </a:fld>
            <a:endParaRPr lang="ru-RU" altLang="ru-RU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C4AAA57D-9D48-4459-8F51-EB1E8D219A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E2CEE74F-29D9-4C8C-BDF1-482D517D01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D5999025-096E-4280-BC8F-574C237322A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2DF6052-ACBC-4774-8BF5-D44DADD35C92}" type="slidenum">
              <a:rPr lang="ru-RU" altLang="ru-RU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10</a:t>
            </a:fld>
            <a:endParaRPr lang="ru-RU" altLang="ru-RU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8F65D908-58FC-4517-A6E3-A278FEA89F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44EC11E1-7228-40D0-BE25-C3CFFC8ACB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197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43F12934-1B1E-4FA7-9B1E-02B75DFDF9B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BDA496F-9CF0-4680-97D5-265FD70E55C1}" type="slidenum">
              <a:rPr lang="ru-RU" altLang="ru-RU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11</a:t>
            </a:fld>
            <a:endParaRPr lang="ru-RU" altLang="ru-RU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6E74D5E3-FFFD-45E2-BCD2-6A6FA2E6CF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1F42C7F3-5D58-47CA-9EBA-287F2296FB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618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D2C686B1-6F45-47BE-BDA7-5E09230D2BB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D7362C3-C04F-49A5-95C0-93C013BCD396}" type="slidenum">
              <a:rPr lang="ru-RU" altLang="ru-RU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12</a:t>
            </a:fld>
            <a:endParaRPr lang="ru-RU" altLang="ru-RU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291" name="Rectangle 1">
            <a:extLst>
              <a:ext uri="{FF2B5EF4-FFF2-40B4-BE49-F238E27FC236}">
                <a16:creationId xmlns:a16="http://schemas.microsoft.com/office/drawing/2014/main" id="{B34CA934-B1AA-42B3-BC64-5BDA2EE854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6359FDA5-F647-48AC-9F3D-273BDAB087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D2C686B1-6F45-47BE-BDA7-5E09230D2BB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D7362C3-C04F-49A5-95C0-93C013BCD396}" type="slidenum">
              <a:rPr lang="ru-RU" altLang="ru-RU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13</a:t>
            </a:fld>
            <a:endParaRPr lang="ru-RU" altLang="ru-RU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291" name="Rectangle 1">
            <a:extLst>
              <a:ext uri="{FF2B5EF4-FFF2-40B4-BE49-F238E27FC236}">
                <a16:creationId xmlns:a16="http://schemas.microsoft.com/office/drawing/2014/main" id="{B34CA934-B1AA-42B3-BC64-5BDA2EE854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6359FDA5-F647-48AC-9F3D-273BDAB087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012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380C0282-E26B-4B35-B075-8C730F3283B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7292F25-DF45-4C79-A999-416EB7FAF33F}" type="slidenum">
              <a:rPr lang="ru-RU" altLang="ru-RU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14</a:t>
            </a:fld>
            <a:endParaRPr lang="ru-RU" altLang="ru-RU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B4D1DEC2-B304-4507-B3CF-EE675DC170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2B266B09-A355-4C0D-B3B7-545401C3BE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71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D5999025-096E-4280-BC8F-574C237322A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2DF6052-ACBC-4774-8BF5-D44DADD35C92}" type="slidenum">
              <a:rPr lang="ru-RU" altLang="ru-RU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15</a:t>
            </a:fld>
            <a:endParaRPr lang="ru-RU" altLang="ru-RU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8F65D908-58FC-4517-A6E3-A278FEA89F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44EC11E1-7228-40D0-BE25-C3CFFC8ACB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445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43F12934-1B1E-4FA7-9B1E-02B75DFDF9B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BDA496F-9CF0-4680-97D5-265FD70E55C1}" type="slidenum">
              <a:rPr lang="ru-RU" altLang="ru-RU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16</a:t>
            </a:fld>
            <a:endParaRPr lang="ru-RU" altLang="ru-RU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6E74D5E3-FFFD-45E2-BCD2-6A6FA2E6CF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1F42C7F3-5D58-47CA-9EBA-287F2296FB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444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43F12934-1B1E-4FA7-9B1E-02B75DFDF9B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BDA496F-9CF0-4680-97D5-265FD70E55C1}" type="slidenum">
              <a:rPr lang="ru-RU" altLang="ru-RU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17</a:t>
            </a:fld>
            <a:endParaRPr lang="ru-RU" altLang="ru-RU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6E74D5E3-FFFD-45E2-BCD2-6A6FA2E6CF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1F42C7F3-5D58-47CA-9EBA-287F2296FB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162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D2C686B1-6F45-47BE-BDA7-5E09230D2BB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D7362C3-C04F-49A5-95C0-93C013BCD396}" type="slidenum">
              <a:rPr lang="ru-RU" altLang="ru-RU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18</a:t>
            </a:fld>
            <a:endParaRPr lang="ru-RU" altLang="ru-RU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291" name="Rectangle 1">
            <a:extLst>
              <a:ext uri="{FF2B5EF4-FFF2-40B4-BE49-F238E27FC236}">
                <a16:creationId xmlns:a16="http://schemas.microsoft.com/office/drawing/2014/main" id="{B34CA934-B1AA-42B3-BC64-5BDA2EE854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6359FDA5-F647-48AC-9F3D-273BDAB087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4110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D2C686B1-6F45-47BE-BDA7-5E09230D2BB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D7362C3-C04F-49A5-95C0-93C013BCD396}" type="slidenum">
              <a:rPr lang="ru-RU" altLang="ru-RU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19</a:t>
            </a:fld>
            <a:endParaRPr lang="ru-RU" altLang="ru-RU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291" name="Rectangle 1">
            <a:extLst>
              <a:ext uri="{FF2B5EF4-FFF2-40B4-BE49-F238E27FC236}">
                <a16:creationId xmlns:a16="http://schemas.microsoft.com/office/drawing/2014/main" id="{B34CA934-B1AA-42B3-BC64-5BDA2EE854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6359FDA5-F647-48AC-9F3D-273BDAB087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475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43F12934-1B1E-4FA7-9B1E-02B75DFDF9B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BDA496F-9CF0-4680-97D5-265FD70E55C1}" type="slidenum">
              <a:rPr lang="ru-RU" altLang="ru-RU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2</a:t>
            </a:fld>
            <a:endParaRPr lang="ru-RU" altLang="ru-RU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6E74D5E3-FFFD-45E2-BCD2-6A6FA2E6CF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1F42C7F3-5D58-47CA-9EBA-287F2296FB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5725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D2C686B1-6F45-47BE-BDA7-5E09230D2BB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D7362C3-C04F-49A5-95C0-93C013BCD396}" type="slidenum">
              <a:rPr lang="ru-RU" altLang="ru-RU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20</a:t>
            </a:fld>
            <a:endParaRPr lang="ru-RU" altLang="ru-RU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291" name="Rectangle 1">
            <a:extLst>
              <a:ext uri="{FF2B5EF4-FFF2-40B4-BE49-F238E27FC236}">
                <a16:creationId xmlns:a16="http://schemas.microsoft.com/office/drawing/2014/main" id="{B34CA934-B1AA-42B3-BC64-5BDA2EE854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6359FDA5-F647-48AC-9F3D-273BDAB087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917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D5999025-096E-4280-BC8F-574C237322A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2DF6052-ACBC-4774-8BF5-D44DADD35C92}" type="slidenum">
              <a:rPr lang="ru-RU" altLang="ru-RU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21</a:t>
            </a:fld>
            <a:endParaRPr lang="ru-RU" altLang="ru-RU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8F65D908-58FC-4517-A6E3-A278FEA89F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44EC11E1-7228-40D0-BE25-C3CFFC8ACB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3967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D2C686B1-6F45-47BE-BDA7-5E09230D2BB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D7362C3-C04F-49A5-95C0-93C013BCD396}" type="slidenum">
              <a:rPr lang="ru-RU" altLang="ru-RU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22</a:t>
            </a:fld>
            <a:endParaRPr lang="ru-RU" altLang="ru-RU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291" name="Rectangle 1">
            <a:extLst>
              <a:ext uri="{FF2B5EF4-FFF2-40B4-BE49-F238E27FC236}">
                <a16:creationId xmlns:a16="http://schemas.microsoft.com/office/drawing/2014/main" id="{B34CA934-B1AA-42B3-BC64-5BDA2EE854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6359FDA5-F647-48AC-9F3D-273BDAB087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0418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D2C686B1-6F45-47BE-BDA7-5E09230D2BB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D7362C3-C04F-49A5-95C0-93C013BCD396}" type="slidenum">
              <a:rPr lang="ru-RU" altLang="ru-RU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23</a:t>
            </a:fld>
            <a:endParaRPr lang="ru-RU" altLang="ru-RU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291" name="Rectangle 1">
            <a:extLst>
              <a:ext uri="{FF2B5EF4-FFF2-40B4-BE49-F238E27FC236}">
                <a16:creationId xmlns:a16="http://schemas.microsoft.com/office/drawing/2014/main" id="{B34CA934-B1AA-42B3-BC64-5BDA2EE854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6359FDA5-F647-48AC-9F3D-273BDAB087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0125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D5999025-096E-4280-BC8F-574C237322A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2DF6052-ACBC-4774-8BF5-D44DADD35C92}" type="slidenum">
              <a:rPr lang="ru-RU" altLang="ru-RU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24</a:t>
            </a:fld>
            <a:endParaRPr lang="ru-RU" altLang="ru-RU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8F65D908-58FC-4517-A6E3-A278FEA89F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44EC11E1-7228-40D0-BE25-C3CFFC8ACB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9943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D5999025-096E-4280-BC8F-574C237322A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2DF6052-ACBC-4774-8BF5-D44DADD35C92}" type="slidenum">
              <a:rPr lang="ru-RU" altLang="ru-RU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25</a:t>
            </a:fld>
            <a:endParaRPr lang="ru-RU" altLang="ru-RU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8F65D908-58FC-4517-A6E3-A278FEA89F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44EC11E1-7228-40D0-BE25-C3CFFC8ACB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7981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D5999025-096E-4280-BC8F-574C237322A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2DF6052-ACBC-4774-8BF5-D44DADD35C92}" type="slidenum">
              <a:rPr lang="ru-RU" altLang="ru-RU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26</a:t>
            </a:fld>
            <a:endParaRPr lang="ru-RU" altLang="ru-RU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8F65D908-58FC-4517-A6E3-A278FEA89F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44EC11E1-7228-40D0-BE25-C3CFFC8ACB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516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D5999025-096E-4280-BC8F-574C237322A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2DF6052-ACBC-4774-8BF5-D44DADD35C92}" type="slidenum">
              <a:rPr lang="ru-RU" altLang="ru-RU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27</a:t>
            </a:fld>
            <a:endParaRPr lang="ru-RU" altLang="ru-RU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8F65D908-58FC-4517-A6E3-A278FEA89F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44EC11E1-7228-40D0-BE25-C3CFFC8ACB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9771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D5999025-096E-4280-BC8F-574C237322A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2DF6052-ACBC-4774-8BF5-D44DADD35C92}" type="slidenum">
              <a:rPr lang="ru-RU" altLang="ru-RU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28</a:t>
            </a:fld>
            <a:endParaRPr lang="ru-RU" altLang="ru-RU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8F65D908-58FC-4517-A6E3-A278FEA89F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44EC11E1-7228-40D0-BE25-C3CFFC8ACB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2631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D5999025-096E-4280-BC8F-574C237322A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2DF6052-ACBC-4774-8BF5-D44DADD35C92}" type="slidenum">
              <a:rPr lang="ru-RU" altLang="ru-RU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29</a:t>
            </a:fld>
            <a:endParaRPr lang="ru-RU" altLang="ru-RU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8F65D908-58FC-4517-A6E3-A278FEA89F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44EC11E1-7228-40D0-BE25-C3CFFC8ACB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482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1A6BC360-400A-4949-A633-B1703CCC0B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7DB25B4-1334-4D30-80A2-2EE75BDEB223}" type="slidenum">
              <a:rPr lang="ru-RU" altLang="ru-RU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3</a:t>
            </a:fld>
            <a:endParaRPr lang="ru-RU" altLang="ru-RU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51614CAC-35FA-4B54-A0F9-A05ECAAF9E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0B466112-0AEF-4A61-9936-AF15AEC9E3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43F12934-1B1E-4FA7-9B1E-02B75DFDF9B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BDA496F-9CF0-4680-97D5-265FD70E55C1}" type="slidenum">
              <a:rPr lang="ru-RU" altLang="ru-RU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29</a:t>
            </a:fld>
            <a:endParaRPr lang="ru-RU" altLang="ru-RU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6E74D5E3-FFFD-45E2-BCD2-6A6FA2E6CF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1F42C7F3-5D58-47CA-9EBA-287F2296FB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3921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>
            <a:extLst>
              <a:ext uri="{FF2B5EF4-FFF2-40B4-BE49-F238E27FC236}">
                <a16:creationId xmlns:a16="http://schemas.microsoft.com/office/drawing/2014/main" id="{B3FCC64C-7F4F-49B6-B868-95CB07F1660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A9A313A-057F-4708-BD2E-F0BE88993911}" type="slidenum">
              <a:rPr lang="ru-RU" altLang="ru-RU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30</a:t>
            </a:fld>
            <a:endParaRPr lang="ru-RU" altLang="ru-RU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387" name="Rectangle 1">
            <a:extLst>
              <a:ext uri="{FF2B5EF4-FFF2-40B4-BE49-F238E27FC236}">
                <a16:creationId xmlns:a16="http://schemas.microsoft.com/office/drawing/2014/main" id="{10CD9465-07C7-4C49-BE56-1C815C1F9E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8E923A07-4D6E-4B51-BCBA-8A2F3F8181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1A6BC360-400A-4949-A633-B1703CCC0B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7DB25B4-1334-4D30-80A2-2EE75BDEB223}" type="slidenum">
              <a:rPr lang="ru-RU" altLang="ru-RU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4</a:t>
            </a:fld>
            <a:endParaRPr lang="ru-RU" altLang="ru-RU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51614CAC-35FA-4B54-A0F9-A05ECAAF9E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0B466112-0AEF-4A61-9936-AF15AEC9E3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958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1A6BC360-400A-4949-A633-B1703CCC0B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7DB25B4-1334-4D30-80A2-2EE75BDEB223}" type="slidenum">
              <a:rPr lang="ru-RU" altLang="ru-RU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5</a:t>
            </a:fld>
            <a:endParaRPr lang="ru-RU" altLang="ru-RU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51614CAC-35FA-4B54-A0F9-A05ECAAF9E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0B466112-0AEF-4A61-9936-AF15AEC9E3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934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1A6BC360-400A-4949-A633-B1703CCC0B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7DB25B4-1334-4D30-80A2-2EE75BDEB223}" type="slidenum">
              <a:rPr lang="ru-RU" altLang="ru-RU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6</a:t>
            </a:fld>
            <a:endParaRPr lang="ru-RU" altLang="ru-RU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51614CAC-35FA-4B54-A0F9-A05ECAAF9E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0B466112-0AEF-4A61-9936-AF15AEC9E3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917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1A6BC360-400A-4949-A633-B1703CCC0B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7DB25B4-1334-4D30-80A2-2EE75BDEB223}" type="slidenum">
              <a:rPr lang="ru-RU" altLang="ru-RU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7</a:t>
            </a:fld>
            <a:endParaRPr lang="ru-RU" altLang="ru-RU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51614CAC-35FA-4B54-A0F9-A05ECAAF9E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0B466112-0AEF-4A61-9936-AF15AEC9E3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692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D5999025-096E-4280-BC8F-574C237322A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2DF6052-ACBC-4774-8BF5-D44DADD35C92}" type="slidenum">
              <a:rPr lang="ru-RU" altLang="ru-RU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8</a:t>
            </a:fld>
            <a:endParaRPr lang="ru-RU" altLang="ru-RU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8F65D908-58FC-4517-A6E3-A278FEA89F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44EC11E1-7228-40D0-BE25-C3CFFC8ACB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43F12934-1B1E-4FA7-9B1E-02B75DFDF9B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BDA496F-9CF0-4680-97D5-265FD70E55C1}" type="slidenum">
              <a:rPr lang="ru-RU" altLang="ru-RU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9</a:t>
            </a:fld>
            <a:endParaRPr lang="ru-RU" altLang="ru-RU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6E74D5E3-FFFD-45E2-BCD2-6A6FA2E6CF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1F42C7F3-5D58-47CA-9EBA-287F2296FB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455" y="2347914"/>
            <a:ext cx="11424867" cy="1620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7026" y="4283075"/>
            <a:ext cx="9407842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940ECA-99B7-414F-9A4E-11F30E4F8E9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8B4EAD-332A-478B-8860-F199DB2ECFD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30CA63-812D-4053-B37B-3FDA82B5102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1D15F-4003-4B4A-A6DD-1ED65BA357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9219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500254-8EDD-4252-9D72-89FB558D83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4A003F-FA96-4015-A806-2ADE1E7C12F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A3ADCB-8395-40F3-AA6E-B10D98C4A91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D1A6A-6FEF-4877-866F-BBA44740CE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1696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40133" y="301626"/>
            <a:ext cx="3022362" cy="64547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932" y="301626"/>
            <a:ext cx="8866018" cy="64547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E5B737-348D-4D46-AB74-FA922F7D16B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B48A40-F9C3-46A2-B3BE-E62BD8A04BA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E51617-B5C5-4D39-9747-D67722069C2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B0B6-D01F-41A6-93EF-6FDC2CE5E4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145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343B8A-91F3-4F83-9032-73B3E398B09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6512C9-2A2A-4F9C-B51C-9C0B0C14DC0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7EE89C-FF4F-4499-B808-EEECA8B11BC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97DBB-63EA-4F04-9580-63F8CE8B29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8440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483" y="4857751"/>
            <a:ext cx="11422751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2483" y="3203576"/>
            <a:ext cx="11422751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5EC1DA-8BBA-4252-870D-D71DF404B96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F4BFA0-BF64-4803-92E8-DB241259E15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F9A548-BF74-4141-87C1-C115E824E11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CB8C9-F428-4F3F-AE9C-C2E15FD596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760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0931" y="1768476"/>
            <a:ext cx="5943132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17248" y="1768476"/>
            <a:ext cx="5945248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9A7CC20-B5C6-4381-8786-FBA5A17AD98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B086FAD-3631-4464-B754-EC859C71061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2932584-04A0-41F2-8CA7-09B3F28195B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A4DC6-523B-433B-BFB3-82BA7C5449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13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048" y="303214"/>
            <a:ext cx="12095798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3047" y="1692275"/>
            <a:ext cx="593678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3047" y="2397125"/>
            <a:ext cx="593678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827830" y="1692275"/>
            <a:ext cx="5941016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827830" y="2397125"/>
            <a:ext cx="5941016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7412447-476C-41FB-9565-AD3C0DDC3F7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B8721B38-B86B-420D-92DC-591E933F843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19011DD9-68E2-4344-B53B-C5B72D3B04C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08C77-3FFC-4BF2-8D5F-7D0B2858FF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638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B7023A9-652F-4F99-A96B-6B5BBA23B1B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C1425F-76B6-4F0B-B1AF-B676854F2CE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21DB67-23CC-471B-AB9E-39708DC940E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ACB23-398D-4EA0-BC5C-029FC93706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1312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64DDA2B-2EFF-40F0-8C56-3D915FF747B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8DDF9DD-3613-4E96-96F4-712A2210E07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52C1A00-C10D-4908-878D-63A7146ABC5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40AF8-3E55-4206-AF6E-6F2C6D6297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28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047" y="301626"/>
            <a:ext cx="4421369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5271" y="301625"/>
            <a:ext cx="751357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3047" y="1581151"/>
            <a:ext cx="4421369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89D2CB8-F407-4023-874D-E0A1B7718F1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B5AE0B9-D574-4FCF-9D7F-AA6B8E7D929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454685A-CBD3-47EE-B421-C2391847664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E1C49-2D65-4BD6-A85B-017750C9C5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437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5044" y="5291139"/>
            <a:ext cx="806386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635044" y="674689"/>
            <a:ext cx="806386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35044" y="5916613"/>
            <a:ext cx="806386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4EEA098-BC6F-498D-B361-3369EF8FF4E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4D4F8BF-323A-4579-A8D7-3CC9C91FE36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C9D70B0-D179-4980-9482-27AF3CD3F69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53EB7-25E5-4CC2-A396-1E077E4727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641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1522FE9D-7A98-4775-AB44-AC7405DDE5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301625"/>
            <a:ext cx="1209040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67A18B0F-B4A9-453E-9053-3FA2BB0ABA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768475"/>
            <a:ext cx="12090400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32005F5-0F4E-4034-9725-BFEC064D64D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71513" y="6886575"/>
            <a:ext cx="3127375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2220CAE-DC14-45AB-9B26-1B5D4C3AD417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4597400" y="6886575"/>
            <a:ext cx="4257675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DFC92DF-90D6-436F-8654-7D78B499A8B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9636125" y="6886575"/>
            <a:ext cx="3128963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charset="-128"/>
              </a:defRPr>
            </a:lvl1pPr>
          </a:lstStyle>
          <a:p>
            <a:pPr>
              <a:defRPr/>
            </a:pPr>
            <a:fld id="{3227DD45-4745-4865-A188-684FF0C73D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elastic.co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sergei-shaikin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>
            <a:extLst>
              <a:ext uri="{FF2B5EF4-FFF2-40B4-BE49-F238E27FC236}">
                <a16:creationId xmlns:a16="http://schemas.microsoft.com/office/drawing/2014/main" id="{B91D3C85-85CA-4803-9986-6358C7DD5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397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5">
            <a:extLst>
              <a:ext uri="{FF2B5EF4-FFF2-40B4-BE49-F238E27FC236}">
                <a16:creationId xmlns:a16="http://schemas.microsoft.com/office/drawing/2014/main" id="{B113FB28-F38C-4E5D-8828-F38B06C3C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4459288"/>
            <a:ext cx="3240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/>
          <a:p>
            <a:r>
              <a:rPr lang="en-US" altLang="ru-RU" sz="2000" dirty="0">
                <a:solidFill>
                  <a:schemeClr val="bg1"/>
                </a:solidFill>
                <a:latin typeface="Roboto"/>
                <a:ea typeface="Microsoft YaHei"/>
              </a:rPr>
              <a:t>Sergei </a:t>
            </a:r>
            <a:r>
              <a:rPr lang="en-US" altLang="ru-RU" sz="2000" dirty="0" err="1">
                <a:solidFill>
                  <a:schemeClr val="bg1"/>
                </a:solidFill>
                <a:latin typeface="Roboto"/>
                <a:ea typeface="Microsoft YaHei"/>
              </a:rPr>
              <a:t>Shaikin</a:t>
            </a:r>
          </a:p>
        </p:txBody>
      </p:sp>
      <p:sp>
        <p:nvSpPr>
          <p:cNvPr id="3076" name="TextBox 20">
            <a:extLst>
              <a:ext uri="{FF2B5EF4-FFF2-40B4-BE49-F238E27FC236}">
                <a16:creationId xmlns:a16="http://schemas.microsoft.com/office/drawing/2014/main" id="{2E2841F8-2353-4B91-86A4-F82799033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4787900"/>
            <a:ext cx="3240087" cy="3079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>
            <a:spAutoFit/>
          </a:bodyPr>
          <a:lstStyle/>
          <a:p>
            <a:pPr>
              <a:defRPr/>
            </a:pPr>
            <a:r>
              <a:rPr lang="ru-RU" altLang="ru-RU" sz="1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Roboto Light"/>
                <a:ea typeface="Microsoft YaHei"/>
              </a:rPr>
              <a:t>Libertex</a:t>
            </a:r>
            <a:r>
              <a:rPr lang="ru-RU" altLang="ru-RU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 Light"/>
                <a:ea typeface="Microsoft YaHei"/>
              </a:rPr>
              <a:t> Group. </a:t>
            </a:r>
            <a:r>
              <a:rPr lang="ru-RU" altLang="ru-RU" sz="1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Roboto Light"/>
                <a:ea typeface="Microsoft YaHei"/>
              </a:rPr>
              <a:t>Bar</a:t>
            </a:r>
            <a:r>
              <a:rPr lang="ru-RU" altLang="ru-RU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 Light"/>
                <a:ea typeface="Microsoft YaHei"/>
              </a:rPr>
              <a:t>, </a:t>
            </a:r>
            <a:r>
              <a:rPr lang="ru-RU" altLang="ru-RU" sz="1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Roboto Light"/>
                <a:ea typeface="Microsoft YaHei"/>
              </a:rPr>
              <a:t>Montenegro</a:t>
            </a:r>
            <a:endParaRPr lang="en-US" altLang="ru-RU" sz="1400" dirty="0" err="1">
              <a:solidFill>
                <a:schemeClr val="accent1">
                  <a:lumMod val="60000"/>
                  <a:lumOff val="40000"/>
                </a:schemeClr>
              </a:solidFill>
              <a:latin typeface="Roboto Light"/>
              <a:ea typeface="Microsoft YaHei"/>
            </a:endParaRPr>
          </a:p>
        </p:txBody>
      </p:sp>
      <p:sp>
        <p:nvSpPr>
          <p:cNvPr id="3077" name="TextBox 21">
            <a:extLst>
              <a:ext uri="{FF2B5EF4-FFF2-40B4-BE49-F238E27FC236}">
                <a16:creationId xmlns:a16="http://schemas.microsoft.com/office/drawing/2014/main" id="{2B27D5B8-619F-479D-A792-14BE02977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5508625"/>
            <a:ext cx="11952287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/>
          <a:p>
            <a:pPr>
              <a:lnSpc>
                <a:spcPct val="96000"/>
              </a:lnSpc>
            </a:pPr>
            <a:r>
              <a:rPr lang="en-US" sz="4000" b="1" dirty="0">
                <a:solidFill>
                  <a:srgbClr val="FFFFFF"/>
                </a:solidFill>
                <a:latin typeface="Roboto Black"/>
                <a:ea typeface="Microsoft YaHei"/>
                <a:cs typeface="Arial"/>
              </a:rPr>
              <a:t>5 </a:t>
            </a:r>
            <a:r>
              <a:rPr lang="en-US" sz="4000" b="1" dirty="0" err="1">
                <a:solidFill>
                  <a:srgbClr val="FFFFFF"/>
                </a:solidFill>
                <a:latin typeface="Roboto Black"/>
                <a:ea typeface="Microsoft YaHei"/>
                <a:cs typeface="Arial"/>
              </a:rPr>
              <a:t>причин</a:t>
            </a:r>
            <a:r>
              <a:rPr lang="en-US" sz="4000" b="1" dirty="0">
                <a:solidFill>
                  <a:srgbClr val="FFFFFF"/>
                </a:solidFill>
                <a:latin typeface="Roboto Black"/>
                <a:ea typeface="Microsoft YaHei"/>
                <a:cs typeface="Arial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Black"/>
                <a:ea typeface="Microsoft YaHei"/>
                <a:cs typeface="Arial"/>
              </a:rPr>
              <a:t>которые</a:t>
            </a:r>
            <a:r>
              <a:rPr lang="en-US" sz="4000" b="1" dirty="0">
                <a:solidFill>
                  <a:srgbClr val="FFFFFF"/>
                </a:solidFill>
                <a:latin typeface="Roboto Black"/>
                <a:ea typeface="Microsoft YaHei"/>
                <a:cs typeface="Arial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Black"/>
                <a:ea typeface="Microsoft YaHei"/>
                <a:cs typeface="Arial"/>
              </a:rPr>
              <a:t>заставят</a:t>
            </a:r>
            <a:r>
              <a:rPr lang="en-US" sz="4000" b="1" dirty="0">
                <a:solidFill>
                  <a:srgbClr val="FFFFFF"/>
                </a:solidFill>
                <a:latin typeface="Roboto Black"/>
                <a:ea typeface="Microsoft YaHei"/>
                <a:cs typeface="Arial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Black"/>
                <a:ea typeface="Microsoft YaHei"/>
                <a:cs typeface="Arial"/>
              </a:rPr>
              <a:t>тебя</a:t>
            </a:r>
            <a:r>
              <a:rPr lang="en-US" sz="4000" b="1" dirty="0">
                <a:solidFill>
                  <a:srgbClr val="FFFFFF"/>
                </a:solidFill>
                <a:latin typeface="Roboto Black"/>
                <a:ea typeface="Microsoft YaHei"/>
                <a:cs typeface="Arial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Roboto Black"/>
                <a:ea typeface="Microsoft YaHei"/>
                <a:cs typeface="Arial"/>
              </a:rPr>
              <a:t>использовать</a:t>
            </a:r>
            <a:r>
              <a:rPr lang="en-US" sz="4000" b="1" dirty="0">
                <a:solidFill>
                  <a:srgbClr val="FFFFFF"/>
                </a:solidFill>
                <a:latin typeface="Roboto Black"/>
                <a:ea typeface="Microsoft YaHei"/>
                <a:cs typeface="Arial"/>
              </a:rPr>
              <a:t> Kibana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>
            <a:extLst>
              <a:ext uri="{FF2B5EF4-FFF2-40B4-BE49-F238E27FC236}">
                <a16:creationId xmlns:a16="http://schemas.microsoft.com/office/drawing/2014/main" id="{2C4919EB-A4CF-4433-98E7-B3A2B85BB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en-US" altLang="nl-NL" sz="4400" b="1">
                <a:latin typeface="Arial"/>
                <a:ea typeface="Microsoft YaHei"/>
                <a:cs typeface="Arial"/>
              </a:rPr>
              <a:t>Что же делать?</a:t>
            </a:r>
            <a:endParaRPr lang="en-US" altLang="nl-NL" sz="4400" b="1" dirty="0">
              <a:cs typeface="Arial"/>
            </a:endParaRPr>
          </a:p>
        </p:txBody>
      </p:sp>
      <p:pic>
        <p:nvPicPr>
          <p:cNvPr id="7172" name="Picture 5">
            <a:extLst>
              <a:ext uri="{FF2B5EF4-FFF2-40B4-BE49-F238E27FC236}">
                <a16:creationId xmlns:a16="http://schemas.microsoft.com/office/drawing/2014/main" id="{53E6AF86-1DBB-4D41-ADB7-41D623383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3">
            <a:extLst>
              <a:ext uri="{FF2B5EF4-FFF2-40B4-BE49-F238E27FC236}">
                <a16:creationId xmlns:a16="http://schemas.microsoft.com/office/drawing/2014/main" id="{80783EB8-A0F2-4E50-967C-071AF62DC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 anchor="t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5 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причин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которые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заставят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тебя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использовать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Kibana</a:t>
            </a:r>
            <a:endParaRPr lang="en-US" sz="1600" dirty="0">
              <a:latin typeface="Arial"/>
              <a:ea typeface="Microsoft YaHei"/>
              <a:cs typeface="Arial"/>
            </a:endParaRPr>
          </a:p>
        </p:txBody>
      </p:sp>
      <p:pic>
        <p:nvPicPr>
          <p:cNvPr id="2" name="Рисунок 2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037663F9-04D8-48D6-B3C9-7D529CA51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207" y="1416722"/>
            <a:ext cx="7355635" cy="537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416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A45B8C-992D-4212-A550-F0141765C375}"/>
              </a:ext>
            </a:extLst>
          </p:cNvPr>
          <p:cNvSpPr txBox="1">
            <a:spLocks/>
          </p:cNvSpPr>
          <p:nvPr/>
        </p:nvSpPr>
        <p:spPr>
          <a:xfrm>
            <a:off x="239713" y="1600200"/>
            <a:ext cx="12960350" cy="452596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250000"/>
              </a:lnSpc>
              <a:buFont typeface="Arial" pitchFamily="34" charset="0"/>
              <a:buChar char="•"/>
              <a:defRPr/>
            </a:pPr>
            <a:r>
              <a:rPr lang="en-US" sz="4000" spc="-150">
                <a:solidFill>
                  <a:schemeClr val="accent4">
                    <a:lumMod val="75000"/>
                  </a:schemeClr>
                </a:solidFill>
              </a:rPr>
              <a:t>Splunk</a:t>
            </a:r>
            <a:endParaRPr lang="ru-RU" sz="4000">
              <a:solidFill>
                <a:srgbClr val="898989"/>
              </a:solidFill>
              <a:cs typeface="Arial"/>
            </a:endParaRPr>
          </a:p>
          <a:p>
            <a:pPr algn="l">
              <a:lnSpc>
                <a:spcPct val="250000"/>
              </a:lnSpc>
              <a:buFont typeface="Arial" pitchFamily="34" charset="0"/>
              <a:buChar char="•"/>
              <a:defRPr/>
            </a:pPr>
            <a:r>
              <a:rPr lang="ru-RU" sz="4000">
                <a:solidFill>
                  <a:schemeClr val="accent6">
                    <a:lumMod val="75000"/>
                  </a:schemeClr>
                </a:solidFill>
                <a:cs typeface="Arial"/>
              </a:rPr>
              <a:t>Graylog</a:t>
            </a:r>
          </a:p>
          <a:p>
            <a:pPr algn="l">
              <a:lnSpc>
                <a:spcPct val="250000"/>
              </a:lnSpc>
              <a:buFont typeface="Arial" pitchFamily="34" charset="0"/>
              <a:buChar char="•"/>
              <a:defRPr/>
            </a:pPr>
            <a:r>
              <a:rPr lang="ru-RU" sz="4000">
                <a:solidFill>
                  <a:schemeClr val="accent6">
                    <a:lumMod val="75000"/>
                  </a:schemeClr>
                </a:solidFill>
                <a:cs typeface="Arial"/>
              </a:rPr>
              <a:t>Kibana</a:t>
            </a:r>
            <a:endParaRPr lang="ru-RU" sz="4000" dirty="0">
              <a:solidFill>
                <a:schemeClr val="accent6">
                  <a:lumMod val="75000"/>
                </a:schemeClr>
              </a:solidFill>
              <a:cs typeface="Arial"/>
            </a:endParaRPr>
          </a:p>
        </p:txBody>
      </p:sp>
      <p:sp>
        <p:nvSpPr>
          <p:cNvPr id="13315" name="Title 1">
            <a:extLst>
              <a:ext uri="{FF2B5EF4-FFF2-40B4-BE49-F238E27FC236}">
                <a16:creationId xmlns:a16="http://schemas.microsoft.com/office/drawing/2014/main" id="{928A2462-82B4-44EA-B6E8-6A4185C45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/>
            <a:r>
              <a:rPr lang="en-US" altLang="nl-NL" sz="4400" b="1">
                <a:latin typeface="Arial"/>
                <a:ea typeface="Microsoft YaHei"/>
                <a:cs typeface="Arial"/>
              </a:rPr>
              <a:t>Визуализаторы логов</a:t>
            </a:r>
            <a:endParaRPr lang="ru-RU"/>
          </a:p>
        </p:txBody>
      </p:sp>
      <p:pic>
        <p:nvPicPr>
          <p:cNvPr id="13316" name="Picture 5">
            <a:extLst>
              <a:ext uri="{FF2B5EF4-FFF2-40B4-BE49-F238E27FC236}">
                <a16:creationId xmlns:a16="http://schemas.microsoft.com/office/drawing/2014/main" id="{2BDB51C9-634D-4806-8C52-50EF714C2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3">
            <a:extLst>
              <a:ext uri="{FF2B5EF4-FFF2-40B4-BE49-F238E27FC236}">
                <a16:creationId xmlns:a16="http://schemas.microsoft.com/office/drawing/2014/main" id="{307C289E-6A40-4C0B-8BCB-9F5C88FA1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 anchor="t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5 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причин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которые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заставят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тебя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использовать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Kibana</a:t>
            </a:r>
            <a:endParaRPr lang="en-US" sz="1600" dirty="0">
              <a:latin typeface="Arial"/>
              <a:ea typeface="Microsoft YaHei"/>
              <a:cs typeface="Arial"/>
            </a:endParaRPr>
          </a:p>
        </p:txBody>
      </p:sp>
      <p:pic>
        <p:nvPicPr>
          <p:cNvPr id="2" name="Рисунок 2" descr="Изображение выглядит как текст, знак, темный, закрыть&#10;&#10;Автоматически созданное описание">
            <a:extLst>
              <a:ext uri="{FF2B5EF4-FFF2-40B4-BE49-F238E27FC236}">
                <a16:creationId xmlns:a16="http://schemas.microsoft.com/office/drawing/2014/main" id="{2C9F47E5-ABF8-4E24-9CA9-A4454B403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2969" y="2028627"/>
            <a:ext cx="3638498" cy="1036522"/>
          </a:xfrm>
          <a:prstGeom prst="rect">
            <a:avLst/>
          </a:prstGeom>
        </p:spPr>
      </p:pic>
      <p:pic>
        <p:nvPicPr>
          <p:cNvPr id="3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434C901-F297-43C8-98C0-46C5215E57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2111" y="3628144"/>
            <a:ext cx="3766274" cy="1237134"/>
          </a:xfrm>
          <a:prstGeom prst="rect">
            <a:avLst/>
          </a:prstGeom>
        </p:spPr>
      </p:pic>
      <p:pic>
        <p:nvPicPr>
          <p:cNvPr id="5" name="Рисунок 5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9C2D0EE7-D306-483B-9BA4-FB11A06AE8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3331" y="5227271"/>
            <a:ext cx="3835971" cy="133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721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1C4CF995-5524-46B6-93B3-74102FD49CCB}"/>
              </a:ext>
            </a:extLst>
          </p:cNvPr>
          <p:cNvSpPr txBox="1">
            <a:spLocks/>
          </p:cNvSpPr>
          <p:nvPr/>
        </p:nvSpPr>
        <p:spPr>
          <a:xfrm>
            <a:off x="457200" y="1628775"/>
            <a:ext cx="5398847" cy="4248150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4000" b="1" i="1" u="sng">
                <a:solidFill>
                  <a:schemeClr val="accent5">
                    <a:lumMod val="50000"/>
                  </a:schemeClr>
                </a:solidFill>
              </a:rPr>
              <a:t>Плюсы</a:t>
            </a:r>
            <a:endParaRPr lang="ru-RU" i="1" u="sng">
              <a:solidFill>
                <a:schemeClr val="accent5">
                  <a:lumMod val="50000"/>
                </a:schemeClr>
              </a:solidFill>
            </a:endParaRPr>
          </a:p>
          <a:p>
            <a:pPr marL="571500" indent="-571500" algn="l">
              <a:buChar char="•"/>
              <a:defRPr/>
            </a:pPr>
            <a:r>
              <a:rPr lang="en-US" sz="4000" b="1">
                <a:solidFill>
                  <a:schemeClr val="accent5">
                    <a:lumMod val="50000"/>
                  </a:schemeClr>
                </a:solidFill>
                <a:cs typeface="Arial"/>
              </a:rPr>
              <a:t>Интуитивность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cs typeface="Arial"/>
            </a:endParaRPr>
          </a:p>
          <a:p>
            <a:pPr marL="571500" indent="-571500" algn="l">
              <a:buChar char="•"/>
              <a:defRPr/>
            </a:pPr>
            <a:r>
              <a:rPr lang="en-US" sz="4000" b="1">
                <a:solidFill>
                  <a:schemeClr val="accent5">
                    <a:lumMod val="50000"/>
                  </a:schemeClr>
                </a:solidFill>
                <a:cs typeface="Arial"/>
              </a:rPr>
              <a:t>Скорость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cs typeface="Arial"/>
            </a:endParaRPr>
          </a:p>
          <a:p>
            <a:pPr marL="571500" indent="-571500" algn="l">
              <a:buChar char="•"/>
              <a:defRPr/>
            </a:pPr>
            <a:r>
              <a:rPr lang="en-US" sz="4000" b="1">
                <a:solidFill>
                  <a:schemeClr val="accent5">
                    <a:lumMod val="50000"/>
                  </a:schemeClr>
                </a:solidFill>
                <a:cs typeface="Arial"/>
              </a:rPr>
              <a:t>Кросс-платформенность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cs typeface="Arial"/>
            </a:endParaRPr>
          </a:p>
          <a:p>
            <a:pPr marL="571500" indent="-571500" algn="l">
              <a:buChar char="•"/>
              <a:defRPr/>
            </a:pPr>
            <a:endParaRPr lang="en-US" sz="4000" b="1" dirty="0">
              <a:solidFill>
                <a:schemeClr val="accent5">
                  <a:lumMod val="50000"/>
                </a:schemeClr>
              </a:solidFill>
              <a:cs typeface="Arial"/>
            </a:endParaRP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2EEDB17C-8E3E-4CD5-A47E-D2CD99D57E22}"/>
              </a:ext>
            </a:extLst>
          </p:cNvPr>
          <p:cNvSpPr txBox="1">
            <a:spLocks/>
          </p:cNvSpPr>
          <p:nvPr/>
        </p:nvSpPr>
        <p:spPr>
          <a:xfrm>
            <a:off x="7713450" y="1547813"/>
            <a:ext cx="4642063" cy="4248150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en-US" sz="4000" b="1" i="1" u="sng">
                <a:solidFill>
                  <a:schemeClr val="accent6">
                    <a:lumMod val="75000"/>
                  </a:schemeClr>
                </a:solidFill>
              </a:rPr>
              <a:t>Минусы</a:t>
            </a:r>
          </a:p>
          <a:p>
            <a:pPr>
              <a:defRPr/>
            </a:pPr>
            <a:r>
              <a:rPr lang="en-US" sz="4000" b="1">
                <a:solidFill>
                  <a:schemeClr val="accent6">
                    <a:lumMod val="75000"/>
                  </a:schemeClr>
                </a:solidFill>
                <a:cs typeface="Arial"/>
              </a:rPr>
              <a:t>Цена</a:t>
            </a:r>
          </a:p>
          <a:p>
            <a:pPr>
              <a:defRPr/>
            </a:pPr>
            <a:r>
              <a:rPr lang="en-US" sz="4000" b="1">
                <a:solidFill>
                  <a:schemeClr val="accent6">
                    <a:lumMod val="75000"/>
                  </a:schemeClr>
                </a:solidFill>
                <a:cs typeface="Arial"/>
              </a:rPr>
              <a:t>Сложность установки</a:t>
            </a:r>
          </a:p>
          <a:p>
            <a:pPr>
              <a:defRPr/>
            </a:pPr>
            <a:endParaRPr lang="en-US" sz="4000" b="1" dirty="0">
              <a:solidFill>
                <a:schemeClr val="accent6">
                  <a:lumMod val="75000"/>
                </a:schemeClr>
              </a:solidFill>
              <a:cs typeface="Arial"/>
            </a:endParaRPr>
          </a:p>
          <a:p>
            <a:pPr>
              <a:defRPr/>
            </a:pPr>
            <a:endParaRPr lang="en-US" sz="4000" b="1" dirty="0">
              <a:solidFill>
                <a:schemeClr val="accent6">
                  <a:lumMod val="75000"/>
                </a:schemeClr>
              </a:solidFill>
              <a:cs typeface="Arial"/>
            </a:endParaRPr>
          </a:p>
        </p:txBody>
      </p:sp>
      <p:cxnSp>
        <p:nvCxnSpPr>
          <p:cNvPr id="9" name="Straight Connector 10">
            <a:extLst>
              <a:ext uri="{FF2B5EF4-FFF2-40B4-BE49-F238E27FC236}">
                <a16:creationId xmlns:a16="http://schemas.microsoft.com/office/drawing/2014/main" id="{5BA36FA1-75D9-4521-B407-6DFDCBF19EE3}"/>
              </a:ext>
            </a:extLst>
          </p:cNvPr>
          <p:cNvCxnSpPr>
            <a:cxnSpLocks/>
          </p:cNvCxnSpPr>
          <p:nvPr/>
        </p:nvCxnSpPr>
        <p:spPr>
          <a:xfrm rot="5400000">
            <a:off x="4668044" y="3825082"/>
            <a:ext cx="41036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9" name="Title 1">
            <a:extLst>
              <a:ext uri="{FF2B5EF4-FFF2-40B4-BE49-F238E27FC236}">
                <a16:creationId xmlns:a16="http://schemas.microsoft.com/office/drawing/2014/main" id="{C83FF81A-B37F-449A-B110-7BA2060C5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/>
            <a:r>
              <a:rPr lang="en-US" altLang="nl-NL" sz="4400" b="1">
                <a:latin typeface="Arial"/>
                <a:ea typeface="Microsoft YaHei"/>
                <a:cs typeface="Arial"/>
              </a:rPr>
              <a:t>Splunk</a:t>
            </a:r>
            <a:endParaRPr lang="ru-RU"/>
          </a:p>
        </p:txBody>
      </p:sp>
      <p:pic>
        <p:nvPicPr>
          <p:cNvPr id="11270" name="Picture 9">
            <a:extLst>
              <a:ext uri="{FF2B5EF4-FFF2-40B4-BE49-F238E27FC236}">
                <a16:creationId xmlns:a16="http://schemas.microsoft.com/office/drawing/2014/main" id="{B540498B-9ED2-4A81-BAE8-FED45F680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3">
            <a:extLst>
              <a:ext uri="{FF2B5EF4-FFF2-40B4-BE49-F238E27FC236}">
                <a16:creationId xmlns:a16="http://schemas.microsoft.com/office/drawing/2014/main" id="{872FD85B-3D73-4386-BF2B-0B2D60821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 anchor="t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5 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причин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которые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заставят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тебя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использовать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Kibana</a:t>
            </a:r>
            <a:endParaRPr lang="en-US" sz="1600" dirty="0">
              <a:latin typeface="Arial"/>
              <a:ea typeface="Microsoft YaHei"/>
              <a:cs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1C4CF995-5524-46B6-93B3-74102FD49CCB}"/>
              </a:ext>
            </a:extLst>
          </p:cNvPr>
          <p:cNvSpPr txBox="1">
            <a:spLocks/>
          </p:cNvSpPr>
          <p:nvPr/>
        </p:nvSpPr>
        <p:spPr>
          <a:xfrm>
            <a:off x="457200" y="1628775"/>
            <a:ext cx="5398847" cy="4248150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4000" b="1" i="1" u="sng">
                <a:solidFill>
                  <a:schemeClr val="accent5">
                    <a:lumMod val="50000"/>
                  </a:schemeClr>
                </a:solidFill>
              </a:rPr>
              <a:t>Плюсы</a:t>
            </a:r>
            <a:endParaRPr lang="ru-RU" i="1" u="sng">
              <a:solidFill>
                <a:schemeClr val="accent5">
                  <a:lumMod val="50000"/>
                </a:schemeClr>
              </a:solidFill>
            </a:endParaRPr>
          </a:p>
          <a:p>
            <a:pPr marL="571500" indent="-571500" algn="l">
              <a:buChar char="•"/>
              <a:defRPr/>
            </a:pPr>
            <a:r>
              <a:rPr lang="en-US" sz="4000" b="1">
                <a:solidFill>
                  <a:schemeClr val="accent5">
                    <a:lumMod val="50000"/>
                  </a:schemeClr>
                </a:solidFill>
                <a:cs typeface="Arial"/>
              </a:rPr>
              <a:t>Оупенсорс</a:t>
            </a:r>
          </a:p>
          <a:p>
            <a:pPr marL="571500" indent="-571500" algn="l">
              <a:buChar char="•"/>
              <a:defRPr/>
            </a:pPr>
            <a:r>
              <a:rPr lang="en-US" sz="4000" b="1">
                <a:solidFill>
                  <a:schemeClr val="accent5">
                    <a:lumMod val="50000"/>
                  </a:schemeClr>
                </a:solidFill>
                <a:cs typeface="Arial"/>
              </a:rPr>
              <a:t>Любые логи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cs typeface="Arial"/>
            </a:endParaRPr>
          </a:p>
          <a:p>
            <a:pPr marL="571500" indent="-571500" algn="l">
              <a:buChar char="•"/>
              <a:defRPr/>
            </a:pPr>
            <a:r>
              <a:rPr lang="en-US" sz="4000" b="1">
                <a:solidFill>
                  <a:schemeClr val="accent5">
                    <a:lumMod val="50000"/>
                  </a:schemeClr>
                </a:solidFill>
                <a:cs typeface="Arial"/>
              </a:rPr>
              <a:t>Простота установки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cs typeface="Arial"/>
            </a:endParaRPr>
          </a:p>
          <a:p>
            <a:pPr marL="571500" indent="-571500" algn="l">
              <a:buChar char="•"/>
              <a:defRPr/>
            </a:pPr>
            <a:endParaRPr lang="en-US" sz="4000" b="1" dirty="0">
              <a:solidFill>
                <a:schemeClr val="accent5">
                  <a:lumMod val="50000"/>
                </a:schemeClr>
              </a:solidFill>
              <a:cs typeface="Arial"/>
            </a:endParaRP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2EEDB17C-8E3E-4CD5-A47E-D2CD99D57E22}"/>
              </a:ext>
            </a:extLst>
          </p:cNvPr>
          <p:cNvSpPr txBox="1">
            <a:spLocks/>
          </p:cNvSpPr>
          <p:nvPr/>
        </p:nvSpPr>
        <p:spPr>
          <a:xfrm>
            <a:off x="7759915" y="1547813"/>
            <a:ext cx="4595598" cy="4248150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en-US" sz="4000" b="1" i="1" u="sng">
                <a:solidFill>
                  <a:schemeClr val="accent6">
                    <a:lumMod val="75000"/>
                  </a:schemeClr>
                </a:solidFill>
              </a:rPr>
              <a:t>Минусы</a:t>
            </a:r>
          </a:p>
          <a:p>
            <a:pPr>
              <a:defRPr/>
            </a:pPr>
            <a:r>
              <a:rPr lang="en-US" sz="4000" b="1">
                <a:solidFill>
                  <a:schemeClr val="accent6">
                    <a:lumMod val="75000"/>
                  </a:schemeClr>
                </a:solidFill>
                <a:cs typeface="Arial"/>
              </a:rPr>
              <a:t>Ограниченное количество протоколов</a:t>
            </a:r>
          </a:p>
          <a:p>
            <a:pPr>
              <a:defRPr/>
            </a:pPr>
            <a:r>
              <a:rPr lang="en-US" sz="4000" b="1">
                <a:solidFill>
                  <a:schemeClr val="accent6">
                    <a:lumMod val="75000"/>
                  </a:schemeClr>
                </a:solidFill>
                <a:cs typeface="Arial"/>
              </a:rPr>
              <a:t>Низкая скорость</a:t>
            </a:r>
          </a:p>
        </p:txBody>
      </p:sp>
      <p:cxnSp>
        <p:nvCxnSpPr>
          <p:cNvPr id="9" name="Straight Connector 10">
            <a:extLst>
              <a:ext uri="{FF2B5EF4-FFF2-40B4-BE49-F238E27FC236}">
                <a16:creationId xmlns:a16="http://schemas.microsoft.com/office/drawing/2014/main" id="{5BA36FA1-75D9-4521-B407-6DFDCBF19EE3}"/>
              </a:ext>
            </a:extLst>
          </p:cNvPr>
          <p:cNvCxnSpPr>
            <a:cxnSpLocks/>
          </p:cNvCxnSpPr>
          <p:nvPr/>
        </p:nvCxnSpPr>
        <p:spPr>
          <a:xfrm rot="5400000">
            <a:off x="4668044" y="3825082"/>
            <a:ext cx="41036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9" name="Title 1">
            <a:extLst>
              <a:ext uri="{FF2B5EF4-FFF2-40B4-BE49-F238E27FC236}">
                <a16:creationId xmlns:a16="http://schemas.microsoft.com/office/drawing/2014/main" id="{C83FF81A-B37F-449A-B110-7BA2060C5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/>
            <a:r>
              <a:rPr lang="en-US" altLang="nl-NL" sz="4400" b="1">
                <a:latin typeface="Arial"/>
                <a:ea typeface="Microsoft YaHei"/>
                <a:cs typeface="Arial"/>
              </a:rPr>
              <a:t>Graylog</a:t>
            </a:r>
            <a:endParaRPr lang="ru-RU"/>
          </a:p>
        </p:txBody>
      </p:sp>
      <p:pic>
        <p:nvPicPr>
          <p:cNvPr id="11270" name="Picture 9">
            <a:extLst>
              <a:ext uri="{FF2B5EF4-FFF2-40B4-BE49-F238E27FC236}">
                <a16:creationId xmlns:a16="http://schemas.microsoft.com/office/drawing/2014/main" id="{B540498B-9ED2-4A81-BAE8-FED45F680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3">
            <a:extLst>
              <a:ext uri="{FF2B5EF4-FFF2-40B4-BE49-F238E27FC236}">
                <a16:creationId xmlns:a16="http://schemas.microsoft.com/office/drawing/2014/main" id="{872FD85B-3D73-4386-BF2B-0B2D60821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 anchor="t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5 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причин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которые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заставят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тебя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использовать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Kibana</a:t>
            </a:r>
            <a:endParaRPr lang="en-US" sz="1600" dirty="0">
              <a:latin typeface="Arial"/>
              <a:ea typeface="Microsoft YaHe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93355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B96D6C84-33E2-4B39-A8C3-EECBE6B79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>
            <a:extLst>
              <a:ext uri="{FF2B5EF4-FFF2-40B4-BE49-F238E27FC236}">
                <a16:creationId xmlns:a16="http://schemas.microsoft.com/office/drawing/2014/main" id="{EB9F3D73-4B56-4756-A7C7-DC331D36E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 anchor="t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5 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причин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которые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заставят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тебя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использовать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Kibana</a:t>
            </a:r>
            <a:endParaRPr lang="en-US" sz="1600" dirty="0">
              <a:latin typeface="Arial"/>
              <a:ea typeface="Microsoft YaHei"/>
              <a:cs typeface="Arial"/>
            </a:endParaRP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CFA6F23C-17A9-457D-81CE-90BC94C63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89" y="740150"/>
            <a:ext cx="13105583" cy="527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110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>
            <a:extLst>
              <a:ext uri="{FF2B5EF4-FFF2-40B4-BE49-F238E27FC236}">
                <a16:creationId xmlns:a16="http://schemas.microsoft.com/office/drawing/2014/main" id="{2C4919EB-A4CF-4433-98E7-B3A2B85BB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/>
            <a:r>
              <a:rPr lang="en-US" altLang="nl-NL" sz="4400" b="1">
                <a:latin typeface="Arial"/>
                <a:ea typeface="Microsoft YaHei"/>
                <a:cs typeface="Arial"/>
              </a:rPr>
              <a:t>Стэк ELK</a:t>
            </a:r>
            <a:endParaRPr lang="ru-RU"/>
          </a:p>
        </p:txBody>
      </p:sp>
      <p:pic>
        <p:nvPicPr>
          <p:cNvPr id="7172" name="Picture 5">
            <a:extLst>
              <a:ext uri="{FF2B5EF4-FFF2-40B4-BE49-F238E27FC236}">
                <a16:creationId xmlns:a16="http://schemas.microsoft.com/office/drawing/2014/main" id="{53E6AF86-1DBB-4D41-ADB7-41D623383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3">
            <a:extLst>
              <a:ext uri="{FF2B5EF4-FFF2-40B4-BE49-F238E27FC236}">
                <a16:creationId xmlns:a16="http://schemas.microsoft.com/office/drawing/2014/main" id="{80783EB8-A0F2-4E50-967C-071AF62DC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 anchor="t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5 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причин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которые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заставят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тебя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использовать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Kibana</a:t>
            </a:r>
            <a:endParaRPr lang="en-US" sz="1600" dirty="0">
              <a:latin typeface="Arial"/>
              <a:ea typeface="Microsoft YaHei"/>
              <a:cs typeface="Arial"/>
            </a:endParaRPr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6B153116-606A-4FBB-9CC6-AE60269FE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6" y="1988970"/>
            <a:ext cx="13337902" cy="372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5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A45B8C-992D-4212-A550-F0141765C375}"/>
              </a:ext>
            </a:extLst>
          </p:cNvPr>
          <p:cNvSpPr txBox="1">
            <a:spLocks/>
          </p:cNvSpPr>
          <p:nvPr/>
        </p:nvSpPr>
        <p:spPr>
          <a:xfrm>
            <a:off x="239713" y="1600200"/>
            <a:ext cx="12960350" cy="452596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  <a:defRPr/>
            </a:pPr>
            <a:r>
              <a:rPr lang="en-US" sz="4000" spc="-150" dirty="0">
                <a:solidFill>
                  <a:schemeClr val="accent2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https://demo.elastic.co</a:t>
            </a:r>
            <a:endParaRPr lang="en-US" sz="4000" spc="-150">
              <a:solidFill>
                <a:schemeClr val="accent2"/>
              </a:solidFill>
              <a:ea typeface="Microsoft YaHei"/>
              <a:cs typeface="+mn-lt"/>
            </a:endParaRPr>
          </a:p>
          <a:p>
            <a:pPr algn="l">
              <a:buFont typeface="Arial" pitchFamily="34" charset="0"/>
              <a:buChar char="•"/>
              <a:defRPr/>
            </a:pPr>
            <a:endParaRPr lang="en-US" sz="4000" spc="-150" dirty="0">
              <a:solidFill>
                <a:schemeClr val="accent2"/>
              </a:solidFill>
              <a:cs typeface="Arial"/>
            </a:endParaRPr>
          </a:p>
        </p:txBody>
      </p:sp>
      <p:sp>
        <p:nvSpPr>
          <p:cNvPr id="13315" name="Title 1">
            <a:extLst>
              <a:ext uri="{FF2B5EF4-FFF2-40B4-BE49-F238E27FC236}">
                <a16:creationId xmlns:a16="http://schemas.microsoft.com/office/drawing/2014/main" id="{928A2462-82B4-44EA-B6E8-6A4185C45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/>
            <a:r>
              <a:rPr lang="en-US" altLang="nl-NL" sz="4400" b="1">
                <a:latin typeface="Arial"/>
                <a:ea typeface="Microsoft YaHei"/>
                <a:cs typeface="Arial"/>
              </a:rPr>
              <a:t>Demo версия Kibana</a:t>
            </a:r>
            <a:endParaRPr lang="en-US" altLang="nl-NL" sz="4400" b="1" dirty="0">
              <a:cs typeface="Arial"/>
            </a:endParaRPr>
          </a:p>
        </p:txBody>
      </p:sp>
      <p:pic>
        <p:nvPicPr>
          <p:cNvPr id="13316" name="Picture 5">
            <a:extLst>
              <a:ext uri="{FF2B5EF4-FFF2-40B4-BE49-F238E27FC236}">
                <a16:creationId xmlns:a16="http://schemas.microsoft.com/office/drawing/2014/main" id="{2BDB51C9-634D-4806-8C52-50EF714C2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3">
            <a:extLst>
              <a:ext uri="{FF2B5EF4-FFF2-40B4-BE49-F238E27FC236}">
                <a16:creationId xmlns:a16="http://schemas.microsoft.com/office/drawing/2014/main" id="{307C289E-6A40-4C0B-8BCB-9F5C88FA1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 anchor="t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5 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причин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которые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заставят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тебя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использовать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Kibana</a:t>
            </a:r>
            <a:endParaRPr lang="en-US" sz="1600" dirty="0">
              <a:latin typeface="Arial"/>
              <a:ea typeface="Microsoft YaHei"/>
              <a:cs typeface="Arial"/>
            </a:endParaRP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607ACAAF-F1AB-48B7-B467-3BF7DDDD4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5205" y="2405062"/>
            <a:ext cx="274406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586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A45B8C-992D-4212-A550-F0141765C375}"/>
              </a:ext>
            </a:extLst>
          </p:cNvPr>
          <p:cNvSpPr txBox="1">
            <a:spLocks/>
          </p:cNvSpPr>
          <p:nvPr/>
        </p:nvSpPr>
        <p:spPr>
          <a:xfrm>
            <a:off x="239713" y="1600200"/>
            <a:ext cx="12960350" cy="452596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Char char="•"/>
              <a:defRPr/>
            </a:pPr>
            <a:r>
              <a:rPr lang="en-US" sz="4000" spc="-150">
                <a:solidFill>
                  <a:schemeClr val="accent4">
                    <a:lumMod val="75000"/>
                  </a:schemeClr>
                </a:solidFill>
              </a:rPr>
              <a:t>Создаем нетворк</a:t>
            </a:r>
            <a:endParaRPr lang="en-US" sz="4000" spc="-150">
              <a:solidFill>
                <a:schemeClr val="accent4">
                  <a:lumMod val="75000"/>
                </a:schemeClr>
              </a:solidFill>
              <a:cs typeface="Arial"/>
            </a:endParaRPr>
          </a:p>
          <a:p>
            <a:pPr algn="l">
              <a:buFont typeface="Arial" pitchFamily="34" charset="0"/>
              <a:buChar char="•"/>
              <a:defRPr/>
            </a:pPr>
            <a:endParaRPr lang="en-US" sz="4000" spc="-150" dirty="0">
              <a:ea typeface="+mn-lt"/>
              <a:cs typeface="+mn-lt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n-US" sz="4000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</a:rPr>
              <a:t>Скачиваем имидж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  <a:p>
            <a:pPr algn="l">
              <a:buFont typeface="Arial" pitchFamily="34" charset="0"/>
              <a:buChar char="•"/>
              <a:defRPr/>
            </a:pPr>
            <a:endParaRPr lang="en-US" sz="4000" dirty="0">
              <a:solidFill>
                <a:schemeClr val="accent5">
                  <a:lumMod val="50000"/>
                </a:schemeClr>
              </a:solidFill>
              <a:cs typeface="Arial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n-US" sz="4000">
                <a:solidFill>
                  <a:schemeClr val="accent4">
                    <a:lumMod val="75000"/>
                  </a:schemeClr>
                </a:solidFill>
              </a:rPr>
              <a:t>И запускаем его</a:t>
            </a:r>
            <a:endParaRPr lang="ru-RU" sz="4000">
              <a:solidFill>
                <a:schemeClr val="accent4">
                  <a:lumMod val="75000"/>
                </a:schemeClr>
              </a:solidFill>
              <a:cs typeface="Arial"/>
            </a:endParaRPr>
          </a:p>
        </p:txBody>
      </p:sp>
      <p:sp>
        <p:nvSpPr>
          <p:cNvPr id="13315" name="Title 1">
            <a:extLst>
              <a:ext uri="{FF2B5EF4-FFF2-40B4-BE49-F238E27FC236}">
                <a16:creationId xmlns:a16="http://schemas.microsoft.com/office/drawing/2014/main" id="{928A2462-82B4-44EA-B6E8-6A4185C45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/>
            <a:r>
              <a:rPr lang="en-US" altLang="nl-NL" sz="4400" b="1">
                <a:latin typeface="Arial"/>
                <a:ea typeface="Microsoft YaHei"/>
                <a:cs typeface="Arial"/>
              </a:rPr>
              <a:t>Настройка в Docker контейнерах</a:t>
            </a:r>
            <a:endParaRPr lang="ru-RU"/>
          </a:p>
        </p:txBody>
      </p:sp>
      <p:pic>
        <p:nvPicPr>
          <p:cNvPr id="13316" name="Picture 5">
            <a:extLst>
              <a:ext uri="{FF2B5EF4-FFF2-40B4-BE49-F238E27FC236}">
                <a16:creationId xmlns:a16="http://schemas.microsoft.com/office/drawing/2014/main" id="{2BDB51C9-634D-4806-8C52-50EF714C2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3">
            <a:extLst>
              <a:ext uri="{FF2B5EF4-FFF2-40B4-BE49-F238E27FC236}">
                <a16:creationId xmlns:a16="http://schemas.microsoft.com/office/drawing/2014/main" id="{307C289E-6A40-4C0B-8BCB-9F5C88FA1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 anchor="t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5 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причин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которые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заставят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тебя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использовать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Kibana</a:t>
            </a:r>
            <a:endParaRPr lang="en-US" sz="1600" dirty="0">
              <a:latin typeface="Arial"/>
              <a:ea typeface="Microsoft YaHei"/>
              <a:cs typeface="Arial"/>
            </a:endParaRP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4A461F91-7058-4E22-B701-551EDBB58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34" y="2256957"/>
            <a:ext cx="8912186" cy="719290"/>
          </a:xfrm>
          <a:prstGeom prst="rect">
            <a:avLst/>
          </a:prstGeom>
        </p:spPr>
      </p:pic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3D0A7C30-60F7-46C2-8A21-5200768C8B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7" r="33189"/>
          <a:stretch/>
        </p:blipFill>
        <p:spPr>
          <a:xfrm>
            <a:off x="238359" y="3811619"/>
            <a:ext cx="13202922" cy="766023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A39CE292-E204-4B37-826F-586229C854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429" r="32736" b="-1429"/>
          <a:stretch/>
        </p:blipFill>
        <p:spPr>
          <a:xfrm>
            <a:off x="250667" y="5298188"/>
            <a:ext cx="13081488" cy="84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394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9">
            <a:extLst>
              <a:ext uri="{FF2B5EF4-FFF2-40B4-BE49-F238E27FC236}">
                <a16:creationId xmlns:a16="http://schemas.microsoft.com/office/drawing/2014/main" id="{B540498B-9ED2-4A81-BAE8-FED45F680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3">
            <a:extLst>
              <a:ext uri="{FF2B5EF4-FFF2-40B4-BE49-F238E27FC236}">
                <a16:creationId xmlns:a16="http://schemas.microsoft.com/office/drawing/2014/main" id="{872FD85B-3D73-4386-BF2B-0B2D60821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 anchor="t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5 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причин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которые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заставят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тебя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использовать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Kibana</a:t>
            </a:r>
            <a:endParaRPr lang="en-US" sz="1600" dirty="0">
              <a:latin typeface="Arial"/>
              <a:ea typeface="Microsoft YaHei"/>
              <a:cs typeface="Arial"/>
            </a:endParaRPr>
          </a:p>
        </p:txBody>
      </p:sp>
      <p:pic>
        <p:nvPicPr>
          <p:cNvPr id="3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DB886F5-BCCD-4CCA-9FC7-38F73A0BD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12" y="-1550"/>
            <a:ext cx="13175278" cy="681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713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9">
            <a:extLst>
              <a:ext uri="{FF2B5EF4-FFF2-40B4-BE49-F238E27FC236}">
                <a16:creationId xmlns:a16="http://schemas.microsoft.com/office/drawing/2014/main" id="{B540498B-9ED2-4A81-BAE8-FED45F680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3">
            <a:extLst>
              <a:ext uri="{FF2B5EF4-FFF2-40B4-BE49-F238E27FC236}">
                <a16:creationId xmlns:a16="http://schemas.microsoft.com/office/drawing/2014/main" id="{872FD85B-3D73-4386-BF2B-0B2D60821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 anchor="t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5 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причин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которые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заставят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тебя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использовать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Kibana</a:t>
            </a:r>
            <a:endParaRPr lang="en-US" sz="1600" dirty="0">
              <a:latin typeface="Arial"/>
              <a:ea typeface="Microsoft YaHei"/>
              <a:cs typeface="Arial"/>
            </a:endParaRPr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7C0E4C52-4FC3-44F2-8856-DA2968796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98" y="-2724"/>
            <a:ext cx="13244974" cy="681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405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A45B8C-992D-4212-A550-F0141765C375}"/>
              </a:ext>
            </a:extLst>
          </p:cNvPr>
          <p:cNvSpPr txBox="1">
            <a:spLocks/>
          </p:cNvSpPr>
          <p:nvPr/>
        </p:nvSpPr>
        <p:spPr>
          <a:xfrm>
            <a:off x="239713" y="1600200"/>
            <a:ext cx="12960350" cy="452596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Char char="•"/>
              <a:defRPr/>
            </a:pPr>
            <a:r>
              <a:rPr lang="en-US" sz="4000" spc="-150">
                <a:solidFill>
                  <a:schemeClr val="accent4">
                    <a:lumMod val="75000"/>
                  </a:schemeClr>
                </a:solidFill>
              </a:rPr>
              <a:t>Sergei Shaikin</a:t>
            </a:r>
            <a:endParaRPr lang="ru-RU" sz="4000" spc="-150">
              <a:solidFill>
                <a:schemeClr val="accent4">
                  <a:lumMod val="75000"/>
                </a:schemeClr>
              </a:solidFill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n-US" sz="4000" spc="-150">
                <a:solidFill>
                  <a:schemeClr val="accent4">
                    <a:lumMod val="75000"/>
                  </a:schemeClr>
                </a:solidFill>
                <a:cs typeface="Arial"/>
              </a:rPr>
              <a:t>Software Tester</a:t>
            </a:r>
            <a:endParaRPr lang="en-US" sz="4000" spc="-150" dirty="0">
              <a:solidFill>
                <a:schemeClr val="accent4">
                  <a:lumMod val="75000"/>
                </a:schemeClr>
              </a:solidFill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n-US" sz="4000" spc="-150">
                <a:solidFill>
                  <a:schemeClr val="accent4">
                    <a:lumMod val="75000"/>
                  </a:schemeClr>
                </a:solidFill>
                <a:cs typeface="Arial"/>
              </a:rPr>
              <a:t>Libertex Group</a:t>
            </a:r>
            <a:endParaRPr lang="en-US" sz="4000" spc="-150" dirty="0">
              <a:solidFill>
                <a:schemeClr val="accent4">
                  <a:lumMod val="75000"/>
                </a:schemeClr>
              </a:solidFill>
              <a:cs typeface="Arial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n-US" sz="4000" spc="-150">
                <a:solidFill>
                  <a:schemeClr val="accent4">
                    <a:lumMod val="75000"/>
                  </a:schemeClr>
                </a:solidFill>
                <a:cs typeface="Arial"/>
              </a:rPr>
              <a:t>Команда занимается разработкой сервисов</a:t>
            </a:r>
            <a:endParaRPr lang="ru-RU" sz="4000" dirty="0">
              <a:solidFill>
                <a:schemeClr val="accent6">
                  <a:lumMod val="75000"/>
                </a:schemeClr>
              </a:solidFill>
              <a:cs typeface="Arial"/>
            </a:endParaRPr>
          </a:p>
        </p:txBody>
      </p:sp>
      <p:sp>
        <p:nvSpPr>
          <p:cNvPr id="13315" name="Title 1">
            <a:extLst>
              <a:ext uri="{FF2B5EF4-FFF2-40B4-BE49-F238E27FC236}">
                <a16:creationId xmlns:a16="http://schemas.microsoft.com/office/drawing/2014/main" id="{928A2462-82B4-44EA-B6E8-6A4185C45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en-US" altLang="nl-NL" sz="4400" b="1" dirty="0" err="1">
                <a:latin typeface="Arial"/>
                <a:ea typeface="Microsoft YaHei"/>
                <a:cs typeface="Arial"/>
              </a:rPr>
              <a:t>Несколько</a:t>
            </a:r>
            <a:r>
              <a:rPr lang="en-US" altLang="nl-NL" sz="4400" b="1" dirty="0">
                <a:latin typeface="Arial"/>
                <a:ea typeface="Microsoft YaHei"/>
                <a:cs typeface="Arial"/>
              </a:rPr>
              <a:t> </a:t>
            </a:r>
            <a:r>
              <a:rPr lang="en-US" altLang="nl-NL" sz="4400" b="1" dirty="0" err="1">
                <a:latin typeface="Arial"/>
                <a:ea typeface="Microsoft YaHei"/>
                <a:cs typeface="Arial"/>
              </a:rPr>
              <a:t>слов</a:t>
            </a:r>
            <a:r>
              <a:rPr lang="en-US" altLang="nl-NL" sz="4400" b="1" dirty="0">
                <a:latin typeface="Arial"/>
                <a:ea typeface="Microsoft YaHei"/>
                <a:cs typeface="Arial"/>
              </a:rPr>
              <a:t> о </a:t>
            </a:r>
            <a:r>
              <a:rPr lang="en-US" altLang="nl-NL" sz="4400" b="1" dirty="0" err="1">
                <a:latin typeface="Arial"/>
                <a:ea typeface="Microsoft YaHei"/>
                <a:cs typeface="Arial"/>
              </a:rPr>
              <a:t>себе</a:t>
            </a:r>
            <a:endParaRPr lang="ru-RU" altLang="nl-NL" sz="4400" b="1" dirty="0" err="1">
              <a:latin typeface="Arial"/>
              <a:ea typeface="Microsoft YaHei"/>
              <a:cs typeface="Arial"/>
            </a:endParaRPr>
          </a:p>
        </p:txBody>
      </p:sp>
      <p:pic>
        <p:nvPicPr>
          <p:cNvPr id="13316" name="Picture 5">
            <a:extLst>
              <a:ext uri="{FF2B5EF4-FFF2-40B4-BE49-F238E27FC236}">
                <a16:creationId xmlns:a16="http://schemas.microsoft.com/office/drawing/2014/main" id="{2BDB51C9-634D-4806-8C52-50EF714C2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3">
            <a:extLst>
              <a:ext uri="{FF2B5EF4-FFF2-40B4-BE49-F238E27FC236}">
                <a16:creationId xmlns:a16="http://schemas.microsoft.com/office/drawing/2014/main" id="{307C289E-6A40-4C0B-8BCB-9F5C88FA1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 anchor="t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5 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причин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которые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заставят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тебя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использовать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Kibana</a:t>
            </a:r>
            <a:endParaRPr lang="en-US" sz="1600" dirty="0">
              <a:latin typeface="Arial"/>
              <a:ea typeface="Microsoft YaHei"/>
              <a:cs typeface="Arial"/>
            </a:endParaRPr>
          </a:p>
        </p:txBody>
      </p:sp>
      <p:pic>
        <p:nvPicPr>
          <p:cNvPr id="2" name="Рисунок 2" descr="Изображение выглядит как человек, мужчина, костюм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59C78B34-4437-4A3F-A9A7-41353CBED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3062" y="1599745"/>
            <a:ext cx="2744062" cy="2961517"/>
          </a:xfrm>
          <a:prstGeom prst="rect">
            <a:avLst/>
          </a:prstGeom>
        </p:spPr>
      </p:pic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AE82AC1A-34C2-41EF-987C-34A212827D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41" y="4552959"/>
            <a:ext cx="7913206" cy="194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63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9">
            <a:extLst>
              <a:ext uri="{FF2B5EF4-FFF2-40B4-BE49-F238E27FC236}">
                <a16:creationId xmlns:a16="http://schemas.microsoft.com/office/drawing/2014/main" id="{B540498B-9ED2-4A81-BAE8-FED45F680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3">
            <a:extLst>
              <a:ext uri="{FF2B5EF4-FFF2-40B4-BE49-F238E27FC236}">
                <a16:creationId xmlns:a16="http://schemas.microsoft.com/office/drawing/2014/main" id="{872FD85B-3D73-4386-BF2B-0B2D60821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 anchor="t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5 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причин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которые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заставят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тебя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использовать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Kibana</a:t>
            </a:r>
            <a:endParaRPr lang="en-US" sz="1600" dirty="0">
              <a:latin typeface="Arial"/>
              <a:ea typeface="Microsoft YaHei"/>
              <a:cs typeface="Arial"/>
            </a:endParaRPr>
          </a:p>
        </p:txBody>
      </p:sp>
      <p:pic>
        <p:nvPicPr>
          <p:cNvPr id="3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C45DA2B-93E5-42D8-8F98-8028F1F03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1" y="-1821"/>
            <a:ext cx="13268206" cy="681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782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>
            <a:extLst>
              <a:ext uri="{FF2B5EF4-FFF2-40B4-BE49-F238E27FC236}">
                <a16:creationId xmlns:a16="http://schemas.microsoft.com/office/drawing/2014/main" id="{2C4919EB-A4CF-4433-98E7-B3A2B85BB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/>
            <a:r>
              <a:rPr lang="en-US" altLang="nl-NL" sz="4400" b="1">
                <a:latin typeface="Arial"/>
                <a:ea typeface="Microsoft YaHei"/>
                <a:cs typeface="Arial"/>
              </a:rPr>
              <a:t>Библиотека визуализации</a:t>
            </a:r>
            <a:endParaRPr lang="ru-RU"/>
          </a:p>
        </p:txBody>
      </p:sp>
      <p:pic>
        <p:nvPicPr>
          <p:cNvPr id="7172" name="Picture 5">
            <a:extLst>
              <a:ext uri="{FF2B5EF4-FFF2-40B4-BE49-F238E27FC236}">
                <a16:creationId xmlns:a16="http://schemas.microsoft.com/office/drawing/2014/main" id="{53E6AF86-1DBB-4D41-ADB7-41D623383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3">
            <a:extLst>
              <a:ext uri="{FF2B5EF4-FFF2-40B4-BE49-F238E27FC236}">
                <a16:creationId xmlns:a16="http://schemas.microsoft.com/office/drawing/2014/main" id="{80783EB8-A0F2-4E50-967C-071AF62DC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 anchor="t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5 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причин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которые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заставят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тебя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использовать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Kibana</a:t>
            </a:r>
            <a:endParaRPr lang="en-US" sz="1600" dirty="0">
              <a:latin typeface="Arial"/>
              <a:ea typeface="Microsoft YaHei"/>
              <a:cs typeface="Arial"/>
            </a:endParaRPr>
          </a:p>
        </p:txBody>
      </p:sp>
      <p:pic>
        <p:nvPicPr>
          <p:cNvPr id="2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F76D995-F3DA-4537-B7BF-30674E333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0" y="1507060"/>
            <a:ext cx="13442448" cy="528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406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9">
            <a:extLst>
              <a:ext uri="{FF2B5EF4-FFF2-40B4-BE49-F238E27FC236}">
                <a16:creationId xmlns:a16="http://schemas.microsoft.com/office/drawing/2014/main" id="{B540498B-9ED2-4A81-BAE8-FED45F680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3">
            <a:extLst>
              <a:ext uri="{FF2B5EF4-FFF2-40B4-BE49-F238E27FC236}">
                <a16:creationId xmlns:a16="http://schemas.microsoft.com/office/drawing/2014/main" id="{872FD85B-3D73-4386-BF2B-0B2D60821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 anchor="t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5 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причин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которые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заставят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тебя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использовать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Kibana</a:t>
            </a:r>
            <a:endParaRPr lang="en-US" sz="1600" dirty="0">
              <a:latin typeface="Arial"/>
              <a:ea typeface="Microsoft YaHei"/>
              <a:cs typeface="Arial"/>
            </a:endParaRPr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091B31C-2330-4773-B4E7-B79410AD9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0" y="611409"/>
            <a:ext cx="13407599" cy="620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358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9">
            <a:extLst>
              <a:ext uri="{FF2B5EF4-FFF2-40B4-BE49-F238E27FC236}">
                <a16:creationId xmlns:a16="http://schemas.microsoft.com/office/drawing/2014/main" id="{B540498B-9ED2-4A81-BAE8-FED45F680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3">
            <a:extLst>
              <a:ext uri="{FF2B5EF4-FFF2-40B4-BE49-F238E27FC236}">
                <a16:creationId xmlns:a16="http://schemas.microsoft.com/office/drawing/2014/main" id="{872FD85B-3D73-4386-BF2B-0B2D60821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 anchor="t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5 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причин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которые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заставят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тебя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использовать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Kibana</a:t>
            </a:r>
            <a:endParaRPr lang="en-US" sz="1600" dirty="0">
              <a:latin typeface="Arial"/>
              <a:ea typeface="Microsoft YaHei"/>
              <a:cs typeface="Arial"/>
            </a:endParaRP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71FBFB96-49E4-41E2-BA86-2FD8BCF7D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117" y="1073595"/>
            <a:ext cx="13535375" cy="488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77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1092F4B-560A-44E5-86FB-147A664FCD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9" b="24061"/>
          <a:stretch/>
        </p:blipFill>
        <p:spPr>
          <a:xfrm>
            <a:off x="59837" y="1543152"/>
            <a:ext cx="13303053" cy="5170134"/>
          </a:xfrm>
          <a:prstGeom prst="rect">
            <a:avLst/>
          </a:prstGeom>
        </p:spPr>
      </p:pic>
      <p:sp>
        <p:nvSpPr>
          <p:cNvPr id="7171" name="Title 1">
            <a:extLst>
              <a:ext uri="{FF2B5EF4-FFF2-40B4-BE49-F238E27FC236}">
                <a16:creationId xmlns:a16="http://schemas.microsoft.com/office/drawing/2014/main" id="{2C4919EB-A4CF-4433-98E7-B3A2B85BB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/>
            <a:r>
              <a:rPr lang="en-US" altLang="nl-NL" sz="4400" b="1">
                <a:latin typeface="Arial"/>
                <a:ea typeface="Microsoft YaHei"/>
                <a:cs typeface="Arial"/>
              </a:rPr>
              <a:t>TSVB продвинутый анализ</a:t>
            </a:r>
            <a:endParaRPr lang="en-US" altLang="nl-NL" sz="4400" b="1" dirty="0">
              <a:cs typeface="Arial"/>
            </a:endParaRPr>
          </a:p>
        </p:txBody>
      </p:sp>
      <p:pic>
        <p:nvPicPr>
          <p:cNvPr id="7172" name="Picture 5">
            <a:extLst>
              <a:ext uri="{FF2B5EF4-FFF2-40B4-BE49-F238E27FC236}">
                <a16:creationId xmlns:a16="http://schemas.microsoft.com/office/drawing/2014/main" id="{53E6AF86-1DBB-4D41-ADB7-41D623383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3">
            <a:extLst>
              <a:ext uri="{FF2B5EF4-FFF2-40B4-BE49-F238E27FC236}">
                <a16:creationId xmlns:a16="http://schemas.microsoft.com/office/drawing/2014/main" id="{80783EB8-A0F2-4E50-967C-071AF62DC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 anchor="t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5 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причин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которые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заставят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тебя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использовать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Kibana</a:t>
            </a:r>
            <a:endParaRPr lang="en-US" sz="1600" dirty="0">
              <a:latin typeface="Arial"/>
              <a:ea typeface="Microsoft YaHe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19284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>
            <a:extLst>
              <a:ext uri="{FF2B5EF4-FFF2-40B4-BE49-F238E27FC236}">
                <a16:creationId xmlns:a16="http://schemas.microsoft.com/office/drawing/2014/main" id="{2C4919EB-A4CF-4433-98E7-B3A2B85BB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/>
            <a:r>
              <a:rPr lang="en-US" altLang="nl-NL" sz="4400" b="1">
                <a:latin typeface="Arial"/>
                <a:ea typeface="Microsoft YaHei"/>
                <a:cs typeface="Arial"/>
              </a:rPr>
              <a:t>Настройка дашборда под себя</a:t>
            </a:r>
            <a:endParaRPr lang="ru-RU"/>
          </a:p>
        </p:txBody>
      </p:sp>
      <p:pic>
        <p:nvPicPr>
          <p:cNvPr id="7172" name="Picture 5">
            <a:extLst>
              <a:ext uri="{FF2B5EF4-FFF2-40B4-BE49-F238E27FC236}">
                <a16:creationId xmlns:a16="http://schemas.microsoft.com/office/drawing/2014/main" id="{53E6AF86-1DBB-4D41-ADB7-41D623383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3">
            <a:extLst>
              <a:ext uri="{FF2B5EF4-FFF2-40B4-BE49-F238E27FC236}">
                <a16:creationId xmlns:a16="http://schemas.microsoft.com/office/drawing/2014/main" id="{80783EB8-A0F2-4E50-967C-071AF62DC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 anchor="t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5 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причин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которые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заставят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тебя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использовать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Kibana</a:t>
            </a:r>
            <a:endParaRPr lang="en-US" sz="1600" dirty="0">
              <a:latin typeface="Arial"/>
              <a:ea typeface="Microsoft YaHei"/>
              <a:cs typeface="Arial"/>
            </a:endParaRPr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D8C99D44-C93C-4F5F-9C32-0869D941F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248" y="1141154"/>
            <a:ext cx="11049539" cy="561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306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>
            <a:extLst>
              <a:ext uri="{FF2B5EF4-FFF2-40B4-BE49-F238E27FC236}">
                <a16:creationId xmlns:a16="http://schemas.microsoft.com/office/drawing/2014/main" id="{2C4919EB-A4CF-4433-98E7-B3A2B85BB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/>
            <a:r>
              <a:rPr lang="en-US" altLang="nl-NL" sz="4400" b="1">
                <a:latin typeface="Arial"/>
                <a:ea typeface="Microsoft YaHei"/>
                <a:cs typeface="Arial"/>
              </a:rPr>
              <a:t>Остальные фичи Kibana</a:t>
            </a:r>
            <a:endParaRPr lang="ru-RU"/>
          </a:p>
        </p:txBody>
      </p:sp>
      <p:pic>
        <p:nvPicPr>
          <p:cNvPr id="7172" name="Picture 5">
            <a:extLst>
              <a:ext uri="{FF2B5EF4-FFF2-40B4-BE49-F238E27FC236}">
                <a16:creationId xmlns:a16="http://schemas.microsoft.com/office/drawing/2014/main" id="{53E6AF86-1DBB-4D41-ADB7-41D623383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3">
            <a:extLst>
              <a:ext uri="{FF2B5EF4-FFF2-40B4-BE49-F238E27FC236}">
                <a16:creationId xmlns:a16="http://schemas.microsoft.com/office/drawing/2014/main" id="{80783EB8-A0F2-4E50-967C-071AF62DC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 anchor="t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5 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причин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которые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заставят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тебя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использовать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Kibana</a:t>
            </a:r>
            <a:endParaRPr lang="en-US" sz="1600" dirty="0">
              <a:latin typeface="Arial"/>
              <a:ea typeface="Microsoft YaHei"/>
              <a:cs typeface="Arial"/>
            </a:endParaRP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5C9C6548-A45D-4910-A231-494AA8F29D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595" y="1199740"/>
            <a:ext cx="10027327" cy="560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442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C983F2EC-CED8-488C-85CD-FC6A229DD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564" y="594771"/>
            <a:ext cx="11653575" cy="6212687"/>
          </a:xfrm>
          <a:prstGeom prst="rect">
            <a:avLst/>
          </a:prstGeom>
        </p:spPr>
      </p:pic>
      <p:sp>
        <p:nvSpPr>
          <p:cNvPr id="7171" name="Title 1">
            <a:extLst>
              <a:ext uri="{FF2B5EF4-FFF2-40B4-BE49-F238E27FC236}">
                <a16:creationId xmlns:a16="http://schemas.microsoft.com/office/drawing/2014/main" id="{2C4919EB-A4CF-4433-98E7-B3A2B85BB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/>
            <a:r>
              <a:rPr lang="en-US" altLang="nl-NL" sz="4400" b="1">
                <a:latin typeface="Arial"/>
                <a:ea typeface="Microsoft YaHei"/>
                <a:cs typeface="Arial"/>
              </a:rPr>
              <a:t>Консоль Kibana</a:t>
            </a:r>
            <a:endParaRPr lang="ru-RU"/>
          </a:p>
        </p:txBody>
      </p:sp>
      <p:pic>
        <p:nvPicPr>
          <p:cNvPr id="7172" name="Picture 5">
            <a:extLst>
              <a:ext uri="{FF2B5EF4-FFF2-40B4-BE49-F238E27FC236}">
                <a16:creationId xmlns:a16="http://schemas.microsoft.com/office/drawing/2014/main" id="{53E6AF86-1DBB-4D41-ADB7-41D623383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3">
            <a:extLst>
              <a:ext uri="{FF2B5EF4-FFF2-40B4-BE49-F238E27FC236}">
                <a16:creationId xmlns:a16="http://schemas.microsoft.com/office/drawing/2014/main" id="{80783EB8-A0F2-4E50-967C-071AF62DC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 anchor="t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5 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причин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которые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заставят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тебя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использовать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Kibana</a:t>
            </a:r>
            <a:endParaRPr lang="en-US" sz="1600" dirty="0">
              <a:latin typeface="Arial"/>
              <a:ea typeface="Microsoft YaHe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85128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>
            <a:extLst>
              <a:ext uri="{FF2B5EF4-FFF2-40B4-BE49-F238E27FC236}">
                <a16:creationId xmlns:a16="http://schemas.microsoft.com/office/drawing/2014/main" id="{2C4919EB-A4CF-4433-98E7-B3A2B85BB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/>
            <a:r>
              <a:rPr lang="en-US" altLang="nl-NL" sz="4400" b="1">
                <a:latin typeface="Arial"/>
                <a:ea typeface="Microsoft YaHei"/>
                <a:cs typeface="Arial"/>
              </a:rPr>
              <a:t>Плагины Kibana</a:t>
            </a:r>
            <a:endParaRPr lang="ru-RU"/>
          </a:p>
        </p:txBody>
      </p:sp>
      <p:pic>
        <p:nvPicPr>
          <p:cNvPr id="7172" name="Picture 5">
            <a:extLst>
              <a:ext uri="{FF2B5EF4-FFF2-40B4-BE49-F238E27FC236}">
                <a16:creationId xmlns:a16="http://schemas.microsoft.com/office/drawing/2014/main" id="{53E6AF86-1DBB-4D41-ADB7-41D623383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3">
            <a:extLst>
              <a:ext uri="{FF2B5EF4-FFF2-40B4-BE49-F238E27FC236}">
                <a16:creationId xmlns:a16="http://schemas.microsoft.com/office/drawing/2014/main" id="{80783EB8-A0F2-4E50-967C-071AF62DC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 anchor="t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5 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причин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которые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заставят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тебя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использовать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Kibana</a:t>
            </a:r>
            <a:endParaRPr lang="en-US" sz="1600" dirty="0">
              <a:latin typeface="Arial"/>
              <a:ea typeface="Microsoft YaHei"/>
              <a:cs typeface="Arial"/>
            </a:endParaRPr>
          </a:p>
        </p:txBody>
      </p:sp>
      <p:pic>
        <p:nvPicPr>
          <p:cNvPr id="2" name="Рисунок 3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51CBBA4C-933E-409F-B30A-7AA9443C8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8" y="1055697"/>
            <a:ext cx="6147565" cy="5699843"/>
          </a:xfrm>
          <a:prstGeom prst="rect">
            <a:avLst/>
          </a:prstGeom>
        </p:spPr>
      </p:pic>
      <p:pic>
        <p:nvPicPr>
          <p:cNvPr id="4" name="Рисунок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A7046B56-E4E8-44D5-80DF-B18AE1C66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9410" y="1189052"/>
            <a:ext cx="5067272" cy="557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723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ECAEB384-CB8C-48DB-9FF7-B5B3E531B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21" y="-3939"/>
            <a:ext cx="12815180" cy="6818010"/>
          </a:xfrm>
          <a:prstGeom prst="rect">
            <a:avLst/>
          </a:prstGeom>
        </p:spPr>
      </p:pic>
      <p:sp>
        <p:nvSpPr>
          <p:cNvPr id="7171" name="Title 1">
            <a:extLst>
              <a:ext uri="{FF2B5EF4-FFF2-40B4-BE49-F238E27FC236}">
                <a16:creationId xmlns:a16="http://schemas.microsoft.com/office/drawing/2014/main" id="{2C4919EB-A4CF-4433-98E7-B3A2B85BB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/>
            <a:r>
              <a:rPr lang="en-US" altLang="nl-NL" sz="4400" b="1">
                <a:latin typeface="Arial"/>
                <a:ea typeface="Microsoft YaHei"/>
                <a:cs typeface="Arial"/>
              </a:rPr>
              <a:t>Алерты Kibana</a:t>
            </a:r>
            <a:endParaRPr lang="ru-RU"/>
          </a:p>
        </p:txBody>
      </p:sp>
      <p:pic>
        <p:nvPicPr>
          <p:cNvPr id="7172" name="Picture 5">
            <a:extLst>
              <a:ext uri="{FF2B5EF4-FFF2-40B4-BE49-F238E27FC236}">
                <a16:creationId xmlns:a16="http://schemas.microsoft.com/office/drawing/2014/main" id="{53E6AF86-1DBB-4D41-ADB7-41D623383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3">
            <a:extLst>
              <a:ext uri="{FF2B5EF4-FFF2-40B4-BE49-F238E27FC236}">
                <a16:creationId xmlns:a16="http://schemas.microsoft.com/office/drawing/2014/main" id="{80783EB8-A0F2-4E50-967C-071AF62DC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 anchor="t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5 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причин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которые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заставят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тебя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использовать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Kibana</a:t>
            </a:r>
            <a:endParaRPr lang="en-US" sz="1600" dirty="0">
              <a:latin typeface="Arial"/>
              <a:ea typeface="Microsoft YaHe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09226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5">
            <a:extLst>
              <a:ext uri="{FF2B5EF4-FFF2-40B4-BE49-F238E27FC236}">
                <a16:creationId xmlns:a16="http://schemas.microsoft.com/office/drawing/2014/main" id="{15332599-A95B-414B-970E-D9A259D98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3">
            <a:extLst>
              <a:ext uri="{FF2B5EF4-FFF2-40B4-BE49-F238E27FC236}">
                <a16:creationId xmlns:a16="http://schemas.microsoft.com/office/drawing/2014/main" id="{248E623C-054D-4189-A59A-D3632C31A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 anchor="t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5 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причин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которые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заставят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тебя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использовать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Kibana</a:t>
            </a:r>
            <a:endParaRPr lang="en-US" sz="1600" dirty="0">
              <a:latin typeface="Arial"/>
              <a:ea typeface="Microsoft YaHei"/>
              <a:cs typeface="Arial"/>
            </a:endParaRP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709C7516-1003-484D-880D-0ED6C6A00B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6" b="2969"/>
          <a:stretch/>
        </p:blipFill>
        <p:spPr>
          <a:xfrm>
            <a:off x="1243974" y="5446"/>
            <a:ext cx="10944994" cy="679776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A45B8C-992D-4212-A550-F0141765C375}"/>
              </a:ext>
            </a:extLst>
          </p:cNvPr>
          <p:cNvSpPr txBox="1">
            <a:spLocks/>
          </p:cNvSpPr>
          <p:nvPr/>
        </p:nvSpPr>
        <p:spPr>
          <a:xfrm>
            <a:off x="239713" y="1600200"/>
            <a:ext cx="12960350" cy="452596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4000" spc="-150">
                <a:solidFill>
                  <a:schemeClr val="accent4">
                    <a:lumMod val="75000"/>
                  </a:schemeClr>
                </a:solidFill>
              </a:rPr>
              <a:t>Быстрый поиск проблемы (подсветить)</a:t>
            </a:r>
            <a:endParaRPr lang="ru-RU" sz="4000" spc="-150" dirty="0">
              <a:solidFill>
                <a:schemeClr val="accent4">
                  <a:lumMod val="75000"/>
                </a:schemeClr>
              </a:solidFill>
              <a:cs typeface="Arial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4000" spc="-150">
                <a:solidFill>
                  <a:schemeClr val="accent4">
                    <a:lumMod val="75000"/>
                  </a:schemeClr>
                </a:solidFill>
              </a:rPr>
              <a:t>Чтение логов как вы привыкли на самом инстансе</a:t>
            </a:r>
            <a:endParaRPr lang="ru-RU" sz="4000" spc="-150">
              <a:solidFill>
                <a:schemeClr val="accent4">
                  <a:lumMod val="75000"/>
                </a:schemeClr>
              </a:solidFill>
              <a:cs typeface="Arial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4000" spc="-150">
                <a:solidFill>
                  <a:schemeClr val="accent4">
                    <a:lumMod val="75000"/>
                  </a:schemeClr>
                </a:solidFill>
                <a:cs typeface="Arial"/>
              </a:rPr>
              <a:t>Логи со всех сервисов и контейнеров в одном месте</a:t>
            </a:r>
            <a:endParaRPr lang="en-US" sz="4000" spc="-150" dirty="0">
              <a:solidFill>
                <a:schemeClr val="accent4">
                  <a:lumMod val="75000"/>
                </a:schemeClr>
              </a:solidFill>
              <a:cs typeface="Arial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4000" spc="-150">
                <a:solidFill>
                  <a:schemeClr val="accent4">
                    <a:lumMod val="75000"/>
                  </a:schemeClr>
                </a:solidFill>
                <a:cs typeface="Arial"/>
              </a:rPr>
              <a:t>Мощнейшие библиотеки визуализации</a:t>
            </a:r>
            <a:endParaRPr lang="en-US" sz="4000" spc="-150" dirty="0">
              <a:solidFill>
                <a:schemeClr val="accent4">
                  <a:lumMod val="75000"/>
                </a:schemeClr>
              </a:solidFill>
              <a:cs typeface="Arial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4000" spc="-150">
                <a:solidFill>
                  <a:schemeClr val="accent4">
                    <a:lumMod val="75000"/>
                  </a:schemeClr>
                </a:solidFill>
                <a:cs typeface="Arial"/>
              </a:rPr>
              <a:t>Дашборды для мониторинга состояния сервисов</a:t>
            </a:r>
            <a:endParaRPr lang="ru-RU" sz="4000">
              <a:solidFill>
                <a:schemeClr val="accent4">
                  <a:lumMod val="75000"/>
                </a:schemeClr>
              </a:solidFill>
              <a:cs typeface="Arial"/>
            </a:endParaRPr>
          </a:p>
        </p:txBody>
      </p:sp>
      <p:sp>
        <p:nvSpPr>
          <p:cNvPr id="13315" name="Title 1">
            <a:extLst>
              <a:ext uri="{FF2B5EF4-FFF2-40B4-BE49-F238E27FC236}">
                <a16:creationId xmlns:a16="http://schemas.microsoft.com/office/drawing/2014/main" id="{928A2462-82B4-44EA-B6E8-6A4185C45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/>
            <a:r>
              <a:rPr lang="en-US" altLang="nl-NL" sz="4400" b="1">
                <a:latin typeface="Arial"/>
                <a:ea typeface="Microsoft YaHei"/>
                <a:cs typeface="Arial"/>
              </a:rPr>
              <a:t>Итоги</a:t>
            </a:r>
            <a:endParaRPr lang="ru-RU"/>
          </a:p>
        </p:txBody>
      </p:sp>
      <p:pic>
        <p:nvPicPr>
          <p:cNvPr id="13316" name="Picture 5">
            <a:extLst>
              <a:ext uri="{FF2B5EF4-FFF2-40B4-BE49-F238E27FC236}">
                <a16:creationId xmlns:a16="http://schemas.microsoft.com/office/drawing/2014/main" id="{2BDB51C9-634D-4806-8C52-50EF714C2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3">
            <a:extLst>
              <a:ext uri="{FF2B5EF4-FFF2-40B4-BE49-F238E27FC236}">
                <a16:creationId xmlns:a16="http://schemas.microsoft.com/office/drawing/2014/main" id="{307C289E-6A40-4C0B-8BCB-9F5C88FA1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 anchor="t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5 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причин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которые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заставят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тебя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использовать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Kibana</a:t>
            </a:r>
            <a:endParaRPr lang="en-US" sz="1600" dirty="0">
              <a:latin typeface="Arial"/>
              <a:ea typeface="Microsoft YaHe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49909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DE3A8054-81DE-407B-92CF-B877BDF4D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en-US" altLang="nl-NL" sz="4400" b="1"/>
              <a:t>Thanks for your attention</a:t>
            </a:r>
            <a:r>
              <a:rPr lang="ru-RU" altLang="nl-NL" sz="4400" b="1"/>
              <a:t>!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060E9CFA-79EC-4238-AFC2-7D150A083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00200"/>
            <a:ext cx="134397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5720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914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371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18288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en-US" altLang="nl-NL" sz="3600" dirty="0">
                <a:solidFill>
                  <a:srgbClr val="898989"/>
                </a:solidFill>
                <a:latin typeface="Arial"/>
                <a:ea typeface="Microsoft YaHei"/>
                <a:cs typeface="Arial"/>
              </a:rPr>
              <a:t>Sergei </a:t>
            </a:r>
            <a:r>
              <a:rPr lang="en-US" altLang="nl-NL" sz="3600" dirty="0" err="1">
                <a:solidFill>
                  <a:srgbClr val="898989"/>
                </a:solidFill>
                <a:latin typeface="Arial"/>
                <a:ea typeface="Microsoft YaHei"/>
                <a:cs typeface="Arial"/>
              </a:rPr>
              <a:t>Shaikin</a:t>
            </a:r>
            <a:endParaRPr lang="ru-RU" altLang="nl-NL" sz="3600" dirty="0" err="1">
              <a:solidFill>
                <a:srgbClr val="898989"/>
              </a:solidFill>
              <a:latin typeface="Arial"/>
              <a:ea typeface="Microsoft YaHei"/>
              <a:cs typeface="Arial"/>
            </a:endParaRPr>
          </a:p>
          <a:p>
            <a:pPr algn="ctr" defTabSz="91440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</a:pPr>
            <a:r>
              <a:rPr lang="en-US" altLang="nl-NL" sz="3600" dirty="0" err="1">
                <a:solidFill>
                  <a:srgbClr val="898989"/>
                </a:solidFill>
                <a:latin typeface="Arial"/>
                <a:ea typeface="Microsoft YaHei"/>
                <a:cs typeface="Arial"/>
              </a:rPr>
              <a:t>Libertex</a:t>
            </a:r>
            <a:r>
              <a:rPr lang="en-US" altLang="nl-NL" sz="3600" dirty="0">
                <a:solidFill>
                  <a:srgbClr val="898989"/>
                </a:solidFill>
                <a:latin typeface="Arial"/>
                <a:ea typeface="Microsoft YaHei"/>
                <a:cs typeface="Arial"/>
              </a:rPr>
              <a:t> Group</a:t>
            </a:r>
            <a:endParaRPr lang="en-US" altLang="nl-NL" sz="3600" dirty="0">
              <a:solidFill>
                <a:srgbClr val="898989"/>
              </a:solidFill>
              <a:cs typeface="Arial"/>
            </a:endParaRPr>
          </a:p>
          <a:p>
            <a:pPr algn="ctr" defTabSz="914400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</a:pPr>
            <a:r>
              <a:rPr lang="en-US" altLang="nl-NL" sz="3600" dirty="0">
                <a:solidFill>
                  <a:srgbClr val="898989"/>
                </a:solidFill>
                <a:latin typeface="Arial"/>
                <a:ea typeface="Microsoft YaHei"/>
                <a:cs typeface="Arial"/>
              </a:rPr>
              <a:t>shaikins@yahoo.com</a:t>
            </a:r>
            <a:endParaRPr lang="en-US" altLang="nl-NL" sz="3600" dirty="0">
              <a:solidFill>
                <a:srgbClr val="898989"/>
              </a:solidFill>
              <a:cs typeface="Arial"/>
            </a:endParaRPr>
          </a:p>
          <a:p>
            <a:pPr algn="ctr" defTabSz="9144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3600" dirty="0">
                <a:latin typeface="Trebuchet MS"/>
                <a:ea typeface="Microsoft YaHei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ru-RU" sz="3600" dirty="0">
                <a:latin typeface="Trebuchet MS"/>
                <a:ea typeface="Microsoft YaHei"/>
                <a:cs typeface="Arial"/>
                <a:hlinkClick r:id="rId3"/>
              </a:rPr>
              <a:t>://www.linkedin.com/in/sergei-shaikin/</a:t>
            </a:r>
            <a:endParaRPr lang="ru-RU" sz="3600" dirty="0">
              <a:latin typeface="Arial"/>
              <a:ea typeface="Microsoft YaHei"/>
              <a:cs typeface="Arial"/>
            </a:endParaRPr>
          </a:p>
        </p:txBody>
      </p:sp>
      <p:pic>
        <p:nvPicPr>
          <p:cNvPr id="15364" name="Picture 5">
            <a:extLst>
              <a:ext uri="{FF2B5EF4-FFF2-40B4-BE49-F238E27FC236}">
                <a16:creationId xmlns:a16="http://schemas.microsoft.com/office/drawing/2014/main" id="{E69EFC3B-9328-404A-93EF-3E1BD42C9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3">
            <a:extLst>
              <a:ext uri="{FF2B5EF4-FFF2-40B4-BE49-F238E27FC236}">
                <a16:creationId xmlns:a16="http://schemas.microsoft.com/office/drawing/2014/main" id="{4DC04CAD-D370-4CE4-8CD1-14AFB1857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 anchor="t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5 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причин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которые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заставят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тебя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использовать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Kibana</a:t>
            </a:r>
            <a:endParaRPr lang="en-US" sz="1600" dirty="0">
              <a:latin typeface="Arial"/>
              <a:ea typeface="Microsoft YaHei"/>
              <a:cs typeface="Arial"/>
            </a:endParaRP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9C0AFC68-636B-4348-9CB6-729D6193D3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882"/>
          <a:stretch/>
        </p:blipFill>
        <p:spPr>
          <a:xfrm>
            <a:off x="5772958" y="4225873"/>
            <a:ext cx="1896091" cy="190774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BC5CE2B5-3074-46DD-8F6C-5AE1AB0BC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473" y="585654"/>
            <a:ext cx="13849010" cy="6219345"/>
          </a:xfrm>
          <a:prstGeom prst="rect">
            <a:avLst/>
          </a:prstGeom>
        </p:spPr>
      </p:pic>
      <p:sp>
        <p:nvSpPr>
          <p:cNvPr id="9219" name="Title 1">
            <a:extLst>
              <a:ext uri="{FF2B5EF4-FFF2-40B4-BE49-F238E27FC236}">
                <a16:creationId xmlns:a16="http://schemas.microsoft.com/office/drawing/2014/main" id="{726DA093-2027-4BE1-896B-0A539ADD9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/>
            <a:r>
              <a:rPr lang="en-US" altLang="nl-NL" sz="4400" b="1">
                <a:latin typeface="Arial"/>
                <a:ea typeface="Microsoft YaHei"/>
                <a:cs typeface="Arial"/>
              </a:rPr>
              <a:t>Frontend</a:t>
            </a:r>
            <a:endParaRPr lang="en-US" altLang="nl-NL" sz="4400" b="1" dirty="0">
              <a:cs typeface="Arial"/>
            </a:endParaRPr>
          </a:p>
        </p:txBody>
      </p:sp>
      <p:pic>
        <p:nvPicPr>
          <p:cNvPr id="9220" name="Picture 5">
            <a:extLst>
              <a:ext uri="{FF2B5EF4-FFF2-40B4-BE49-F238E27FC236}">
                <a16:creationId xmlns:a16="http://schemas.microsoft.com/office/drawing/2014/main" id="{15332599-A95B-414B-970E-D9A259D98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3">
            <a:extLst>
              <a:ext uri="{FF2B5EF4-FFF2-40B4-BE49-F238E27FC236}">
                <a16:creationId xmlns:a16="http://schemas.microsoft.com/office/drawing/2014/main" id="{248E623C-054D-4189-A59A-D3632C31A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 anchor="t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5 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причин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которые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заставят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тебя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использовать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Kibana</a:t>
            </a:r>
            <a:endParaRPr lang="en-US" sz="1600" dirty="0">
              <a:latin typeface="Arial"/>
              <a:ea typeface="Microsoft YaHe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60947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C2697EA-4543-45FF-B43F-D71641283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067" y="638554"/>
            <a:ext cx="9946015" cy="6277522"/>
          </a:xfrm>
          <a:prstGeom prst="rect">
            <a:avLst/>
          </a:prstGeom>
        </p:spPr>
      </p:pic>
      <p:sp>
        <p:nvSpPr>
          <p:cNvPr id="9219" name="Title 1">
            <a:extLst>
              <a:ext uri="{FF2B5EF4-FFF2-40B4-BE49-F238E27FC236}">
                <a16:creationId xmlns:a16="http://schemas.microsoft.com/office/drawing/2014/main" id="{726DA093-2027-4BE1-896B-0A539ADD9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/>
            <a:r>
              <a:rPr lang="en-US" altLang="nl-NL" sz="4400" b="1">
                <a:latin typeface="Arial"/>
                <a:ea typeface="Microsoft YaHei"/>
                <a:cs typeface="Arial"/>
              </a:rPr>
              <a:t>Backend</a:t>
            </a:r>
            <a:endParaRPr lang="en-US" altLang="nl-NL" sz="4400" b="1" dirty="0">
              <a:cs typeface="Arial"/>
            </a:endParaRPr>
          </a:p>
        </p:txBody>
      </p:sp>
      <p:pic>
        <p:nvPicPr>
          <p:cNvPr id="9220" name="Picture 5">
            <a:extLst>
              <a:ext uri="{FF2B5EF4-FFF2-40B4-BE49-F238E27FC236}">
                <a16:creationId xmlns:a16="http://schemas.microsoft.com/office/drawing/2014/main" id="{15332599-A95B-414B-970E-D9A259D98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3">
            <a:extLst>
              <a:ext uri="{FF2B5EF4-FFF2-40B4-BE49-F238E27FC236}">
                <a16:creationId xmlns:a16="http://schemas.microsoft.com/office/drawing/2014/main" id="{248E623C-054D-4189-A59A-D3632C31A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 anchor="t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5 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причин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которые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заставят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тебя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использовать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Kibana</a:t>
            </a:r>
            <a:endParaRPr lang="en-US" sz="1600" dirty="0">
              <a:latin typeface="Arial"/>
              <a:ea typeface="Microsoft YaHei"/>
              <a:cs typeface="Arial"/>
            </a:endParaRPr>
          </a:p>
        </p:txBody>
      </p:sp>
      <p:pic>
        <p:nvPicPr>
          <p:cNvPr id="6" name="Рисунок 6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27151BA8-47B0-42DD-8B1B-A5A80527A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8474" y="1043009"/>
            <a:ext cx="130533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114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 descr="Изображение выглядит как стена, игрушка, внутренний, кукла&#10;&#10;Автоматически созданное описание">
            <a:extLst>
              <a:ext uri="{FF2B5EF4-FFF2-40B4-BE49-F238E27FC236}">
                <a16:creationId xmlns:a16="http://schemas.microsoft.com/office/drawing/2014/main" id="{91481AD5-6AD3-4251-9ABD-6C14BDAA1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516" y="5261"/>
            <a:ext cx="11386406" cy="6811203"/>
          </a:xfrm>
          <a:prstGeom prst="rect">
            <a:avLst/>
          </a:prstGeom>
        </p:spPr>
      </p:pic>
      <p:sp>
        <p:nvSpPr>
          <p:cNvPr id="9219" name="Title 1">
            <a:extLst>
              <a:ext uri="{FF2B5EF4-FFF2-40B4-BE49-F238E27FC236}">
                <a16:creationId xmlns:a16="http://schemas.microsoft.com/office/drawing/2014/main" id="{726DA093-2027-4BE1-896B-0A539ADD9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/>
            <a:r>
              <a:rPr lang="en-US" altLang="nl-NL" sz="4400" b="1" dirty="0" err="1">
                <a:solidFill>
                  <a:schemeClr val="bg1"/>
                </a:solidFill>
                <a:latin typeface="Arial"/>
                <a:ea typeface="Microsoft YaHei"/>
                <a:cs typeface="Arial"/>
              </a:rPr>
              <a:t>Логи</a:t>
            </a:r>
            <a:endParaRPr lang="ru-RU" dirty="0" err="1">
              <a:solidFill>
                <a:schemeClr val="bg1"/>
              </a:solidFill>
              <a:cs typeface="Arial"/>
            </a:endParaRPr>
          </a:p>
        </p:txBody>
      </p:sp>
      <p:pic>
        <p:nvPicPr>
          <p:cNvPr id="9220" name="Picture 5">
            <a:extLst>
              <a:ext uri="{FF2B5EF4-FFF2-40B4-BE49-F238E27FC236}">
                <a16:creationId xmlns:a16="http://schemas.microsoft.com/office/drawing/2014/main" id="{15332599-A95B-414B-970E-D9A259D98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3">
            <a:extLst>
              <a:ext uri="{FF2B5EF4-FFF2-40B4-BE49-F238E27FC236}">
                <a16:creationId xmlns:a16="http://schemas.microsoft.com/office/drawing/2014/main" id="{248E623C-054D-4189-A59A-D3632C31A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 anchor="t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5 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причин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которые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заставят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тебя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использовать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Kibana</a:t>
            </a:r>
            <a:endParaRPr lang="en-US" sz="1600" dirty="0">
              <a:latin typeface="Arial"/>
              <a:ea typeface="Microsoft YaHei"/>
              <a:cs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7DC622-6F98-46E8-8E06-FDE1CFAEA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37" y="5054929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/>
            <a:r>
              <a:rPr lang="en-US" altLang="nl-NL" sz="4400" b="1" dirty="0" err="1">
                <a:solidFill>
                  <a:schemeClr val="bg1"/>
                </a:solidFill>
                <a:latin typeface="Arial"/>
                <a:ea typeface="Microsoft YaHei"/>
                <a:cs typeface="Arial"/>
              </a:rPr>
              <a:t>они</a:t>
            </a:r>
            <a:r>
              <a:rPr lang="en-US" altLang="nl-NL" sz="4400" b="1" dirty="0">
                <a:solidFill>
                  <a:schemeClr val="bg1"/>
                </a:solidFill>
                <a:latin typeface="Arial"/>
                <a:ea typeface="Microsoft YaHei"/>
                <a:cs typeface="Arial"/>
              </a:rPr>
              <a:t> </a:t>
            </a:r>
            <a:r>
              <a:rPr lang="en-US" altLang="nl-NL" sz="4400" b="1" dirty="0" err="1">
                <a:solidFill>
                  <a:schemeClr val="bg1"/>
                </a:solidFill>
                <a:latin typeface="Arial"/>
                <a:ea typeface="Microsoft YaHei"/>
                <a:cs typeface="Arial"/>
              </a:rPr>
              <a:t>повсюду</a:t>
            </a:r>
            <a:endParaRPr lang="ru-RU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5349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>
            <a:extLst>
              <a:ext uri="{FF2B5EF4-FFF2-40B4-BE49-F238E27FC236}">
                <a16:creationId xmlns:a16="http://schemas.microsoft.com/office/drawing/2014/main" id="{726DA093-2027-4BE1-896B-0A539ADD9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/>
            <a:r>
              <a:rPr lang="en-US" altLang="nl-NL" sz="4400" b="1">
                <a:latin typeface="Arial"/>
                <a:ea typeface="Microsoft YaHei"/>
                <a:cs typeface="Arial"/>
              </a:rPr>
              <a:t>Логи нужны?</a:t>
            </a:r>
            <a:endParaRPr lang="en-US" altLang="nl-NL" sz="4400" b="1" dirty="0">
              <a:cs typeface="Arial"/>
            </a:endParaRPr>
          </a:p>
        </p:txBody>
      </p:sp>
      <p:pic>
        <p:nvPicPr>
          <p:cNvPr id="9220" name="Picture 5">
            <a:extLst>
              <a:ext uri="{FF2B5EF4-FFF2-40B4-BE49-F238E27FC236}">
                <a16:creationId xmlns:a16="http://schemas.microsoft.com/office/drawing/2014/main" id="{15332599-A95B-414B-970E-D9A259D98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3">
            <a:extLst>
              <a:ext uri="{FF2B5EF4-FFF2-40B4-BE49-F238E27FC236}">
                <a16:creationId xmlns:a16="http://schemas.microsoft.com/office/drawing/2014/main" id="{248E623C-054D-4189-A59A-D3632C31A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 anchor="t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5 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причин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которые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заставят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тебя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использовать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Kibana</a:t>
            </a:r>
            <a:endParaRPr lang="en-US" sz="1600" dirty="0">
              <a:latin typeface="Arial"/>
              <a:ea typeface="Microsoft YaHei"/>
              <a:cs typeface="Arial"/>
            </a:endParaRPr>
          </a:p>
        </p:txBody>
      </p:sp>
      <p:pic>
        <p:nvPicPr>
          <p:cNvPr id="3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0D0CD15-3BFE-42E3-A6A4-3D9B2A7ABF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4252"/>
          <a:stretch/>
        </p:blipFill>
        <p:spPr>
          <a:xfrm>
            <a:off x="187704" y="1157578"/>
            <a:ext cx="12848849" cy="1663325"/>
          </a:xfrm>
          <a:prstGeom prst="rect">
            <a:avLst/>
          </a:prstGeom>
        </p:spPr>
      </p:pic>
      <p:pic>
        <p:nvPicPr>
          <p:cNvPr id="7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B0CBD06-62A8-4B2A-9519-363AF56541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7931"/>
          <a:stretch/>
        </p:blipFill>
        <p:spPr>
          <a:xfrm>
            <a:off x="185997" y="3181546"/>
            <a:ext cx="12850029" cy="1740481"/>
          </a:xfrm>
          <a:prstGeom prst="rect">
            <a:avLst/>
          </a:prstGeom>
        </p:spPr>
      </p:pic>
      <p:pic>
        <p:nvPicPr>
          <p:cNvPr id="8" name="Рисунок 8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ACB600E0-3E80-4AD7-8BAE-117A28457B1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562" t="30464" b="44592"/>
          <a:stretch/>
        </p:blipFill>
        <p:spPr>
          <a:xfrm>
            <a:off x="184698" y="5256169"/>
            <a:ext cx="12849591" cy="133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022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>
            <a:extLst>
              <a:ext uri="{FF2B5EF4-FFF2-40B4-BE49-F238E27FC236}">
                <a16:creationId xmlns:a16="http://schemas.microsoft.com/office/drawing/2014/main" id="{2C4919EB-A4CF-4433-98E7-B3A2B85BB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en-US" altLang="nl-NL" sz="4400" b="1">
                <a:latin typeface="Arial"/>
                <a:ea typeface="Microsoft YaHei"/>
                <a:cs typeface="Arial"/>
              </a:rPr>
              <a:t>Чтение логов</a:t>
            </a:r>
            <a:endParaRPr lang="ru-RU" altLang="nl-NL" sz="4400" b="1">
              <a:latin typeface="Arial"/>
              <a:ea typeface="Microsoft YaHei"/>
              <a:cs typeface="Arial"/>
            </a:endParaRPr>
          </a:p>
        </p:txBody>
      </p:sp>
      <p:pic>
        <p:nvPicPr>
          <p:cNvPr id="7172" name="Picture 5">
            <a:extLst>
              <a:ext uri="{FF2B5EF4-FFF2-40B4-BE49-F238E27FC236}">
                <a16:creationId xmlns:a16="http://schemas.microsoft.com/office/drawing/2014/main" id="{53E6AF86-1DBB-4D41-ADB7-41D623383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3">
            <a:extLst>
              <a:ext uri="{FF2B5EF4-FFF2-40B4-BE49-F238E27FC236}">
                <a16:creationId xmlns:a16="http://schemas.microsoft.com/office/drawing/2014/main" id="{80783EB8-A0F2-4E50-967C-071AF62DC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 anchor="t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5 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причин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которые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заставят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тебя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использовать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Kibana</a:t>
            </a:r>
            <a:endParaRPr lang="en-US" sz="1600" dirty="0">
              <a:latin typeface="Arial"/>
              <a:ea typeface="Microsoft YaHei"/>
              <a:cs typeface="Arial"/>
            </a:endParaRP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8738D502-0390-48EC-BA1C-63BADE601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380" y="1362711"/>
            <a:ext cx="9667229" cy="515100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A45B8C-992D-4212-A550-F0141765C375}"/>
              </a:ext>
            </a:extLst>
          </p:cNvPr>
          <p:cNvSpPr txBox="1">
            <a:spLocks/>
          </p:cNvSpPr>
          <p:nvPr/>
        </p:nvSpPr>
        <p:spPr>
          <a:xfrm>
            <a:off x="239713" y="1600200"/>
            <a:ext cx="12960350" cy="452596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4000" spc="-150">
                <a:solidFill>
                  <a:schemeClr val="accent4">
                    <a:lumMod val="75000"/>
                  </a:schemeClr>
                </a:solidFill>
              </a:rPr>
              <a:t>Поиск логов по пути</a:t>
            </a:r>
            <a:endParaRPr lang="ru-RU" sz="4000" spc="-150" dirty="0">
              <a:solidFill>
                <a:schemeClr val="accent4">
                  <a:lumMod val="75000"/>
                </a:schemeClr>
              </a:solidFill>
              <a:cs typeface="Arial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4000" spc="-150">
                <a:solidFill>
                  <a:schemeClr val="accent4">
                    <a:lumMod val="75000"/>
                  </a:schemeClr>
                </a:solidFill>
              </a:rPr>
              <a:t>Логи на самом инстансе</a:t>
            </a:r>
            <a:endParaRPr lang="ru-RU" sz="4000" spc="-150">
              <a:solidFill>
                <a:schemeClr val="accent4">
                  <a:lumMod val="75000"/>
                </a:schemeClr>
              </a:solidFill>
              <a:cs typeface="Arial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4000" spc="-150">
                <a:solidFill>
                  <a:schemeClr val="accent4">
                    <a:lumMod val="75000"/>
                  </a:schemeClr>
                </a:solidFill>
                <a:cs typeface="Arial"/>
              </a:rPr>
              <a:t>Сервисы в контейнерах</a:t>
            </a:r>
            <a:endParaRPr lang="en-US" sz="4000" spc="-150" dirty="0">
              <a:solidFill>
                <a:schemeClr val="accent4">
                  <a:lumMod val="75000"/>
                </a:schemeClr>
              </a:solidFill>
              <a:cs typeface="Arial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4000" spc="-150">
                <a:solidFill>
                  <a:schemeClr val="accent4">
                    <a:lumMod val="75000"/>
                  </a:schemeClr>
                </a:solidFill>
                <a:cs typeface="Arial"/>
              </a:rPr>
              <a:t>Несколько хостов</a:t>
            </a:r>
            <a:endParaRPr lang="en-US" sz="4000" spc="-150" dirty="0">
              <a:solidFill>
                <a:schemeClr val="accent4">
                  <a:lumMod val="75000"/>
                </a:schemeClr>
              </a:solidFill>
              <a:cs typeface="Arial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4000" spc="-150">
                <a:solidFill>
                  <a:schemeClr val="accent4">
                    <a:lumMod val="75000"/>
                  </a:schemeClr>
                </a:solidFill>
                <a:cs typeface="Arial"/>
              </a:rPr>
              <a:t>Реплики приложений</a:t>
            </a:r>
            <a:endParaRPr lang="ru-RU" sz="4000" dirty="0">
              <a:solidFill>
                <a:schemeClr val="accent6">
                  <a:lumMod val="75000"/>
                </a:schemeClr>
              </a:solidFill>
              <a:cs typeface="Arial"/>
            </a:endParaRPr>
          </a:p>
        </p:txBody>
      </p:sp>
      <p:sp>
        <p:nvSpPr>
          <p:cNvPr id="13315" name="Title 1">
            <a:extLst>
              <a:ext uri="{FF2B5EF4-FFF2-40B4-BE49-F238E27FC236}">
                <a16:creationId xmlns:a16="http://schemas.microsoft.com/office/drawing/2014/main" id="{928A2462-82B4-44EA-B6E8-6A4185C45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4638"/>
            <a:ext cx="13439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914400" eaLnBrk="1" hangingPunct="1"/>
            <a:r>
              <a:rPr lang="en-US" altLang="nl-NL" sz="4400" b="1">
                <a:latin typeface="Arial"/>
                <a:ea typeface="Microsoft YaHei"/>
                <a:cs typeface="Arial"/>
              </a:rPr>
              <a:t>Проблемы поиска логов</a:t>
            </a:r>
            <a:endParaRPr lang="ru-RU" altLang="nl-NL" sz="4400" b="1"/>
          </a:p>
        </p:txBody>
      </p:sp>
      <p:pic>
        <p:nvPicPr>
          <p:cNvPr id="13316" name="Picture 5">
            <a:extLst>
              <a:ext uri="{FF2B5EF4-FFF2-40B4-BE49-F238E27FC236}">
                <a16:creationId xmlns:a16="http://schemas.microsoft.com/office/drawing/2014/main" id="{2BDB51C9-634D-4806-8C52-50EF714C2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025"/>
            <a:ext cx="134397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3">
            <a:extLst>
              <a:ext uri="{FF2B5EF4-FFF2-40B4-BE49-F238E27FC236}">
                <a16:creationId xmlns:a16="http://schemas.microsoft.com/office/drawing/2014/main" id="{307C289E-6A40-4C0B-8BCB-9F5C88FA1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6946900"/>
            <a:ext cx="8423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 anchor="t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5 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причин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которые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заставят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тебя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</a:t>
            </a:r>
            <a:r>
              <a:rPr lang="en-US" sz="1600" b="1" dirty="0" err="1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использовать</a:t>
            </a:r>
            <a:r>
              <a:rPr lang="en-US" sz="1600" b="1" dirty="0">
                <a:solidFill>
                  <a:srgbClr val="FFFFFF"/>
                </a:solidFill>
                <a:latin typeface="Arial"/>
                <a:ea typeface="Microsoft YaHei"/>
                <a:cs typeface="Arial"/>
              </a:rPr>
              <a:t> Kibana</a:t>
            </a:r>
            <a:endParaRPr lang="en-US" sz="1600" dirty="0">
              <a:latin typeface="Arial"/>
              <a:ea typeface="Microsoft YaHei"/>
              <a:cs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5551</TotalTime>
  <Words>166</Words>
  <Application>Microsoft Office PowerPoint</Application>
  <PresentationFormat>Произвольный</PresentationFormat>
  <Paragraphs>35</Paragraphs>
  <Slides>31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Maiorova Liudmila</dc:creator>
  <cp:lastModifiedBy>Владислав Орликов</cp:lastModifiedBy>
  <cp:revision>601</cp:revision>
  <cp:lastPrinted>1601-01-01T00:00:00Z</cp:lastPrinted>
  <dcterms:created xsi:type="dcterms:W3CDTF">2015-01-21T10:52:29Z</dcterms:created>
  <dcterms:modified xsi:type="dcterms:W3CDTF">2021-10-29T06:14:05Z</dcterms:modified>
</cp:coreProperties>
</file>