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17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8" r:id="rId3"/>
    <p:sldId id="334" r:id="rId4"/>
    <p:sldId id="335" r:id="rId5"/>
    <p:sldId id="340" r:id="rId6"/>
    <p:sldId id="343" r:id="rId7"/>
    <p:sldId id="342" r:id="rId8"/>
    <p:sldId id="344" r:id="rId9"/>
    <p:sldId id="349" r:id="rId10"/>
    <p:sldId id="345" r:id="rId11"/>
    <p:sldId id="355" r:id="rId12"/>
    <p:sldId id="352" r:id="rId13"/>
    <p:sldId id="347" r:id="rId14"/>
    <p:sldId id="351" r:id="rId15"/>
    <p:sldId id="356" r:id="rId16"/>
    <p:sldId id="348" r:id="rId17"/>
    <p:sldId id="346" r:id="rId18"/>
    <p:sldId id="354" r:id="rId19"/>
    <p:sldId id="325" r:id="rId20"/>
  </p:sldIdLst>
  <p:sldSz cx="12192000" cy="6858000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ельянинова А. C." initials="Alex" lastIdx="9" clrIdx="0"/>
  <p:cmAuthor id="1" name="Марков В.Е." initials="МВ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FF"/>
    <a:srgbClr val="24877A"/>
    <a:srgbClr val="FF66FF"/>
    <a:srgbClr val="FF00FF"/>
    <a:srgbClr val="FFCCFF"/>
    <a:srgbClr val="BDECC9"/>
    <a:srgbClr val="FFFF99"/>
    <a:srgbClr val="7F7F7F"/>
    <a:srgbClr val="BFBFB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92" autoAdjust="0"/>
    <p:restoredTop sz="79707" autoAdjust="0"/>
  </p:normalViewPr>
  <p:slideViewPr>
    <p:cSldViewPr snapToGrid="0">
      <p:cViewPr varScale="1">
        <p:scale>
          <a:sx n="67" d="100"/>
          <a:sy n="67" d="100"/>
        </p:scale>
        <p:origin x="-750" y="-51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66"/>
    </p:cViewPr>
  </p:sorterViewPr>
  <p:notesViewPr>
    <p:cSldViewPr snapToGrid="0" showGuides="1">
      <p:cViewPr varScale="1">
        <p:scale>
          <a:sx n="79" d="100"/>
          <a:sy n="79" d="100"/>
        </p:scale>
        <p:origin x="29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FEAFA5-15A6-4144-A86B-25671C98FE0E}" type="datetimeFigureOut">
              <a:rPr lang="ru-RU"/>
              <a:pPr>
                <a:defRPr/>
              </a:pPr>
              <a:t>16.04.21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99BE3E-A376-4DFD-9AA5-9986AF64E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93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9B4941-DC82-46A2-9894-78F287E31ED9}" type="datetimeFigureOut">
              <a:rPr lang="ru-RU"/>
              <a:pPr>
                <a:defRPr/>
              </a:pPr>
              <a:t>16.04.21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5" tIns="45158" rIns="90315" bIns="4515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6105"/>
            <a:ext cx="5335270" cy="4467305"/>
          </a:xfrm>
          <a:prstGeom prst="rect">
            <a:avLst/>
          </a:prstGeom>
        </p:spPr>
        <p:txBody>
          <a:bodyPr vert="horz" lIns="90315" tIns="45158" rIns="90315" bIns="4515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2BD0C6-C8E7-46C7-95F4-54F210C74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1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5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 hasCustomPrompt="1"/>
          </p:nvPr>
        </p:nvSpPr>
        <p:spPr>
          <a:xfrm>
            <a:off x="864000" y="1677989"/>
            <a:ext cx="8605836" cy="1158179"/>
          </a:xfrm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4000" b="1" kern="12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  <a:extLst/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 hasCustomPrompt="1"/>
          </p:nvPr>
        </p:nvSpPr>
        <p:spPr>
          <a:xfrm>
            <a:off x="864000" y="3833617"/>
            <a:ext cx="8605836" cy="430907"/>
          </a:xfrm>
        </p:spPr>
        <p:txBody>
          <a:bodyPr tIns="0">
            <a:noAutofit/>
          </a:bodyPr>
          <a:lstStyle>
            <a:lvl1pPr marL="0" indent="0" algn="l" defTabSz="53975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defRPr lang="en-US" sz="24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dirty="0" smtClean="0"/>
              <a:t>Имя</a:t>
            </a:r>
            <a:endParaRPr lang="en-US" dirty="0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70" y="6375401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04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нутренн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 hasCustomPrompt="1"/>
          </p:nvPr>
        </p:nvSpPr>
        <p:spPr>
          <a:xfrm>
            <a:off x="864000" y="3600000"/>
            <a:ext cx="8640000" cy="1800000"/>
          </a:xfrm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4000" b="0" kern="12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  <a:extLst/>
          </a:lstStyle>
          <a:p>
            <a:r>
              <a:rPr lang="ru-RU" dirty="0" smtClean="0"/>
              <a:t>Название раздела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70" y="6375401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8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99" y="431999"/>
            <a:ext cx="10548000" cy="684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/19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864000" y="1296000"/>
            <a:ext cx="10548000" cy="48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46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бор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4" name="Группа 5"/>
          <p:cNvGrpSpPr>
            <a:grpSpLocks/>
          </p:cNvGrpSpPr>
          <p:nvPr userDrawn="1"/>
        </p:nvGrpSpPr>
        <p:grpSpPr bwMode="auto">
          <a:xfrm>
            <a:off x="1057569" y="4922116"/>
            <a:ext cx="8456303" cy="1152525"/>
            <a:chOff x="1572146" y="4292153"/>
            <a:chExt cx="6342226" cy="1152401"/>
          </a:xfrm>
        </p:grpSpPr>
        <p:sp>
          <p:nvSpPr>
            <p:cNvPr id="5" name="Скругленный прямоугольник 4"/>
            <p:cNvSpPr/>
            <p:nvPr userDrawn="1"/>
          </p:nvSpPr>
          <p:spPr>
            <a:xfrm>
              <a:off x="1572146" y="4292153"/>
              <a:ext cx="6342226" cy="11524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88000" defTabSz="539750">
                <a:spcBef>
                  <a:spcPts val="0"/>
                </a:spcBef>
                <a:spcAft>
                  <a:spcPts val="400"/>
                </a:spcAft>
                <a:buClr>
                  <a:srgbClr val="006699"/>
                </a:buClr>
                <a:buSzPct val="150000"/>
                <a:defRPr/>
              </a:pPr>
              <a:r>
                <a:rPr lang="ru-RU" sz="20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Дополнительная информация (точку </a:t>
              </a:r>
              <a:br>
                <a:rPr lang="ru-RU" sz="20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последнем предложении не ставим)</a:t>
              </a:r>
              <a:endParaRPr lang="ru-RU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10" descr="C:\Users\avelyaninova\Desktop\1319030080_info-chat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091" y="4411103"/>
              <a:ext cx="702000" cy="87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Скругленная прямоугольная выноска 6"/>
          <p:cNvSpPr/>
          <p:nvPr userDrawn="1"/>
        </p:nvSpPr>
        <p:spPr>
          <a:xfrm>
            <a:off x="8403807" y="3649770"/>
            <a:ext cx="2732507" cy="576411"/>
          </a:xfrm>
          <a:prstGeom prst="wedgeRoundRectCallout">
            <a:avLst>
              <a:gd name="adj1" fmla="val -36154"/>
              <a:gd name="adj2" fmla="val 78147"/>
              <a:gd name="adj3" fmla="val 16667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пояснение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28305" y="2962279"/>
            <a:ext cx="553298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lvl="1" indent="-342000">
              <a:spcBef>
                <a:spcPts val="0"/>
              </a:spcBef>
              <a:spcAft>
                <a:spcPts val="1200"/>
              </a:spcAft>
              <a:buClr>
                <a:srgbClr val="008A3E"/>
              </a:buClr>
              <a:buSzPct val="110000"/>
              <a:buFont typeface="Wingdings" pitchFamily="2" charset="2"/>
              <a:buChar char=""/>
              <a:tabLst>
                <a:tab pos="468000" algn="l"/>
              </a:tabLst>
              <a:defRPr/>
            </a:pPr>
            <a:r>
              <a:rPr lang="ru-RU" sz="2400" dirty="0" smtClean="0">
                <a:latin typeface="Arial" charset="0"/>
                <a:cs typeface="+mn-cs"/>
              </a:rPr>
              <a:t>Положительный факт</a:t>
            </a:r>
            <a:endParaRPr lang="ru-RU" sz="2400" dirty="0">
              <a:latin typeface="Arial" charset="0"/>
              <a:cs typeface="+mn-cs"/>
            </a:endParaRP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"/>
              <a:tabLst>
                <a:tab pos="468000" algn="l"/>
              </a:tabLst>
              <a:defRPr/>
            </a:pPr>
            <a:r>
              <a:rPr lang="ru-RU" sz="2400" dirty="0" smtClean="0">
                <a:latin typeface="Arial" charset="0"/>
                <a:cs typeface="+mn-cs"/>
              </a:rPr>
              <a:t>Нейтральный</a:t>
            </a:r>
            <a:r>
              <a:rPr lang="ru-RU" sz="2400" baseline="0" dirty="0" smtClean="0">
                <a:latin typeface="Arial" charset="0"/>
                <a:cs typeface="+mn-cs"/>
              </a:rPr>
              <a:t> факт</a:t>
            </a:r>
            <a:endParaRPr lang="ru-RU" sz="2400" dirty="0">
              <a:latin typeface="Arial" charset="0"/>
              <a:cs typeface="+mn-cs"/>
            </a:endParaRP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"/>
              <a:tabLst>
                <a:tab pos="468000" algn="l"/>
              </a:tabLst>
              <a:defRPr/>
            </a:pPr>
            <a:r>
              <a:rPr lang="ru-RU" sz="2400" dirty="0" smtClean="0">
                <a:latin typeface="Arial" charset="0"/>
                <a:cs typeface="+mn-cs"/>
              </a:rPr>
              <a:t>Негативный факт</a:t>
            </a:r>
            <a:endParaRPr lang="ru-RU" sz="2400" dirty="0">
              <a:latin typeface="Arial" charset="0"/>
              <a:cs typeface="+mn-cs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768575" y="2291734"/>
            <a:ext cx="4367741" cy="1109251"/>
            <a:chOff x="4572000" y="1211610"/>
            <a:chExt cx="3275806" cy="1109251"/>
          </a:xfrm>
        </p:grpSpPr>
        <p:sp>
          <p:nvSpPr>
            <p:cNvPr id="10" name="Скругленная прямоугольная выноска 9"/>
            <p:cNvSpPr/>
            <p:nvPr/>
          </p:nvSpPr>
          <p:spPr bwMode="auto">
            <a:xfrm>
              <a:off x="4572000" y="1343373"/>
              <a:ext cx="3275806" cy="977488"/>
            </a:xfrm>
            <a:prstGeom prst="wedgeRoundRectCallout">
              <a:avLst>
                <a:gd name="adj1" fmla="val -40235"/>
                <a:gd name="adj2" fmla="val 7619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Кратки</a:t>
              </a:r>
              <a:r>
                <a:rPr lang="ru-RU" sz="1800" kern="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й комментарий</a:t>
              </a:r>
              <a:endParaRPr lang="ru-RU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11" name="Рисунок 10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275" y="1211610"/>
              <a:ext cx="62100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604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4"/>
          <p:cNvSpPr>
            <a:spLocks noGrp="1"/>
          </p:cNvSpPr>
          <p:nvPr>
            <p:ph type="title"/>
          </p:nvPr>
        </p:nvSpPr>
        <p:spPr bwMode="auto">
          <a:xfrm>
            <a:off x="864000" y="432000"/>
            <a:ext cx="105480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027" name="Текст 8"/>
          <p:cNvSpPr>
            <a:spLocks noGrp="1"/>
          </p:cNvSpPr>
          <p:nvPr>
            <p:ph type="body" idx="1"/>
          </p:nvPr>
        </p:nvSpPr>
        <p:spPr bwMode="auto">
          <a:xfrm>
            <a:off x="864000" y="1296000"/>
            <a:ext cx="1054800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70" y="6375401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8" name="Прямая со стрелкой 17"/>
          <p:cNvCxnSpPr/>
          <p:nvPr userDrawn="1"/>
        </p:nvCxnSpPr>
        <p:spPr>
          <a:xfrm>
            <a:off x="-528736" y="1102031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 userDrawn="1"/>
        </p:nvCxnSpPr>
        <p:spPr>
          <a:xfrm>
            <a:off x="1055688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>
            <a:off x="874713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 userDrawn="1"/>
        </p:nvCxnSpPr>
        <p:spPr>
          <a:xfrm>
            <a:off x="-528736" y="5943658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 userDrawn="1"/>
        </p:nvCxnSpPr>
        <p:spPr>
          <a:xfrm>
            <a:off x="-528736" y="6137275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 userDrawn="1"/>
        </p:nvCxnSpPr>
        <p:spPr>
          <a:xfrm>
            <a:off x="11398249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 userDrawn="1"/>
        </p:nvCxnSpPr>
        <p:spPr>
          <a:xfrm>
            <a:off x="-528739" y="444854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4" r:id="rId3"/>
    <p:sldLayoutId id="214748472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3600" b="0" kern="1200" baseline="0" dirty="0" smtClean="0">
          <a:solidFill>
            <a:schemeClr val="accent1">
              <a:lumMod val="75000"/>
            </a:schemeClr>
          </a:solidFill>
          <a:latin typeface="+mn-lt"/>
          <a:ea typeface="Open Sans" pitchFamily="34" charset="0"/>
          <a:cs typeface="Open Sans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9pPr>
      <a:extLst/>
    </p:titleStyle>
    <p:bodyStyle>
      <a:lvl1pPr marL="342900" indent="-342900" algn="l" defTabSz="539750" rtl="0" eaLnBrk="1" fontAlgn="base" hangingPunct="1">
        <a:spcBef>
          <a:spcPct val="0"/>
        </a:spcBef>
        <a:spcAft>
          <a:spcPts val="1200"/>
        </a:spcAft>
        <a:buClr>
          <a:srgbClr val="006699"/>
        </a:buClr>
        <a:buSzPct val="135000"/>
        <a:buFont typeface="Wingdings" panose="05000000000000000000" pitchFamily="2" charset="2"/>
        <a:buChar char="§"/>
        <a:defRPr lang="ru-RU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42900" algn="l" defTabSz="539750" rtl="0" eaLnBrk="1" fontAlgn="base" hangingPunct="1">
        <a:spcBef>
          <a:spcPct val="0"/>
        </a:spcBef>
        <a:spcAft>
          <a:spcPts val="800"/>
        </a:spcAft>
        <a:buClr>
          <a:srgbClr val="006699"/>
        </a:buClr>
        <a:buSzPct val="135000"/>
        <a:buFont typeface="Wingdings" pitchFamily="2" charset="2"/>
        <a:buChar char="§"/>
        <a:defRPr lang="ru-RU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85825" marR="0" indent="-22860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006699"/>
        </a:buClr>
        <a:buSzPct val="135000"/>
        <a:buFont typeface="Wingdings" pitchFamily="2" charset="2"/>
        <a:buChar char="§"/>
        <a:tabLst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6963" marR="0" indent="-173038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6699"/>
        </a:buClr>
        <a:buSzPct val="135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96988" marR="0" indent="-182563" algn="l" defTabSz="91440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6699"/>
        </a:buClr>
        <a:buSzPct val="135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 xmlns="">
        <p15:guide id="2" pos="665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pos="5972" userDrawn="1">
          <p15:clr>
            <a:srgbClr val="F26B43"/>
          </p15:clr>
        </p15:guide>
        <p15:guide id="5" pos="7061" userDrawn="1">
          <p15:clr>
            <a:srgbClr val="F26B43"/>
          </p15:clr>
        </p15:guide>
        <p15:guide id="6" orient="horz" pos="1344" userDrawn="1">
          <p15:clr>
            <a:srgbClr val="F26B43"/>
          </p15:clr>
        </p15:guide>
        <p15:guide id="7" orient="horz" pos="958" userDrawn="1">
          <p15:clr>
            <a:srgbClr val="F26B43"/>
          </p15:clr>
        </p15:guide>
        <p15:guide id="8" orient="horz" pos="527" userDrawn="1">
          <p15:clr>
            <a:srgbClr val="F26B43"/>
          </p15:clr>
        </p15:guide>
        <p15:guide id="9" orient="horz" pos="3741" userDrawn="1">
          <p15:clr>
            <a:srgbClr val="F26B43"/>
          </p15:clr>
        </p15:guide>
        <p15:guide id="10" orient="horz" pos="3861" userDrawn="1">
          <p15:clr>
            <a:srgbClr val="F26B43"/>
          </p15:clr>
        </p15:guide>
        <p15:guide id="12" pos="7174" userDrawn="1">
          <p15:clr>
            <a:srgbClr val="F26B43"/>
          </p15:clr>
        </p15:guide>
        <p15:guide id="13" orient="horz" pos="1049" userDrawn="1">
          <p15:clr>
            <a:srgbClr val="F26B43"/>
          </p15:clr>
        </p15:guide>
        <p15:guide id="14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tsepkov.org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mtsepkov.org/KM" TargetMode="External"/><Relationship Id="rId3" Type="http://schemas.openxmlformats.org/officeDocument/2006/relationships/hyperlink" Target="mailto:maks.tsepkov@ya.ru" TargetMode="External"/><Relationship Id="rId7" Type="http://schemas.openxmlformats.org/officeDocument/2006/relationships/hyperlink" Target="http://mtsepkov.org/&#1050;&#1072;&#1090;&#1077;&#1075;&#1086;&#1088;&#1080;&#1103;:&#1059;&#1087;&#1088;&#1072;&#1074;&#1083;&#1077;&#1085;&#1080;&#1077;_&#1087;&#1088;&#1086;&#1077;&#1082;&#1090;&#1072;&#1084;&#1080;" TargetMode="External"/><Relationship Id="rId2" Type="http://schemas.openxmlformats.org/officeDocument/2006/relationships/hyperlink" Target="http://mtsepkov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tsepkov.org/Agile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://mtsepkov.org/&#1050;&#1072;&#1090;&#1077;&#1075;&#1086;&#1088;&#1080;&#1103;:&#1040;&#1088;&#1093;&#1080;&#1090;&#1077;&#1082;&#1090;&#1091;&#1088;&#1072;" TargetMode="External"/><Relationship Id="rId10" Type="http://schemas.openxmlformats.org/officeDocument/2006/relationships/hyperlink" Target="http://mtsepkov.org/&#1050;&#1072;&#1090;&#1077;&#1075;&#1086;&#1088;&#1080;&#1103;:&#1050;&#1085;&#1080;&#1075;&#1080;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://mtsepkov.org/&#1044;&#1086;&#1082;&#1083;&#1072;&#1076;&#1099;_&#1080;_&#1057;&#1090;&#1072;&#1090;&#1100;&#1080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tsepkov.org/Multyparadigm-SQA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3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690" y="5238307"/>
            <a:ext cx="1104872" cy="12213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3831" y="3758829"/>
            <a:ext cx="10763894" cy="1158179"/>
          </a:xfrm>
        </p:spPr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Тестируем устойчивость приложения </a:t>
            </a:r>
            <a:r>
              <a:rPr lang="en-US" b="0" dirty="0" smtClean="0">
                <a:solidFill>
                  <a:schemeClr val="bg1"/>
                </a:solidFill>
              </a:rPr>
              <a:t/>
            </a:r>
            <a:br>
              <a:rPr lang="en-US" b="0" dirty="0" smtClean="0">
                <a:solidFill>
                  <a:schemeClr val="bg1"/>
                </a:solidFill>
              </a:rPr>
            </a:br>
            <a:r>
              <a:rPr lang="ru-RU" b="0" dirty="0" smtClean="0">
                <a:solidFill>
                  <a:schemeClr val="bg1"/>
                </a:solidFill>
              </a:rPr>
              <a:t>в </a:t>
            </a:r>
            <a:r>
              <a:rPr lang="ru-RU" b="0" dirty="0">
                <a:solidFill>
                  <a:schemeClr val="bg1"/>
                </a:solidFill>
              </a:rPr>
              <a:t>сервисной архитектуре. </a:t>
            </a:r>
            <a:r>
              <a:rPr lang="en-US" b="0" dirty="0" smtClean="0">
                <a:solidFill>
                  <a:schemeClr val="bg1"/>
                </a:solidFill>
              </a:rPr>
              <a:t/>
            </a:r>
            <a:br>
              <a:rPr lang="en-US" b="0" dirty="0" smtClean="0">
                <a:solidFill>
                  <a:schemeClr val="bg1"/>
                </a:solidFill>
              </a:rPr>
            </a:br>
            <a:r>
              <a:rPr lang="ru-RU" b="0" dirty="0" smtClean="0">
                <a:solidFill>
                  <a:schemeClr val="bg1"/>
                </a:solidFill>
              </a:rPr>
              <a:t>Разбор кейсов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3568" y="5279569"/>
            <a:ext cx="8605836" cy="430907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Максим </a:t>
            </a:r>
            <a:r>
              <a:rPr lang="ru-RU" dirty="0" err="1">
                <a:solidFill>
                  <a:schemeClr val="bg1"/>
                </a:solidFill>
              </a:rPr>
              <a:t>Цепков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IT-</a:t>
            </a:r>
            <a:r>
              <a:rPr lang="ru-RU" sz="2000" dirty="0">
                <a:solidFill>
                  <a:schemeClr val="bg1"/>
                </a:solidFill>
              </a:rPr>
              <a:t>архитектор и бизнес-аналитик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  <a:hlinkClick r:id="rId5"/>
              </a:rPr>
              <a:t>http://mtsepkov.org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4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236" y="3177601"/>
            <a:ext cx="1076624" cy="10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база данных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299" y="1701985"/>
            <a:ext cx="108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4878" y="1192748"/>
            <a:ext cx="162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Покупатели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8266540" y="1656767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48842" y="1287435"/>
            <a:ext cx="187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Ведем заказы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692727" y="1701985"/>
            <a:ext cx="1068477" cy="1097384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5799304" y="2668585"/>
            <a:ext cx="343816" cy="456721"/>
            <a:chOff x="4427984" y="2613702"/>
            <a:chExt cx="343816" cy="456721"/>
          </a:xfrm>
          <a:solidFill>
            <a:schemeClr val="accent5">
              <a:lumMod val="75000"/>
            </a:schemeClr>
          </a:soli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8301980" y="2342648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8301980" y="3028529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487963" y="2280505"/>
            <a:ext cx="13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Диспетчер</a:t>
            </a:r>
            <a:endParaRPr lang="ru-RU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6251944" y="1968740"/>
            <a:ext cx="1906707" cy="928206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Скругленная прямоугольная выноска 78"/>
          <p:cNvSpPr/>
          <p:nvPr/>
        </p:nvSpPr>
        <p:spPr>
          <a:xfrm>
            <a:off x="1968859" y="3157639"/>
            <a:ext cx="2284164" cy="351099"/>
          </a:xfrm>
          <a:prstGeom prst="wedgeRoundRectCallout">
            <a:avLst>
              <a:gd name="adj1" fmla="val -64071"/>
              <a:gd name="adj2" fmla="val 622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 я хочу вот это…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4323907" y="2980559"/>
            <a:ext cx="1375144" cy="35262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6251944" y="2638412"/>
            <a:ext cx="1906707" cy="24619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6251944" y="2884610"/>
            <a:ext cx="1906707" cy="434624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233464" y="3565024"/>
            <a:ext cx="119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Очередь</a:t>
            </a:r>
            <a:endParaRPr lang="ru-RU" dirty="0"/>
          </a:p>
        </p:txBody>
      </p:sp>
      <p:sp>
        <p:nvSpPr>
          <p:cNvPr id="103" name="Скругленная прямоугольная выноска 102"/>
          <p:cNvSpPr/>
          <p:nvPr/>
        </p:nvSpPr>
        <p:spPr>
          <a:xfrm>
            <a:off x="2080460" y="1549831"/>
            <a:ext cx="2547993" cy="376576"/>
          </a:xfrm>
          <a:prstGeom prst="wedgeRoundRectCallout">
            <a:avLst>
              <a:gd name="adj1" fmla="val -62379"/>
              <a:gd name="adj2" fmla="val 5317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 хочу купить это 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8" name="Скругленная прямоугольная выноска 127"/>
          <p:cNvSpPr/>
          <p:nvPr/>
        </p:nvSpPr>
        <p:spPr>
          <a:xfrm>
            <a:off x="2080460" y="2068222"/>
            <a:ext cx="2612267" cy="372003"/>
          </a:xfrm>
          <a:prstGeom prst="wedgeRoundRectCallout">
            <a:avLst>
              <a:gd name="adj1" fmla="val -62977"/>
              <a:gd name="adj2" fmla="val -277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 еще вот это…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Цилиндр 7"/>
          <p:cNvSpPr/>
          <p:nvPr/>
        </p:nvSpPr>
        <p:spPr>
          <a:xfrm>
            <a:off x="9594752" y="1862068"/>
            <a:ext cx="1495646" cy="1521340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9952713" y="2365317"/>
            <a:ext cx="715926" cy="373899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4756298" y="2254223"/>
            <a:ext cx="942753" cy="642723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Скругленная прямоугольная выноска 87"/>
          <p:cNvSpPr/>
          <p:nvPr/>
        </p:nvSpPr>
        <p:spPr>
          <a:xfrm>
            <a:off x="2151340" y="3742980"/>
            <a:ext cx="1798611" cy="351099"/>
          </a:xfrm>
          <a:prstGeom prst="wedgeRoundRectCallout">
            <a:avLst>
              <a:gd name="adj1" fmla="val -75106"/>
              <a:gd name="adj2" fmla="val -710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еще это…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 flipV="1">
            <a:off x="4012019" y="3125306"/>
            <a:ext cx="1687032" cy="79322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Куб 90"/>
          <p:cNvSpPr/>
          <p:nvPr/>
        </p:nvSpPr>
        <p:spPr>
          <a:xfrm>
            <a:off x="9952713" y="2831927"/>
            <a:ext cx="715926" cy="373899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2151339" y="2638412"/>
            <a:ext cx="1378669" cy="369332"/>
          </a:xfrm>
          <a:prstGeom prst="accentBorderCallout1">
            <a:avLst>
              <a:gd name="adj1" fmla="val 47539"/>
              <a:gd name="adj2" fmla="val -7819"/>
              <a:gd name="adj3" fmla="val -12251"/>
              <a:gd name="adj4" fmla="val -2907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 smtClean="0"/>
              <a:t>Это Вася</a:t>
            </a:r>
            <a:endParaRPr lang="ru-RU" dirty="0"/>
          </a:p>
        </p:txBody>
      </p:sp>
      <p:sp>
        <p:nvSpPr>
          <p:cNvPr id="93" name="TextBox 92"/>
          <p:cNvSpPr txBox="1"/>
          <p:nvPr/>
        </p:nvSpPr>
        <p:spPr>
          <a:xfrm>
            <a:off x="2107154" y="4227059"/>
            <a:ext cx="1378669" cy="369332"/>
          </a:xfrm>
          <a:prstGeom prst="accentBorderCallout1">
            <a:avLst>
              <a:gd name="adj1" fmla="val 47539"/>
              <a:gd name="adj2" fmla="val -7819"/>
              <a:gd name="adj3" fmla="val -12251"/>
              <a:gd name="adj4" fmla="val -290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Это Петя</a:t>
            </a:r>
          </a:p>
        </p:txBody>
      </p:sp>
      <p:cxnSp>
        <p:nvCxnSpPr>
          <p:cNvPr id="110" name="Прямая со стрелкой 109"/>
          <p:cNvCxnSpPr/>
          <p:nvPr/>
        </p:nvCxnSpPr>
        <p:spPr>
          <a:xfrm>
            <a:off x="8710613" y="2638412"/>
            <a:ext cx="814387" cy="52695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Группа 110"/>
          <p:cNvGrpSpPr/>
          <p:nvPr/>
        </p:nvGrpSpPr>
        <p:grpSpPr>
          <a:xfrm>
            <a:off x="6367428" y="3219645"/>
            <a:ext cx="873519" cy="311973"/>
            <a:chOff x="4774106" y="1600063"/>
            <a:chExt cx="873519" cy="311973"/>
          </a:xfrm>
        </p:grpSpPr>
        <p:sp>
          <p:nvSpPr>
            <p:cNvPr id="113" name="Куб 112"/>
            <p:cNvSpPr/>
            <p:nvPr/>
          </p:nvSpPr>
          <p:spPr>
            <a:xfrm>
              <a:off x="4774106" y="1600063"/>
              <a:ext cx="279920" cy="311973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Куб 113"/>
            <p:cNvSpPr/>
            <p:nvPr/>
          </p:nvSpPr>
          <p:spPr>
            <a:xfrm>
              <a:off x="4972429" y="1600063"/>
              <a:ext cx="279920" cy="311973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5" name="Куб 114"/>
            <p:cNvSpPr/>
            <p:nvPr/>
          </p:nvSpPr>
          <p:spPr>
            <a:xfrm>
              <a:off x="5170752" y="1600063"/>
              <a:ext cx="279920" cy="311973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Куб 116"/>
            <p:cNvSpPr/>
            <p:nvPr/>
          </p:nvSpPr>
          <p:spPr>
            <a:xfrm>
              <a:off x="5367705" y="1600063"/>
              <a:ext cx="279920" cy="311973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18" name="Прямая со стрелкой 117"/>
          <p:cNvCxnSpPr/>
          <p:nvPr/>
        </p:nvCxnSpPr>
        <p:spPr>
          <a:xfrm>
            <a:off x="8645796" y="1926407"/>
            <a:ext cx="895873" cy="58346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V="1">
            <a:off x="8710613" y="2857795"/>
            <a:ext cx="814387" cy="428625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438448" y="3542199"/>
            <a:ext cx="245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Добавляем позицию в нужный заказ</a:t>
            </a:r>
            <a:endParaRPr lang="ru-RU" dirty="0"/>
          </a:p>
        </p:txBody>
      </p:sp>
      <p:sp>
        <p:nvSpPr>
          <p:cNvPr id="121" name="Скругленная прямоугольная выноска 120"/>
          <p:cNvSpPr/>
          <p:nvPr/>
        </p:nvSpPr>
        <p:spPr>
          <a:xfrm>
            <a:off x="2035400" y="5005449"/>
            <a:ext cx="3242428" cy="610049"/>
          </a:xfrm>
          <a:prstGeom prst="wedgeRoundRectCallout">
            <a:avLst>
              <a:gd name="adj1" fmla="val -42272"/>
              <a:gd name="adj2" fmla="val -10175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Идентификация – через авторизацию или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токены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04378" y="1377414"/>
            <a:ext cx="136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Позиция заказа</a:t>
            </a:r>
            <a:endParaRPr lang="ru-RU" dirty="0"/>
          </a:p>
        </p:txBody>
      </p:sp>
      <p:sp>
        <p:nvSpPr>
          <p:cNvPr id="56" name="Текст 3"/>
          <p:cNvSpPr>
            <a:spLocks noGrp="1"/>
          </p:cNvSpPr>
          <p:nvPr>
            <p:ph type="body" sz="quarter" idx="11"/>
          </p:nvPr>
        </p:nvSpPr>
        <p:spPr>
          <a:xfrm>
            <a:off x="5628168" y="4107441"/>
            <a:ext cx="6032204" cy="209817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dirty="0" smtClean="0"/>
              <a:t>Тесты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Авторизованный покупатель, начав делать заказ, увидит корзину, войдя с другого устройства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Корзины, сделанные неавторизованными покупателями не остаются вечно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10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63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121" grpId="0" animBg="1"/>
      <p:bldP spid="5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Ведение остатка на складе – проблема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179" y="1779953"/>
            <a:ext cx="108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4878" y="1304020"/>
            <a:ext cx="162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Покупатели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054492" y="1600063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99050" y="1230731"/>
            <a:ext cx="187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Ведем заказы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974488" y="2622698"/>
            <a:ext cx="2669902" cy="1124114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043" y="5015786"/>
            <a:ext cx="720000" cy="7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084" y="5621836"/>
            <a:ext cx="720000" cy="720000"/>
          </a:xfrm>
          <a:prstGeom prst="rect">
            <a:avLst/>
          </a:prstGeom>
        </p:spPr>
      </p:pic>
      <p:sp>
        <p:nvSpPr>
          <p:cNvPr id="25" name="Скругленная прямоугольная выноска 24"/>
          <p:cNvSpPr/>
          <p:nvPr/>
        </p:nvSpPr>
        <p:spPr>
          <a:xfrm>
            <a:off x="1974488" y="5191335"/>
            <a:ext cx="616830" cy="351099"/>
          </a:xfrm>
          <a:prstGeom prst="wedgeRoundRectCallout">
            <a:avLst>
              <a:gd name="adj1" fmla="val -87588"/>
              <a:gd name="adj2" fmla="val -2460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2901145" y="5905898"/>
            <a:ext cx="616830" cy="351099"/>
          </a:xfrm>
          <a:prstGeom prst="wedgeRoundRectCallout">
            <a:avLst>
              <a:gd name="adj1" fmla="val -88737"/>
              <a:gd name="adj2" fmla="val -427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1954043" y="4012019"/>
            <a:ext cx="2717168" cy="1091611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757351" y="4075611"/>
            <a:ext cx="1913860" cy="1729767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4774106" y="3616854"/>
            <a:ext cx="343816" cy="456721"/>
            <a:chOff x="4427984" y="2613702"/>
            <a:chExt cx="343816" cy="456721"/>
          </a:xfrm>
          <a:solidFill>
            <a:srgbClr val="FFC000"/>
          </a:soli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054492" y="2285944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054492" y="2971825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054492" y="3657706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054492" y="4343587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7054492" y="5029468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061716" y="3177590"/>
            <a:ext cx="13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Диспетчер</a:t>
            </a:r>
            <a:endParaRPr lang="ru-RU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5195777" y="1912037"/>
            <a:ext cx="1715386" cy="1960001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859" y="2995611"/>
            <a:ext cx="1080000" cy="108000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179" y="4239617"/>
            <a:ext cx="720000" cy="720000"/>
          </a:xfrm>
          <a:prstGeom prst="rect">
            <a:avLst/>
          </a:prstGeom>
        </p:spPr>
      </p:pic>
      <p:sp>
        <p:nvSpPr>
          <p:cNvPr id="79" name="Скругленная прямоугольная выноска 78"/>
          <p:cNvSpPr/>
          <p:nvPr/>
        </p:nvSpPr>
        <p:spPr>
          <a:xfrm>
            <a:off x="1968860" y="3015879"/>
            <a:ext cx="616830" cy="351099"/>
          </a:xfrm>
          <a:prstGeom prst="wedgeRoundRectCallout">
            <a:avLst>
              <a:gd name="adj1" fmla="val -94483"/>
              <a:gd name="adj2" fmla="val 4605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0" name="Скругленная прямоугольная выноска 79"/>
          <p:cNvSpPr/>
          <p:nvPr/>
        </p:nvSpPr>
        <p:spPr>
          <a:xfrm>
            <a:off x="1851844" y="4458383"/>
            <a:ext cx="616830" cy="351099"/>
          </a:xfrm>
          <a:prstGeom prst="wedgeRoundRectCallout">
            <a:avLst>
              <a:gd name="adj1" fmla="val -97930"/>
              <a:gd name="adj2" fmla="val -3671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1813287" y="3601189"/>
            <a:ext cx="2857924" cy="216024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1644502" y="3913163"/>
            <a:ext cx="3026709" cy="43234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5195777" y="2633357"/>
            <a:ext cx="1715386" cy="123868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5230368" y="3354678"/>
            <a:ext cx="1680795" cy="51736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5195777" y="3872038"/>
            <a:ext cx="1750828" cy="56789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195777" y="3872038"/>
            <a:ext cx="1750828" cy="685786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5195777" y="3872038"/>
            <a:ext cx="1750828" cy="1373454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940756" y="4839357"/>
            <a:ext cx="119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Очередь</a:t>
            </a:r>
            <a:endParaRPr lang="ru-RU" dirty="0"/>
          </a:p>
        </p:txBody>
      </p:sp>
      <p:sp>
        <p:nvSpPr>
          <p:cNvPr id="103" name="Скругленная прямоугольная выноска 102"/>
          <p:cNvSpPr/>
          <p:nvPr/>
        </p:nvSpPr>
        <p:spPr>
          <a:xfrm>
            <a:off x="2123219" y="1842081"/>
            <a:ext cx="1966772" cy="376576"/>
          </a:xfrm>
          <a:prstGeom prst="wedgeRoundRectCallout">
            <a:avLst>
              <a:gd name="adj1" fmla="val -64605"/>
              <a:gd name="adj2" fmla="val 400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 хочу купить…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5036733" y="4576018"/>
            <a:ext cx="873519" cy="311973"/>
            <a:chOff x="4774106" y="1600063"/>
            <a:chExt cx="873519" cy="311973"/>
          </a:xfrm>
        </p:grpSpPr>
        <p:sp>
          <p:nvSpPr>
            <p:cNvPr id="101" name="Куб 100"/>
            <p:cNvSpPr/>
            <p:nvPr/>
          </p:nvSpPr>
          <p:spPr>
            <a:xfrm>
              <a:off x="4774106" y="1600063"/>
              <a:ext cx="279920" cy="311973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" name="Куб 103"/>
            <p:cNvSpPr/>
            <p:nvPr/>
          </p:nvSpPr>
          <p:spPr>
            <a:xfrm>
              <a:off x="4972429" y="1600063"/>
              <a:ext cx="279920" cy="311973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Куб 104"/>
            <p:cNvSpPr/>
            <p:nvPr/>
          </p:nvSpPr>
          <p:spPr>
            <a:xfrm>
              <a:off x="5170752" y="1600063"/>
              <a:ext cx="279920" cy="311973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6" name="Куб 105"/>
            <p:cNvSpPr/>
            <p:nvPr/>
          </p:nvSpPr>
          <p:spPr>
            <a:xfrm>
              <a:off x="5367705" y="1600063"/>
              <a:ext cx="279920" cy="311973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10025373" y="3061360"/>
            <a:ext cx="343816" cy="456721"/>
            <a:chOff x="4427984" y="2613702"/>
            <a:chExt cx="343816" cy="456721"/>
          </a:xfrm>
          <a:solidFill>
            <a:schemeClr val="accent2"/>
          </a:solidFill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9" name="Овал 88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9441957" y="2412092"/>
            <a:ext cx="164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Веду остатки на складе</a:t>
            </a:r>
            <a:endParaRPr lang="ru-RU" dirty="0"/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7534842" y="1842081"/>
            <a:ext cx="2395967" cy="1309791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175759" y="1708075"/>
            <a:ext cx="127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Резерв </a:t>
            </a:r>
            <a:br>
              <a:rPr lang="ru-RU" dirty="0" smtClean="0"/>
            </a:br>
            <a:r>
              <a:rPr lang="ru-RU" dirty="0" smtClean="0"/>
              <a:t>по заказу</a:t>
            </a: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2788704" y="2505541"/>
            <a:ext cx="199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Заказ или позиция заказа</a:t>
            </a:r>
            <a:endParaRPr lang="ru-RU" dirty="0"/>
          </a:p>
        </p:txBody>
      </p:sp>
      <p:cxnSp>
        <p:nvCxnSpPr>
          <p:cNvPr id="96" name="Прямая со стрелкой 95"/>
          <p:cNvCxnSpPr/>
          <p:nvPr/>
        </p:nvCxnSpPr>
        <p:spPr>
          <a:xfrm>
            <a:off x="7570564" y="2575691"/>
            <a:ext cx="2327816" cy="67700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7534842" y="3228586"/>
            <a:ext cx="2363538" cy="9998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V="1">
            <a:off x="7478233" y="3428546"/>
            <a:ext cx="2420147" cy="50028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7478233" y="3518081"/>
            <a:ext cx="2420147" cy="105793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7478233" y="3601189"/>
            <a:ext cx="2452576" cy="1644305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Скругленная прямоугольная выноска 109"/>
          <p:cNvSpPr/>
          <p:nvPr/>
        </p:nvSpPr>
        <p:spPr>
          <a:xfrm>
            <a:off x="8256495" y="4774158"/>
            <a:ext cx="3184138" cy="893584"/>
          </a:xfrm>
          <a:prstGeom prst="wedgeRoundRectCallout">
            <a:avLst>
              <a:gd name="adj1" fmla="val 12875"/>
              <a:gd name="adj2" fmla="val -14814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 сделать,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чтобы ведение остатков справлялось с нагрузкой?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759186" y="4527976"/>
            <a:ext cx="19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11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0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92" grpId="0"/>
      <p:bldP spid="110" grpId="0" animBg="1"/>
      <p:bldP spid="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Ведение остатка на складе – варианты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Очень быстрый гномик: высокопроизводительная БД и железо под узкоспециализированную логику ведения остатков</a:t>
            </a:r>
          </a:p>
          <a:p>
            <a:r>
              <a:rPr lang="ru-RU" dirty="0" err="1" smtClean="0"/>
              <a:t>Шардирование</a:t>
            </a:r>
            <a:r>
              <a:rPr lang="ru-RU" dirty="0" smtClean="0"/>
              <a:t> по товарам с равномерным рассеиванием по заказам</a:t>
            </a:r>
          </a:p>
          <a:p>
            <a:r>
              <a:rPr lang="ru-RU" dirty="0" smtClean="0"/>
              <a:t>Много гномиков логики остатков и быстрая специализированная БД</a:t>
            </a:r>
          </a:p>
          <a:p>
            <a:r>
              <a:rPr lang="ru-RU" dirty="0" smtClean="0"/>
              <a:t>Очередь на резервирование для равномерной нагрузки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12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5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Прямоугольник 315"/>
          <p:cNvSpPr/>
          <p:nvPr/>
        </p:nvSpPr>
        <p:spPr>
          <a:xfrm>
            <a:off x="10359794" y="5246014"/>
            <a:ext cx="774719" cy="623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Прямоугольник 234"/>
          <p:cNvSpPr/>
          <p:nvPr/>
        </p:nvSpPr>
        <p:spPr>
          <a:xfrm>
            <a:off x="4454583" y="1602596"/>
            <a:ext cx="772626" cy="72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Прямоугольник 214"/>
          <p:cNvSpPr/>
          <p:nvPr/>
        </p:nvSpPr>
        <p:spPr>
          <a:xfrm>
            <a:off x="6376918" y="4317985"/>
            <a:ext cx="774719" cy="623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Прямоугольник 204"/>
          <p:cNvSpPr/>
          <p:nvPr/>
        </p:nvSpPr>
        <p:spPr>
          <a:xfrm>
            <a:off x="6301530" y="3104268"/>
            <a:ext cx="774719" cy="623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Прямоугольник 198"/>
          <p:cNvSpPr/>
          <p:nvPr/>
        </p:nvSpPr>
        <p:spPr>
          <a:xfrm>
            <a:off x="4010810" y="3576209"/>
            <a:ext cx="772626" cy="971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Прямоугольник 197"/>
          <p:cNvSpPr/>
          <p:nvPr/>
        </p:nvSpPr>
        <p:spPr>
          <a:xfrm>
            <a:off x="4032734" y="5150325"/>
            <a:ext cx="772626" cy="72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рямоугольник 196"/>
          <p:cNvSpPr/>
          <p:nvPr/>
        </p:nvSpPr>
        <p:spPr>
          <a:xfrm>
            <a:off x="666307" y="5076722"/>
            <a:ext cx="709748" cy="72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Прямоугольник 195"/>
          <p:cNvSpPr/>
          <p:nvPr/>
        </p:nvSpPr>
        <p:spPr>
          <a:xfrm>
            <a:off x="762804" y="1485266"/>
            <a:ext cx="772626" cy="72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</a:t>
            </a:r>
            <a:r>
              <a:rPr lang="ru-RU" dirty="0" err="1" smtClean="0"/>
              <a:t>межсервисного</a:t>
            </a:r>
            <a:r>
              <a:rPr lang="ru-RU" dirty="0" smtClean="0"/>
              <a:t> взаимодействия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319999" y="2265014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26874" y="2265014"/>
            <a:ext cx="343816" cy="456721"/>
            <a:chOff x="4427984" y="2613702"/>
            <a:chExt cx="343816" cy="456721"/>
          </a:xfrm>
          <a:solidFill>
            <a:schemeClr val="accent2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>
            <a:off x="1491907" y="3253097"/>
            <a:ext cx="2006876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2"/>
          </p:cNvCxnSpPr>
          <p:nvPr/>
        </p:nvCxnSpPr>
        <p:spPr>
          <a:xfrm flipH="1">
            <a:off x="1478972" y="2721735"/>
            <a:ext cx="12935" cy="26086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0" idx="2"/>
          </p:cNvCxnSpPr>
          <p:nvPr/>
        </p:nvCxnSpPr>
        <p:spPr>
          <a:xfrm>
            <a:off x="3498782" y="2721735"/>
            <a:ext cx="1" cy="227628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491907" y="2861435"/>
            <a:ext cx="0" cy="39166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97580" y="3258384"/>
            <a:ext cx="0" cy="58304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491907" y="3841432"/>
            <a:ext cx="2005673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491907" y="3841432"/>
            <a:ext cx="0" cy="60634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94879" y="292082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Запрос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80437" y="3453914"/>
            <a:ext cx="86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Ответ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7428" y="3336050"/>
            <a:ext cx="90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Ждем</a:t>
            </a:r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4885885" y="2349332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140840" y="2349332"/>
            <a:ext cx="343816" cy="456721"/>
            <a:chOff x="4427984" y="2613702"/>
            <a:chExt cx="343816" cy="456721"/>
          </a:xfrm>
          <a:solidFill>
            <a:schemeClr val="accent2"/>
          </a:solidFill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 flipV="1">
            <a:off x="5057793" y="3248103"/>
            <a:ext cx="1381934" cy="8931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3" idx="2"/>
          </p:cNvCxnSpPr>
          <p:nvPr/>
        </p:nvCxnSpPr>
        <p:spPr>
          <a:xfrm>
            <a:off x="5057793" y="2806053"/>
            <a:ext cx="7512" cy="27312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6" idx="2"/>
          </p:cNvCxnSpPr>
          <p:nvPr/>
        </p:nvCxnSpPr>
        <p:spPr>
          <a:xfrm>
            <a:off x="7312748" y="2806053"/>
            <a:ext cx="2407" cy="22791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057793" y="2964803"/>
            <a:ext cx="0" cy="39166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311546" y="3022027"/>
            <a:ext cx="0" cy="43200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057793" y="3487560"/>
            <a:ext cx="0" cy="39166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олилиния 108"/>
          <p:cNvSpPr/>
          <p:nvPr/>
        </p:nvSpPr>
        <p:spPr>
          <a:xfrm>
            <a:off x="1120887" y="2170111"/>
            <a:ext cx="358085" cy="712438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2505" h="1186718">
                <a:moveTo>
                  <a:pt x="289314" y="0"/>
                </a:moveTo>
                <a:cubicBezTo>
                  <a:pt x="-206335" y="744347"/>
                  <a:pt x="1706" y="1117846"/>
                  <a:pt x="412505" y="1186718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1930467" y="2453884"/>
            <a:ext cx="1377835" cy="369332"/>
          </a:xfrm>
          <a:prstGeom prst="accentCallout1">
            <a:avLst>
              <a:gd name="adj1" fmla="val 67190"/>
              <a:gd name="adj2" fmla="val 3497"/>
              <a:gd name="adj3" fmla="val 132952"/>
              <a:gd name="adj4" fmla="val -31985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Обработка</a:t>
            </a:r>
            <a:endParaRPr lang="ru-RU" dirty="0"/>
          </a:p>
        </p:txBody>
      </p:sp>
      <p:sp>
        <p:nvSpPr>
          <p:cNvPr id="112" name="TextBox 111"/>
          <p:cNvSpPr txBox="1"/>
          <p:nvPr/>
        </p:nvSpPr>
        <p:spPr>
          <a:xfrm>
            <a:off x="1884084" y="3965086"/>
            <a:ext cx="1531001" cy="646331"/>
          </a:xfrm>
          <a:prstGeom prst="accentCallout1">
            <a:avLst>
              <a:gd name="adj1" fmla="val 22902"/>
              <a:gd name="adj2" fmla="val 3497"/>
              <a:gd name="adj3" fmla="val 4394"/>
              <a:gd name="adj4" fmla="val -23935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Завершаем обработку</a:t>
            </a:r>
            <a:endParaRPr lang="ru-RU" dirty="0"/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1494270" y="4593245"/>
            <a:ext cx="0" cy="60634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олилиния 115"/>
          <p:cNvSpPr/>
          <p:nvPr/>
        </p:nvSpPr>
        <p:spPr>
          <a:xfrm>
            <a:off x="762804" y="2172163"/>
            <a:ext cx="716167" cy="2439253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  <a:gd name="connsiteX0" fmla="*/ 254196 w 482046"/>
              <a:gd name="connsiteY0" fmla="*/ 0 h 1186718"/>
              <a:gd name="connsiteX1" fmla="*/ 482046 w 482046"/>
              <a:gd name="connsiteY1" fmla="*/ 1186718 h 1186718"/>
              <a:gd name="connsiteX0" fmla="*/ 255563 w 483413"/>
              <a:gd name="connsiteY0" fmla="*/ 0 h 1186718"/>
              <a:gd name="connsiteX1" fmla="*/ 483413 w 483413"/>
              <a:gd name="connsiteY1" fmla="*/ 1186718 h 11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413" h="1186718">
                <a:moveTo>
                  <a:pt x="255563" y="0"/>
                </a:moveTo>
                <a:cubicBezTo>
                  <a:pt x="-240086" y="744347"/>
                  <a:pt x="67247" y="1150727"/>
                  <a:pt x="483413" y="1186718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/>
          <p:cNvSpPr txBox="1"/>
          <p:nvPr/>
        </p:nvSpPr>
        <p:spPr>
          <a:xfrm>
            <a:off x="1884084" y="4684040"/>
            <a:ext cx="1531001" cy="646331"/>
          </a:xfrm>
          <a:prstGeom prst="accentCallout1">
            <a:avLst>
              <a:gd name="adj1" fmla="val 22902"/>
              <a:gd name="adj2" fmla="val 3497"/>
              <a:gd name="adj3" fmla="val 4394"/>
              <a:gd name="adj4" fmla="val -23935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Обработка следующего</a:t>
            </a:r>
            <a:endParaRPr lang="ru-RU" dirty="0"/>
          </a:p>
        </p:txBody>
      </p:sp>
      <p:sp>
        <p:nvSpPr>
          <p:cNvPr id="123" name="Полилиния 122"/>
          <p:cNvSpPr/>
          <p:nvPr/>
        </p:nvSpPr>
        <p:spPr>
          <a:xfrm>
            <a:off x="4709136" y="2259255"/>
            <a:ext cx="358085" cy="712438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2505" h="1186718">
                <a:moveTo>
                  <a:pt x="289314" y="0"/>
                </a:moveTo>
                <a:cubicBezTo>
                  <a:pt x="-206335" y="744347"/>
                  <a:pt x="1706" y="1117846"/>
                  <a:pt x="412505" y="1186718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олилиния 123"/>
          <p:cNvSpPr/>
          <p:nvPr/>
        </p:nvSpPr>
        <p:spPr>
          <a:xfrm>
            <a:off x="4351053" y="2261308"/>
            <a:ext cx="716167" cy="1219626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  <a:gd name="connsiteX0" fmla="*/ 254196 w 482046"/>
              <a:gd name="connsiteY0" fmla="*/ 0 h 1186718"/>
              <a:gd name="connsiteX1" fmla="*/ 482046 w 482046"/>
              <a:gd name="connsiteY1" fmla="*/ 1186718 h 1186718"/>
              <a:gd name="connsiteX0" fmla="*/ 255563 w 483413"/>
              <a:gd name="connsiteY0" fmla="*/ 0 h 1186718"/>
              <a:gd name="connsiteX1" fmla="*/ 483413 w 483413"/>
              <a:gd name="connsiteY1" fmla="*/ 1186718 h 11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413" h="1186718">
                <a:moveTo>
                  <a:pt x="255563" y="0"/>
                </a:moveTo>
                <a:cubicBezTo>
                  <a:pt x="-240086" y="744347"/>
                  <a:pt x="67247" y="1150727"/>
                  <a:pt x="483413" y="1186718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/>
          <p:cNvSpPr txBox="1"/>
          <p:nvPr/>
        </p:nvSpPr>
        <p:spPr>
          <a:xfrm>
            <a:off x="5503883" y="2535146"/>
            <a:ext cx="1377835" cy="369332"/>
          </a:xfrm>
          <a:prstGeom prst="accentCallout1">
            <a:avLst>
              <a:gd name="adj1" fmla="val 67190"/>
              <a:gd name="adj2" fmla="val 3497"/>
              <a:gd name="adj3" fmla="val 132952"/>
              <a:gd name="adj4" fmla="val -31985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Обработка</a:t>
            </a:r>
            <a:endParaRPr lang="ru-RU" dirty="0"/>
          </a:p>
        </p:txBody>
      </p:sp>
      <p:sp>
        <p:nvSpPr>
          <p:cNvPr id="134" name="TextBox 133"/>
          <p:cNvSpPr txBox="1"/>
          <p:nvPr/>
        </p:nvSpPr>
        <p:spPr>
          <a:xfrm>
            <a:off x="1491069" y="1623440"/>
            <a:ext cx="147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Входящая очередь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244660" y="1696651"/>
            <a:ext cx="147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Входящая очередь</a:t>
            </a:r>
          </a:p>
        </p:txBody>
      </p:sp>
      <p:sp>
        <p:nvSpPr>
          <p:cNvPr id="141" name="Полилиния 140"/>
          <p:cNvSpPr/>
          <p:nvPr/>
        </p:nvSpPr>
        <p:spPr>
          <a:xfrm>
            <a:off x="4462768" y="3361667"/>
            <a:ext cx="568589" cy="303350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  <a:gd name="connsiteX0" fmla="*/ 615394 w 615394"/>
              <a:gd name="connsiteY0" fmla="*/ 0 h 659969"/>
              <a:gd name="connsiteX1" fmla="*/ 181179 w 615394"/>
              <a:gd name="connsiteY1" fmla="*/ 659969 h 659969"/>
              <a:gd name="connsiteX0" fmla="*/ 633871 w 633871"/>
              <a:gd name="connsiteY0" fmla="*/ 13366 h 673335"/>
              <a:gd name="connsiteX1" fmla="*/ 199656 w 633871"/>
              <a:gd name="connsiteY1" fmla="*/ 673335 h 673335"/>
              <a:gd name="connsiteX0" fmla="*/ 796173 w 796173"/>
              <a:gd name="connsiteY0" fmla="*/ 11604 h 792154"/>
              <a:gd name="connsiteX1" fmla="*/ 155674 w 796173"/>
              <a:gd name="connsiteY1" fmla="*/ 792154 h 792154"/>
              <a:gd name="connsiteX0" fmla="*/ 655910 w 655910"/>
              <a:gd name="connsiteY0" fmla="*/ 27971 h 808521"/>
              <a:gd name="connsiteX1" fmla="*/ 15411 w 655910"/>
              <a:gd name="connsiteY1" fmla="*/ 808521 h 808521"/>
              <a:gd name="connsiteX0" fmla="*/ 664136 w 664136"/>
              <a:gd name="connsiteY0" fmla="*/ 26377 h 832312"/>
              <a:gd name="connsiteX1" fmla="*/ 14859 w 664136"/>
              <a:gd name="connsiteY1" fmla="*/ 832312 h 832312"/>
              <a:gd name="connsiteX0" fmla="*/ 655001 w 655001"/>
              <a:gd name="connsiteY0" fmla="*/ 20594 h 826529"/>
              <a:gd name="connsiteX1" fmla="*/ 5724 w 655001"/>
              <a:gd name="connsiteY1" fmla="*/ 826529 h 82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5001" h="826529">
                <a:moveTo>
                  <a:pt x="655001" y="20594"/>
                </a:moveTo>
                <a:cubicBezTo>
                  <a:pt x="71572" y="-98165"/>
                  <a:pt x="-27617" y="313411"/>
                  <a:pt x="5724" y="826529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олилиния 141"/>
          <p:cNvSpPr/>
          <p:nvPr/>
        </p:nvSpPr>
        <p:spPr>
          <a:xfrm>
            <a:off x="4501311" y="3861668"/>
            <a:ext cx="545286" cy="303144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  <a:gd name="connsiteX0" fmla="*/ 615394 w 615394"/>
              <a:gd name="connsiteY0" fmla="*/ 0 h 659969"/>
              <a:gd name="connsiteX1" fmla="*/ 181179 w 615394"/>
              <a:gd name="connsiteY1" fmla="*/ 659969 h 659969"/>
              <a:gd name="connsiteX0" fmla="*/ 633871 w 633871"/>
              <a:gd name="connsiteY0" fmla="*/ 13366 h 673335"/>
              <a:gd name="connsiteX1" fmla="*/ 199656 w 633871"/>
              <a:gd name="connsiteY1" fmla="*/ 673335 h 673335"/>
              <a:gd name="connsiteX0" fmla="*/ 796173 w 796173"/>
              <a:gd name="connsiteY0" fmla="*/ 11604 h 792154"/>
              <a:gd name="connsiteX1" fmla="*/ 155674 w 796173"/>
              <a:gd name="connsiteY1" fmla="*/ 792154 h 792154"/>
              <a:gd name="connsiteX0" fmla="*/ 655910 w 655910"/>
              <a:gd name="connsiteY0" fmla="*/ 27971 h 808521"/>
              <a:gd name="connsiteX1" fmla="*/ 15411 w 655910"/>
              <a:gd name="connsiteY1" fmla="*/ 808521 h 808521"/>
              <a:gd name="connsiteX0" fmla="*/ 664136 w 664136"/>
              <a:gd name="connsiteY0" fmla="*/ 26377 h 832312"/>
              <a:gd name="connsiteX1" fmla="*/ 14859 w 664136"/>
              <a:gd name="connsiteY1" fmla="*/ 832312 h 832312"/>
              <a:gd name="connsiteX0" fmla="*/ 655001 w 655001"/>
              <a:gd name="connsiteY0" fmla="*/ 20594 h 826529"/>
              <a:gd name="connsiteX1" fmla="*/ 5724 w 655001"/>
              <a:gd name="connsiteY1" fmla="*/ 826529 h 826529"/>
              <a:gd name="connsiteX0" fmla="*/ 510719 w 510719"/>
              <a:gd name="connsiteY0" fmla="*/ 114773 h 362228"/>
              <a:gd name="connsiteX1" fmla="*/ 19447 w 510719"/>
              <a:gd name="connsiteY1" fmla="*/ 362228 h 362228"/>
              <a:gd name="connsiteX0" fmla="*/ 494197 w 494197"/>
              <a:gd name="connsiteY0" fmla="*/ 216168 h 463623"/>
              <a:gd name="connsiteX1" fmla="*/ 2925 w 494197"/>
              <a:gd name="connsiteY1" fmla="*/ 463623 h 463623"/>
              <a:gd name="connsiteX0" fmla="*/ 446497 w 446497"/>
              <a:gd name="connsiteY0" fmla="*/ 319307 h 338293"/>
              <a:gd name="connsiteX1" fmla="*/ 3504 w 446497"/>
              <a:gd name="connsiteY1" fmla="*/ 338293 h 338293"/>
              <a:gd name="connsiteX0" fmla="*/ 442993 w 442993"/>
              <a:gd name="connsiteY0" fmla="*/ 301802 h 320788"/>
              <a:gd name="connsiteX1" fmla="*/ 0 w 442993"/>
              <a:gd name="connsiteY1" fmla="*/ 320788 h 320788"/>
              <a:gd name="connsiteX0" fmla="*/ 442993 w 442993"/>
              <a:gd name="connsiteY0" fmla="*/ 251786 h 270772"/>
              <a:gd name="connsiteX1" fmla="*/ 0 w 442993"/>
              <a:gd name="connsiteY1" fmla="*/ 270772 h 270772"/>
              <a:gd name="connsiteX0" fmla="*/ 442993 w 442993"/>
              <a:gd name="connsiteY0" fmla="*/ 211129 h 230115"/>
              <a:gd name="connsiteX1" fmla="*/ 0 w 442993"/>
              <a:gd name="connsiteY1" fmla="*/ 230115 h 230115"/>
              <a:gd name="connsiteX0" fmla="*/ 628156 w 628156"/>
              <a:gd name="connsiteY0" fmla="*/ 76719 h 581599"/>
              <a:gd name="connsiteX1" fmla="*/ 0 w 628156"/>
              <a:gd name="connsiteY1" fmla="*/ 581599 h 581599"/>
              <a:gd name="connsiteX0" fmla="*/ 628156 w 628156"/>
              <a:gd name="connsiteY0" fmla="*/ 71 h 504951"/>
              <a:gd name="connsiteX1" fmla="*/ 0 w 628156"/>
              <a:gd name="connsiteY1" fmla="*/ 504951 h 50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156" h="504951">
                <a:moveTo>
                  <a:pt x="628156" y="71"/>
                </a:moveTo>
                <a:cubicBezTo>
                  <a:pt x="398866" y="-4058"/>
                  <a:pt x="120274" y="169531"/>
                  <a:pt x="0" y="504951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>
            <a:off x="5067221" y="4010798"/>
            <a:ext cx="0" cy="60634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5102858" y="4057015"/>
            <a:ext cx="1244328" cy="39366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Загнутый угол 148"/>
          <p:cNvSpPr/>
          <p:nvPr/>
        </p:nvSpPr>
        <p:spPr>
          <a:xfrm>
            <a:off x="1041546" y="1764036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Загнутый угол 149"/>
          <p:cNvSpPr/>
          <p:nvPr/>
        </p:nvSpPr>
        <p:spPr>
          <a:xfrm>
            <a:off x="1021055" y="1634390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Загнутый угол 150"/>
          <p:cNvSpPr/>
          <p:nvPr/>
        </p:nvSpPr>
        <p:spPr>
          <a:xfrm>
            <a:off x="1021054" y="1526455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Загнутый угол 151"/>
          <p:cNvSpPr/>
          <p:nvPr/>
        </p:nvSpPr>
        <p:spPr>
          <a:xfrm>
            <a:off x="1080459" y="2817323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Загнутый угол 152"/>
          <p:cNvSpPr/>
          <p:nvPr/>
        </p:nvSpPr>
        <p:spPr>
          <a:xfrm>
            <a:off x="1070120" y="4500928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Загнутый угол 154"/>
          <p:cNvSpPr/>
          <p:nvPr/>
        </p:nvSpPr>
        <p:spPr>
          <a:xfrm>
            <a:off x="1063915" y="3911542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Загнутый угол 155"/>
          <p:cNvSpPr/>
          <p:nvPr/>
        </p:nvSpPr>
        <p:spPr>
          <a:xfrm>
            <a:off x="4740014" y="1857211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Загнутый угол 156"/>
          <p:cNvSpPr/>
          <p:nvPr/>
        </p:nvSpPr>
        <p:spPr>
          <a:xfrm>
            <a:off x="4719523" y="1727565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Загнутый угол 157"/>
          <p:cNvSpPr/>
          <p:nvPr/>
        </p:nvSpPr>
        <p:spPr>
          <a:xfrm>
            <a:off x="4719522" y="1619630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TextBox 160"/>
          <p:cNvSpPr txBox="1"/>
          <p:nvPr/>
        </p:nvSpPr>
        <p:spPr>
          <a:xfrm>
            <a:off x="6042962" y="2782519"/>
            <a:ext cx="137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Входящие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885230" y="4898457"/>
            <a:ext cx="147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Исходящие</a:t>
            </a:r>
            <a:endParaRPr lang="ru-RU" dirty="0"/>
          </a:p>
        </p:txBody>
      </p:sp>
      <p:sp>
        <p:nvSpPr>
          <p:cNvPr id="165" name="Блок-схема: документ 164"/>
          <p:cNvSpPr/>
          <p:nvPr/>
        </p:nvSpPr>
        <p:spPr>
          <a:xfrm>
            <a:off x="2924103" y="2884064"/>
            <a:ext cx="462747" cy="328613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Блок-схема: документ 167"/>
          <p:cNvSpPr/>
          <p:nvPr/>
        </p:nvSpPr>
        <p:spPr>
          <a:xfrm>
            <a:off x="6530372" y="3177869"/>
            <a:ext cx="462747" cy="328613"/>
          </a:xfrm>
          <a:prstGeom prst="flowChartDocument">
            <a:avLst/>
          </a:prstGeom>
          <a:solidFill>
            <a:srgbClr val="FFD1FF"/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Блок-схема: документ 166"/>
          <p:cNvSpPr/>
          <p:nvPr/>
        </p:nvSpPr>
        <p:spPr>
          <a:xfrm>
            <a:off x="6410129" y="3229450"/>
            <a:ext cx="462747" cy="328613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Блок-схема: документ 165"/>
          <p:cNvSpPr/>
          <p:nvPr/>
        </p:nvSpPr>
        <p:spPr>
          <a:xfrm>
            <a:off x="6301531" y="3356465"/>
            <a:ext cx="462747" cy="328613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6" name="Прямая со стрелкой 175"/>
          <p:cNvCxnSpPr/>
          <p:nvPr/>
        </p:nvCxnSpPr>
        <p:spPr>
          <a:xfrm flipV="1">
            <a:off x="5057793" y="3576210"/>
            <a:ext cx="1243738" cy="30301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Загнутый угол 180"/>
          <p:cNvSpPr/>
          <p:nvPr/>
        </p:nvSpPr>
        <p:spPr>
          <a:xfrm>
            <a:off x="4237427" y="3576210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Загнутый угол 182"/>
          <p:cNvSpPr/>
          <p:nvPr/>
        </p:nvSpPr>
        <p:spPr>
          <a:xfrm>
            <a:off x="4261981" y="4063059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Загнутый угол 183"/>
          <p:cNvSpPr/>
          <p:nvPr/>
        </p:nvSpPr>
        <p:spPr>
          <a:xfrm>
            <a:off x="4647527" y="2930047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TextBox 184"/>
          <p:cNvSpPr txBox="1"/>
          <p:nvPr/>
        </p:nvSpPr>
        <p:spPr>
          <a:xfrm>
            <a:off x="560773" y="5825445"/>
            <a:ext cx="1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Обработано</a:t>
            </a:r>
          </a:p>
        </p:txBody>
      </p:sp>
      <p:grpSp>
        <p:nvGrpSpPr>
          <p:cNvPr id="189" name="Группа 188"/>
          <p:cNvGrpSpPr/>
          <p:nvPr/>
        </p:nvGrpSpPr>
        <p:grpSpPr>
          <a:xfrm>
            <a:off x="845080" y="5183322"/>
            <a:ext cx="345783" cy="461174"/>
            <a:chOff x="589912" y="4921066"/>
            <a:chExt cx="345783" cy="461174"/>
          </a:xfrm>
          <a:scene3d>
            <a:camera prst="isometricTopUp"/>
            <a:lightRig rig="threePt" dir="t"/>
          </a:scene3d>
        </p:grpSpPr>
        <p:sp>
          <p:nvSpPr>
            <p:cNvPr id="186" name="Загнутый угол 185"/>
            <p:cNvSpPr/>
            <p:nvPr/>
          </p:nvSpPr>
          <p:spPr>
            <a:xfrm>
              <a:off x="589912" y="4921066"/>
              <a:ext cx="345783" cy="461174"/>
            </a:xfrm>
            <a:prstGeom prst="foldedCorner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Крест 187"/>
            <p:cNvSpPr/>
            <p:nvPr/>
          </p:nvSpPr>
          <p:spPr>
            <a:xfrm>
              <a:off x="627073" y="5128022"/>
              <a:ext cx="135731" cy="138113"/>
            </a:xfrm>
            <a:prstGeom prst="plus">
              <a:avLst>
                <a:gd name="adj" fmla="val 37069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0" name="Полилиния 189"/>
          <p:cNvSpPr/>
          <p:nvPr/>
        </p:nvSpPr>
        <p:spPr>
          <a:xfrm>
            <a:off x="845079" y="4469873"/>
            <a:ext cx="626015" cy="725425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  <a:gd name="connsiteX0" fmla="*/ 252671 w 485587"/>
              <a:gd name="connsiteY0" fmla="*/ 0 h 2925624"/>
              <a:gd name="connsiteX1" fmla="*/ 485588 w 485587"/>
              <a:gd name="connsiteY1" fmla="*/ 2925624 h 2925624"/>
              <a:gd name="connsiteX0" fmla="*/ 1047352 w 1047352"/>
              <a:gd name="connsiteY0" fmla="*/ 0 h 1205757"/>
              <a:gd name="connsiteX1" fmla="*/ 108401 w 1047352"/>
              <a:gd name="connsiteY1" fmla="*/ 1205757 h 1205757"/>
              <a:gd name="connsiteX0" fmla="*/ 1119802 w 1119802"/>
              <a:gd name="connsiteY0" fmla="*/ 19461 h 1225218"/>
              <a:gd name="connsiteX1" fmla="*/ 180851 w 1119802"/>
              <a:gd name="connsiteY1" fmla="*/ 1225218 h 1225218"/>
              <a:gd name="connsiteX0" fmla="*/ 1012738 w 1012738"/>
              <a:gd name="connsiteY0" fmla="*/ 29912 h 1235669"/>
              <a:gd name="connsiteX1" fmla="*/ 73787 w 1012738"/>
              <a:gd name="connsiteY1" fmla="*/ 1235669 h 1235669"/>
              <a:gd name="connsiteX0" fmla="*/ 990606 w 990606"/>
              <a:gd name="connsiteY0" fmla="*/ 2594 h 1208351"/>
              <a:gd name="connsiteX1" fmla="*/ 51655 w 990606"/>
              <a:gd name="connsiteY1" fmla="*/ 1208351 h 120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6" h="1208351">
                <a:moveTo>
                  <a:pt x="990606" y="2594"/>
                </a:moveTo>
                <a:cubicBezTo>
                  <a:pt x="95557" y="-46354"/>
                  <a:pt x="-113359" y="606383"/>
                  <a:pt x="51655" y="1208351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TextBox 190"/>
          <p:cNvSpPr txBox="1"/>
          <p:nvPr/>
        </p:nvSpPr>
        <p:spPr>
          <a:xfrm>
            <a:off x="3853183" y="5835258"/>
            <a:ext cx="1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Обработано</a:t>
            </a:r>
          </a:p>
        </p:txBody>
      </p:sp>
      <p:grpSp>
        <p:nvGrpSpPr>
          <p:cNvPr id="192" name="Группа 191"/>
          <p:cNvGrpSpPr/>
          <p:nvPr/>
        </p:nvGrpSpPr>
        <p:grpSpPr>
          <a:xfrm>
            <a:off x="4281691" y="5261290"/>
            <a:ext cx="345783" cy="461174"/>
            <a:chOff x="589912" y="4921066"/>
            <a:chExt cx="345783" cy="461174"/>
          </a:xfrm>
          <a:scene3d>
            <a:camera prst="isometricTopUp"/>
            <a:lightRig rig="threePt" dir="t"/>
          </a:scene3d>
        </p:grpSpPr>
        <p:sp>
          <p:nvSpPr>
            <p:cNvPr id="193" name="Загнутый угол 192"/>
            <p:cNvSpPr/>
            <p:nvPr/>
          </p:nvSpPr>
          <p:spPr>
            <a:xfrm>
              <a:off x="589912" y="4921066"/>
              <a:ext cx="345783" cy="461174"/>
            </a:xfrm>
            <a:prstGeom prst="foldedCorner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Крест 193"/>
            <p:cNvSpPr/>
            <p:nvPr/>
          </p:nvSpPr>
          <p:spPr>
            <a:xfrm>
              <a:off x="627073" y="5128022"/>
              <a:ext cx="135731" cy="138113"/>
            </a:xfrm>
            <a:prstGeom prst="plus">
              <a:avLst>
                <a:gd name="adj" fmla="val 37069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5" name="Полилиния 144"/>
          <p:cNvSpPr/>
          <p:nvPr/>
        </p:nvSpPr>
        <p:spPr>
          <a:xfrm>
            <a:off x="4518666" y="3949671"/>
            <a:ext cx="551044" cy="76323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  <a:gd name="connsiteX0" fmla="*/ 615394 w 615394"/>
              <a:gd name="connsiteY0" fmla="*/ 0 h 659969"/>
              <a:gd name="connsiteX1" fmla="*/ 181179 w 615394"/>
              <a:gd name="connsiteY1" fmla="*/ 659969 h 659969"/>
              <a:gd name="connsiteX0" fmla="*/ 633871 w 633871"/>
              <a:gd name="connsiteY0" fmla="*/ 13366 h 673335"/>
              <a:gd name="connsiteX1" fmla="*/ 199656 w 633871"/>
              <a:gd name="connsiteY1" fmla="*/ 673335 h 673335"/>
              <a:gd name="connsiteX0" fmla="*/ 796173 w 796173"/>
              <a:gd name="connsiteY0" fmla="*/ 11604 h 792154"/>
              <a:gd name="connsiteX1" fmla="*/ 155674 w 796173"/>
              <a:gd name="connsiteY1" fmla="*/ 792154 h 792154"/>
              <a:gd name="connsiteX0" fmla="*/ 655910 w 655910"/>
              <a:gd name="connsiteY0" fmla="*/ 27971 h 808521"/>
              <a:gd name="connsiteX1" fmla="*/ 15411 w 655910"/>
              <a:gd name="connsiteY1" fmla="*/ 808521 h 808521"/>
              <a:gd name="connsiteX0" fmla="*/ 664136 w 664136"/>
              <a:gd name="connsiteY0" fmla="*/ 26377 h 832312"/>
              <a:gd name="connsiteX1" fmla="*/ 14859 w 664136"/>
              <a:gd name="connsiteY1" fmla="*/ 832312 h 832312"/>
              <a:gd name="connsiteX0" fmla="*/ 655001 w 655001"/>
              <a:gd name="connsiteY0" fmla="*/ 20594 h 826529"/>
              <a:gd name="connsiteX1" fmla="*/ 5724 w 655001"/>
              <a:gd name="connsiteY1" fmla="*/ 826529 h 826529"/>
              <a:gd name="connsiteX0" fmla="*/ 292922 w 292922"/>
              <a:gd name="connsiteY0" fmla="*/ 8104 h 1620029"/>
              <a:gd name="connsiteX1" fmla="*/ 205441 w 292922"/>
              <a:gd name="connsiteY1" fmla="*/ 1620029 h 1620029"/>
              <a:gd name="connsiteX0" fmla="*/ 150306 w 901129"/>
              <a:gd name="connsiteY0" fmla="*/ 522397 h 522396"/>
              <a:gd name="connsiteX1" fmla="*/ 901129 w 901129"/>
              <a:gd name="connsiteY1" fmla="*/ 179639 h 522396"/>
              <a:gd name="connsiteX0" fmla="*/ 171925 w 707686"/>
              <a:gd name="connsiteY0" fmla="*/ 56187 h 487686"/>
              <a:gd name="connsiteX1" fmla="*/ 707686 w 707686"/>
              <a:gd name="connsiteY1" fmla="*/ 487686 h 487686"/>
              <a:gd name="connsiteX0" fmla="*/ 243305 w 779066"/>
              <a:gd name="connsiteY0" fmla="*/ 10160 h 547712"/>
              <a:gd name="connsiteX1" fmla="*/ 779066 w 779066"/>
              <a:gd name="connsiteY1" fmla="*/ 441659 h 547712"/>
              <a:gd name="connsiteX0" fmla="*/ 205858 w 947903"/>
              <a:gd name="connsiteY0" fmla="*/ 298334 h 298333"/>
              <a:gd name="connsiteX1" fmla="*/ 947903 w 947903"/>
              <a:gd name="connsiteY1" fmla="*/ 0 h 298333"/>
              <a:gd name="connsiteX0" fmla="*/ 172306 w 914351"/>
              <a:gd name="connsiteY0" fmla="*/ 298334 h 400485"/>
              <a:gd name="connsiteX1" fmla="*/ 914351 w 914351"/>
              <a:gd name="connsiteY1" fmla="*/ 0 h 400485"/>
              <a:gd name="connsiteX0" fmla="*/ 0 w 742045"/>
              <a:gd name="connsiteY0" fmla="*/ 298334 h 504845"/>
              <a:gd name="connsiteX1" fmla="*/ 742045 w 742045"/>
              <a:gd name="connsiteY1" fmla="*/ 0 h 504845"/>
              <a:gd name="connsiteX0" fmla="*/ 0 w 742045"/>
              <a:gd name="connsiteY0" fmla="*/ 298334 h 408032"/>
              <a:gd name="connsiteX1" fmla="*/ 742045 w 742045"/>
              <a:gd name="connsiteY1" fmla="*/ 0 h 408032"/>
              <a:gd name="connsiteX0" fmla="*/ 0 w 759601"/>
              <a:gd name="connsiteY0" fmla="*/ 336412 h 435030"/>
              <a:gd name="connsiteX1" fmla="*/ 759601 w 759601"/>
              <a:gd name="connsiteY1" fmla="*/ 0 h 435030"/>
              <a:gd name="connsiteX0" fmla="*/ 0 w 655362"/>
              <a:gd name="connsiteY0" fmla="*/ 0 h 279356"/>
              <a:gd name="connsiteX1" fmla="*/ 655362 w 655362"/>
              <a:gd name="connsiteY1" fmla="*/ 38423 h 279356"/>
              <a:gd name="connsiteX0" fmla="*/ 0 w 655362"/>
              <a:gd name="connsiteY0" fmla="*/ 0 h 259964"/>
              <a:gd name="connsiteX1" fmla="*/ 655362 w 655362"/>
              <a:gd name="connsiteY1" fmla="*/ 38423 h 259964"/>
              <a:gd name="connsiteX0" fmla="*/ 0 w 655362"/>
              <a:gd name="connsiteY0" fmla="*/ 0 h 98959"/>
              <a:gd name="connsiteX1" fmla="*/ 655362 w 655362"/>
              <a:gd name="connsiteY1" fmla="*/ 38423 h 98959"/>
              <a:gd name="connsiteX0" fmla="*/ 0 w 634789"/>
              <a:gd name="connsiteY0" fmla="*/ 0 h 127133"/>
              <a:gd name="connsiteX1" fmla="*/ 634789 w 634789"/>
              <a:gd name="connsiteY1" fmla="*/ 80073 h 12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4789" h="127133">
                <a:moveTo>
                  <a:pt x="0" y="0"/>
                </a:moveTo>
                <a:cubicBezTo>
                  <a:pt x="183278" y="110505"/>
                  <a:pt x="406961" y="177396"/>
                  <a:pt x="634789" y="80073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TextBox 199"/>
          <p:cNvSpPr txBox="1"/>
          <p:nvPr/>
        </p:nvSpPr>
        <p:spPr>
          <a:xfrm>
            <a:off x="5075199" y="3265998"/>
            <a:ext cx="135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очередь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2" name="Прямая соединительная линия 201"/>
          <p:cNvCxnSpPr/>
          <p:nvPr/>
        </p:nvCxnSpPr>
        <p:spPr>
          <a:xfrm>
            <a:off x="7312749" y="3577475"/>
            <a:ext cx="2406" cy="43200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flipH="1">
            <a:off x="7311546" y="4151974"/>
            <a:ext cx="2406" cy="530834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Блок-схема: документ 206"/>
          <p:cNvSpPr/>
          <p:nvPr/>
        </p:nvSpPr>
        <p:spPr>
          <a:xfrm>
            <a:off x="7325510" y="3083032"/>
            <a:ext cx="462747" cy="328613"/>
          </a:xfrm>
          <a:prstGeom prst="flowChartDocument">
            <a:avLst/>
          </a:prstGeom>
          <a:solidFill>
            <a:srgbClr val="FFD1FF"/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Блок-схема: документ 207"/>
          <p:cNvSpPr/>
          <p:nvPr/>
        </p:nvSpPr>
        <p:spPr>
          <a:xfrm>
            <a:off x="7322280" y="3640116"/>
            <a:ext cx="462747" cy="328613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Блок-схема: документ 208"/>
          <p:cNvSpPr/>
          <p:nvPr/>
        </p:nvSpPr>
        <p:spPr>
          <a:xfrm>
            <a:off x="7333337" y="4214216"/>
            <a:ext cx="462747" cy="328613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4" name="Группа 213"/>
          <p:cNvGrpSpPr/>
          <p:nvPr/>
        </p:nvGrpSpPr>
        <p:grpSpPr>
          <a:xfrm>
            <a:off x="6666675" y="4461986"/>
            <a:ext cx="462747" cy="328613"/>
            <a:chOff x="5308750" y="4932522"/>
            <a:chExt cx="462747" cy="328613"/>
          </a:xfrm>
          <a:scene3d>
            <a:camera prst="perspectiveContrastingLeftFacing"/>
            <a:lightRig rig="threePt" dir="t"/>
          </a:scene3d>
        </p:grpSpPr>
        <p:sp>
          <p:nvSpPr>
            <p:cNvPr id="212" name="Блок-схема: документ 211"/>
            <p:cNvSpPr/>
            <p:nvPr/>
          </p:nvSpPr>
          <p:spPr>
            <a:xfrm>
              <a:off x="5308750" y="4932522"/>
              <a:ext cx="462747" cy="328613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Крест 210"/>
            <p:cNvSpPr/>
            <p:nvPr/>
          </p:nvSpPr>
          <p:spPr>
            <a:xfrm>
              <a:off x="5434774" y="4982314"/>
              <a:ext cx="196953" cy="203627"/>
            </a:xfrm>
            <a:prstGeom prst="plus">
              <a:avLst>
                <a:gd name="adj" fmla="val 41967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16" name="Прямая со стрелкой 215"/>
          <p:cNvCxnSpPr/>
          <p:nvPr/>
        </p:nvCxnSpPr>
        <p:spPr>
          <a:xfrm flipV="1">
            <a:off x="6940911" y="3013574"/>
            <a:ext cx="352425" cy="215876"/>
          </a:xfrm>
          <a:prstGeom prst="straightConnector1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4" name="Прямая со стрелкой 223"/>
          <p:cNvCxnSpPr/>
          <p:nvPr/>
        </p:nvCxnSpPr>
        <p:spPr>
          <a:xfrm>
            <a:off x="6843670" y="3520716"/>
            <a:ext cx="489667" cy="77746"/>
          </a:xfrm>
          <a:prstGeom prst="straightConnector1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13" name="Группа 212"/>
          <p:cNvGrpSpPr/>
          <p:nvPr/>
        </p:nvGrpSpPr>
        <p:grpSpPr>
          <a:xfrm>
            <a:off x="6410128" y="4414589"/>
            <a:ext cx="462747" cy="328613"/>
            <a:chOff x="6457566" y="4105422"/>
            <a:chExt cx="462747" cy="328613"/>
          </a:xfrm>
          <a:scene3d>
            <a:camera prst="perspectiveContrastingLeftFacing"/>
            <a:lightRig rig="threePt" dir="t"/>
          </a:scene3d>
        </p:grpSpPr>
        <p:sp>
          <p:nvSpPr>
            <p:cNvPr id="170" name="Блок-схема: документ 169"/>
            <p:cNvSpPr/>
            <p:nvPr/>
          </p:nvSpPr>
          <p:spPr>
            <a:xfrm>
              <a:off x="6457566" y="4105422"/>
              <a:ext cx="462747" cy="328613"/>
            </a:xfrm>
            <a:prstGeom prst="flowChartDocument">
              <a:avLst/>
            </a:prstGeom>
            <a:solidFill>
              <a:srgbClr val="FFD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Крест 171"/>
            <p:cNvSpPr/>
            <p:nvPr/>
          </p:nvSpPr>
          <p:spPr>
            <a:xfrm>
              <a:off x="6576807" y="4152819"/>
              <a:ext cx="196953" cy="203627"/>
            </a:xfrm>
            <a:prstGeom prst="plus">
              <a:avLst>
                <a:gd name="adj" fmla="val 41967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3" name="TextBox 232"/>
          <p:cNvSpPr txBox="1"/>
          <p:nvPr/>
        </p:nvSpPr>
        <p:spPr>
          <a:xfrm>
            <a:off x="5088122" y="3873453"/>
            <a:ext cx="140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Проверить состояние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5545248" y="5144587"/>
            <a:ext cx="1531001" cy="646331"/>
          </a:xfrm>
          <a:prstGeom prst="accentCallout1">
            <a:avLst>
              <a:gd name="adj1" fmla="val 22902"/>
              <a:gd name="adj2" fmla="val 3497"/>
              <a:gd name="adj3" fmla="val -115467"/>
              <a:gd name="adj4" fmla="val -3223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Завершаем обработку</a:t>
            </a:r>
            <a:endParaRPr lang="ru-RU" dirty="0"/>
          </a:p>
        </p:txBody>
      </p:sp>
      <p:sp>
        <p:nvSpPr>
          <p:cNvPr id="236" name="Полилиния 235"/>
          <p:cNvSpPr/>
          <p:nvPr/>
        </p:nvSpPr>
        <p:spPr>
          <a:xfrm>
            <a:off x="4242354" y="4599347"/>
            <a:ext cx="815080" cy="723868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  <a:gd name="connsiteX0" fmla="*/ 252671 w 485587"/>
              <a:gd name="connsiteY0" fmla="*/ 0 h 2925624"/>
              <a:gd name="connsiteX1" fmla="*/ 485588 w 485587"/>
              <a:gd name="connsiteY1" fmla="*/ 2925624 h 2925624"/>
              <a:gd name="connsiteX0" fmla="*/ 1047352 w 1047352"/>
              <a:gd name="connsiteY0" fmla="*/ 0 h 1205757"/>
              <a:gd name="connsiteX1" fmla="*/ 108401 w 1047352"/>
              <a:gd name="connsiteY1" fmla="*/ 1205757 h 1205757"/>
              <a:gd name="connsiteX0" fmla="*/ 1119802 w 1119802"/>
              <a:gd name="connsiteY0" fmla="*/ 19461 h 1225218"/>
              <a:gd name="connsiteX1" fmla="*/ 180851 w 1119802"/>
              <a:gd name="connsiteY1" fmla="*/ 1225218 h 1225218"/>
              <a:gd name="connsiteX0" fmla="*/ 1012738 w 1012738"/>
              <a:gd name="connsiteY0" fmla="*/ 29912 h 1235669"/>
              <a:gd name="connsiteX1" fmla="*/ 73787 w 1012738"/>
              <a:gd name="connsiteY1" fmla="*/ 1235669 h 1235669"/>
              <a:gd name="connsiteX0" fmla="*/ 990606 w 990606"/>
              <a:gd name="connsiteY0" fmla="*/ 2594 h 1208351"/>
              <a:gd name="connsiteX1" fmla="*/ 51655 w 990606"/>
              <a:gd name="connsiteY1" fmla="*/ 1208351 h 1208351"/>
              <a:gd name="connsiteX0" fmla="*/ 972119 w 972119"/>
              <a:gd name="connsiteY0" fmla="*/ 0 h 1205757"/>
              <a:gd name="connsiteX1" fmla="*/ 33168 w 972119"/>
              <a:gd name="connsiteY1" fmla="*/ 1205757 h 1205757"/>
              <a:gd name="connsiteX0" fmla="*/ 938951 w 938951"/>
              <a:gd name="connsiteY0" fmla="*/ 0 h 1205757"/>
              <a:gd name="connsiteX1" fmla="*/ 0 w 938951"/>
              <a:gd name="connsiteY1" fmla="*/ 1205757 h 120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8951" h="1205757">
                <a:moveTo>
                  <a:pt x="938951" y="0"/>
                </a:moveTo>
                <a:cubicBezTo>
                  <a:pt x="307244" y="403231"/>
                  <a:pt x="169650" y="524460"/>
                  <a:pt x="0" y="1205757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Полилиния 237"/>
          <p:cNvSpPr/>
          <p:nvPr/>
        </p:nvSpPr>
        <p:spPr>
          <a:xfrm>
            <a:off x="4512073" y="4448904"/>
            <a:ext cx="546282" cy="381683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  <a:gd name="connsiteX0" fmla="*/ 615394 w 615394"/>
              <a:gd name="connsiteY0" fmla="*/ 0 h 659969"/>
              <a:gd name="connsiteX1" fmla="*/ 181179 w 615394"/>
              <a:gd name="connsiteY1" fmla="*/ 659969 h 659969"/>
              <a:gd name="connsiteX0" fmla="*/ 633871 w 633871"/>
              <a:gd name="connsiteY0" fmla="*/ 13366 h 673335"/>
              <a:gd name="connsiteX1" fmla="*/ 199656 w 633871"/>
              <a:gd name="connsiteY1" fmla="*/ 673335 h 673335"/>
              <a:gd name="connsiteX0" fmla="*/ 796173 w 796173"/>
              <a:gd name="connsiteY0" fmla="*/ 11604 h 792154"/>
              <a:gd name="connsiteX1" fmla="*/ 155674 w 796173"/>
              <a:gd name="connsiteY1" fmla="*/ 792154 h 792154"/>
              <a:gd name="connsiteX0" fmla="*/ 655910 w 655910"/>
              <a:gd name="connsiteY0" fmla="*/ 27971 h 808521"/>
              <a:gd name="connsiteX1" fmla="*/ 15411 w 655910"/>
              <a:gd name="connsiteY1" fmla="*/ 808521 h 808521"/>
              <a:gd name="connsiteX0" fmla="*/ 664136 w 664136"/>
              <a:gd name="connsiteY0" fmla="*/ 26377 h 832312"/>
              <a:gd name="connsiteX1" fmla="*/ 14859 w 664136"/>
              <a:gd name="connsiteY1" fmla="*/ 832312 h 832312"/>
              <a:gd name="connsiteX0" fmla="*/ 655001 w 655001"/>
              <a:gd name="connsiteY0" fmla="*/ 20594 h 826529"/>
              <a:gd name="connsiteX1" fmla="*/ 5724 w 655001"/>
              <a:gd name="connsiteY1" fmla="*/ 826529 h 826529"/>
              <a:gd name="connsiteX0" fmla="*/ 292922 w 292922"/>
              <a:gd name="connsiteY0" fmla="*/ 8104 h 1620029"/>
              <a:gd name="connsiteX1" fmla="*/ 205441 w 292922"/>
              <a:gd name="connsiteY1" fmla="*/ 1620029 h 1620029"/>
              <a:gd name="connsiteX0" fmla="*/ 150306 w 901129"/>
              <a:gd name="connsiteY0" fmla="*/ 522397 h 522396"/>
              <a:gd name="connsiteX1" fmla="*/ 901129 w 901129"/>
              <a:gd name="connsiteY1" fmla="*/ 179639 h 522396"/>
              <a:gd name="connsiteX0" fmla="*/ 171925 w 707686"/>
              <a:gd name="connsiteY0" fmla="*/ 56187 h 487686"/>
              <a:gd name="connsiteX1" fmla="*/ 707686 w 707686"/>
              <a:gd name="connsiteY1" fmla="*/ 487686 h 487686"/>
              <a:gd name="connsiteX0" fmla="*/ 243305 w 779066"/>
              <a:gd name="connsiteY0" fmla="*/ 10160 h 547712"/>
              <a:gd name="connsiteX1" fmla="*/ 779066 w 779066"/>
              <a:gd name="connsiteY1" fmla="*/ 441659 h 547712"/>
              <a:gd name="connsiteX0" fmla="*/ 205858 w 947903"/>
              <a:gd name="connsiteY0" fmla="*/ 298334 h 298333"/>
              <a:gd name="connsiteX1" fmla="*/ 947903 w 947903"/>
              <a:gd name="connsiteY1" fmla="*/ 0 h 298333"/>
              <a:gd name="connsiteX0" fmla="*/ 172306 w 914351"/>
              <a:gd name="connsiteY0" fmla="*/ 298334 h 400485"/>
              <a:gd name="connsiteX1" fmla="*/ 914351 w 914351"/>
              <a:gd name="connsiteY1" fmla="*/ 0 h 400485"/>
              <a:gd name="connsiteX0" fmla="*/ 0 w 742045"/>
              <a:gd name="connsiteY0" fmla="*/ 298334 h 504845"/>
              <a:gd name="connsiteX1" fmla="*/ 742045 w 742045"/>
              <a:gd name="connsiteY1" fmla="*/ 0 h 504845"/>
              <a:gd name="connsiteX0" fmla="*/ 0 w 742045"/>
              <a:gd name="connsiteY0" fmla="*/ 298334 h 408032"/>
              <a:gd name="connsiteX1" fmla="*/ 742045 w 742045"/>
              <a:gd name="connsiteY1" fmla="*/ 0 h 408032"/>
              <a:gd name="connsiteX0" fmla="*/ 0 w 759601"/>
              <a:gd name="connsiteY0" fmla="*/ 336412 h 435030"/>
              <a:gd name="connsiteX1" fmla="*/ 759601 w 759601"/>
              <a:gd name="connsiteY1" fmla="*/ 0 h 435030"/>
              <a:gd name="connsiteX0" fmla="*/ 0 w 655362"/>
              <a:gd name="connsiteY0" fmla="*/ 0 h 279356"/>
              <a:gd name="connsiteX1" fmla="*/ 655362 w 655362"/>
              <a:gd name="connsiteY1" fmla="*/ 38423 h 279356"/>
              <a:gd name="connsiteX0" fmla="*/ 0 w 655362"/>
              <a:gd name="connsiteY0" fmla="*/ 0 h 259964"/>
              <a:gd name="connsiteX1" fmla="*/ 655362 w 655362"/>
              <a:gd name="connsiteY1" fmla="*/ 38423 h 259964"/>
              <a:gd name="connsiteX0" fmla="*/ 0 w 655362"/>
              <a:gd name="connsiteY0" fmla="*/ 0 h 98959"/>
              <a:gd name="connsiteX1" fmla="*/ 655362 w 655362"/>
              <a:gd name="connsiteY1" fmla="*/ 38423 h 98959"/>
              <a:gd name="connsiteX0" fmla="*/ 0 w 634789"/>
              <a:gd name="connsiteY0" fmla="*/ 0 h 127133"/>
              <a:gd name="connsiteX1" fmla="*/ 634789 w 634789"/>
              <a:gd name="connsiteY1" fmla="*/ 80073 h 127133"/>
              <a:gd name="connsiteX0" fmla="*/ 0 w 629303"/>
              <a:gd name="connsiteY0" fmla="*/ 0 h 189998"/>
              <a:gd name="connsiteX1" fmla="*/ 629303 w 629303"/>
              <a:gd name="connsiteY1" fmla="*/ 157894 h 189998"/>
              <a:gd name="connsiteX0" fmla="*/ 0 w 629303"/>
              <a:gd name="connsiteY0" fmla="*/ 0 h 157894"/>
              <a:gd name="connsiteX1" fmla="*/ 629303 w 629303"/>
              <a:gd name="connsiteY1" fmla="*/ 157894 h 157894"/>
              <a:gd name="connsiteX0" fmla="*/ 0 w 629303"/>
              <a:gd name="connsiteY0" fmla="*/ 0 h 157894"/>
              <a:gd name="connsiteX1" fmla="*/ 629303 w 629303"/>
              <a:gd name="connsiteY1" fmla="*/ 157894 h 15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303" h="157894">
                <a:moveTo>
                  <a:pt x="0" y="0"/>
                </a:moveTo>
                <a:cubicBezTo>
                  <a:pt x="183278" y="110505"/>
                  <a:pt x="302722" y="115337"/>
                  <a:pt x="629303" y="157894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9" name="Прямая соединительная линия 238"/>
          <p:cNvCxnSpPr/>
          <p:nvPr/>
        </p:nvCxnSpPr>
        <p:spPr>
          <a:xfrm>
            <a:off x="5067493" y="4758089"/>
            <a:ext cx="0" cy="60634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3803182" y="4447089"/>
            <a:ext cx="137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Отложено</a:t>
            </a:r>
          </a:p>
        </p:txBody>
      </p:sp>
      <p:cxnSp>
        <p:nvCxnSpPr>
          <p:cNvPr id="243" name="Прямая со стрелкой 242"/>
          <p:cNvCxnSpPr/>
          <p:nvPr/>
        </p:nvCxnSpPr>
        <p:spPr>
          <a:xfrm flipV="1">
            <a:off x="5102858" y="4688003"/>
            <a:ext cx="1226109" cy="12671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1279493" y="1084520"/>
            <a:ext cx="2198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Синхронное</a:t>
            </a:r>
            <a:endParaRPr lang="ru-RU" sz="2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4792306" y="1084520"/>
            <a:ext cx="2198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Асинхронное</a:t>
            </a:r>
            <a:endParaRPr lang="ru-RU" sz="2400" dirty="0"/>
          </a:p>
        </p:txBody>
      </p:sp>
      <p:sp>
        <p:nvSpPr>
          <p:cNvPr id="248" name="TextBox 247"/>
          <p:cNvSpPr txBox="1"/>
          <p:nvPr/>
        </p:nvSpPr>
        <p:spPr>
          <a:xfrm>
            <a:off x="8729897" y="1084520"/>
            <a:ext cx="2198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Реактивное</a:t>
            </a:r>
            <a:endParaRPr lang="ru-RU" sz="2400" dirty="0"/>
          </a:p>
        </p:txBody>
      </p:sp>
      <p:cxnSp>
        <p:nvCxnSpPr>
          <p:cNvPr id="250" name="Прямая соединительная линия 249"/>
          <p:cNvCxnSpPr/>
          <p:nvPr/>
        </p:nvCxnSpPr>
        <p:spPr>
          <a:xfrm flipH="1">
            <a:off x="3789005" y="1219200"/>
            <a:ext cx="0" cy="527374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 flipH="1">
            <a:off x="7939251" y="1186371"/>
            <a:ext cx="0" cy="527374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Прямоугольник 251"/>
          <p:cNvSpPr/>
          <p:nvPr/>
        </p:nvSpPr>
        <p:spPr>
          <a:xfrm>
            <a:off x="8526861" y="1642618"/>
            <a:ext cx="772626" cy="72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Прямоугольник 252"/>
          <p:cNvSpPr/>
          <p:nvPr/>
        </p:nvSpPr>
        <p:spPr>
          <a:xfrm>
            <a:off x="9365133" y="3907184"/>
            <a:ext cx="774719" cy="623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Прямоугольник 253"/>
          <p:cNvSpPr/>
          <p:nvPr/>
        </p:nvSpPr>
        <p:spPr>
          <a:xfrm>
            <a:off x="10373808" y="3144290"/>
            <a:ext cx="774719" cy="623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Прямоугольник 255"/>
          <p:cNvSpPr/>
          <p:nvPr/>
        </p:nvSpPr>
        <p:spPr>
          <a:xfrm>
            <a:off x="8105012" y="5190347"/>
            <a:ext cx="772626" cy="72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7" name="Группа 256"/>
          <p:cNvGrpSpPr/>
          <p:nvPr/>
        </p:nvGrpSpPr>
        <p:grpSpPr>
          <a:xfrm>
            <a:off x="8958163" y="2389354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258" name="Скругленный прямоугольник 257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9" name="Овал 258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260" name="Группа 259"/>
          <p:cNvGrpSpPr/>
          <p:nvPr/>
        </p:nvGrpSpPr>
        <p:grpSpPr>
          <a:xfrm>
            <a:off x="11213118" y="2389354"/>
            <a:ext cx="343816" cy="456721"/>
            <a:chOff x="4427984" y="2613702"/>
            <a:chExt cx="343816" cy="456721"/>
          </a:xfrm>
          <a:solidFill>
            <a:schemeClr val="accent2"/>
          </a:solidFill>
        </p:grpSpPr>
        <p:sp>
          <p:nvSpPr>
            <p:cNvPr id="261" name="Скругленный прямоугольник 260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2" name="Овал 261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cxnSp>
        <p:nvCxnSpPr>
          <p:cNvPr id="263" name="Прямая со стрелкой 262"/>
          <p:cNvCxnSpPr/>
          <p:nvPr/>
        </p:nvCxnSpPr>
        <p:spPr>
          <a:xfrm flipV="1">
            <a:off x="9130071" y="3288125"/>
            <a:ext cx="1381934" cy="8931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/>
          <p:cNvCxnSpPr>
            <a:stCxn id="258" idx="2"/>
          </p:cNvCxnSpPr>
          <p:nvPr/>
        </p:nvCxnSpPr>
        <p:spPr>
          <a:xfrm>
            <a:off x="9130071" y="2846075"/>
            <a:ext cx="7512" cy="27312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я соединительная линия 264"/>
          <p:cNvCxnSpPr>
            <a:stCxn id="261" idx="2"/>
          </p:cNvCxnSpPr>
          <p:nvPr/>
        </p:nvCxnSpPr>
        <p:spPr>
          <a:xfrm>
            <a:off x="11385026" y="2846075"/>
            <a:ext cx="2407" cy="22791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>
          <a:xfrm>
            <a:off x="9130071" y="3004825"/>
            <a:ext cx="0" cy="39166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/>
          <p:cNvCxnSpPr/>
          <p:nvPr/>
        </p:nvCxnSpPr>
        <p:spPr>
          <a:xfrm flipH="1">
            <a:off x="11385027" y="3167504"/>
            <a:ext cx="2406" cy="30432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/>
          <p:cNvCxnSpPr/>
          <p:nvPr/>
        </p:nvCxnSpPr>
        <p:spPr>
          <a:xfrm>
            <a:off x="9130071" y="3527582"/>
            <a:ext cx="7512" cy="46459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Полилиния 268"/>
          <p:cNvSpPr/>
          <p:nvPr/>
        </p:nvSpPr>
        <p:spPr>
          <a:xfrm>
            <a:off x="8781414" y="2299277"/>
            <a:ext cx="358085" cy="712438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2505" h="1186718">
                <a:moveTo>
                  <a:pt x="289314" y="0"/>
                </a:moveTo>
                <a:cubicBezTo>
                  <a:pt x="-206335" y="744347"/>
                  <a:pt x="1706" y="1117846"/>
                  <a:pt x="412505" y="1186718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Полилиния 269"/>
          <p:cNvSpPr/>
          <p:nvPr/>
        </p:nvSpPr>
        <p:spPr>
          <a:xfrm>
            <a:off x="8423331" y="2301330"/>
            <a:ext cx="716167" cy="1219626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  <a:gd name="connsiteX0" fmla="*/ 254196 w 482046"/>
              <a:gd name="connsiteY0" fmla="*/ 0 h 1186718"/>
              <a:gd name="connsiteX1" fmla="*/ 482046 w 482046"/>
              <a:gd name="connsiteY1" fmla="*/ 1186718 h 1186718"/>
              <a:gd name="connsiteX0" fmla="*/ 255563 w 483413"/>
              <a:gd name="connsiteY0" fmla="*/ 0 h 1186718"/>
              <a:gd name="connsiteX1" fmla="*/ 483413 w 483413"/>
              <a:gd name="connsiteY1" fmla="*/ 1186718 h 11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413" h="1186718">
                <a:moveTo>
                  <a:pt x="255563" y="0"/>
                </a:moveTo>
                <a:cubicBezTo>
                  <a:pt x="-240086" y="744347"/>
                  <a:pt x="67247" y="1150727"/>
                  <a:pt x="483413" y="1186718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TextBox 271"/>
          <p:cNvSpPr txBox="1"/>
          <p:nvPr/>
        </p:nvSpPr>
        <p:spPr>
          <a:xfrm>
            <a:off x="9316938" y="1736673"/>
            <a:ext cx="147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Входящая</a:t>
            </a:r>
            <a:r>
              <a:rPr lang="ru-RU" dirty="0" smtClean="0"/>
              <a:t> очередь</a:t>
            </a:r>
            <a:endParaRPr lang="ru-RU" dirty="0"/>
          </a:p>
        </p:txBody>
      </p:sp>
      <p:cxnSp>
        <p:nvCxnSpPr>
          <p:cNvPr id="275" name="Прямая соединительная линия 274"/>
          <p:cNvCxnSpPr/>
          <p:nvPr/>
        </p:nvCxnSpPr>
        <p:spPr>
          <a:xfrm>
            <a:off x="9139499" y="4123210"/>
            <a:ext cx="0" cy="60634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Загнутый угол 276"/>
          <p:cNvSpPr/>
          <p:nvPr/>
        </p:nvSpPr>
        <p:spPr>
          <a:xfrm>
            <a:off x="8812292" y="1897233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Загнутый угол 277"/>
          <p:cNvSpPr/>
          <p:nvPr/>
        </p:nvSpPr>
        <p:spPr>
          <a:xfrm>
            <a:off x="8791801" y="1767587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Загнутый угол 278"/>
          <p:cNvSpPr/>
          <p:nvPr/>
        </p:nvSpPr>
        <p:spPr>
          <a:xfrm>
            <a:off x="8791800" y="1659652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TextBox 279"/>
          <p:cNvSpPr txBox="1"/>
          <p:nvPr/>
        </p:nvSpPr>
        <p:spPr>
          <a:xfrm>
            <a:off x="10115240" y="2822541"/>
            <a:ext cx="137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Входящие</a:t>
            </a:r>
          </a:p>
        </p:txBody>
      </p:sp>
      <p:sp>
        <p:nvSpPr>
          <p:cNvPr id="282" name="Блок-схема: документ 281"/>
          <p:cNvSpPr/>
          <p:nvPr/>
        </p:nvSpPr>
        <p:spPr>
          <a:xfrm>
            <a:off x="10602650" y="3217891"/>
            <a:ext cx="462747" cy="328613"/>
          </a:xfrm>
          <a:prstGeom prst="flowChartDocument">
            <a:avLst/>
          </a:prstGeom>
          <a:solidFill>
            <a:srgbClr val="FFD1FF"/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3" name="Блок-схема: документ 282"/>
          <p:cNvSpPr/>
          <p:nvPr/>
        </p:nvSpPr>
        <p:spPr>
          <a:xfrm>
            <a:off x="10482407" y="3269472"/>
            <a:ext cx="462747" cy="328613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4" name="Блок-схема: документ 283"/>
          <p:cNvSpPr/>
          <p:nvPr/>
        </p:nvSpPr>
        <p:spPr>
          <a:xfrm>
            <a:off x="10373809" y="3396487"/>
            <a:ext cx="462747" cy="328613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5" name="Прямая со стрелкой 284"/>
          <p:cNvCxnSpPr/>
          <p:nvPr/>
        </p:nvCxnSpPr>
        <p:spPr>
          <a:xfrm flipV="1">
            <a:off x="9129712" y="3616232"/>
            <a:ext cx="1244097" cy="35449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Загнутый угол 287"/>
          <p:cNvSpPr/>
          <p:nvPr/>
        </p:nvSpPr>
        <p:spPr>
          <a:xfrm>
            <a:off x="8712717" y="2970069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9" name="Группа 288"/>
          <p:cNvGrpSpPr/>
          <p:nvPr/>
        </p:nvGrpSpPr>
        <p:grpSpPr>
          <a:xfrm>
            <a:off x="8353969" y="5301312"/>
            <a:ext cx="345783" cy="461174"/>
            <a:chOff x="589912" y="4921066"/>
            <a:chExt cx="345783" cy="461174"/>
          </a:xfrm>
          <a:scene3d>
            <a:camera prst="isometricTopUp"/>
            <a:lightRig rig="threePt" dir="t"/>
          </a:scene3d>
        </p:grpSpPr>
        <p:sp>
          <p:nvSpPr>
            <p:cNvPr id="290" name="Загнутый угол 289"/>
            <p:cNvSpPr/>
            <p:nvPr/>
          </p:nvSpPr>
          <p:spPr>
            <a:xfrm>
              <a:off x="589912" y="4921066"/>
              <a:ext cx="345783" cy="461174"/>
            </a:xfrm>
            <a:prstGeom prst="foldedCorner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Крест 290"/>
            <p:cNvSpPr/>
            <p:nvPr/>
          </p:nvSpPr>
          <p:spPr>
            <a:xfrm>
              <a:off x="627073" y="5128022"/>
              <a:ext cx="135731" cy="138113"/>
            </a:xfrm>
            <a:prstGeom prst="plus">
              <a:avLst>
                <a:gd name="adj" fmla="val 37069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3" name="TextBox 292"/>
          <p:cNvSpPr txBox="1"/>
          <p:nvPr/>
        </p:nvSpPr>
        <p:spPr>
          <a:xfrm>
            <a:off x="9147477" y="3306020"/>
            <a:ext cx="135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очередь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94" name="Прямая соединительная линия 293"/>
          <p:cNvCxnSpPr/>
          <p:nvPr/>
        </p:nvCxnSpPr>
        <p:spPr>
          <a:xfrm flipH="1">
            <a:off x="11384425" y="3562253"/>
            <a:ext cx="602" cy="31248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Прямая соединительная линия 294"/>
          <p:cNvCxnSpPr/>
          <p:nvPr/>
        </p:nvCxnSpPr>
        <p:spPr>
          <a:xfrm>
            <a:off x="11386230" y="3999592"/>
            <a:ext cx="1203" cy="43200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Блок-схема: документ 295"/>
          <p:cNvSpPr/>
          <p:nvPr/>
        </p:nvSpPr>
        <p:spPr>
          <a:xfrm>
            <a:off x="11397788" y="3167504"/>
            <a:ext cx="462747" cy="328613"/>
          </a:xfrm>
          <a:prstGeom prst="flowChartDocument">
            <a:avLst/>
          </a:prstGeom>
          <a:solidFill>
            <a:srgbClr val="FFD1FF"/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Блок-схема: документ 296"/>
          <p:cNvSpPr/>
          <p:nvPr/>
        </p:nvSpPr>
        <p:spPr>
          <a:xfrm>
            <a:off x="11394558" y="3711253"/>
            <a:ext cx="462747" cy="328613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Блок-схема: документ 297"/>
          <p:cNvSpPr/>
          <p:nvPr/>
        </p:nvSpPr>
        <p:spPr>
          <a:xfrm>
            <a:off x="11405615" y="4372348"/>
            <a:ext cx="462747" cy="328613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9" name="Группа 298"/>
          <p:cNvGrpSpPr/>
          <p:nvPr/>
        </p:nvGrpSpPr>
        <p:grpSpPr>
          <a:xfrm>
            <a:off x="9530960" y="4011825"/>
            <a:ext cx="462747" cy="328613"/>
            <a:chOff x="5308750" y="4932522"/>
            <a:chExt cx="462747" cy="328613"/>
          </a:xfrm>
          <a:scene3d>
            <a:camera prst="perspectiveContrastingLeftFacing"/>
            <a:lightRig rig="threePt" dir="t"/>
          </a:scene3d>
        </p:grpSpPr>
        <p:sp>
          <p:nvSpPr>
            <p:cNvPr id="300" name="Блок-схема: документ 299"/>
            <p:cNvSpPr/>
            <p:nvPr/>
          </p:nvSpPr>
          <p:spPr>
            <a:xfrm>
              <a:off x="5308750" y="4932522"/>
              <a:ext cx="462747" cy="328613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Крест 300"/>
            <p:cNvSpPr/>
            <p:nvPr/>
          </p:nvSpPr>
          <p:spPr>
            <a:xfrm>
              <a:off x="5434774" y="4982314"/>
              <a:ext cx="196953" cy="203627"/>
            </a:xfrm>
            <a:prstGeom prst="plus">
              <a:avLst>
                <a:gd name="adj" fmla="val 41967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02" name="Прямая со стрелкой 301"/>
          <p:cNvCxnSpPr/>
          <p:nvPr/>
        </p:nvCxnSpPr>
        <p:spPr>
          <a:xfrm flipV="1">
            <a:off x="11013189" y="3161534"/>
            <a:ext cx="371236" cy="107938"/>
          </a:xfrm>
          <a:prstGeom prst="straightConnector1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4" name="Прямая со стрелкой 303"/>
          <p:cNvCxnSpPr/>
          <p:nvPr/>
        </p:nvCxnSpPr>
        <p:spPr>
          <a:xfrm>
            <a:off x="10892429" y="3571904"/>
            <a:ext cx="502129" cy="0"/>
          </a:xfrm>
          <a:prstGeom prst="straightConnector1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5" name="Прямая со стрелкой 304"/>
          <p:cNvCxnSpPr/>
          <p:nvPr/>
        </p:nvCxnSpPr>
        <p:spPr>
          <a:xfrm flipH="1">
            <a:off x="9993707" y="3840662"/>
            <a:ext cx="1411909" cy="260135"/>
          </a:xfrm>
          <a:prstGeom prst="straightConnector1">
            <a:avLst/>
          </a:prstGeom>
          <a:noFill/>
          <a:ln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06" name="Группа 305"/>
          <p:cNvGrpSpPr/>
          <p:nvPr/>
        </p:nvGrpSpPr>
        <p:grpSpPr>
          <a:xfrm>
            <a:off x="10515779" y="5358023"/>
            <a:ext cx="462747" cy="328613"/>
            <a:chOff x="6457566" y="4105422"/>
            <a:chExt cx="462747" cy="328613"/>
          </a:xfrm>
          <a:scene3d>
            <a:camera prst="perspectiveContrastingLeftFacing"/>
            <a:lightRig rig="threePt" dir="t"/>
          </a:scene3d>
        </p:grpSpPr>
        <p:sp>
          <p:nvSpPr>
            <p:cNvPr id="307" name="Блок-схема: документ 306"/>
            <p:cNvSpPr/>
            <p:nvPr/>
          </p:nvSpPr>
          <p:spPr>
            <a:xfrm>
              <a:off x="6457566" y="4105422"/>
              <a:ext cx="462747" cy="328613"/>
            </a:xfrm>
            <a:prstGeom prst="flowChartDocument">
              <a:avLst/>
            </a:prstGeom>
            <a:solidFill>
              <a:srgbClr val="FFD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Крест 307"/>
            <p:cNvSpPr/>
            <p:nvPr/>
          </p:nvSpPr>
          <p:spPr>
            <a:xfrm>
              <a:off x="6576807" y="4152819"/>
              <a:ext cx="196953" cy="203627"/>
            </a:xfrm>
            <a:prstGeom prst="plus">
              <a:avLst>
                <a:gd name="adj" fmla="val 41967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1" name="Полилиния 310"/>
          <p:cNvSpPr/>
          <p:nvPr/>
        </p:nvSpPr>
        <p:spPr>
          <a:xfrm>
            <a:off x="8314632" y="4719719"/>
            <a:ext cx="815080" cy="643518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  <a:gd name="connsiteX0" fmla="*/ 252671 w 485587"/>
              <a:gd name="connsiteY0" fmla="*/ 0 h 2925624"/>
              <a:gd name="connsiteX1" fmla="*/ 485588 w 485587"/>
              <a:gd name="connsiteY1" fmla="*/ 2925624 h 2925624"/>
              <a:gd name="connsiteX0" fmla="*/ 1047352 w 1047352"/>
              <a:gd name="connsiteY0" fmla="*/ 0 h 1205757"/>
              <a:gd name="connsiteX1" fmla="*/ 108401 w 1047352"/>
              <a:gd name="connsiteY1" fmla="*/ 1205757 h 1205757"/>
              <a:gd name="connsiteX0" fmla="*/ 1119802 w 1119802"/>
              <a:gd name="connsiteY0" fmla="*/ 19461 h 1225218"/>
              <a:gd name="connsiteX1" fmla="*/ 180851 w 1119802"/>
              <a:gd name="connsiteY1" fmla="*/ 1225218 h 1225218"/>
              <a:gd name="connsiteX0" fmla="*/ 1012738 w 1012738"/>
              <a:gd name="connsiteY0" fmla="*/ 29912 h 1235669"/>
              <a:gd name="connsiteX1" fmla="*/ 73787 w 1012738"/>
              <a:gd name="connsiteY1" fmla="*/ 1235669 h 1235669"/>
              <a:gd name="connsiteX0" fmla="*/ 990606 w 990606"/>
              <a:gd name="connsiteY0" fmla="*/ 2594 h 1208351"/>
              <a:gd name="connsiteX1" fmla="*/ 51655 w 990606"/>
              <a:gd name="connsiteY1" fmla="*/ 1208351 h 1208351"/>
              <a:gd name="connsiteX0" fmla="*/ 972119 w 972119"/>
              <a:gd name="connsiteY0" fmla="*/ 0 h 1205757"/>
              <a:gd name="connsiteX1" fmla="*/ 33168 w 972119"/>
              <a:gd name="connsiteY1" fmla="*/ 1205757 h 1205757"/>
              <a:gd name="connsiteX0" fmla="*/ 938951 w 938951"/>
              <a:gd name="connsiteY0" fmla="*/ 0 h 1205757"/>
              <a:gd name="connsiteX1" fmla="*/ 0 w 938951"/>
              <a:gd name="connsiteY1" fmla="*/ 1205757 h 120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8951" h="1205757">
                <a:moveTo>
                  <a:pt x="938951" y="0"/>
                </a:moveTo>
                <a:cubicBezTo>
                  <a:pt x="307244" y="403231"/>
                  <a:pt x="169650" y="524460"/>
                  <a:pt x="0" y="1205757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TextBox 314"/>
          <p:cNvSpPr txBox="1"/>
          <p:nvPr/>
        </p:nvSpPr>
        <p:spPr>
          <a:xfrm>
            <a:off x="7986448" y="5885236"/>
            <a:ext cx="1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Обработано</a:t>
            </a:r>
          </a:p>
        </p:txBody>
      </p:sp>
      <p:cxnSp>
        <p:nvCxnSpPr>
          <p:cNvPr id="327" name="Прямая со стрелкой 326"/>
          <p:cNvCxnSpPr/>
          <p:nvPr/>
        </p:nvCxnSpPr>
        <p:spPr>
          <a:xfrm>
            <a:off x="6729424" y="3617384"/>
            <a:ext cx="563912" cy="534590"/>
          </a:xfrm>
          <a:prstGeom prst="straightConnector1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5" name="Прямая со стрелкой 334"/>
          <p:cNvCxnSpPr/>
          <p:nvPr/>
        </p:nvCxnSpPr>
        <p:spPr>
          <a:xfrm>
            <a:off x="10815346" y="3656836"/>
            <a:ext cx="582442" cy="383030"/>
          </a:xfrm>
          <a:prstGeom prst="straightConnector1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2" name="Полилиния 341"/>
          <p:cNvSpPr/>
          <p:nvPr/>
        </p:nvSpPr>
        <p:spPr>
          <a:xfrm>
            <a:off x="6666675" y="3468026"/>
            <a:ext cx="665408" cy="930114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  <a:gd name="connsiteX0" fmla="*/ 615394 w 615394"/>
              <a:gd name="connsiteY0" fmla="*/ 0 h 659969"/>
              <a:gd name="connsiteX1" fmla="*/ 181179 w 615394"/>
              <a:gd name="connsiteY1" fmla="*/ 659969 h 659969"/>
              <a:gd name="connsiteX0" fmla="*/ 633871 w 633871"/>
              <a:gd name="connsiteY0" fmla="*/ 13366 h 673335"/>
              <a:gd name="connsiteX1" fmla="*/ 199656 w 633871"/>
              <a:gd name="connsiteY1" fmla="*/ 673335 h 673335"/>
              <a:gd name="connsiteX0" fmla="*/ 796173 w 796173"/>
              <a:gd name="connsiteY0" fmla="*/ 11604 h 792154"/>
              <a:gd name="connsiteX1" fmla="*/ 155674 w 796173"/>
              <a:gd name="connsiteY1" fmla="*/ 792154 h 792154"/>
              <a:gd name="connsiteX0" fmla="*/ 655910 w 655910"/>
              <a:gd name="connsiteY0" fmla="*/ 27971 h 808521"/>
              <a:gd name="connsiteX1" fmla="*/ 15411 w 655910"/>
              <a:gd name="connsiteY1" fmla="*/ 808521 h 808521"/>
              <a:gd name="connsiteX0" fmla="*/ 664136 w 664136"/>
              <a:gd name="connsiteY0" fmla="*/ 26377 h 832312"/>
              <a:gd name="connsiteX1" fmla="*/ 14859 w 664136"/>
              <a:gd name="connsiteY1" fmla="*/ 832312 h 832312"/>
              <a:gd name="connsiteX0" fmla="*/ 655001 w 655001"/>
              <a:gd name="connsiteY0" fmla="*/ 20594 h 826529"/>
              <a:gd name="connsiteX1" fmla="*/ 5724 w 655001"/>
              <a:gd name="connsiteY1" fmla="*/ 826529 h 826529"/>
              <a:gd name="connsiteX0" fmla="*/ 510719 w 510719"/>
              <a:gd name="connsiteY0" fmla="*/ 114773 h 362228"/>
              <a:gd name="connsiteX1" fmla="*/ 19447 w 510719"/>
              <a:gd name="connsiteY1" fmla="*/ 362228 h 362228"/>
              <a:gd name="connsiteX0" fmla="*/ 494197 w 494197"/>
              <a:gd name="connsiteY0" fmla="*/ 216168 h 463623"/>
              <a:gd name="connsiteX1" fmla="*/ 2925 w 494197"/>
              <a:gd name="connsiteY1" fmla="*/ 463623 h 463623"/>
              <a:gd name="connsiteX0" fmla="*/ 446497 w 446497"/>
              <a:gd name="connsiteY0" fmla="*/ 319307 h 338293"/>
              <a:gd name="connsiteX1" fmla="*/ 3504 w 446497"/>
              <a:gd name="connsiteY1" fmla="*/ 338293 h 338293"/>
              <a:gd name="connsiteX0" fmla="*/ 442993 w 442993"/>
              <a:gd name="connsiteY0" fmla="*/ 301802 h 320788"/>
              <a:gd name="connsiteX1" fmla="*/ 0 w 442993"/>
              <a:gd name="connsiteY1" fmla="*/ 320788 h 320788"/>
              <a:gd name="connsiteX0" fmla="*/ 442993 w 442993"/>
              <a:gd name="connsiteY0" fmla="*/ 251786 h 270772"/>
              <a:gd name="connsiteX1" fmla="*/ 0 w 442993"/>
              <a:gd name="connsiteY1" fmla="*/ 270772 h 270772"/>
              <a:gd name="connsiteX0" fmla="*/ 442993 w 442993"/>
              <a:gd name="connsiteY0" fmla="*/ 211129 h 230115"/>
              <a:gd name="connsiteX1" fmla="*/ 0 w 442993"/>
              <a:gd name="connsiteY1" fmla="*/ 230115 h 230115"/>
              <a:gd name="connsiteX0" fmla="*/ 628156 w 628156"/>
              <a:gd name="connsiteY0" fmla="*/ 76719 h 581599"/>
              <a:gd name="connsiteX1" fmla="*/ 0 w 628156"/>
              <a:gd name="connsiteY1" fmla="*/ 581599 h 581599"/>
              <a:gd name="connsiteX0" fmla="*/ 628156 w 628156"/>
              <a:gd name="connsiteY0" fmla="*/ 71 h 504951"/>
              <a:gd name="connsiteX1" fmla="*/ 0 w 628156"/>
              <a:gd name="connsiteY1" fmla="*/ 504951 h 50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156" h="504951">
                <a:moveTo>
                  <a:pt x="628156" y="71"/>
                </a:moveTo>
                <a:cubicBezTo>
                  <a:pt x="398866" y="-4058"/>
                  <a:pt x="120274" y="169531"/>
                  <a:pt x="0" y="504951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Полилиния 342"/>
          <p:cNvSpPr/>
          <p:nvPr/>
        </p:nvSpPr>
        <p:spPr>
          <a:xfrm>
            <a:off x="6898047" y="3996929"/>
            <a:ext cx="395205" cy="465057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  <a:gd name="connsiteX0" fmla="*/ 615394 w 615394"/>
              <a:gd name="connsiteY0" fmla="*/ 0 h 659969"/>
              <a:gd name="connsiteX1" fmla="*/ 181179 w 615394"/>
              <a:gd name="connsiteY1" fmla="*/ 659969 h 659969"/>
              <a:gd name="connsiteX0" fmla="*/ 633871 w 633871"/>
              <a:gd name="connsiteY0" fmla="*/ 13366 h 673335"/>
              <a:gd name="connsiteX1" fmla="*/ 199656 w 633871"/>
              <a:gd name="connsiteY1" fmla="*/ 673335 h 673335"/>
              <a:gd name="connsiteX0" fmla="*/ 796173 w 796173"/>
              <a:gd name="connsiteY0" fmla="*/ 11604 h 792154"/>
              <a:gd name="connsiteX1" fmla="*/ 155674 w 796173"/>
              <a:gd name="connsiteY1" fmla="*/ 792154 h 792154"/>
              <a:gd name="connsiteX0" fmla="*/ 655910 w 655910"/>
              <a:gd name="connsiteY0" fmla="*/ 27971 h 808521"/>
              <a:gd name="connsiteX1" fmla="*/ 15411 w 655910"/>
              <a:gd name="connsiteY1" fmla="*/ 808521 h 808521"/>
              <a:gd name="connsiteX0" fmla="*/ 664136 w 664136"/>
              <a:gd name="connsiteY0" fmla="*/ 26377 h 832312"/>
              <a:gd name="connsiteX1" fmla="*/ 14859 w 664136"/>
              <a:gd name="connsiteY1" fmla="*/ 832312 h 832312"/>
              <a:gd name="connsiteX0" fmla="*/ 655001 w 655001"/>
              <a:gd name="connsiteY0" fmla="*/ 20594 h 826529"/>
              <a:gd name="connsiteX1" fmla="*/ 5724 w 655001"/>
              <a:gd name="connsiteY1" fmla="*/ 826529 h 826529"/>
              <a:gd name="connsiteX0" fmla="*/ 510719 w 510719"/>
              <a:gd name="connsiteY0" fmla="*/ 114773 h 362228"/>
              <a:gd name="connsiteX1" fmla="*/ 19447 w 510719"/>
              <a:gd name="connsiteY1" fmla="*/ 362228 h 362228"/>
              <a:gd name="connsiteX0" fmla="*/ 494197 w 494197"/>
              <a:gd name="connsiteY0" fmla="*/ 216168 h 463623"/>
              <a:gd name="connsiteX1" fmla="*/ 2925 w 494197"/>
              <a:gd name="connsiteY1" fmla="*/ 463623 h 463623"/>
              <a:gd name="connsiteX0" fmla="*/ 446497 w 446497"/>
              <a:gd name="connsiteY0" fmla="*/ 319307 h 338293"/>
              <a:gd name="connsiteX1" fmla="*/ 3504 w 446497"/>
              <a:gd name="connsiteY1" fmla="*/ 338293 h 338293"/>
              <a:gd name="connsiteX0" fmla="*/ 442993 w 442993"/>
              <a:gd name="connsiteY0" fmla="*/ 301802 h 320788"/>
              <a:gd name="connsiteX1" fmla="*/ 0 w 442993"/>
              <a:gd name="connsiteY1" fmla="*/ 320788 h 320788"/>
              <a:gd name="connsiteX0" fmla="*/ 442993 w 442993"/>
              <a:gd name="connsiteY0" fmla="*/ 251786 h 270772"/>
              <a:gd name="connsiteX1" fmla="*/ 0 w 442993"/>
              <a:gd name="connsiteY1" fmla="*/ 270772 h 270772"/>
              <a:gd name="connsiteX0" fmla="*/ 442993 w 442993"/>
              <a:gd name="connsiteY0" fmla="*/ 211129 h 230115"/>
              <a:gd name="connsiteX1" fmla="*/ 0 w 442993"/>
              <a:gd name="connsiteY1" fmla="*/ 230115 h 230115"/>
              <a:gd name="connsiteX0" fmla="*/ 628156 w 628156"/>
              <a:gd name="connsiteY0" fmla="*/ 76719 h 581599"/>
              <a:gd name="connsiteX1" fmla="*/ 0 w 628156"/>
              <a:gd name="connsiteY1" fmla="*/ 581599 h 581599"/>
              <a:gd name="connsiteX0" fmla="*/ 628156 w 628156"/>
              <a:gd name="connsiteY0" fmla="*/ 71 h 504951"/>
              <a:gd name="connsiteX1" fmla="*/ 0 w 628156"/>
              <a:gd name="connsiteY1" fmla="*/ 504951 h 50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156" h="504951">
                <a:moveTo>
                  <a:pt x="628156" y="71"/>
                </a:moveTo>
                <a:cubicBezTo>
                  <a:pt x="398866" y="-4058"/>
                  <a:pt x="120274" y="169531"/>
                  <a:pt x="0" y="504951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Полилиния 343"/>
          <p:cNvSpPr/>
          <p:nvPr/>
        </p:nvSpPr>
        <p:spPr>
          <a:xfrm>
            <a:off x="10791982" y="3474861"/>
            <a:ext cx="592443" cy="1826451"/>
          </a:xfrm>
          <a:custGeom>
            <a:avLst/>
            <a:gdLst>
              <a:gd name="connsiteX0" fmla="*/ 121816 w 610766"/>
              <a:gd name="connsiteY0" fmla="*/ 0 h 1436755"/>
              <a:gd name="connsiteX1" fmla="*/ 32916 w 610766"/>
              <a:gd name="connsiteY1" fmla="*/ 1327150 h 1436755"/>
              <a:gd name="connsiteX2" fmla="*/ 610766 w 610766"/>
              <a:gd name="connsiteY2" fmla="*/ 1358900 h 1436755"/>
              <a:gd name="connsiteX0" fmla="*/ 97664 w 248684"/>
              <a:gd name="connsiteY0" fmla="*/ 0 h 1402341"/>
              <a:gd name="connsiteX1" fmla="*/ 8764 w 248684"/>
              <a:gd name="connsiteY1" fmla="*/ 1327150 h 1402341"/>
              <a:gd name="connsiteX2" fmla="*/ 248684 w 248684"/>
              <a:gd name="connsiteY2" fmla="*/ 1246321 h 1402341"/>
              <a:gd name="connsiteX0" fmla="*/ 242365 w 393385"/>
              <a:gd name="connsiteY0" fmla="*/ 0 h 1246320"/>
              <a:gd name="connsiteX1" fmla="*/ 2390 w 393385"/>
              <a:gd name="connsiteY1" fmla="*/ 731143 h 1246320"/>
              <a:gd name="connsiteX2" fmla="*/ 393385 w 393385"/>
              <a:gd name="connsiteY2" fmla="*/ 1246321 h 1246320"/>
              <a:gd name="connsiteX0" fmla="*/ 269253 w 392444"/>
              <a:gd name="connsiteY0" fmla="*/ 0 h 1219832"/>
              <a:gd name="connsiteX1" fmla="*/ 1449 w 392444"/>
              <a:gd name="connsiteY1" fmla="*/ 704653 h 1219832"/>
              <a:gd name="connsiteX2" fmla="*/ 392444 w 392444"/>
              <a:gd name="connsiteY2" fmla="*/ 1219831 h 1219832"/>
              <a:gd name="connsiteX0" fmla="*/ 293186 w 416377"/>
              <a:gd name="connsiteY0" fmla="*/ 0 h 1219830"/>
              <a:gd name="connsiteX1" fmla="*/ 25382 w 416377"/>
              <a:gd name="connsiteY1" fmla="*/ 704653 h 1219830"/>
              <a:gd name="connsiteX2" fmla="*/ 416377 w 416377"/>
              <a:gd name="connsiteY2" fmla="*/ 1219831 h 1219830"/>
              <a:gd name="connsiteX0" fmla="*/ 0 w 123191"/>
              <a:gd name="connsiteY0" fmla="*/ 0 h 1219832"/>
              <a:gd name="connsiteX1" fmla="*/ 123191 w 123191"/>
              <a:gd name="connsiteY1" fmla="*/ 1219831 h 1219832"/>
              <a:gd name="connsiteX0" fmla="*/ 199748 w 322939"/>
              <a:gd name="connsiteY0" fmla="*/ 0 h 1219830"/>
              <a:gd name="connsiteX1" fmla="*/ 322939 w 322939"/>
              <a:gd name="connsiteY1" fmla="*/ 1219831 h 1219830"/>
              <a:gd name="connsiteX0" fmla="*/ 289314 w 412505"/>
              <a:gd name="connsiteY0" fmla="*/ 0 h 1219832"/>
              <a:gd name="connsiteX1" fmla="*/ 412505 w 412505"/>
              <a:gd name="connsiteY1" fmla="*/ 1219831 h 1219832"/>
              <a:gd name="connsiteX0" fmla="*/ 289314 w 412505"/>
              <a:gd name="connsiteY0" fmla="*/ 0 h 1186718"/>
              <a:gd name="connsiteX1" fmla="*/ 412505 w 412505"/>
              <a:gd name="connsiteY1" fmla="*/ 1186718 h 1186718"/>
              <a:gd name="connsiteX0" fmla="*/ 615394 w 615394"/>
              <a:gd name="connsiteY0" fmla="*/ 0 h 659969"/>
              <a:gd name="connsiteX1" fmla="*/ 181179 w 615394"/>
              <a:gd name="connsiteY1" fmla="*/ 659969 h 659969"/>
              <a:gd name="connsiteX0" fmla="*/ 633871 w 633871"/>
              <a:gd name="connsiteY0" fmla="*/ 13366 h 673335"/>
              <a:gd name="connsiteX1" fmla="*/ 199656 w 633871"/>
              <a:gd name="connsiteY1" fmla="*/ 673335 h 673335"/>
              <a:gd name="connsiteX0" fmla="*/ 796173 w 796173"/>
              <a:gd name="connsiteY0" fmla="*/ 11604 h 792154"/>
              <a:gd name="connsiteX1" fmla="*/ 155674 w 796173"/>
              <a:gd name="connsiteY1" fmla="*/ 792154 h 792154"/>
              <a:gd name="connsiteX0" fmla="*/ 655910 w 655910"/>
              <a:gd name="connsiteY0" fmla="*/ 27971 h 808521"/>
              <a:gd name="connsiteX1" fmla="*/ 15411 w 655910"/>
              <a:gd name="connsiteY1" fmla="*/ 808521 h 808521"/>
              <a:gd name="connsiteX0" fmla="*/ 664136 w 664136"/>
              <a:gd name="connsiteY0" fmla="*/ 26377 h 832312"/>
              <a:gd name="connsiteX1" fmla="*/ 14859 w 664136"/>
              <a:gd name="connsiteY1" fmla="*/ 832312 h 832312"/>
              <a:gd name="connsiteX0" fmla="*/ 655001 w 655001"/>
              <a:gd name="connsiteY0" fmla="*/ 20594 h 826529"/>
              <a:gd name="connsiteX1" fmla="*/ 5724 w 655001"/>
              <a:gd name="connsiteY1" fmla="*/ 826529 h 826529"/>
              <a:gd name="connsiteX0" fmla="*/ 510719 w 510719"/>
              <a:gd name="connsiteY0" fmla="*/ 114773 h 362228"/>
              <a:gd name="connsiteX1" fmla="*/ 19447 w 510719"/>
              <a:gd name="connsiteY1" fmla="*/ 362228 h 362228"/>
              <a:gd name="connsiteX0" fmla="*/ 494197 w 494197"/>
              <a:gd name="connsiteY0" fmla="*/ 216168 h 463623"/>
              <a:gd name="connsiteX1" fmla="*/ 2925 w 494197"/>
              <a:gd name="connsiteY1" fmla="*/ 463623 h 463623"/>
              <a:gd name="connsiteX0" fmla="*/ 446497 w 446497"/>
              <a:gd name="connsiteY0" fmla="*/ 319307 h 338293"/>
              <a:gd name="connsiteX1" fmla="*/ 3504 w 446497"/>
              <a:gd name="connsiteY1" fmla="*/ 338293 h 338293"/>
              <a:gd name="connsiteX0" fmla="*/ 442993 w 442993"/>
              <a:gd name="connsiteY0" fmla="*/ 301802 h 320788"/>
              <a:gd name="connsiteX1" fmla="*/ 0 w 442993"/>
              <a:gd name="connsiteY1" fmla="*/ 320788 h 320788"/>
              <a:gd name="connsiteX0" fmla="*/ 442993 w 442993"/>
              <a:gd name="connsiteY0" fmla="*/ 251786 h 270772"/>
              <a:gd name="connsiteX1" fmla="*/ 0 w 442993"/>
              <a:gd name="connsiteY1" fmla="*/ 270772 h 270772"/>
              <a:gd name="connsiteX0" fmla="*/ 442993 w 442993"/>
              <a:gd name="connsiteY0" fmla="*/ 211129 h 230115"/>
              <a:gd name="connsiteX1" fmla="*/ 0 w 442993"/>
              <a:gd name="connsiteY1" fmla="*/ 230115 h 230115"/>
              <a:gd name="connsiteX0" fmla="*/ 628156 w 628156"/>
              <a:gd name="connsiteY0" fmla="*/ 76719 h 581599"/>
              <a:gd name="connsiteX1" fmla="*/ 0 w 628156"/>
              <a:gd name="connsiteY1" fmla="*/ 581599 h 581599"/>
              <a:gd name="connsiteX0" fmla="*/ 628156 w 628156"/>
              <a:gd name="connsiteY0" fmla="*/ 71 h 504951"/>
              <a:gd name="connsiteX1" fmla="*/ 0 w 628156"/>
              <a:gd name="connsiteY1" fmla="*/ 504951 h 50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156" h="504951">
                <a:moveTo>
                  <a:pt x="628156" y="71"/>
                </a:moveTo>
                <a:cubicBezTo>
                  <a:pt x="398866" y="-4058"/>
                  <a:pt x="120274" y="169531"/>
                  <a:pt x="0" y="504951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2" name="Прямая со стрелкой 351"/>
          <p:cNvCxnSpPr/>
          <p:nvPr/>
        </p:nvCxnSpPr>
        <p:spPr>
          <a:xfrm flipH="1">
            <a:off x="9139771" y="4100797"/>
            <a:ext cx="391189" cy="42539"/>
          </a:xfrm>
          <a:prstGeom prst="straightConnector1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0" name="Загнутый угол 359"/>
          <p:cNvSpPr/>
          <p:nvPr/>
        </p:nvSpPr>
        <p:spPr>
          <a:xfrm>
            <a:off x="8704746" y="3466043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2" name="TextBox 361"/>
          <p:cNvSpPr txBox="1"/>
          <p:nvPr/>
        </p:nvSpPr>
        <p:spPr>
          <a:xfrm>
            <a:off x="9125287" y="4473895"/>
            <a:ext cx="188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 завершение обработки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7" name="Загнутый угол 426"/>
          <p:cNvSpPr/>
          <p:nvPr/>
        </p:nvSpPr>
        <p:spPr>
          <a:xfrm>
            <a:off x="8707996" y="4174871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13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38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animBg="1"/>
      <p:bldP spid="235" grpId="0" animBg="1"/>
      <p:bldP spid="215" grpId="0" animBg="1"/>
      <p:bldP spid="205" grpId="0" animBg="1"/>
      <p:bldP spid="199" grpId="0" animBg="1"/>
      <p:bldP spid="198" grpId="0" animBg="1"/>
      <p:bldP spid="123" grpId="0" animBg="1"/>
      <p:bldP spid="124" grpId="0" animBg="1"/>
      <p:bldP spid="125" grpId="0" animBg="1"/>
      <p:bldP spid="135" grpId="0"/>
      <p:bldP spid="141" grpId="0" animBg="1"/>
      <p:bldP spid="142" grpId="0" animBg="1"/>
      <p:bldP spid="156" grpId="0" animBg="1"/>
      <p:bldP spid="157" grpId="0" animBg="1"/>
      <p:bldP spid="158" grpId="0" animBg="1"/>
      <p:bldP spid="161" grpId="0"/>
      <p:bldP spid="162" grpId="0"/>
      <p:bldP spid="168" grpId="0" animBg="1"/>
      <p:bldP spid="167" grpId="0" animBg="1"/>
      <p:bldP spid="166" grpId="0" animBg="1"/>
      <p:bldP spid="181" grpId="0" animBg="1"/>
      <p:bldP spid="183" grpId="0" animBg="1"/>
      <p:bldP spid="184" grpId="0" animBg="1"/>
      <p:bldP spid="191" grpId="0"/>
      <p:bldP spid="145" grpId="0" animBg="1"/>
      <p:bldP spid="200" grpId="0"/>
      <p:bldP spid="207" grpId="0" animBg="1"/>
      <p:bldP spid="208" grpId="0" animBg="1"/>
      <p:bldP spid="209" grpId="0" animBg="1"/>
      <p:bldP spid="233" grpId="0"/>
      <p:bldP spid="234" grpId="0" animBg="1"/>
      <p:bldP spid="236" grpId="0" animBg="1"/>
      <p:bldP spid="238" grpId="0" animBg="1"/>
      <p:bldP spid="182" grpId="0"/>
      <p:bldP spid="247" grpId="0"/>
      <p:bldP spid="248" grpId="0"/>
      <p:bldP spid="252" grpId="0" animBg="1"/>
      <p:bldP spid="253" grpId="0" animBg="1"/>
      <p:bldP spid="254" grpId="0" animBg="1"/>
      <p:bldP spid="256" grpId="0" animBg="1"/>
      <p:bldP spid="269" grpId="0" animBg="1"/>
      <p:bldP spid="270" grpId="0" animBg="1"/>
      <p:bldP spid="272" grpId="0"/>
      <p:bldP spid="277" grpId="0" animBg="1"/>
      <p:bldP spid="278" grpId="0" animBg="1"/>
      <p:bldP spid="279" grpId="0" animBg="1"/>
      <p:bldP spid="280" grpId="0"/>
      <p:bldP spid="282" grpId="0" animBg="1"/>
      <p:bldP spid="283" grpId="0" animBg="1"/>
      <p:bldP spid="284" grpId="0" animBg="1"/>
      <p:bldP spid="288" grpId="0" animBg="1"/>
      <p:bldP spid="293" grpId="0"/>
      <p:bldP spid="296" grpId="0" animBg="1"/>
      <p:bldP spid="297" grpId="0" animBg="1"/>
      <p:bldP spid="298" grpId="0" animBg="1"/>
      <p:bldP spid="311" grpId="0" animBg="1"/>
      <p:bldP spid="315" grpId="0"/>
      <p:bldP spid="342" grpId="0" animBg="1"/>
      <p:bldP spid="343" grpId="0" animBg="1"/>
      <p:bldP spid="344" grpId="0" animBg="1"/>
      <p:bldP spid="360" grpId="0" animBg="1"/>
      <p:bldP spid="362" grpId="0"/>
      <p:bldP spid="4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Группа 177"/>
          <p:cNvGrpSpPr/>
          <p:nvPr/>
        </p:nvGrpSpPr>
        <p:grpSpPr>
          <a:xfrm>
            <a:off x="7070885" y="4906625"/>
            <a:ext cx="1362810" cy="1587441"/>
            <a:chOff x="4556066" y="5191176"/>
            <a:chExt cx="1603434" cy="1301699"/>
          </a:xfrm>
          <a:solidFill>
            <a:srgbClr val="FFFF99">
              <a:alpha val="49804"/>
            </a:srgbClr>
          </a:solidFill>
        </p:grpSpPr>
        <p:sp>
          <p:nvSpPr>
            <p:cNvPr id="179" name="Равнобедренный треугольник 178"/>
            <p:cNvSpPr/>
            <p:nvPr/>
          </p:nvSpPr>
          <p:spPr>
            <a:xfrm>
              <a:off x="4556066" y="5191176"/>
              <a:ext cx="1603434" cy="462476"/>
            </a:xfrm>
            <a:prstGeom prst="triangl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4689390" y="5661025"/>
              <a:ext cx="1346200" cy="83185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Ведение остатка на складе – общая БД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179" y="1574401"/>
            <a:ext cx="108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4878" y="1098468"/>
            <a:ext cx="162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Покупатели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479380" y="1600063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72576" y="1230731"/>
            <a:ext cx="187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Ведем заказы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974488" y="2417146"/>
            <a:ext cx="1693070" cy="1229839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043" y="4810234"/>
            <a:ext cx="720000" cy="720000"/>
          </a:xfrm>
          <a:prstGeom prst="rect">
            <a:avLst/>
          </a:prstGeom>
        </p:spPr>
      </p:pic>
      <p:sp>
        <p:nvSpPr>
          <p:cNvPr id="25" name="Скругленная прямоугольная выноска 24"/>
          <p:cNvSpPr/>
          <p:nvPr/>
        </p:nvSpPr>
        <p:spPr>
          <a:xfrm>
            <a:off x="1974488" y="4985783"/>
            <a:ext cx="616830" cy="351099"/>
          </a:xfrm>
          <a:prstGeom prst="wedgeRoundRectCallout">
            <a:avLst>
              <a:gd name="adj1" fmla="val -87588"/>
              <a:gd name="adj2" fmla="val -2460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1954043" y="3958274"/>
            <a:ext cx="1670639" cy="939806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3667558" y="3574070"/>
            <a:ext cx="343816" cy="456721"/>
            <a:chOff x="4427984" y="2613702"/>
            <a:chExt cx="343816" cy="456721"/>
          </a:xfrm>
          <a:solidFill>
            <a:srgbClr val="FFC000"/>
          </a:soli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479380" y="2197680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479380" y="2747837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324336" y="3850262"/>
            <a:ext cx="343816" cy="456721"/>
            <a:chOff x="4427984" y="2613702"/>
            <a:chExt cx="343816" cy="45672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918039" y="3679063"/>
            <a:ext cx="13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Диспетчер</a:t>
            </a:r>
            <a:endParaRPr lang="ru-RU" dirty="0"/>
          </a:p>
        </p:txBody>
      </p:sp>
      <p:cxnSp>
        <p:nvCxnSpPr>
          <p:cNvPr id="76" name="Прямая со стрелкой 75"/>
          <p:cNvCxnSpPr>
            <a:stCxn id="109" idx="3"/>
            <a:endCxn id="12" idx="1"/>
          </p:cNvCxnSpPr>
          <p:nvPr/>
        </p:nvCxnSpPr>
        <p:spPr>
          <a:xfrm flipV="1">
            <a:off x="5039903" y="1912037"/>
            <a:ext cx="1439477" cy="26943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859" y="2790059"/>
            <a:ext cx="1080000" cy="108000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179" y="4034065"/>
            <a:ext cx="720000" cy="720000"/>
          </a:xfrm>
          <a:prstGeom prst="rect">
            <a:avLst/>
          </a:prstGeom>
        </p:spPr>
      </p:pic>
      <p:sp>
        <p:nvSpPr>
          <p:cNvPr id="79" name="Скругленная прямоугольная выноска 78"/>
          <p:cNvSpPr/>
          <p:nvPr/>
        </p:nvSpPr>
        <p:spPr>
          <a:xfrm>
            <a:off x="1968860" y="2810327"/>
            <a:ext cx="616830" cy="351099"/>
          </a:xfrm>
          <a:prstGeom prst="wedgeRoundRectCallout">
            <a:avLst>
              <a:gd name="adj1" fmla="val -94483"/>
              <a:gd name="adj2" fmla="val 4605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0" name="Скругленная прямоугольная выноска 79"/>
          <p:cNvSpPr/>
          <p:nvPr/>
        </p:nvSpPr>
        <p:spPr>
          <a:xfrm>
            <a:off x="1851844" y="4252831"/>
            <a:ext cx="616830" cy="351099"/>
          </a:xfrm>
          <a:prstGeom prst="wedgeRoundRectCallout">
            <a:avLst>
              <a:gd name="adj1" fmla="val -97930"/>
              <a:gd name="adj2" fmla="val -3671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1813287" y="3395637"/>
            <a:ext cx="1811395" cy="345659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1644502" y="3861302"/>
            <a:ext cx="1980180" cy="27865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109" idx="3"/>
            <a:endCxn id="60" idx="1"/>
          </p:cNvCxnSpPr>
          <p:nvPr/>
        </p:nvCxnSpPr>
        <p:spPr>
          <a:xfrm>
            <a:off x="5039903" y="2181469"/>
            <a:ext cx="1439477" cy="32818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109" idx="3"/>
            <a:endCxn id="64" idx="1"/>
          </p:cNvCxnSpPr>
          <p:nvPr/>
        </p:nvCxnSpPr>
        <p:spPr>
          <a:xfrm>
            <a:off x="5039903" y="2181469"/>
            <a:ext cx="1439477" cy="87834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150" idx="3"/>
            <a:endCxn id="158" idx="1"/>
          </p:cNvCxnSpPr>
          <p:nvPr/>
        </p:nvCxnSpPr>
        <p:spPr>
          <a:xfrm>
            <a:off x="5431155" y="3362865"/>
            <a:ext cx="893147" cy="24601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Скругленная прямоугольная выноска 102"/>
          <p:cNvSpPr/>
          <p:nvPr/>
        </p:nvSpPr>
        <p:spPr>
          <a:xfrm>
            <a:off x="2123219" y="1636529"/>
            <a:ext cx="1966772" cy="376576"/>
          </a:xfrm>
          <a:prstGeom prst="wedgeRoundRectCallout">
            <a:avLst>
              <a:gd name="adj1" fmla="val -64605"/>
              <a:gd name="adj2" fmla="val 400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 хочу купить…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9933354" y="1912036"/>
            <a:ext cx="343816" cy="456721"/>
            <a:chOff x="4427984" y="2613702"/>
            <a:chExt cx="343816" cy="456721"/>
          </a:xfrm>
          <a:solidFill>
            <a:schemeClr val="accent2"/>
          </a:solidFill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9" name="Овал 88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9763712" y="1168310"/>
            <a:ext cx="180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Ведем остатки на складе</a:t>
            </a:r>
            <a:endParaRPr lang="ru-RU" dirty="0"/>
          </a:p>
        </p:txBody>
      </p:sp>
      <p:cxnSp>
        <p:nvCxnSpPr>
          <p:cNvPr id="91" name="Прямая со стрелкой 90"/>
          <p:cNvCxnSpPr>
            <a:stCxn id="12" idx="3"/>
            <a:endCxn id="135" idx="1"/>
          </p:cNvCxnSpPr>
          <p:nvPr/>
        </p:nvCxnSpPr>
        <p:spPr>
          <a:xfrm>
            <a:off x="6823196" y="1912037"/>
            <a:ext cx="1706256" cy="15699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204875" y="1151611"/>
            <a:ext cx="127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Резерв </a:t>
            </a:r>
            <a:br>
              <a:rPr lang="ru-RU" dirty="0" smtClean="0"/>
            </a:br>
            <a:r>
              <a:rPr lang="ru-RU" dirty="0" smtClean="0"/>
              <a:t>по заказу</a:t>
            </a: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2427958" y="2084901"/>
            <a:ext cx="199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Позиция заказа</a:t>
            </a:r>
            <a:br>
              <a:rPr lang="ru-RU" dirty="0" smtClean="0"/>
            </a:br>
            <a:r>
              <a:rPr lang="ru-RU" dirty="0" smtClean="0"/>
              <a:t>или оплата</a:t>
            </a:r>
            <a:endParaRPr lang="ru-RU" dirty="0"/>
          </a:p>
        </p:txBody>
      </p:sp>
      <p:cxnSp>
        <p:nvCxnSpPr>
          <p:cNvPr id="96" name="Прямая со стрелкой 95"/>
          <p:cNvCxnSpPr>
            <a:stCxn id="60" idx="3"/>
            <a:endCxn id="135" idx="1"/>
          </p:cNvCxnSpPr>
          <p:nvPr/>
        </p:nvCxnSpPr>
        <p:spPr>
          <a:xfrm flipV="1">
            <a:off x="6823196" y="2069027"/>
            <a:ext cx="1706256" cy="44062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64" idx="3"/>
            <a:endCxn id="135" idx="1"/>
          </p:cNvCxnSpPr>
          <p:nvPr/>
        </p:nvCxnSpPr>
        <p:spPr>
          <a:xfrm flipV="1">
            <a:off x="6823196" y="2069027"/>
            <a:ext cx="1706256" cy="99078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135" idx="3"/>
            <a:endCxn id="88" idx="1"/>
          </p:cNvCxnSpPr>
          <p:nvPr/>
        </p:nvCxnSpPr>
        <p:spPr>
          <a:xfrm>
            <a:off x="9221041" y="2069027"/>
            <a:ext cx="712313" cy="15498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12" idx="3"/>
            <a:endCxn id="116" idx="1"/>
          </p:cNvCxnSpPr>
          <p:nvPr/>
        </p:nvCxnSpPr>
        <p:spPr>
          <a:xfrm>
            <a:off x="6823196" y="1912037"/>
            <a:ext cx="1114279" cy="16067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Цилиндр 107"/>
          <p:cNvSpPr/>
          <p:nvPr/>
        </p:nvSpPr>
        <p:spPr>
          <a:xfrm>
            <a:off x="9898380" y="3624831"/>
            <a:ext cx="1495646" cy="863601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БД остатков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48" name="Группа 347"/>
          <p:cNvGrpSpPr/>
          <p:nvPr/>
        </p:nvGrpSpPr>
        <p:grpSpPr>
          <a:xfrm>
            <a:off x="4446304" y="1832915"/>
            <a:ext cx="593599" cy="698755"/>
            <a:chOff x="4446304" y="1832915"/>
            <a:chExt cx="593599" cy="698755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4446304" y="1833990"/>
              <a:ext cx="593599" cy="69495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Загнутый угол 111"/>
            <p:cNvSpPr/>
            <p:nvPr/>
          </p:nvSpPr>
          <p:spPr>
            <a:xfrm>
              <a:off x="4628986" y="2070496"/>
              <a:ext cx="345783" cy="461174"/>
            </a:xfrm>
            <a:prstGeom prst="foldedCorner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Загнутый угол 112"/>
            <p:cNvSpPr/>
            <p:nvPr/>
          </p:nvSpPr>
          <p:spPr>
            <a:xfrm>
              <a:off x="4608495" y="1940850"/>
              <a:ext cx="345783" cy="461174"/>
            </a:xfrm>
            <a:prstGeom prst="foldedCorner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Загнутый угол 113"/>
            <p:cNvSpPr/>
            <p:nvPr/>
          </p:nvSpPr>
          <p:spPr>
            <a:xfrm>
              <a:off x="4608494" y="1832915"/>
              <a:ext cx="345783" cy="461174"/>
            </a:xfrm>
            <a:prstGeom prst="foldedCorner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5" name="Группа 304"/>
          <p:cNvGrpSpPr/>
          <p:nvPr/>
        </p:nvGrpSpPr>
        <p:grpSpPr>
          <a:xfrm>
            <a:off x="7480016" y="3518737"/>
            <a:ext cx="914918" cy="1189984"/>
            <a:chOff x="7029270" y="3446693"/>
            <a:chExt cx="914918" cy="1189984"/>
          </a:xfrm>
        </p:grpSpPr>
        <p:sp>
          <p:nvSpPr>
            <p:cNvPr id="116" name="Цилиндр 115"/>
            <p:cNvSpPr/>
            <p:nvPr/>
          </p:nvSpPr>
          <p:spPr>
            <a:xfrm>
              <a:off x="7029270" y="3446693"/>
              <a:ext cx="914918" cy="1189984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Куб 116"/>
            <p:cNvSpPr/>
            <p:nvPr/>
          </p:nvSpPr>
          <p:spPr>
            <a:xfrm>
              <a:off x="7234736" y="3794530"/>
              <a:ext cx="535548" cy="275219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Куб 117"/>
            <p:cNvSpPr/>
            <p:nvPr/>
          </p:nvSpPr>
          <p:spPr>
            <a:xfrm>
              <a:off x="7203620" y="4187463"/>
              <a:ext cx="566663" cy="271118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10385182" y="2364906"/>
            <a:ext cx="343816" cy="456721"/>
            <a:chOff x="4427984" y="2613702"/>
            <a:chExt cx="343816" cy="456721"/>
          </a:xfrm>
          <a:solidFill>
            <a:schemeClr val="accent2"/>
          </a:solidFill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10834762" y="2818829"/>
            <a:ext cx="343816" cy="456721"/>
            <a:chOff x="4427984" y="2613702"/>
            <a:chExt cx="343816" cy="456721"/>
          </a:xfrm>
          <a:solidFill>
            <a:schemeClr val="accent2"/>
          </a:solidFill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8234784" y="5836571"/>
            <a:ext cx="171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Внешний сервис оплат</a:t>
            </a:r>
            <a:endParaRPr lang="ru-RU" dirty="0"/>
          </a:p>
        </p:txBody>
      </p:sp>
      <p:grpSp>
        <p:nvGrpSpPr>
          <p:cNvPr id="303" name="Группа 302"/>
          <p:cNvGrpSpPr/>
          <p:nvPr/>
        </p:nvGrpSpPr>
        <p:grpSpPr>
          <a:xfrm>
            <a:off x="8529452" y="1783211"/>
            <a:ext cx="691589" cy="571631"/>
            <a:chOff x="7958106" y="1836435"/>
            <a:chExt cx="691589" cy="571631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7958106" y="1836435"/>
              <a:ext cx="691589" cy="5716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Блок-схема: документ 135"/>
            <p:cNvSpPr/>
            <p:nvPr/>
          </p:nvSpPr>
          <p:spPr>
            <a:xfrm>
              <a:off x="8169612" y="1910036"/>
              <a:ext cx="462747" cy="328613"/>
            </a:xfrm>
            <a:prstGeom prst="flowChartDocument">
              <a:avLst/>
            </a:prstGeom>
            <a:solidFill>
              <a:srgbClr val="FFD1FF"/>
            </a:solidFill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Блок-схема: документ 136"/>
            <p:cNvSpPr/>
            <p:nvPr/>
          </p:nvSpPr>
          <p:spPr>
            <a:xfrm>
              <a:off x="8066705" y="1961617"/>
              <a:ext cx="462747" cy="328613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Блок-схема: документ 137"/>
            <p:cNvSpPr/>
            <p:nvPr/>
          </p:nvSpPr>
          <p:spPr>
            <a:xfrm>
              <a:off x="7958107" y="2032290"/>
              <a:ext cx="462747" cy="328613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0" name="Загнутый угол 139"/>
          <p:cNvSpPr/>
          <p:nvPr/>
        </p:nvSpPr>
        <p:spPr>
          <a:xfrm>
            <a:off x="2981299" y="2597309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TextBox 141"/>
          <p:cNvSpPr txBox="1"/>
          <p:nvPr/>
        </p:nvSpPr>
        <p:spPr>
          <a:xfrm>
            <a:off x="2188719" y="4702003"/>
            <a:ext cx="199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 с моим заказом?</a:t>
            </a:r>
            <a:endParaRPr lang="ru-RU" dirty="0"/>
          </a:p>
        </p:txBody>
      </p:sp>
      <p:sp>
        <p:nvSpPr>
          <p:cNvPr id="38" name="Блок-схема: карточка 37"/>
          <p:cNvSpPr/>
          <p:nvPr/>
        </p:nvSpPr>
        <p:spPr>
          <a:xfrm>
            <a:off x="2915535" y="4318936"/>
            <a:ext cx="519100" cy="340926"/>
          </a:xfrm>
          <a:prstGeom prst="flowChartPunchedCard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6" name="Группа 305"/>
          <p:cNvGrpSpPr/>
          <p:nvPr/>
        </p:nvGrpSpPr>
        <p:grpSpPr>
          <a:xfrm>
            <a:off x="4778942" y="3078744"/>
            <a:ext cx="706202" cy="568241"/>
            <a:chOff x="4392972" y="2983736"/>
            <a:chExt cx="706202" cy="568241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4489493" y="2983736"/>
              <a:ext cx="555692" cy="56824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Блок-схема: карточка 146"/>
            <p:cNvSpPr/>
            <p:nvPr/>
          </p:nvSpPr>
          <p:spPr>
            <a:xfrm>
              <a:off x="4580074" y="3091422"/>
              <a:ext cx="519100" cy="340926"/>
            </a:xfrm>
            <a:prstGeom prst="flowChartPunchedCard">
              <a:avLst/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Блок-схема: карточка 147"/>
            <p:cNvSpPr/>
            <p:nvPr/>
          </p:nvSpPr>
          <p:spPr>
            <a:xfrm>
              <a:off x="4489492" y="3090445"/>
              <a:ext cx="519100" cy="340926"/>
            </a:xfrm>
            <a:prstGeom prst="flowChartPunchedCard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Блок-схема: карточка 148"/>
            <p:cNvSpPr/>
            <p:nvPr/>
          </p:nvSpPr>
          <p:spPr>
            <a:xfrm>
              <a:off x="4392972" y="3089468"/>
              <a:ext cx="519100" cy="340926"/>
            </a:xfrm>
            <a:prstGeom prst="flowChartPunchedCard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1" name="Прямая со стрелкой 150"/>
          <p:cNvCxnSpPr>
            <a:endCxn id="150" idx="1"/>
          </p:cNvCxnSpPr>
          <p:nvPr/>
        </p:nvCxnSpPr>
        <p:spPr>
          <a:xfrm flipV="1">
            <a:off x="4061716" y="3362865"/>
            <a:ext cx="813747" cy="35492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endCxn id="109" idx="2"/>
          </p:cNvCxnSpPr>
          <p:nvPr/>
        </p:nvCxnSpPr>
        <p:spPr>
          <a:xfrm flipV="1">
            <a:off x="3918039" y="2528948"/>
            <a:ext cx="825065" cy="99840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Группа 156"/>
          <p:cNvGrpSpPr/>
          <p:nvPr/>
        </p:nvGrpSpPr>
        <p:grpSpPr>
          <a:xfrm>
            <a:off x="6324302" y="3296902"/>
            <a:ext cx="343816" cy="456721"/>
            <a:chOff x="4427984" y="2613702"/>
            <a:chExt cx="343816" cy="45672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8" name="Скругленный прямоугольник 157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7432481" y="5550234"/>
            <a:ext cx="683677" cy="888288"/>
            <a:chOff x="4427984" y="2613702"/>
            <a:chExt cx="343816" cy="456721"/>
          </a:xfrm>
          <a:solidFill>
            <a:schemeClr val="accent4">
              <a:lumMod val="75000"/>
            </a:schemeClr>
          </a:solidFill>
        </p:grpSpPr>
        <p:sp>
          <p:nvSpPr>
            <p:cNvPr id="161" name="Скругленный прямоугольник 160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319" name="Группа 318"/>
          <p:cNvGrpSpPr/>
          <p:nvPr/>
        </p:nvGrpSpPr>
        <p:grpSpPr>
          <a:xfrm>
            <a:off x="4937174" y="4063215"/>
            <a:ext cx="774719" cy="553836"/>
            <a:chOff x="4640274" y="3997897"/>
            <a:chExt cx="774719" cy="553836"/>
          </a:xfrm>
        </p:grpSpPr>
        <p:sp>
          <p:nvSpPr>
            <p:cNvPr id="166" name="Прямоугольник 165"/>
            <p:cNvSpPr/>
            <p:nvPr/>
          </p:nvSpPr>
          <p:spPr>
            <a:xfrm>
              <a:off x="4640274" y="3997897"/>
              <a:ext cx="774719" cy="5538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0" name="Группа 249"/>
            <p:cNvGrpSpPr/>
            <p:nvPr/>
          </p:nvGrpSpPr>
          <p:grpSpPr>
            <a:xfrm>
              <a:off x="4937119" y="4141898"/>
              <a:ext cx="462747" cy="328613"/>
              <a:chOff x="4937119" y="4141898"/>
              <a:chExt cx="462747" cy="328613"/>
            </a:xfrm>
          </p:grpSpPr>
          <p:sp>
            <p:nvSpPr>
              <p:cNvPr id="168" name="Блок-схема: документ 167"/>
              <p:cNvSpPr/>
              <p:nvPr/>
            </p:nvSpPr>
            <p:spPr>
              <a:xfrm>
                <a:off x="4937119" y="4141898"/>
                <a:ext cx="462747" cy="328613"/>
              </a:xfrm>
              <a:prstGeom prst="flowChartDocumen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Крест 168"/>
              <p:cNvSpPr/>
              <p:nvPr/>
            </p:nvSpPr>
            <p:spPr>
              <a:xfrm rot="2700000">
                <a:off x="5082199" y="4191690"/>
                <a:ext cx="196953" cy="203627"/>
              </a:xfrm>
              <a:prstGeom prst="plus">
                <a:avLst>
                  <a:gd name="adj" fmla="val 4196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0" name="Группа 169"/>
            <p:cNvGrpSpPr/>
            <p:nvPr/>
          </p:nvGrpSpPr>
          <p:grpSpPr>
            <a:xfrm>
              <a:off x="4680572" y="4094501"/>
              <a:ext cx="462747" cy="328613"/>
              <a:chOff x="6457566" y="4105422"/>
              <a:chExt cx="462747" cy="328613"/>
            </a:xfrm>
            <a:scene3d>
              <a:camera prst="perspectiveContrastingLeftFacing"/>
              <a:lightRig rig="threePt" dir="t"/>
            </a:scene3d>
          </p:grpSpPr>
          <p:sp>
            <p:nvSpPr>
              <p:cNvPr id="171" name="Блок-схема: документ 170"/>
              <p:cNvSpPr/>
              <p:nvPr/>
            </p:nvSpPr>
            <p:spPr>
              <a:xfrm>
                <a:off x="6457566" y="4105422"/>
                <a:ext cx="462747" cy="328613"/>
              </a:xfrm>
              <a:prstGeom prst="flowChartDocument">
                <a:avLst/>
              </a:prstGeom>
              <a:solidFill>
                <a:srgbClr val="FFD1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Крест 171"/>
              <p:cNvSpPr/>
              <p:nvPr/>
            </p:nvSpPr>
            <p:spPr>
              <a:xfrm>
                <a:off x="6576807" y="4152819"/>
                <a:ext cx="196953" cy="203627"/>
              </a:xfrm>
              <a:prstGeom prst="plus">
                <a:avLst>
                  <a:gd name="adj" fmla="val 41967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82" name="Группа 181"/>
          <p:cNvGrpSpPr/>
          <p:nvPr/>
        </p:nvGrpSpPr>
        <p:grpSpPr>
          <a:xfrm>
            <a:off x="5584824" y="5437819"/>
            <a:ext cx="343816" cy="456721"/>
            <a:chOff x="4427984" y="2613702"/>
            <a:chExt cx="343816" cy="456721"/>
          </a:xfrm>
          <a:solidFill>
            <a:schemeClr val="accent4"/>
          </a:solidFill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4315021" y="6346472"/>
            <a:ext cx="196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Ведем оплаты</a:t>
            </a:r>
            <a:endParaRPr lang="ru-RU" dirty="0"/>
          </a:p>
        </p:txBody>
      </p:sp>
      <p:grpSp>
        <p:nvGrpSpPr>
          <p:cNvPr id="186" name="Группа 185"/>
          <p:cNvGrpSpPr/>
          <p:nvPr/>
        </p:nvGrpSpPr>
        <p:grpSpPr>
          <a:xfrm>
            <a:off x="6651038" y="4961757"/>
            <a:ext cx="343816" cy="456721"/>
            <a:chOff x="4427984" y="2613702"/>
            <a:chExt cx="343816" cy="45672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6455663" y="4413605"/>
            <a:ext cx="343816" cy="456721"/>
            <a:chOff x="4427984" y="2613702"/>
            <a:chExt cx="343816" cy="45672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349" name="Группа 348"/>
          <p:cNvGrpSpPr/>
          <p:nvPr/>
        </p:nvGrpSpPr>
        <p:grpSpPr>
          <a:xfrm>
            <a:off x="3844522" y="5143757"/>
            <a:ext cx="593599" cy="698755"/>
            <a:chOff x="3901672" y="4832607"/>
            <a:chExt cx="593599" cy="698755"/>
          </a:xfrm>
        </p:grpSpPr>
        <p:sp>
          <p:nvSpPr>
            <p:cNvPr id="196" name="Прямоугольник 195"/>
            <p:cNvSpPr/>
            <p:nvPr/>
          </p:nvSpPr>
          <p:spPr>
            <a:xfrm>
              <a:off x="3901672" y="4833682"/>
              <a:ext cx="593599" cy="69495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Загнутый угол 196"/>
            <p:cNvSpPr/>
            <p:nvPr/>
          </p:nvSpPr>
          <p:spPr>
            <a:xfrm>
              <a:off x="4084354" y="5070188"/>
              <a:ext cx="345783" cy="461174"/>
            </a:xfrm>
            <a:prstGeom prst="foldedCorner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Загнутый угол 197"/>
            <p:cNvSpPr/>
            <p:nvPr/>
          </p:nvSpPr>
          <p:spPr>
            <a:xfrm>
              <a:off x="4063863" y="4940542"/>
              <a:ext cx="345783" cy="461174"/>
            </a:xfrm>
            <a:prstGeom prst="foldedCorner">
              <a:avLst>
                <a:gd name="adj" fmla="val 50000"/>
              </a:avLst>
            </a:prstGeom>
            <a:solidFill>
              <a:srgbClr val="FFD1FF"/>
            </a:solidFill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Загнутый угол 198"/>
            <p:cNvSpPr/>
            <p:nvPr/>
          </p:nvSpPr>
          <p:spPr>
            <a:xfrm>
              <a:off x="4063862" y="4832607"/>
              <a:ext cx="345783" cy="461174"/>
            </a:xfrm>
            <a:prstGeom prst="foldedCorner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4" name="Группа 303"/>
          <p:cNvGrpSpPr/>
          <p:nvPr/>
        </p:nvGrpSpPr>
        <p:grpSpPr>
          <a:xfrm>
            <a:off x="8638051" y="2900508"/>
            <a:ext cx="774719" cy="553836"/>
            <a:chOff x="7897916" y="2805684"/>
            <a:chExt cx="774719" cy="553836"/>
          </a:xfrm>
        </p:grpSpPr>
        <p:sp>
          <p:nvSpPr>
            <p:cNvPr id="200" name="Прямоугольник 199"/>
            <p:cNvSpPr/>
            <p:nvPr/>
          </p:nvSpPr>
          <p:spPr>
            <a:xfrm>
              <a:off x="7897916" y="2805684"/>
              <a:ext cx="774719" cy="5538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1" name="Группа 200"/>
            <p:cNvGrpSpPr/>
            <p:nvPr/>
          </p:nvGrpSpPr>
          <p:grpSpPr>
            <a:xfrm>
              <a:off x="8187673" y="2949685"/>
              <a:ext cx="462747" cy="328613"/>
              <a:chOff x="5308750" y="4932522"/>
              <a:chExt cx="462747" cy="328613"/>
            </a:xfrm>
            <a:scene3d>
              <a:camera prst="perspectiveContrastingLeftFacing"/>
              <a:lightRig rig="threePt" dir="t"/>
            </a:scene3d>
          </p:grpSpPr>
          <p:sp>
            <p:nvSpPr>
              <p:cNvPr id="202" name="Блок-схема: документ 201"/>
              <p:cNvSpPr/>
              <p:nvPr/>
            </p:nvSpPr>
            <p:spPr>
              <a:xfrm>
                <a:off x="5308750" y="4932522"/>
                <a:ext cx="462747" cy="328613"/>
              </a:xfrm>
              <a:prstGeom prst="flowChartDocumen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Крест 202"/>
              <p:cNvSpPr/>
              <p:nvPr/>
            </p:nvSpPr>
            <p:spPr>
              <a:xfrm>
                <a:off x="5434774" y="4982314"/>
                <a:ext cx="196953" cy="203627"/>
              </a:xfrm>
              <a:prstGeom prst="plus">
                <a:avLst>
                  <a:gd name="adj" fmla="val 41967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4" name="Группа 203"/>
            <p:cNvGrpSpPr/>
            <p:nvPr/>
          </p:nvGrpSpPr>
          <p:grpSpPr>
            <a:xfrm>
              <a:off x="7931126" y="2902288"/>
              <a:ext cx="462747" cy="328613"/>
              <a:chOff x="6457566" y="4105422"/>
              <a:chExt cx="462747" cy="328613"/>
            </a:xfrm>
            <a:scene3d>
              <a:camera prst="perspectiveContrastingLeftFacing"/>
              <a:lightRig rig="threePt" dir="t"/>
            </a:scene3d>
          </p:grpSpPr>
          <p:sp>
            <p:nvSpPr>
              <p:cNvPr id="205" name="Блок-схема: документ 204"/>
              <p:cNvSpPr/>
              <p:nvPr/>
            </p:nvSpPr>
            <p:spPr>
              <a:xfrm>
                <a:off x="6457566" y="4105422"/>
                <a:ext cx="462747" cy="328613"/>
              </a:xfrm>
              <a:prstGeom prst="flowChartDocument">
                <a:avLst/>
              </a:prstGeom>
              <a:solidFill>
                <a:srgbClr val="FFD1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Крест 205"/>
              <p:cNvSpPr/>
              <p:nvPr/>
            </p:nvSpPr>
            <p:spPr>
              <a:xfrm>
                <a:off x="6576807" y="4152819"/>
                <a:ext cx="196953" cy="203627"/>
              </a:xfrm>
              <a:prstGeom prst="plus">
                <a:avLst>
                  <a:gd name="adj" fmla="val 41967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07" name="Группа 206"/>
          <p:cNvGrpSpPr/>
          <p:nvPr/>
        </p:nvGrpSpPr>
        <p:grpSpPr>
          <a:xfrm>
            <a:off x="5093575" y="5875476"/>
            <a:ext cx="343816" cy="456721"/>
            <a:chOff x="4427984" y="2613702"/>
            <a:chExt cx="343816" cy="456721"/>
          </a:xfrm>
          <a:solidFill>
            <a:schemeClr val="accent4"/>
          </a:solidFill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cxnSp>
        <p:nvCxnSpPr>
          <p:cNvPr id="218" name="Прямая со стрелкой 217"/>
          <p:cNvCxnSpPr>
            <a:stCxn id="150" idx="3"/>
            <a:endCxn id="67" idx="1"/>
          </p:cNvCxnSpPr>
          <p:nvPr/>
        </p:nvCxnSpPr>
        <p:spPr>
          <a:xfrm>
            <a:off x="5431155" y="3362865"/>
            <a:ext cx="893181" cy="79937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 стрелкой 220"/>
          <p:cNvCxnSpPr>
            <a:stCxn id="196" idx="3"/>
            <a:endCxn id="208" idx="1"/>
          </p:cNvCxnSpPr>
          <p:nvPr/>
        </p:nvCxnSpPr>
        <p:spPr>
          <a:xfrm>
            <a:off x="4438121" y="5492311"/>
            <a:ext cx="655454" cy="69513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 стрелкой 223"/>
          <p:cNvCxnSpPr>
            <a:stCxn id="196" idx="3"/>
            <a:endCxn id="184" idx="1"/>
          </p:cNvCxnSpPr>
          <p:nvPr/>
        </p:nvCxnSpPr>
        <p:spPr>
          <a:xfrm>
            <a:off x="4438121" y="5492311"/>
            <a:ext cx="1146703" cy="25748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 стрелкой 226"/>
          <p:cNvCxnSpPr>
            <a:stCxn id="208" idx="3"/>
            <a:endCxn id="161" idx="1"/>
          </p:cNvCxnSpPr>
          <p:nvPr/>
        </p:nvCxnSpPr>
        <p:spPr>
          <a:xfrm flipV="1">
            <a:off x="5437391" y="6156999"/>
            <a:ext cx="1995090" cy="3045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 стрелкой 230"/>
          <p:cNvCxnSpPr>
            <a:stCxn id="184" idx="3"/>
            <a:endCxn id="161" idx="1"/>
          </p:cNvCxnSpPr>
          <p:nvPr/>
        </p:nvCxnSpPr>
        <p:spPr>
          <a:xfrm>
            <a:off x="5928640" y="5749793"/>
            <a:ext cx="1503841" cy="407206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 стрелкой 237"/>
          <p:cNvCxnSpPr>
            <a:stCxn id="60" idx="3"/>
            <a:endCxn id="116" idx="1"/>
          </p:cNvCxnSpPr>
          <p:nvPr/>
        </p:nvCxnSpPr>
        <p:spPr>
          <a:xfrm>
            <a:off x="6823196" y="2509654"/>
            <a:ext cx="1114279" cy="100908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 стрелкой 240"/>
          <p:cNvCxnSpPr>
            <a:stCxn id="64" idx="3"/>
            <a:endCxn id="116" idx="1"/>
          </p:cNvCxnSpPr>
          <p:nvPr/>
        </p:nvCxnSpPr>
        <p:spPr>
          <a:xfrm>
            <a:off x="6823196" y="3059811"/>
            <a:ext cx="1114279" cy="458926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 стрелкой 243"/>
          <p:cNvCxnSpPr>
            <a:stCxn id="158" idx="3"/>
            <a:endCxn id="116" idx="2"/>
          </p:cNvCxnSpPr>
          <p:nvPr/>
        </p:nvCxnSpPr>
        <p:spPr>
          <a:xfrm>
            <a:off x="6668118" y="3608876"/>
            <a:ext cx="811898" cy="50485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 стрелкой 246"/>
          <p:cNvCxnSpPr>
            <a:stCxn id="67" idx="3"/>
            <a:endCxn id="116" idx="2"/>
          </p:cNvCxnSpPr>
          <p:nvPr/>
        </p:nvCxnSpPr>
        <p:spPr>
          <a:xfrm flipV="1">
            <a:off x="6668152" y="4113729"/>
            <a:ext cx="811864" cy="4850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 стрелкой 250"/>
          <p:cNvCxnSpPr>
            <a:endCxn id="196" idx="0"/>
          </p:cNvCxnSpPr>
          <p:nvPr/>
        </p:nvCxnSpPr>
        <p:spPr>
          <a:xfrm>
            <a:off x="3844522" y="4066286"/>
            <a:ext cx="296800" cy="1078546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 стрелкой 254"/>
          <p:cNvCxnSpPr>
            <a:endCxn id="166" idx="1"/>
          </p:cNvCxnSpPr>
          <p:nvPr/>
        </p:nvCxnSpPr>
        <p:spPr>
          <a:xfrm>
            <a:off x="4061716" y="4017488"/>
            <a:ext cx="875458" cy="32264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 стрелкой 257"/>
          <p:cNvCxnSpPr>
            <a:stCxn id="135" idx="3"/>
            <a:endCxn id="120" idx="1"/>
          </p:cNvCxnSpPr>
          <p:nvPr/>
        </p:nvCxnSpPr>
        <p:spPr>
          <a:xfrm>
            <a:off x="9221041" y="2069027"/>
            <a:ext cx="1164141" cy="60785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 стрелкой 260"/>
          <p:cNvCxnSpPr>
            <a:stCxn id="135" idx="3"/>
            <a:endCxn id="123" idx="1"/>
          </p:cNvCxnSpPr>
          <p:nvPr/>
        </p:nvCxnSpPr>
        <p:spPr>
          <a:xfrm>
            <a:off x="9221041" y="2069027"/>
            <a:ext cx="1613721" cy="1061776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 стрелкой 263"/>
          <p:cNvCxnSpPr>
            <a:stCxn id="88" idx="2"/>
            <a:endCxn id="108" idx="1"/>
          </p:cNvCxnSpPr>
          <p:nvPr/>
        </p:nvCxnSpPr>
        <p:spPr>
          <a:xfrm>
            <a:off x="10105262" y="2368757"/>
            <a:ext cx="540941" cy="125607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 стрелкой 266"/>
          <p:cNvCxnSpPr>
            <a:stCxn id="120" idx="2"/>
            <a:endCxn id="108" idx="1"/>
          </p:cNvCxnSpPr>
          <p:nvPr/>
        </p:nvCxnSpPr>
        <p:spPr>
          <a:xfrm>
            <a:off x="10557090" y="2821627"/>
            <a:ext cx="89113" cy="80320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 стрелкой 269"/>
          <p:cNvCxnSpPr>
            <a:stCxn id="123" idx="2"/>
            <a:endCxn id="108" idx="1"/>
          </p:cNvCxnSpPr>
          <p:nvPr/>
        </p:nvCxnSpPr>
        <p:spPr>
          <a:xfrm flipH="1">
            <a:off x="10646203" y="3275550"/>
            <a:ext cx="360467" cy="34928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 стрелкой 275"/>
          <p:cNvCxnSpPr>
            <a:stCxn id="88" idx="1"/>
            <a:endCxn id="200" idx="3"/>
          </p:cNvCxnSpPr>
          <p:nvPr/>
        </p:nvCxnSpPr>
        <p:spPr>
          <a:xfrm flipH="1">
            <a:off x="9412770" y="2224010"/>
            <a:ext cx="520584" cy="953416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 стрелкой 278"/>
          <p:cNvCxnSpPr>
            <a:stCxn id="200" idx="1"/>
            <a:endCxn id="12" idx="3"/>
          </p:cNvCxnSpPr>
          <p:nvPr/>
        </p:nvCxnSpPr>
        <p:spPr>
          <a:xfrm flipH="1" flipV="1">
            <a:off x="6823196" y="1912037"/>
            <a:ext cx="1814855" cy="126538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 стрелкой 281"/>
          <p:cNvCxnSpPr>
            <a:stCxn id="120" idx="1"/>
            <a:endCxn id="200" idx="3"/>
          </p:cNvCxnSpPr>
          <p:nvPr/>
        </p:nvCxnSpPr>
        <p:spPr>
          <a:xfrm flipH="1">
            <a:off x="9412770" y="2676880"/>
            <a:ext cx="972412" cy="500546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 стрелкой 282"/>
          <p:cNvCxnSpPr>
            <a:stCxn id="123" idx="1"/>
            <a:endCxn id="200" idx="3"/>
          </p:cNvCxnSpPr>
          <p:nvPr/>
        </p:nvCxnSpPr>
        <p:spPr>
          <a:xfrm flipH="1">
            <a:off x="9412770" y="3130803"/>
            <a:ext cx="1421992" cy="4662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 стрелкой 287"/>
          <p:cNvCxnSpPr>
            <a:stCxn id="200" idx="1"/>
            <a:endCxn id="60" idx="3"/>
          </p:cNvCxnSpPr>
          <p:nvPr/>
        </p:nvCxnSpPr>
        <p:spPr>
          <a:xfrm flipH="1" flipV="1">
            <a:off x="6823196" y="2509654"/>
            <a:ext cx="1814855" cy="66777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 стрелкой 290"/>
          <p:cNvCxnSpPr>
            <a:stCxn id="200" idx="1"/>
            <a:endCxn id="64" idx="3"/>
          </p:cNvCxnSpPr>
          <p:nvPr/>
        </p:nvCxnSpPr>
        <p:spPr>
          <a:xfrm flipH="1" flipV="1">
            <a:off x="6823196" y="3059811"/>
            <a:ext cx="1814855" cy="11761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/>
          <p:cNvSpPr txBox="1"/>
          <p:nvPr/>
        </p:nvSpPr>
        <p:spPr>
          <a:xfrm>
            <a:off x="4210987" y="1474897"/>
            <a:ext cx="124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Заказы</a:t>
            </a:r>
            <a:endParaRPr lang="ru-RU" dirty="0"/>
          </a:p>
        </p:txBody>
      </p:sp>
      <p:sp>
        <p:nvSpPr>
          <p:cNvPr id="295" name="TextBox 294"/>
          <p:cNvSpPr txBox="1"/>
          <p:nvPr/>
        </p:nvSpPr>
        <p:spPr>
          <a:xfrm>
            <a:off x="4522288" y="2478731"/>
            <a:ext cx="144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Запрос состояния</a:t>
            </a:r>
            <a:endParaRPr lang="ru-RU" dirty="0"/>
          </a:p>
        </p:txBody>
      </p:sp>
      <p:sp>
        <p:nvSpPr>
          <p:cNvPr id="302" name="TextBox 301"/>
          <p:cNvSpPr txBox="1"/>
          <p:nvPr/>
        </p:nvSpPr>
        <p:spPr>
          <a:xfrm>
            <a:off x="8516857" y="3394621"/>
            <a:ext cx="127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Результат резерва</a:t>
            </a:r>
            <a:endParaRPr lang="ru-RU" dirty="0"/>
          </a:p>
        </p:txBody>
      </p:sp>
      <p:sp>
        <p:nvSpPr>
          <p:cNvPr id="317" name="TextBox 316"/>
          <p:cNvSpPr txBox="1"/>
          <p:nvPr/>
        </p:nvSpPr>
        <p:spPr>
          <a:xfrm>
            <a:off x="3434790" y="5806978"/>
            <a:ext cx="125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Заказы на оплату</a:t>
            </a:r>
            <a:endParaRPr lang="ru-RU" dirty="0"/>
          </a:p>
        </p:txBody>
      </p:sp>
      <p:sp>
        <p:nvSpPr>
          <p:cNvPr id="318" name="TextBox 317"/>
          <p:cNvSpPr txBox="1"/>
          <p:nvPr/>
        </p:nvSpPr>
        <p:spPr>
          <a:xfrm>
            <a:off x="4000799" y="4536824"/>
            <a:ext cx="228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Результат оплаты (через </a:t>
            </a:r>
            <a:r>
              <a:rPr lang="en-US" dirty="0" smtClean="0"/>
              <a:t>redirect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320" name="Прямая со стрелкой 319"/>
          <p:cNvCxnSpPr>
            <a:stCxn id="166" idx="3"/>
            <a:endCxn id="190" idx="1"/>
          </p:cNvCxnSpPr>
          <p:nvPr/>
        </p:nvCxnSpPr>
        <p:spPr>
          <a:xfrm>
            <a:off x="5711893" y="4340133"/>
            <a:ext cx="743770" cy="385446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Прямая со стрелкой 323"/>
          <p:cNvCxnSpPr>
            <a:stCxn id="166" idx="3"/>
            <a:endCxn id="187" idx="1"/>
          </p:cNvCxnSpPr>
          <p:nvPr/>
        </p:nvCxnSpPr>
        <p:spPr>
          <a:xfrm>
            <a:off x="5711893" y="4340133"/>
            <a:ext cx="939145" cy="93359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 стрелкой 326"/>
          <p:cNvCxnSpPr>
            <a:stCxn id="190" idx="3"/>
            <a:endCxn id="116" idx="2"/>
          </p:cNvCxnSpPr>
          <p:nvPr/>
        </p:nvCxnSpPr>
        <p:spPr>
          <a:xfrm flipV="1">
            <a:off x="6799479" y="4113729"/>
            <a:ext cx="680537" cy="61185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я со стрелкой 329"/>
          <p:cNvCxnSpPr>
            <a:stCxn id="187" idx="3"/>
            <a:endCxn id="116" idx="2"/>
          </p:cNvCxnSpPr>
          <p:nvPr/>
        </p:nvCxnSpPr>
        <p:spPr>
          <a:xfrm flipV="1">
            <a:off x="6994854" y="4113729"/>
            <a:ext cx="485162" cy="116000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0" name="Рисунок 3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39" y="4650559"/>
            <a:ext cx="1022148" cy="1025353"/>
          </a:xfrm>
          <a:prstGeom prst="rect">
            <a:avLst/>
          </a:prstGeom>
        </p:spPr>
      </p:pic>
      <p:sp>
        <p:nvSpPr>
          <p:cNvPr id="361" name="TextBox 360"/>
          <p:cNvSpPr txBox="1"/>
          <p:nvPr/>
        </p:nvSpPr>
        <p:spPr>
          <a:xfrm>
            <a:off x="10302089" y="5515185"/>
            <a:ext cx="136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Служба поддержки</a:t>
            </a:r>
            <a:endParaRPr lang="ru-RU" dirty="0"/>
          </a:p>
        </p:txBody>
      </p:sp>
      <p:sp>
        <p:nvSpPr>
          <p:cNvPr id="362" name="Скругленная прямоугольная выноска 361"/>
          <p:cNvSpPr/>
          <p:nvPr/>
        </p:nvSpPr>
        <p:spPr>
          <a:xfrm>
            <a:off x="8474801" y="4718219"/>
            <a:ext cx="2156099" cy="552184"/>
          </a:xfrm>
          <a:prstGeom prst="wedgeRoundRectCallout">
            <a:avLst>
              <a:gd name="adj1" fmla="val 66144"/>
              <a:gd name="adj2" fmla="val 734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гномики сделали неверно?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6" name="Номер слайда 36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14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0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83" grpId="0"/>
      <p:bldP spid="317" grpId="0"/>
      <p:bldP spid="318" grpId="0"/>
      <p:bldP spid="361" grpId="0"/>
      <p:bldP spid="3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Кейсы для проверки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Под нагрузкой очереди – сбалансированы и не накапливаются</a:t>
            </a:r>
          </a:p>
          <a:p>
            <a:r>
              <a:rPr lang="ru-RU" dirty="0"/>
              <a:t>Покупатель очень </a:t>
            </a:r>
            <a:r>
              <a:rPr lang="ru-RU" dirty="0" smtClean="0"/>
              <a:t>быстро добавляет позиции – две позиции попали разным обработчикам одновременно</a:t>
            </a:r>
          </a:p>
          <a:p>
            <a:r>
              <a:rPr lang="ru-RU" dirty="0"/>
              <a:t>Покупатель нажал </a:t>
            </a:r>
            <a:r>
              <a:rPr lang="ru-RU" dirty="0" smtClean="0"/>
              <a:t>«Оплатить», резервирование идет долго – страница оплаты не появляется, и пользователь обновляет страницу</a:t>
            </a:r>
          </a:p>
          <a:p>
            <a:r>
              <a:rPr lang="ru-RU" dirty="0"/>
              <a:t>Покупатель </a:t>
            </a:r>
            <a:r>
              <a:rPr lang="ru-RU" dirty="0" smtClean="0"/>
              <a:t>едет в </a:t>
            </a:r>
            <a:r>
              <a:rPr lang="ru-RU" dirty="0"/>
              <a:t>Сапсане или в месте с плохой </a:t>
            </a:r>
            <a:r>
              <a:rPr lang="ru-RU" dirty="0" smtClean="0"/>
              <a:t>связью… </a:t>
            </a:r>
          </a:p>
          <a:p>
            <a:r>
              <a:rPr lang="ru-RU" dirty="0" smtClean="0"/>
              <a:t>Может быть, разрешать оплатить незарезервированный заказ, </a:t>
            </a:r>
            <a:br>
              <a:rPr lang="ru-RU" dirty="0" smtClean="0"/>
            </a:br>
            <a:r>
              <a:rPr lang="ru-RU" dirty="0" smtClean="0"/>
              <a:t>чтобы не упустить покупателя?</a:t>
            </a:r>
          </a:p>
          <a:p>
            <a:r>
              <a:rPr lang="ru-RU" dirty="0" smtClean="0"/>
              <a:t>Как решаются ситуации, когда результата оплаты нет? </a:t>
            </a:r>
            <a:br>
              <a:rPr lang="ru-RU" dirty="0" smtClean="0"/>
            </a:br>
            <a:r>
              <a:rPr lang="ru-RU" dirty="0" smtClean="0"/>
              <a:t>Можно ли отправить заказ на оплату повторно?</a:t>
            </a:r>
          </a:p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15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6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98" y="431999"/>
            <a:ext cx="10831815" cy="684000"/>
          </a:xfrm>
        </p:spPr>
        <p:txBody>
          <a:bodyPr/>
          <a:lstStyle/>
          <a:p>
            <a:r>
              <a:rPr lang="ru-RU" dirty="0" smtClean="0"/>
              <a:t>Устойчивость: гномики умирают, их отстреливают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64000" y="3310270"/>
            <a:ext cx="10548000" cy="284573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Ситуация: идет обработка и резервирование заказа и в этот момент:</a:t>
            </a:r>
          </a:p>
          <a:p>
            <a:r>
              <a:rPr lang="ru-RU" dirty="0" err="1" smtClean="0"/>
              <a:t>Инстанс</a:t>
            </a:r>
            <a:r>
              <a:rPr lang="ru-RU" dirty="0" smtClean="0"/>
              <a:t> заказов, ведущий резервирование, падает или его убивают…</a:t>
            </a:r>
          </a:p>
          <a:p>
            <a:r>
              <a:rPr lang="ru-RU" dirty="0" smtClean="0"/>
              <a:t>Покупатель долго не видит ответа в браузере – и открывает новый…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843" y="1626847"/>
            <a:ext cx="1080000" cy="1080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7171346" y="1241006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64934" y="2522181"/>
            <a:ext cx="187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Ведем заказы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22" idx="3"/>
            <a:endCxn id="26" idx="1"/>
          </p:cNvCxnSpPr>
          <p:nvPr/>
        </p:nvCxnSpPr>
        <p:spPr>
          <a:xfrm>
            <a:off x="3955309" y="1662981"/>
            <a:ext cx="597353" cy="361829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5898910" y="1733391"/>
            <a:ext cx="343816" cy="456721"/>
            <a:chOff x="4427984" y="2613702"/>
            <a:chExt cx="343816" cy="456721"/>
          </a:xfrm>
          <a:solidFill>
            <a:schemeClr val="accent5">
              <a:lumMod val="75000"/>
            </a:schemeClr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42551" y="2136726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97694" y="2289329"/>
            <a:ext cx="13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Диспетчер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14" idx="3"/>
            <a:endCxn id="9" idx="1"/>
          </p:cNvCxnSpPr>
          <p:nvPr/>
        </p:nvCxnSpPr>
        <p:spPr>
          <a:xfrm flipV="1">
            <a:off x="6242726" y="1552980"/>
            <a:ext cx="928620" cy="492385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3"/>
            <a:endCxn id="17" idx="1"/>
          </p:cNvCxnSpPr>
          <p:nvPr/>
        </p:nvCxnSpPr>
        <p:spPr>
          <a:xfrm>
            <a:off x="6242726" y="2045365"/>
            <a:ext cx="899825" cy="40333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ая прямоугольная выноска 21"/>
          <p:cNvSpPr/>
          <p:nvPr/>
        </p:nvSpPr>
        <p:spPr>
          <a:xfrm>
            <a:off x="1648092" y="1474693"/>
            <a:ext cx="2307217" cy="376576"/>
          </a:xfrm>
          <a:prstGeom prst="wedgeRoundRectCallout">
            <a:avLst>
              <a:gd name="adj1" fmla="val -62379"/>
              <a:gd name="adj2" fmla="val 5317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 хочу купить это 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648093" y="1993084"/>
            <a:ext cx="2016593" cy="372003"/>
          </a:xfrm>
          <a:prstGeom prst="wedgeRoundRectCallout">
            <a:avLst>
              <a:gd name="adj1" fmla="val -62977"/>
              <a:gd name="adj2" fmla="val -277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 еще вот это…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>
            <a:stCxn id="23" idx="3"/>
            <a:endCxn id="26" idx="1"/>
          </p:cNvCxnSpPr>
          <p:nvPr/>
        </p:nvCxnSpPr>
        <p:spPr>
          <a:xfrm flipV="1">
            <a:off x="3664686" y="2024810"/>
            <a:ext cx="887976" cy="154276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4552662" y="1712836"/>
            <a:ext cx="343816" cy="456721"/>
            <a:chOff x="4427984" y="2613702"/>
            <a:chExt cx="343816" cy="4567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cxnSp>
        <p:nvCxnSpPr>
          <p:cNvPr id="28" name="Прямая со стрелкой 27"/>
          <p:cNvCxnSpPr>
            <a:stCxn id="26" idx="3"/>
            <a:endCxn id="14" idx="1"/>
          </p:cNvCxnSpPr>
          <p:nvPr/>
        </p:nvCxnSpPr>
        <p:spPr>
          <a:xfrm>
            <a:off x="4896478" y="2024810"/>
            <a:ext cx="1002432" cy="20555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23990" y="1365500"/>
            <a:ext cx="798892" cy="37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Заказ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9035925" y="1549319"/>
            <a:ext cx="343816" cy="456721"/>
            <a:chOff x="4427984" y="2613702"/>
            <a:chExt cx="343816" cy="456721"/>
          </a:xfrm>
          <a:solidFill>
            <a:schemeClr val="accent2"/>
          </a:solidFill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608509" y="2054532"/>
            <a:ext cx="164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Веду остатки</a:t>
            </a:r>
            <a:endParaRPr lang="ru-RU" dirty="0"/>
          </a:p>
        </p:txBody>
      </p:sp>
      <p:cxnSp>
        <p:nvCxnSpPr>
          <p:cNvPr id="37" name="Прямая со стрелкой 36"/>
          <p:cNvCxnSpPr>
            <a:stCxn id="9" idx="3"/>
            <a:endCxn id="34" idx="1"/>
          </p:cNvCxnSpPr>
          <p:nvPr/>
        </p:nvCxnSpPr>
        <p:spPr>
          <a:xfrm>
            <a:off x="7515162" y="1552980"/>
            <a:ext cx="1520763" cy="30831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81175" y="1328395"/>
            <a:ext cx="122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Браузер</a:t>
            </a:r>
            <a:endParaRPr lang="ru-RU" dirty="0"/>
          </a:p>
        </p:txBody>
      </p:sp>
      <p:sp>
        <p:nvSpPr>
          <p:cNvPr id="42" name="Загнутый угол 41"/>
          <p:cNvSpPr/>
          <p:nvPr/>
        </p:nvSpPr>
        <p:spPr>
          <a:xfrm>
            <a:off x="5255745" y="1622618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нутый угол 45"/>
          <p:cNvSpPr/>
          <p:nvPr/>
        </p:nvSpPr>
        <p:spPr>
          <a:xfrm>
            <a:off x="6444120" y="1345543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Цилиндр 47"/>
          <p:cNvSpPr/>
          <p:nvPr/>
        </p:nvSpPr>
        <p:spPr>
          <a:xfrm>
            <a:off x="7486367" y="1771367"/>
            <a:ext cx="513267" cy="418745"/>
          </a:xfrm>
          <a:prstGeom prst="can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9536620" y="1605370"/>
            <a:ext cx="513267" cy="418745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документ 51"/>
          <p:cNvSpPr/>
          <p:nvPr/>
        </p:nvSpPr>
        <p:spPr>
          <a:xfrm>
            <a:off x="7898266" y="1266747"/>
            <a:ext cx="462747" cy="328613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документ 52"/>
          <p:cNvSpPr/>
          <p:nvPr/>
        </p:nvSpPr>
        <p:spPr>
          <a:xfrm>
            <a:off x="8367095" y="1393216"/>
            <a:ext cx="462747" cy="328613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6093878" y="1108431"/>
            <a:ext cx="798892" cy="37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Заказ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8087110" y="1070069"/>
            <a:ext cx="216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Резерв позиции</a:t>
            </a:r>
            <a:endParaRPr lang="ru-RU" dirty="0"/>
          </a:p>
        </p:txBody>
      </p:sp>
      <p:sp>
        <p:nvSpPr>
          <p:cNvPr id="56" name="Скругленная прямоугольная выноска 55"/>
          <p:cNvSpPr/>
          <p:nvPr/>
        </p:nvSpPr>
        <p:spPr>
          <a:xfrm>
            <a:off x="1648093" y="2522181"/>
            <a:ext cx="2016593" cy="372003"/>
          </a:xfrm>
          <a:prstGeom prst="wedgeRoundRectCallout">
            <a:avLst>
              <a:gd name="adj1" fmla="val -69385"/>
              <a:gd name="adj2" fmla="val -5825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Где мой заказ??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57" name="Прямая со стрелкой 56"/>
          <p:cNvCxnSpPr>
            <a:stCxn id="56" idx="3"/>
            <a:endCxn id="59" idx="1"/>
          </p:cNvCxnSpPr>
          <p:nvPr/>
        </p:nvCxnSpPr>
        <p:spPr>
          <a:xfrm flipV="1">
            <a:off x="3664686" y="2635010"/>
            <a:ext cx="868468" cy="7317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4533154" y="2323036"/>
            <a:ext cx="343816" cy="456721"/>
            <a:chOff x="4427984" y="2613702"/>
            <a:chExt cx="343816" cy="4567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cxnSp>
        <p:nvCxnSpPr>
          <p:cNvPr id="63" name="Прямая со стрелкой 62"/>
          <p:cNvCxnSpPr>
            <a:stCxn id="59" idx="3"/>
          </p:cNvCxnSpPr>
          <p:nvPr/>
        </p:nvCxnSpPr>
        <p:spPr>
          <a:xfrm flipV="1">
            <a:off x="4876970" y="2179086"/>
            <a:ext cx="970968" cy="4559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7152076" y="1186399"/>
            <a:ext cx="372611" cy="592134"/>
            <a:chOff x="7929319" y="1186399"/>
            <a:chExt cx="372611" cy="592134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7929319" y="1186399"/>
              <a:ext cx="372611" cy="5849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7929319" y="1186399"/>
              <a:ext cx="372611" cy="5921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Рисунок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43" y="1942943"/>
            <a:ext cx="1022148" cy="102535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412854" y="1339815"/>
            <a:ext cx="136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Служба поддержки</a:t>
            </a:r>
            <a:endParaRPr lang="ru-RU" dirty="0"/>
          </a:p>
        </p:txBody>
      </p:sp>
      <p:sp>
        <p:nvSpPr>
          <p:cNvPr id="81" name="Скругленная прямоугольная выноска 80"/>
          <p:cNvSpPr/>
          <p:nvPr/>
        </p:nvSpPr>
        <p:spPr>
          <a:xfrm>
            <a:off x="8346423" y="2439873"/>
            <a:ext cx="2156099" cy="552184"/>
          </a:xfrm>
          <a:prstGeom prst="wedgeRoundRectCallout">
            <a:avLst>
              <a:gd name="adj1" fmla="val 69103"/>
              <a:gd name="adj2" fmla="val -6068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гномики сделали неверно?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16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26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78" grpId="0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5133682" y="3528191"/>
            <a:ext cx="6029618" cy="6034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133682" y="2806243"/>
            <a:ext cx="6029618" cy="632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133682" y="1439809"/>
            <a:ext cx="6029618" cy="12809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Надежность: </a:t>
            </a:r>
            <a:r>
              <a:rPr lang="ru-RU" dirty="0" err="1" smtClean="0"/>
              <a:t>ноды</a:t>
            </a:r>
            <a:r>
              <a:rPr lang="ru-RU" dirty="0" smtClean="0"/>
              <a:t> в разных </a:t>
            </a:r>
            <a:r>
              <a:rPr lang="ru-RU" dirty="0" err="1" smtClean="0"/>
              <a:t>датацентрах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64000" y="4324350"/>
            <a:ext cx="10548000" cy="1831650"/>
          </a:xfrm>
        </p:spPr>
        <p:txBody>
          <a:bodyPr/>
          <a:lstStyle/>
          <a:p>
            <a:r>
              <a:rPr lang="ru-RU" dirty="0" smtClean="0"/>
              <a:t>Метафора: ЦОД – дома для гномиков, а </a:t>
            </a:r>
            <a:r>
              <a:rPr lang="ru-RU" dirty="0" err="1" smtClean="0"/>
              <a:t>ноды</a:t>
            </a:r>
            <a:r>
              <a:rPr lang="ru-RU" dirty="0" smtClean="0"/>
              <a:t> – комнаты</a:t>
            </a:r>
          </a:p>
          <a:p>
            <a:r>
              <a:rPr lang="ru-RU" dirty="0" smtClean="0"/>
              <a:t>Обращение в соседнее помещение – дольше или невозможно</a:t>
            </a:r>
          </a:p>
          <a:p>
            <a:r>
              <a:rPr lang="ru-RU" dirty="0" smtClean="0"/>
              <a:t>Надо 3 </a:t>
            </a:r>
            <a:r>
              <a:rPr lang="ru-RU" dirty="0" err="1" smtClean="0"/>
              <a:t>ноды</a:t>
            </a:r>
            <a:r>
              <a:rPr lang="ru-RU" dirty="0" smtClean="0"/>
              <a:t> или </a:t>
            </a:r>
            <a:r>
              <a:rPr lang="ru-RU" dirty="0" err="1" smtClean="0"/>
              <a:t>ЦОДа</a:t>
            </a:r>
            <a:r>
              <a:rPr lang="ru-RU" dirty="0" smtClean="0"/>
              <a:t> – чтобы отличить пропажу связи от падения, </a:t>
            </a:r>
            <a:br>
              <a:rPr lang="ru-RU" dirty="0" smtClean="0"/>
            </a:br>
            <a:r>
              <a:rPr lang="ru-RU" dirty="0" smtClean="0"/>
              <a:t>в метафоре: соседний дом сгорел или телефон не работает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4878" y="1196070"/>
            <a:ext cx="162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Покупатели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7054492" y="1492113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02200" y="1122781"/>
            <a:ext cx="187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Ведем заказы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44502" y="1989587"/>
            <a:ext cx="3238648" cy="906005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961774" y="2679568"/>
            <a:ext cx="343816" cy="456721"/>
            <a:chOff x="4427984" y="2613702"/>
            <a:chExt cx="343816" cy="456721"/>
          </a:xfrm>
          <a:solidFill>
            <a:srgbClr val="FFC000"/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054492" y="2177994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054492" y="2863875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054492" y="3596416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278087" y="3157384"/>
            <a:ext cx="13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Диспетчер</a:t>
            </a:r>
            <a:endParaRPr lang="ru-RU" dirty="0"/>
          </a:p>
        </p:txBody>
      </p:sp>
      <p:cxnSp>
        <p:nvCxnSpPr>
          <p:cNvPr id="25" name="Прямая со стрелкой 24"/>
          <p:cNvCxnSpPr>
            <a:stCxn id="13" idx="3"/>
            <a:endCxn id="8" idx="1"/>
          </p:cNvCxnSpPr>
          <p:nvPr/>
        </p:nvCxnSpPr>
        <p:spPr>
          <a:xfrm flipV="1">
            <a:off x="5305590" y="1804087"/>
            <a:ext cx="1748902" cy="1187455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31" y="3278862"/>
            <a:ext cx="720000" cy="720000"/>
          </a:xfrm>
          <a:prstGeom prst="rect">
            <a:avLst/>
          </a:prstGeom>
        </p:spPr>
      </p:pic>
      <p:sp>
        <p:nvSpPr>
          <p:cNvPr id="28" name="Скругленная прямоугольная выноска 27"/>
          <p:cNvSpPr/>
          <p:nvPr/>
        </p:nvSpPr>
        <p:spPr>
          <a:xfrm>
            <a:off x="1968860" y="3079379"/>
            <a:ext cx="616830" cy="351099"/>
          </a:xfrm>
          <a:prstGeom prst="wedgeRoundRectCallout">
            <a:avLst>
              <a:gd name="adj1" fmla="val -94483"/>
              <a:gd name="adj2" fmla="val 4605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644502" y="2775518"/>
            <a:ext cx="3238648" cy="23137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7" idx="1"/>
          </p:cNvCxnSpPr>
          <p:nvPr/>
        </p:nvCxnSpPr>
        <p:spPr>
          <a:xfrm flipV="1">
            <a:off x="1727731" y="3154245"/>
            <a:ext cx="3155419" cy="484617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3" idx="3"/>
            <a:endCxn id="16" idx="1"/>
          </p:cNvCxnSpPr>
          <p:nvPr/>
        </p:nvCxnSpPr>
        <p:spPr>
          <a:xfrm flipV="1">
            <a:off x="5305590" y="2489968"/>
            <a:ext cx="1748902" cy="501574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3" idx="3"/>
            <a:endCxn id="19" idx="1"/>
          </p:cNvCxnSpPr>
          <p:nvPr/>
        </p:nvCxnSpPr>
        <p:spPr>
          <a:xfrm>
            <a:off x="5305590" y="2991542"/>
            <a:ext cx="1748902" cy="18430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3" idx="3"/>
            <a:endCxn id="22" idx="1"/>
          </p:cNvCxnSpPr>
          <p:nvPr/>
        </p:nvCxnSpPr>
        <p:spPr>
          <a:xfrm>
            <a:off x="5305590" y="2991542"/>
            <a:ext cx="1748902" cy="91684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ая прямоугольная выноска 33"/>
          <p:cNvSpPr/>
          <p:nvPr/>
        </p:nvSpPr>
        <p:spPr>
          <a:xfrm>
            <a:off x="1862869" y="1524581"/>
            <a:ext cx="1966772" cy="376576"/>
          </a:xfrm>
          <a:prstGeom prst="wedgeRoundRectCallout">
            <a:avLst>
              <a:gd name="adj1" fmla="val -64605"/>
              <a:gd name="adj2" fmla="val 400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 хочу купить…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8544703" y="1773563"/>
            <a:ext cx="343816" cy="456721"/>
            <a:chOff x="4427984" y="2613702"/>
            <a:chExt cx="343816" cy="456721"/>
          </a:xfrm>
          <a:solidFill>
            <a:schemeClr val="accent2"/>
          </a:solidFill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175581" y="1092231"/>
            <a:ext cx="183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Ведем остатки на складе</a:t>
            </a:r>
            <a:endParaRPr lang="ru-RU" dirty="0"/>
          </a:p>
        </p:txBody>
      </p:sp>
      <p:cxnSp>
        <p:nvCxnSpPr>
          <p:cNvPr id="39" name="Прямая со стрелкой 38"/>
          <p:cNvCxnSpPr>
            <a:stCxn id="8" idx="3"/>
            <a:endCxn id="36" idx="1"/>
          </p:cNvCxnSpPr>
          <p:nvPr/>
        </p:nvCxnSpPr>
        <p:spPr>
          <a:xfrm>
            <a:off x="7398308" y="1804087"/>
            <a:ext cx="1146395" cy="28145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6" idx="3"/>
            <a:endCxn id="36" idx="1"/>
          </p:cNvCxnSpPr>
          <p:nvPr/>
        </p:nvCxnSpPr>
        <p:spPr>
          <a:xfrm flipV="1">
            <a:off x="7398308" y="2085537"/>
            <a:ext cx="1146395" cy="404431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9" idx="3"/>
            <a:endCxn id="62" idx="1"/>
          </p:cNvCxnSpPr>
          <p:nvPr/>
        </p:nvCxnSpPr>
        <p:spPr>
          <a:xfrm flipV="1">
            <a:off x="7398308" y="3172202"/>
            <a:ext cx="1151202" cy="364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2" idx="3"/>
            <a:endCxn id="67" idx="1"/>
          </p:cNvCxnSpPr>
          <p:nvPr/>
        </p:nvCxnSpPr>
        <p:spPr>
          <a:xfrm>
            <a:off x="7398308" y="3908390"/>
            <a:ext cx="1135082" cy="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Группа 65"/>
          <p:cNvGrpSpPr/>
          <p:nvPr/>
        </p:nvGrpSpPr>
        <p:grpSpPr>
          <a:xfrm>
            <a:off x="8533390" y="3596416"/>
            <a:ext cx="343816" cy="456721"/>
            <a:chOff x="4427984" y="2613702"/>
            <a:chExt cx="343816" cy="456721"/>
          </a:xfrm>
          <a:solidFill>
            <a:schemeClr val="accent2"/>
          </a:solidFill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71" name="Цилиндр 70"/>
          <p:cNvSpPr/>
          <p:nvPr/>
        </p:nvSpPr>
        <p:spPr>
          <a:xfrm>
            <a:off x="9399816" y="2287751"/>
            <a:ext cx="1160233" cy="1438275"/>
          </a:xfrm>
          <a:prstGeom prst="can">
            <a:avLst/>
          </a:prstGeom>
          <a:solidFill>
            <a:srgbClr val="BDECC9">
              <a:alpha val="69804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3" name="Прямая со стрелкой 72"/>
          <p:cNvCxnSpPr>
            <a:stCxn id="8" idx="3"/>
          </p:cNvCxnSpPr>
          <p:nvPr/>
        </p:nvCxnSpPr>
        <p:spPr>
          <a:xfrm>
            <a:off x="7398308" y="1804087"/>
            <a:ext cx="2001508" cy="87548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36" idx="2"/>
          </p:cNvCxnSpPr>
          <p:nvPr/>
        </p:nvCxnSpPr>
        <p:spPr>
          <a:xfrm>
            <a:off x="8716611" y="2230284"/>
            <a:ext cx="683205" cy="28446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7398308" y="2863875"/>
            <a:ext cx="2001508" cy="20576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8549510" y="2860228"/>
            <a:ext cx="343816" cy="456721"/>
            <a:chOff x="4427984" y="2613702"/>
            <a:chExt cx="343816" cy="456721"/>
          </a:xfrm>
          <a:solidFill>
            <a:schemeClr val="accent2"/>
          </a:solidFill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cxnSp>
        <p:nvCxnSpPr>
          <p:cNvPr id="85" name="Прямая со стрелкой 84"/>
          <p:cNvCxnSpPr>
            <a:stCxn id="22" idx="3"/>
          </p:cNvCxnSpPr>
          <p:nvPr/>
        </p:nvCxnSpPr>
        <p:spPr>
          <a:xfrm flipV="1">
            <a:off x="7398308" y="3493239"/>
            <a:ext cx="2001508" cy="41515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67" idx="3"/>
          </p:cNvCxnSpPr>
          <p:nvPr/>
        </p:nvCxnSpPr>
        <p:spPr>
          <a:xfrm flipV="1">
            <a:off x="8877206" y="3596417"/>
            <a:ext cx="522610" cy="31197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62" idx="3"/>
          </p:cNvCxnSpPr>
          <p:nvPr/>
        </p:nvCxnSpPr>
        <p:spPr>
          <a:xfrm flipV="1">
            <a:off x="8893326" y="3136289"/>
            <a:ext cx="506490" cy="3591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Рисунок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179" y="2466593"/>
            <a:ext cx="720000" cy="720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31" y="1566006"/>
            <a:ext cx="720000" cy="720000"/>
          </a:xfrm>
          <a:prstGeom prst="rect">
            <a:avLst/>
          </a:prstGeom>
        </p:spPr>
      </p:pic>
      <p:sp>
        <p:nvSpPr>
          <p:cNvPr id="98" name="Загнутый угол 97"/>
          <p:cNvSpPr/>
          <p:nvPr/>
        </p:nvSpPr>
        <p:spPr>
          <a:xfrm>
            <a:off x="3571487" y="2142687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документ 99"/>
          <p:cNvSpPr/>
          <p:nvPr/>
        </p:nvSpPr>
        <p:spPr>
          <a:xfrm>
            <a:off x="7742535" y="1572544"/>
            <a:ext cx="462747" cy="328613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кругленная прямоугольная выноска 105"/>
          <p:cNvSpPr/>
          <p:nvPr/>
        </p:nvSpPr>
        <p:spPr>
          <a:xfrm>
            <a:off x="1862869" y="2291043"/>
            <a:ext cx="616830" cy="351099"/>
          </a:xfrm>
          <a:prstGeom prst="wedgeRoundRectCallout">
            <a:avLst>
              <a:gd name="adj1" fmla="val -94483"/>
              <a:gd name="adj2" fmla="val 4605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7" name="Загнутый угол 106"/>
          <p:cNvSpPr/>
          <p:nvPr/>
        </p:nvSpPr>
        <p:spPr>
          <a:xfrm>
            <a:off x="6081906" y="1833614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Загнутый угол 107"/>
          <p:cNvSpPr/>
          <p:nvPr/>
        </p:nvSpPr>
        <p:spPr>
          <a:xfrm>
            <a:off x="6061415" y="1716668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Загнутый угол 108"/>
          <p:cNvSpPr/>
          <p:nvPr/>
        </p:nvSpPr>
        <p:spPr>
          <a:xfrm>
            <a:off x="6061414" y="1608733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Загнутый угол 109"/>
          <p:cNvSpPr/>
          <p:nvPr/>
        </p:nvSpPr>
        <p:spPr>
          <a:xfrm>
            <a:off x="6524965" y="2783050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Загнутый угол 110"/>
          <p:cNvSpPr/>
          <p:nvPr/>
        </p:nvSpPr>
        <p:spPr>
          <a:xfrm>
            <a:off x="6524964" y="2675115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Загнутый угол 111"/>
          <p:cNvSpPr/>
          <p:nvPr/>
        </p:nvSpPr>
        <p:spPr>
          <a:xfrm>
            <a:off x="5959861" y="3633802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Загнутый угол 112"/>
          <p:cNvSpPr/>
          <p:nvPr/>
        </p:nvSpPr>
        <p:spPr>
          <a:xfrm>
            <a:off x="5959860" y="3525867"/>
            <a:ext cx="345783" cy="461174"/>
          </a:xfrm>
          <a:prstGeom prst="foldedCorner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3860867" y="1123839"/>
            <a:ext cx="2336733" cy="646331"/>
          </a:xfrm>
          <a:prstGeom prst="callout3">
            <a:avLst>
              <a:gd name="adj1" fmla="val 368509"/>
              <a:gd name="adj2" fmla="val 91398"/>
              <a:gd name="adj3" fmla="val 98330"/>
              <a:gd name="adj4" fmla="val 54531"/>
              <a:gd name="adj5" fmla="val 100982"/>
              <a:gd name="adj6" fmla="val 69205"/>
              <a:gd name="adj7" fmla="val 122788"/>
              <a:gd name="adj8" fmla="val 8542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Отдельные очереди в каждом центре</a:t>
            </a:r>
            <a:endParaRPr lang="ru-RU" dirty="0"/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5305590" y="1770170"/>
            <a:ext cx="1000054" cy="1135532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cxnSp>
      <p:sp>
        <p:nvSpPr>
          <p:cNvPr id="117" name="TextBox 116"/>
          <p:cNvSpPr txBox="1"/>
          <p:nvPr/>
        </p:nvSpPr>
        <p:spPr>
          <a:xfrm>
            <a:off x="10172700" y="1513483"/>
            <a:ext cx="958850" cy="38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ЦОД-1</a:t>
            </a:r>
            <a:endParaRPr lang="ru-RU" dirty="0"/>
          </a:p>
        </p:txBody>
      </p:sp>
      <p:sp>
        <p:nvSpPr>
          <p:cNvPr id="118" name="TextBox 117"/>
          <p:cNvSpPr txBox="1"/>
          <p:nvPr/>
        </p:nvSpPr>
        <p:spPr>
          <a:xfrm>
            <a:off x="10172700" y="2885002"/>
            <a:ext cx="958850" cy="38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ЦОД-2</a:t>
            </a:r>
            <a:endParaRPr lang="ru-RU" dirty="0"/>
          </a:p>
        </p:txBody>
      </p:sp>
      <p:sp>
        <p:nvSpPr>
          <p:cNvPr id="119" name="TextBox 118"/>
          <p:cNvSpPr txBox="1"/>
          <p:nvPr/>
        </p:nvSpPr>
        <p:spPr>
          <a:xfrm>
            <a:off x="10204450" y="3730065"/>
            <a:ext cx="958850" cy="38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ЦОД-3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17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8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 теперь – </a:t>
            </a:r>
            <a:br>
              <a:rPr lang="ru-RU" dirty="0" smtClean="0"/>
            </a:br>
            <a:r>
              <a:rPr lang="ru-RU" dirty="0" smtClean="0"/>
              <a:t>кто хочет разобрать свой кейс?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18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3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Завершаем мастер-класс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Получилось ли почувствовать как работает модель?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Видите ли вы поле применения в ваших проектах?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Будете ли применять?</a:t>
            </a:r>
            <a:endParaRPr lang="ru-RU" dirty="0">
              <a:solidFill>
                <a:prstClr val="black"/>
              </a:solidFill>
            </a:endParaRPr>
          </a:p>
          <a:p>
            <a:pPr lvl="1"/>
            <a:endParaRPr lang="ru-RU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3200" dirty="0">
                <a:solidFill>
                  <a:prstClr val="black"/>
                </a:solidFill>
              </a:rPr>
              <a:t>Вопросы? Обращайтесь!</a:t>
            </a:r>
          </a:p>
          <a:p>
            <a:endParaRPr lang="ru-RU" dirty="0"/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2196799" y="4964181"/>
            <a:ext cx="3140368" cy="1274059"/>
          </a:xfrm>
          <a:prstGeom prst="rect">
            <a:avLst/>
          </a:prstGeom>
        </p:spPr>
        <p:txBody>
          <a:bodyPr/>
          <a:lstStyle>
            <a:lvl1pPr marL="342900" indent="-342900" algn="l" defTabSz="53975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 3" panose="05040102010807070707" pitchFamily="18" charset="2"/>
              <a:buChar char=""/>
              <a:defRPr lang="ru-RU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 algn="l" defTabSz="539750" rtl="0" eaLnBrk="1" fontAlgn="base" hangingPunct="1"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85825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6963" marR="0" indent="-1730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96988" marR="0" indent="-1825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ru-RU" dirty="0" smtClean="0"/>
              <a:t>Максим </a:t>
            </a:r>
            <a:r>
              <a:rPr lang="ru-RU" dirty="0" err="1" smtClean="0"/>
              <a:t>Цепков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hlinkClick r:id="rId2"/>
              </a:rPr>
              <a:t>http://mtsepkov.org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>
                <a:hlinkClick r:id="rId3"/>
              </a:rPr>
              <a:t>maks</a:t>
            </a:r>
            <a:r>
              <a:rPr lang="en-US" dirty="0" smtClean="0">
                <a:hlinkClick r:id="rId3"/>
              </a:rPr>
              <a:t>.</a:t>
            </a:r>
            <a:r>
              <a:rPr lang="en-US" dirty="0" err="1" smtClean="0">
                <a:hlinkClick r:id="rId3"/>
              </a:rPr>
              <a:t>tsepkov</a:t>
            </a:r>
            <a:r>
              <a:rPr lang="ru-RU" dirty="0" smtClean="0">
                <a:hlinkClick r:id="rId3"/>
              </a:rPr>
              <a:t>@</a:t>
            </a:r>
            <a:r>
              <a:rPr lang="en-US" dirty="0" err="1" smtClean="0">
                <a:hlinkClick r:id="rId3"/>
              </a:rPr>
              <a:t>ya</a:t>
            </a:r>
            <a:r>
              <a:rPr lang="ru-RU" dirty="0" smtClean="0">
                <a:hlinkClick r:id="rId3"/>
              </a:rPr>
              <a:t>.</a:t>
            </a:r>
            <a:r>
              <a:rPr lang="ru-RU" dirty="0" err="1" smtClean="0">
                <a:hlinkClick r:id="rId3"/>
              </a:rPr>
              <a:t>ru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43" y="5017981"/>
            <a:ext cx="1055250" cy="11664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1 (с границей) 7"/>
          <p:cNvSpPr/>
          <p:nvPr/>
        </p:nvSpPr>
        <p:spPr>
          <a:xfrm>
            <a:off x="5423536" y="5080189"/>
            <a:ext cx="6032314" cy="1034007"/>
          </a:xfrm>
          <a:prstGeom prst="accentCallout1">
            <a:avLst>
              <a:gd name="adj1" fmla="val 37003"/>
              <a:gd name="adj2" fmla="val -128"/>
              <a:gd name="adj3" fmla="val 45995"/>
              <a:gd name="adj4" fmla="val -8446"/>
            </a:avLst>
          </a:prstGeom>
          <a:solidFill>
            <a:srgbClr val="E6E6E6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pPr>
              <a:defRPr/>
            </a:pP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сайте много материалов по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анализу и архитектуре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Agile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ведению проектов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управлению знаниями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мои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9"/>
              </a:rPr>
              <a:t>доклады, статьи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  <a:hlinkClick r:id="rId10"/>
              </a:rPr>
              <a:t>конспекты книг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35632" y="4898511"/>
            <a:ext cx="10520218" cy="0"/>
          </a:xfrm>
          <a:prstGeom prst="lin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30" y="246376"/>
            <a:ext cx="3099373" cy="282289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19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6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будет устроен мастер-класс?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63999" y="1296000"/>
            <a:ext cx="10690047" cy="4860000"/>
          </a:xfrm>
        </p:spPr>
        <p:txBody>
          <a:bodyPr/>
          <a:lstStyle/>
          <a:p>
            <a:r>
              <a:rPr lang="ru-RU" dirty="0" smtClean="0"/>
              <a:t>Современная архитектура приложения </a:t>
            </a:r>
            <a:r>
              <a:rPr lang="ru-RU" dirty="0" err="1" smtClean="0"/>
              <a:t>включающет</a:t>
            </a:r>
            <a:r>
              <a:rPr lang="ru-RU" dirty="0" smtClean="0"/>
              <a:t>: </a:t>
            </a:r>
            <a:r>
              <a:rPr lang="ru-RU" dirty="0" err="1"/>
              <a:t>микросервисы</a:t>
            </a:r>
            <a:r>
              <a:rPr lang="ru-RU" dirty="0"/>
              <a:t>, </a:t>
            </a:r>
            <a:r>
              <a:rPr lang="en-US" dirty="0"/>
              <a:t>messaging, </a:t>
            </a:r>
            <a:r>
              <a:rPr lang="ru-RU" dirty="0" err="1"/>
              <a:t>акторные</a:t>
            </a:r>
            <a:r>
              <a:rPr lang="ru-RU" dirty="0"/>
              <a:t> </a:t>
            </a:r>
            <a:r>
              <a:rPr lang="ru-RU" dirty="0" smtClean="0"/>
              <a:t>модели</a:t>
            </a:r>
          </a:p>
          <a:p>
            <a:r>
              <a:rPr lang="ru-RU" dirty="0" smtClean="0"/>
              <a:t>Для таких приложений недостаточно проверить реакцию на интерфейсе и изменения в БД, тестировать надо иначе</a:t>
            </a:r>
          </a:p>
          <a:p>
            <a:r>
              <a:rPr lang="ru-RU" dirty="0"/>
              <a:t>На прошлой </a:t>
            </a:r>
            <a:r>
              <a:rPr lang="en-US" dirty="0" err="1"/>
              <a:t>SQAdays</a:t>
            </a:r>
            <a:r>
              <a:rPr lang="en-US" dirty="0"/>
              <a:t> </a:t>
            </a:r>
            <a:r>
              <a:rPr lang="ru-RU" dirty="0"/>
              <a:t>я рассказывал про </a:t>
            </a:r>
            <a:r>
              <a:rPr lang="ru-RU" dirty="0" smtClean="0"/>
              <a:t>модель для этого в докладе  </a:t>
            </a:r>
            <a:r>
              <a:rPr lang="ru-RU" dirty="0"/>
              <a:t>«</a:t>
            </a:r>
            <a:r>
              <a:rPr lang="ru-RU" dirty="0">
                <a:hlinkClick r:id="rId2"/>
              </a:rPr>
              <a:t>Модели приложения для разных парадигм программирования</a:t>
            </a:r>
            <a:r>
              <a:rPr lang="ru-RU" dirty="0"/>
              <a:t>». </a:t>
            </a:r>
            <a:r>
              <a:rPr lang="ru-RU" dirty="0" smtClean="0"/>
              <a:t>Сейчас я кратко повторю основную идею – для тех, кто не был</a:t>
            </a:r>
          </a:p>
          <a:p>
            <a:r>
              <a:rPr lang="ru-RU" dirty="0" smtClean="0"/>
              <a:t>Затем – соберу кейсы от участников и мы рассмотрим несколько интересных – посмотрим модель в работе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5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поменялось в архитектуре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Сервисные и </a:t>
            </a:r>
            <a:r>
              <a:rPr lang="ru-RU" dirty="0" err="1" smtClean="0"/>
              <a:t>микросервисные</a:t>
            </a:r>
            <a:r>
              <a:rPr lang="ru-RU" dirty="0" smtClean="0"/>
              <a:t> архитектуры, </a:t>
            </a:r>
            <a:br>
              <a:rPr lang="ru-RU" dirty="0" smtClean="0"/>
            </a:br>
            <a:r>
              <a:rPr lang="ru-RU" dirty="0" smtClean="0"/>
              <a:t>каждый бизнес-запрос обрабатывает много сервисов</a:t>
            </a:r>
          </a:p>
          <a:p>
            <a:r>
              <a:rPr lang="ru-RU" dirty="0" err="1" smtClean="0"/>
              <a:t>Транзакционность</a:t>
            </a:r>
            <a:r>
              <a:rPr lang="ru-RU" dirty="0" smtClean="0"/>
              <a:t> и </a:t>
            </a:r>
            <a:r>
              <a:rPr lang="ru-RU" dirty="0" err="1" smtClean="0"/>
              <a:t>консистентность</a:t>
            </a:r>
            <a:r>
              <a:rPr lang="ru-RU" dirty="0" smtClean="0"/>
              <a:t> обеспечивается в приложении</a:t>
            </a:r>
          </a:p>
          <a:p>
            <a:r>
              <a:rPr lang="ru-RU" dirty="0" smtClean="0"/>
              <a:t>Поднимают много экземпляров сервиса, каждый может упасть </a:t>
            </a:r>
            <a:br>
              <a:rPr lang="ru-RU" dirty="0" smtClean="0"/>
            </a:br>
            <a:r>
              <a:rPr lang="ru-RU" dirty="0" smtClean="0"/>
              <a:t>по ошибкам или блокировкам, а система должна работать устойчиво</a:t>
            </a:r>
          </a:p>
          <a:p>
            <a:r>
              <a:rPr lang="ru-RU" dirty="0" smtClean="0"/>
              <a:t>Асинхронные сообщения и очереди для выравнивания производительности разных сервисов</a:t>
            </a:r>
          </a:p>
          <a:p>
            <a:r>
              <a:rPr lang="en-US" dirty="0" smtClean="0"/>
              <a:t>In-memory </a:t>
            </a:r>
            <a:r>
              <a:rPr lang="ru-RU" dirty="0" smtClean="0"/>
              <a:t>хранение в базах данных и очередях, сброс в хранилища</a:t>
            </a:r>
          </a:p>
          <a:p>
            <a:r>
              <a:rPr lang="ru-RU" dirty="0" smtClean="0"/>
              <a:t>Восстановление при сбоях узлов кластера и дата-центров – техника и базовый софт не обеспечивают межсистемную </a:t>
            </a:r>
            <a:r>
              <a:rPr lang="ru-RU" dirty="0" err="1" smtClean="0"/>
              <a:t>консистентность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3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0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Тестировать надо иначе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64000" y="1296000"/>
            <a:ext cx="10796372" cy="4860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Классические постановки и тесты рассчитаны на атомарное исполнение: если в интерфейсе и базе данных ожидаемое – функция работает</a:t>
            </a:r>
          </a:p>
          <a:p>
            <a:pPr marL="0" indent="0">
              <a:buNone/>
            </a:pPr>
            <a:r>
              <a:rPr lang="ru-RU" dirty="0" smtClean="0"/>
              <a:t>В новой архитектуре приложений это не так</a:t>
            </a:r>
          </a:p>
          <a:p>
            <a:r>
              <a:rPr lang="ru-RU" dirty="0" smtClean="0"/>
              <a:t>Обработка организована через асинхронные сообщения</a:t>
            </a:r>
          </a:p>
          <a:p>
            <a:r>
              <a:rPr lang="ru-RU" dirty="0" smtClean="0"/>
              <a:t>Постановка в очередь не дает гарантий обработки</a:t>
            </a:r>
          </a:p>
          <a:p>
            <a:r>
              <a:rPr lang="ru-RU" dirty="0" smtClean="0"/>
              <a:t>При распределенной обработке операция может быть выполнена частично </a:t>
            </a:r>
          </a:p>
          <a:p>
            <a:pPr marL="0" indent="0">
              <a:buNone/>
            </a:pPr>
            <a:r>
              <a:rPr lang="ru-RU" dirty="0" smtClean="0"/>
              <a:t>Надо использовать другие модели, описывающие устройство приложений и позволяющие проверить устойчивость их работы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4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0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Метафора гномиков – </a:t>
            </a:r>
            <a:br>
              <a:rPr lang="ru-RU" dirty="0" smtClean="0"/>
            </a:br>
            <a:r>
              <a:rPr lang="ru-RU" dirty="0" smtClean="0"/>
              <a:t>маленьких человечков, </a:t>
            </a:r>
            <a:br>
              <a:rPr lang="ru-RU" dirty="0" smtClean="0"/>
            </a:br>
            <a:r>
              <a:rPr lang="ru-RU" dirty="0" smtClean="0"/>
              <a:t>которые все делают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5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Гномики для интернет-магазина</a:t>
            </a:r>
            <a:endParaRPr lang="ru-RU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715059" y="1921713"/>
            <a:ext cx="1620601" cy="1729295"/>
            <a:chOff x="399862" y="2333309"/>
            <a:chExt cx="1620601" cy="1729295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8606" y="2333309"/>
              <a:ext cx="1443113" cy="144311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9862" y="3693272"/>
              <a:ext cx="1620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Покупатель</a:t>
              </a:r>
              <a:endParaRPr lang="ru-RU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9840527" y="1277251"/>
            <a:ext cx="1620601" cy="1710576"/>
            <a:chOff x="2030876" y="3858445"/>
            <a:chExt cx="1620601" cy="171057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525" y="3858445"/>
              <a:ext cx="1471303" cy="147591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030876" y="5199689"/>
              <a:ext cx="1620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Кладовщик</a:t>
              </a:r>
              <a:endParaRPr lang="ru-RU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702644" y="3893977"/>
            <a:ext cx="1471303" cy="1845248"/>
            <a:chOff x="8167746" y="2943847"/>
            <a:chExt cx="1471303" cy="1845248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746" y="2943847"/>
              <a:ext cx="1471303" cy="1475916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219398" y="4419763"/>
              <a:ext cx="1367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Курьер</a:t>
              </a:r>
              <a:endParaRPr lang="ru-RU" dirty="0"/>
            </a:p>
          </p:txBody>
        </p:sp>
      </p:grpSp>
      <p:sp>
        <p:nvSpPr>
          <p:cNvPr id="47" name="Скругленная прямоугольная выноска 46"/>
          <p:cNvSpPr/>
          <p:nvPr/>
        </p:nvSpPr>
        <p:spPr>
          <a:xfrm>
            <a:off x="2002723" y="1898784"/>
            <a:ext cx="1279177" cy="560869"/>
          </a:xfrm>
          <a:prstGeom prst="wedgeRoundRectCallout">
            <a:avLst>
              <a:gd name="adj1" fmla="val -64605"/>
              <a:gd name="adj2" fmla="val 400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 хочу купить…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7802830" y="1023828"/>
            <a:ext cx="1821651" cy="560869"/>
          </a:xfrm>
          <a:prstGeom prst="wedgeRoundRectCallout">
            <a:avLst>
              <a:gd name="adj1" fmla="val 85595"/>
              <a:gd name="adj2" fmla="val 3368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Какие заказы мне собирать?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7640926" y="4884597"/>
            <a:ext cx="1713639" cy="560869"/>
          </a:xfrm>
          <a:prstGeom prst="wedgeRoundRectCallout">
            <a:avLst>
              <a:gd name="adj1" fmla="val 88030"/>
              <a:gd name="adj2" fmla="val -8764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Какие заказы куда везти?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8408127" y="2390761"/>
            <a:ext cx="1526032" cy="560869"/>
          </a:xfrm>
          <a:prstGeom prst="wedgeRoundRectCallout">
            <a:avLst>
              <a:gd name="adj1" fmla="val 77699"/>
              <a:gd name="adj2" fmla="val -12808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Тут товар привезли…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3735517" y="1733040"/>
            <a:ext cx="969481" cy="1067488"/>
            <a:chOff x="3430733" y="1669248"/>
            <a:chExt cx="969481" cy="1067488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3737666" y="1669248"/>
              <a:ext cx="343816" cy="456721"/>
              <a:chOff x="4427984" y="2613702"/>
              <a:chExt cx="343816" cy="456721"/>
            </a:xfrm>
            <a:solidFill>
              <a:schemeClr val="accent6"/>
            </a:solidFill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427984" y="2780928"/>
                <a:ext cx="343816" cy="289495"/>
              </a:xfrm>
              <a:prstGeom prst="roundRect">
                <a:avLst>
                  <a:gd name="adj" fmla="val 7098"/>
                </a:avLst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4491880" y="2613702"/>
                <a:ext cx="216024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+mj-lt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430733" y="2090405"/>
              <a:ext cx="969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Веду заказы</a:t>
              </a:r>
              <a:endParaRPr lang="ru-RU" dirty="0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2696103" y="3555044"/>
            <a:ext cx="969481" cy="1103052"/>
            <a:chOff x="2391319" y="3491252"/>
            <a:chExt cx="969481" cy="1103052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704152" y="3491252"/>
              <a:ext cx="343816" cy="456721"/>
              <a:chOff x="4427984" y="2613702"/>
              <a:chExt cx="343816" cy="456721"/>
            </a:xfrm>
            <a:solidFill>
              <a:schemeClr val="accent4"/>
            </a:solidFill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4427984" y="2780928"/>
                <a:ext cx="343816" cy="289495"/>
              </a:xfrm>
              <a:prstGeom prst="roundRect">
                <a:avLst>
                  <a:gd name="adj" fmla="val 7098"/>
                </a:avLst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491880" y="2613702"/>
                <a:ext cx="216024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+mj-lt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391319" y="3947973"/>
              <a:ext cx="969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Веду оплаты</a:t>
              </a:r>
              <a:endParaRPr lang="ru-RU" dirty="0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5588344" y="2693009"/>
            <a:ext cx="1641776" cy="1067977"/>
            <a:chOff x="5283560" y="2629217"/>
            <a:chExt cx="1641776" cy="1067977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908266" y="2629217"/>
              <a:ext cx="343816" cy="456721"/>
              <a:chOff x="4427984" y="2613702"/>
              <a:chExt cx="343816" cy="456721"/>
            </a:xfrm>
            <a:solidFill>
              <a:schemeClr val="accent2"/>
            </a:solidFill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4427984" y="2780928"/>
                <a:ext cx="343816" cy="289495"/>
              </a:xfrm>
              <a:prstGeom prst="roundRect">
                <a:avLst>
                  <a:gd name="adj" fmla="val 7098"/>
                </a:avLst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4491880" y="2613702"/>
                <a:ext cx="216024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+mj-lt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5283560" y="3050863"/>
              <a:ext cx="1641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Веду остатки на складе</a:t>
              </a:r>
              <a:endParaRPr lang="ru-RU" dirty="0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4830480" y="4188142"/>
            <a:ext cx="1641776" cy="1062940"/>
            <a:chOff x="5088648" y="3927822"/>
            <a:chExt cx="1641776" cy="106294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5723513" y="3927822"/>
              <a:ext cx="343816" cy="456721"/>
              <a:chOff x="4427984" y="2613702"/>
              <a:chExt cx="343816" cy="456721"/>
            </a:xfrm>
            <a:solidFill>
              <a:srgbClr val="FFC000"/>
            </a:solidFill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4427984" y="2780928"/>
                <a:ext cx="343816" cy="289495"/>
              </a:xfrm>
              <a:prstGeom prst="roundRect">
                <a:avLst>
                  <a:gd name="adj" fmla="val 7098"/>
                </a:avLst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4491880" y="2613702"/>
                <a:ext cx="216024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+mj-lt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088648" y="4344431"/>
              <a:ext cx="1641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Планирую доставку</a:t>
              </a:r>
              <a:endParaRPr lang="ru-RU" dirty="0"/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flipV="1">
            <a:off x="2335660" y="2275364"/>
            <a:ext cx="1539843" cy="58375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3411618" y="2753167"/>
            <a:ext cx="694729" cy="96910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2190291" y="3076350"/>
            <a:ext cx="751367" cy="64592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333650" y="3094527"/>
            <a:ext cx="798892" cy="37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Заказ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2500634" y="2510413"/>
            <a:ext cx="798892" cy="37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Заказ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2071818" y="3201501"/>
            <a:ext cx="105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Оплата</a:t>
            </a:r>
            <a:endParaRPr lang="ru-RU" dirty="0"/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4618305" y="2189761"/>
            <a:ext cx="1473888" cy="69343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655625" y="2185648"/>
            <a:ext cx="127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Резерв </a:t>
            </a:r>
            <a:br>
              <a:rPr lang="ru-RU" dirty="0" smtClean="0"/>
            </a:br>
            <a:r>
              <a:rPr lang="ru-RU" dirty="0" smtClean="0"/>
              <a:t>по заказу</a:t>
            </a:r>
            <a:endParaRPr lang="ru-RU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 flipH="1">
            <a:off x="4763370" y="1733040"/>
            <a:ext cx="5287927" cy="165744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351616" y="1481462"/>
            <a:ext cx="245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Заказы на завтра</a:t>
            </a:r>
            <a:endParaRPr lang="ru-RU" dirty="0"/>
          </a:p>
        </p:txBody>
      </p:sp>
      <p:cxnSp>
        <p:nvCxnSpPr>
          <p:cNvPr id="80" name="Прямая со стрелкой 79"/>
          <p:cNvCxnSpPr/>
          <p:nvPr/>
        </p:nvCxnSpPr>
        <p:spPr>
          <a:xfrm flipH="1">
            <a:off x="6693293" y="1949064"/>
            <a:ext cx="3358005" cy="854097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693293" y="2411271"/>
            <a:ext cx="134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Приход</a:t>
            </a:r>
          </a:p>
          <a:p>
            <a:pPr algn="ctr"/>
            <a:r>
              <a:rPr lang="ru-RU" dirty="0" smtClean="0"/>
              <a:t>товара</a:t>
            </a:r>
            <a:endParaRPr lang="ru-RU" dirty="0"/>
          </a:p>
        </p:txBody>
      </p:sp>
      <p:cxnSp>
        <p:nvCxnSpPr>
          <p:cNvPr id="86" name="Прямая со стрелкой 85"/>
          <p:cNvCxnSpPr>
            <a:endCxn id="97" idx="3"/>
          </p:cNvCxnSpPr>
          <p:nvPr/>
        </p:nvCxnSpPr>
        <p:spPr>
          <a:xfrm flipH="1">
            <a:off x="6995144" y="1841052"/>
            <a:ext cx="2999448" cy="46657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035207" y="1931558"/>
            <a:ext cx="165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 отгрузил…</a:t>
            </a: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6800994" y="2118881"/>
            <a:ext cx="194150" cy="37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99" name="Прямая со стрелкой 98"/>
          <p:cNvCxnSpPr>
            <a:stCxn id="97" idx="1"/>
          </p:cNvCxnSpPr>
          <p:nvPr/>
        </p:nvCxnSpPr>
        <p:spPr>
          <a:xfrm flipH="1">
            <a:off x="6492972" y="2307622"/>
            <a:ext cx="308022" cy="310873"/>
          </a:xfrm>
          <a:prstGeom prst="straightConnector1">
            <a:avLst/>
          </a:prstGeom>
          <a:ln w="28575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 flipV="1">
            <a:off x="4763371" y="2058208"/>
            <a:ext cx="2037622" cy="249414"/>
          </a:xfrm>
          <a:prstGeom prst="straightConnector1">
            <a:avLst/>
          </a:prstGeom>
          <a:ln w="28575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>
            <a:off x="5975484" y="4549731"/>
            <a:ext cx="4019106" cy="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609617" y="4222603"/>
            <a:ext cx="260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Дай заказы и маршрут</a:t>
            </a:r>
            <a:endParaRPr lang="ru-RU" dirty="0"/>
          </a:p>
        </p:txBody>
      </p:sp>
      <p:cxnSp>
        <p:nvCxnSpPr>
          <p:cNvPr id="113" name="Прямая со стрелкой 112"/>
          <p:cNvCxnSpPr>
            <a:endCxn id="117" idx="3"/>
          </p:cNvCxnSpPr>
          <p:nvPr/>
        </p:nvCxnSpPr>
        <p:spPr>
          <a:xfrm flipH="1" flipV="1">
            <a:off x="6409232" y="4024404"/>
            <a:ext cx="3642068" cy="330966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490940" y="3866641"/>
            <a:ext cx="165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 отвез…</a:t>
            </a:r>
            <a:endParaRPr lang="ru-RU" dirty="0"/>
          </a:p>
        </p:txBody>
      </p:sp>
      <p:sp>
        <p:nvSpPr>
          <p:cNvPr id="117" name="TextBox 116"/>
          <p:cNvSpPr txBox="1"/>
          <p:nvPr/>
        </p:nvSpPr>
        <p:spPr>
          <a:xfrm>
            <a:off x="6210571" y="3835663"/>
            <a:ext cx="198661" cy="37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8" name="Прямая со стрелкой 117"/>
          <p:cNvCxnSpPr>
            <a:stCxn id="117" idx="1"/>
          </p:cNvCxnSpPr>
          <p:nvPr/>
        </p:nvCxnSpPr>
        <p:spPr>
          <a:xfrm flipH="1" flipV="1">
            <a:off x="4535131" y="2753168"/>
            <a:ext cx="1675440" cy="1271236"/>
          </a:xfrm>
          <a:prstGeom prst="straightConnector1">
            <a:avLst/>
          </a:prstGeom>
          <a:ln w="28575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117" idx="1"/>
          </p:cNvCxnSpPr>
          <p:nvPr/>
        </p:nvCxnSpPr>
        <p:spPr>
          <a:xfrm flipH="1">
            <a:off x="5862069" y="4024404"/>
            <a:ext cx="348502" cy="176935"/>
          </a:xfrm>
          <a:prstGeom prst="straightConnector1">
            <a:avLst/>
          </a:prstGeom>
          <a:ln w="28575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4344648" y="2803161"/>
            <a:ext cx="1006968" cy="143281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3758981" y="3363671"/>
            <a:ext cx="177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Заказы </a:t>
            </a:r>
            <a:br>
              <a:rPr lang="ru-RU" dirty="0" smtClean="0"/>
            </a:br>
            <a:r>
              <a:rPr lang="ru-RU" dirty="0" smtClean="0"/>
              <a:t>для доставки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6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4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69" grpId="0"/>
      <p:bldP spid="70" grpId="0"/>
      <p:bldP spid="71" grpId="0"/>
      <p:bldP spid="75" grpId="0"/>
      <p:bldP spid="79" grpId="0"/>
      <p:bldP spid="83" grpId="0"/>
      <p:bldP spid="94" grpId="0"/>
      <p:bldP spid="97" grpId="0"/>
      <p:bldP spid="110" grpId="0"/>
      <p:bldP spid="116" grpId="0"/>
      <p:bldP spid="117" grpId="0"/>
      <p:bldP spid="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у нас много покупателей…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179" y="1779953"/>
            <a:ext cx="108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4878" y="1304020"/>
            <a:ext cx="162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Покупатели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123219" y="1842081"/>
            <a:ext cx="1966772" cy="376576"/>
          </a:xfrm>
          <a:prstGeom prst="wedgeRoundRectCallout">
            <a:avLst>
              <a:gd name="adj1" fmla="val -64605"/>
              <a:gd name="adj2" fmla="val 400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 хочу купить…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66783" y="3601189"/>
            <a:ext cx="969481" cy="1067488"/>
            <a:chOff x="3430733" y="1669248"/>
            <a:chExt cx="969481" cy="1067488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737666" y="1669248"/>
              <a:ext cx="343816" cy="456721"/>
              <a:chOff x="4427984" y="2613702"/>
              <a:chExt cx="343816" cy="456721"/>
            </a:xfrm>
            <a:solidFill>
              <a:schemeClr val="accent6"/>
            </a:solidFill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4427984" y="2780928"/>
                <a:ext cx="343816" cy="289495"/>
              </a:xfrm>
              <a:prstGeom prst="roundRect">
                <a:avLst>
                  <a:gd name="adj" fmla="val 7098"/>
                </a:avLst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4491880" y="2613702"/>
                <a:ext cx="216024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+mj-lt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430733" y="2090405"/>
              <a:ext cx="969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Веду заказы</a:t>
              </a:r>
              <a:endParaRPr lang="ru-RU" dirty="0"/>
            </a:p>
          </p:txBody>
        </p:sp>
      </p:grpSp>
      <p:cxnSp>
        <p:nvCxnSpPr>
          <p:cNvPr id="14" name="Прямая со стрелкой 13"/>
          <p:cNvCxnSpPr/>
          <p:nvPr/>
        </p:nvCxnSpPr>
        <p:spPr>
          <a:xfrm>
            <a:off x="1974488" y="2622698"/>
            <a:ext cx="2669902" cy="1124114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6410" y="2907341"/>
            <a:ext cx="798892" cy="37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Заказ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859" y="2995611"/>
            <a:ext cx="1080000" cy="10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179" y="4239617"/>
            <a:ext cx="720000" cy="720000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1968860" y="3015879"/>
            <a:ext cx="616830" cy="351099"/>
          </a:xfrm>
          <a:prstGeom prst="wedgeRoundRectCallout">
            <a:avLst>
              <a:gd name="adj1" fmla="val -94483"/>
              <a:gd name="adj2" fmla="val 4605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851844" y="4458383"/>
            <a:ext cx="616830" cy="351099"/>
          </a:xfrm>
          <a:prstGeom prst="wedgeRoundRectCallout">
            <a:avLst>
              <a:gd name="adj1" fmla="val -97930"/>
              <a:gd name="adj2" fmla="val -3671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043" y="5015786"/>
            <a:ext cx="720000" cy="7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084" y="5621836"/>
            <a:ext cx="720000" cy="720000"/>
          </a:xfrm>
          <a:prstGeom prst="rect">
            <a:avLst/>
          </a:prstGeom>
        </p:spPr>
      </p:pic>
      <p:sp>
        <p:nvSpPr>
          <p:cNvPr id="25" name="Скругленная прямоугольная выноска 24"/>
          <p:cNvSpPr/>
          <p:nvPr/>
        </p:nvSpPr>
        <p:spPr>
          <a:xfrm>
            <a:off x="1974488" y="5191335"/>
            <a:ext cx="616830" cy="351099"/>
          </a:xfrm>
          <a:prstGeom prst="wedgeRoundRectCallout">
            <a:avLst>
              <a:gd name="adj1" fmla="val -87588"/>
              <a:gd name="adj2" fmla="val -2460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2901145" y="5905898"/>
            <a:ext cx="616830" cy="351099"/>
          </a:xfrm>
          <a:prstGeom prst="wedgeRoundRectCallout">
            <a:avLst>
              <a:gd name="adj1" fmla="val -88737"/>
              <a:gd name="adj2" fmla="val -427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813287" y="3601189"/>
            <a:ext cx="2792546" cy="216024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644502" y="3913163"/>
            <a:ext cx="3026709" cy="43234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954043" y="4012019"/>
            <a:ext cx="2717168" cy="1091611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757351" y="4075611"/>
            <a:ext cx="1913860" cy="1729767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ая прямоугольная выноска 61"/>
          <p:cNvSpPr/>
          <p:nvPr/>
        </p:nvSpPr>
        <p:spPr>
          <a:xfrm>
            <a:off x="5438406" y="3293119"/>
            <a:ext cx="2479306" cy="484984"/>
          </a:xfrm>
          <a:prstGeom prst="wedgeRoundRectCallout">
            <a:avLst>
              <a:gd name="adj1" fmla="val -64605"/>
              <a:gd name="adj2" fmla="val 40000"/>
              <a:gd name="adj3" fmla="val 16667"/>
            </a:avLst>
          </a:prstGeom>
          <a:solidFill>
            <a:srgbClr val="FFD1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 не справляюсь…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754385" y="3375688"/>
            <a:ext cx="798892" cy="37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7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2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кластер сервисов приемки заказов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179" y="1779953"/>
            <a:ext cx="108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4878" y="1304020"/>
            <a:ext cx="162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Покупатели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054492" y="1600063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99050" y="1230731"/>
            <a:ext cx="187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Ведем заказы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974488" y="2622698"/>
            <a:ext cx="2669902" cy="1124114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043" y="5015786"/>
            <a:ext cx="720000" cy="7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084" y="5621836"/>
            <a:ext cx="720000" cy="720000"/>
          </a:xfrm>
          <a:prstGeom prst="rect">
            <a:avLst/>
          </a:prstGeom>
        </p:spPr>
      </p:pic>
      <p:sp>
        <p:nvSpPr>
          <p:cNvPr id="25" name="Скругленная прямоугольная выноска 24"/>
          <p:cNvSpPr/>
          <p:nvPr/>
        </p:nvSpPr>
        <p:spPr>
          <a:xfrm>
            <a:off x="1974488" y="5191335"/>
            <a:ext cx="616830" cy="351099"/>
          </a:xfrm>
          <a:prstGeom prst="wedgeRoundRectCallout">
            <a:avLst>
              <a:gd name="adj1" fmla="val -87588"/>
              <a:gd name="adj2" fmla="val -2460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2901145" y="5905898"/>
            <a:ext cx="616830" cy="351099"/>
          </a:xfrm>
          <a:prstGeom prst="wedgeRoundRectCallout">
            <a:avLst>
              <a:gd name="adj1" fmla="val -88737"/>
              <a:gd name="adj2" fmla="val -427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1954043" y="4012019"/>
            <a:ext cx="2717168" cy="1091611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757351" y="4075611"/>
            <a:ext cx="1913860" cy="1729767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4774106" y="3616854"/>
            <a:ext cx="343816" cy="456721"/>
            <a:chOff x="4427984" y="2613702"/>
            <a:chExt cx="343816" cy="456721"/>
          </a:xfrm>
          <a:solidFill>
            <a:srgbClr val="FFC000"/>
          </a:soli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054492" y="2285944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054492" y="2971825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054492" y="3657706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054492" y="4343587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7054492" y="5029468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061716" y="3177590"/>
            <a:ext cx="13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Диспетчер</a:t>
            </a:r>
            <a:endParaRPr lang="ru-RU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5195777" y="1912037"/>
            <a:ext cx="1715386" cy="1960001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859" y="2995611"/>
            <a:ext cx="1080000" cy="108000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179" y="4239617"/>
            <a:ext cx="720000" cy="720000"/>
          </a:xfrm>
          <a:prstGeom prst="rect">
            <a:avLst/>
          </a:prstGeom>
        </p:spPr>
      </p:pic>
      <p:sp>
        <p:nvSpPr>
          <p:cNvPr id="79" name="Скругленная прямоугольная выноска 78"/>
          <p:cNvSpPr/>
          <p:nvPr/>
        </p:nvSpPr>
        <p:spPr>
          <a:xfrm>
            <a:off x="1968860" y="3015879"/>
            <a:ext cx="616830" cy="351099"/>
          </a:xfrm>
          <a:prstGeom prst="wedgeRoundRectCallout">
            <a:avLst>
              <a:gd name="adj1" fmla="val -94483"/>
              <a:gd name="adj2" fmla="val 4605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0" name="Скругленная прямоугольная выноска 79"/>
          <p:cNvSpPr/>
          <p:nvPr/>
        </p:nvSpPr>
        <p:spPr>
          <a:xfrm>
            <a:off x="1851844" y="4458383"/>
            <a:ext cx="616830" cy="351099"/>
          </a:xfrm>
          <a:prstGeom prst="wedgeRoundRectCallout">
            <a:avLst>
              <a:gd name="adj1" fmla="val -97930"/>
              <a:gd name="adj2" fmla="val -3671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1813287" y="3601189"/>
            <a:ext cx="2857924" cy="216024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1644502" y="3913163"/>
            <a:ext cx="3026709" cy="43234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5195777" y="2633357"/>
            <a:ext cx="1715386" cy="123868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5230368" y="3354678"/>
            <a:ext cx="1680795" cy="51736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5195777" y="3872038"/>
            <a:ext cx="1750828" cy="56789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195777" y="3872038"/>
            <a:ext cx="1750828" cy="685786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5195777" y="3872038"/>
            <a:ext cx="1750828" cy="1373454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791908" y="5392221"/>
            <a:ext cx="119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Очередь</a:t>
            </a:r>
            <a:endParaRPr lang="ru-RU" dirty="0"/>
          </a:p>
        </p:txBody>
      </p:sp>
      <p:sp>
        <p:nvSpPr>
          <p:cNvPr id="103" name="Скругленная прямоугольная выноска 102"/>
          <p:cNvSpPr/>
          <p:nvPr/>
        </p:nvSpPr>
        <p:spPr>
          <a:xfrm>
            <a:off x="2123219" y="1842081"/>
            <a:ext cx="1966772" cy="376576"/>
          </a:xfrm>
          <a:prstGeom prst="wedgeRoundRectCallout">
            <a:avLst>
              <a:gd name="adj1" fmla="val -64605"/>
              <a:gd name="adj2" fmla="val 400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 хочу купить…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4887885" y="5128882"/>
            <a:ext cx="873519" cy="311973"/>
            <a:chOff x="4774106" y="1600063"/>
            <a:chExt cx="873519" cy="311973"/>
          </a:xfrm>
        </p:grpSpPr>
        <p:sp>
          <p:nvSpPr>
            <p:cNvPr id="101" name="Куб 100"/>
            <p:cNvSpPr/>
            <p:nvPr/>
          </p:nvSpPr>
          <p:spPr>
            <a:xfrm>
              <a:off x="4774106" y="1600063"/>
              <a:ext cx="279920" cy="311973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" name="Куб 103"/>
            <p:cNvSpPr/>
            <p:nvPr/>
          </p:nvSpPr>
          <p:spPr>
            <a:xfrm>
              <a:off x="4972429" y="1600063"/>
              <a:ext cx="279920" cy="311973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Куб 104"/>
            <p:cNvSpPr/>
            <p:nvPr/>
          </p:nvSpPr>
          <p:spPr>
            <a:xfrm>
              <a:off x="5170752" y="1600063"/>
              <a:ext cx="279920" cy="311973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6" name="Куб 105"/>
            <p:cNvSpPr/>
            <p:nvPr/>
          </p:nvSpPr>
          <p:spPr>
            <a:xfrm>
              <a:off x="5367705" y="1600063"/>
              <a:ext cx="279920" cy="311973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5150357" y="4725481"/>
            <a:ext cx="194150" cy="37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 стрелкой 108"/>
          <p:cNvCxnSpPr/>
          <p:nvPr/>
        </p:nvCxnSpPr>
        <p:spPr>
          <a:xfrm flipH="1" flipV="1">
            <a:off x="4946014" y="4129337"/>
            <a:ext cx="249763" cy="63771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V="1">
            <a:off x="5392594" y="4769474"/>
            <a:ext cx="1553426" cy="14474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flipV="1">
            <a:off x="5376248" y="3535775"/>
            <a:ext cx="1534915" cy="13861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Скругленная прямоугольная выноска 123"/>
          <p:cNvSpPr/>
          <p:nvPr/>
        </p:nvSpPr>
        <p:spPr>
          <a:xfrm>
            <a:off x="6052011" y="5826193"/>
            <a:ext cx="4176509" cy="610049"/>
          </a:xfrm>
          <a:prstGeom prst="wedgeRoundRectCallout">
            <a:avLst>
              <a:gd name="adj1" fmla="val -63259"/>
              <a:gd name="adj2" fmla="val -5295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Очередь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своя у каждого человечка или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общая у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диспетчера?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8" name="Скругленная прямоугольная выноска 127"/>
          <p:cNvSpPr/>
          <p:nvPr/>
        </p:nvSpPr>
        <p:spPr>
          <a:xfrm>
            <a:off x="2552051" y="2327617"/>
            <a:ext cx="2012862" cy="376576"/>
          </a:xfrm>
          <a:prstGeom prst="wedgeRoundRectCallout">
            <a:avLst>
              <a:gd name="adj1" fmla="val -74645"/>
              <a:gd name="adj2" fmla="val -409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 еще вот это…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9" name="Скругленная прямоугольная выноска 128"/>
          <p:cNvSpPr/>
          <p:nvPr/>
        </p:nvSpPr>
        <p:spPr>
          <a:xfrm>
            <a:off x="4257752" y="1230732"/>
            <a:ext cx="2341298" cy="865594"/>
          </a:xfrm>
          <a:prstGeom prst="wedgeRoundRectCallout">
            <a:avLst>
              <a:gd name="adj1" fmla="val -41898"/>
              <a:gd name="adj2" fmla="val 8828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Что будет, если это попадет другому человечку?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8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8" grpId="0"/>
      <p:bldP spid="124" grpId="0" animBg="1"/>
      <p:bldP spid="128" grpId="0" animBg="1"/>
      <p:bldP spid="1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Группа 100"/>
          <p:cNvGrpSpPr/>
          <p:nvPr/>
        </p:nvGrpSpPr>
        <p:grpSpPr>
          <a:xfrm>
            <a:off x="6313514" y="1099229"/>
            <a:ext cx="4730170" cy="3931603"/>
            <a:chOff x="4556066" y="5214424"/>
            <a:chExt cx="1603434" cy="1278451"/>
          </a:xfrm>
          <a:solidFill>
            <a:srgbClr val="FFFF99">
              <a:alpha val="49804"/>
            </a:srgbClr>
          </a:solidFill>
        </p:grpSpPr>
        <p:sp>
          <p:nvSpPr>
            <p:cNvPr id="105" name="Прямоугольник 104"/>
            <p:cNvSpPr/>
            <p:nvPr/>
          </p:nvSpPr>
          <p:spPr>
            <a:xfrm>
              <a:off x="4689390" y="5533401"/>
              <a:ext cx="1346200" cy="959474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Равнобедренный треугольник 103"/>
            <p:cNvSpPr/>
            <p:nvPr/>
          </p:nvSpPr>
          <p:spPr>
            <a:xfrm>
              <a:off x="4556066" y="5214424"/>
              <a:ext cx="1603434" cy="324350"/>
            </a:xfrm>
            <a:prstGeom prst="triangl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4954762" y="3565284"/>
            <a:ext cx="1154648" cy="1209734"/>
            <a:chOff x="4556066" y="5214424"/>
            <a:chExt cx="1603434" cy="1278451"/>
          </a:xfrm>
          <a:solidFill>
            <a:srgbClr val="FFFF99">
              <a:alpha val="49804"/>
            </a:srgbClr>
          </a:solidFill>
        </p:grpSpPr>
        <p:sp>
          <p:nvSpPr>
            <p:cNvPr id="99" name="Равнобедренный треугольник 98"/>
            <p:cNvSpPr/>
            <p:nvPr/>
          </p:nvSpPr>
          <p:spPr>
            <a:xfrm>
              <a:off x="4556066" y="5214424"/>
              <a:ext cx="1603434" cy="462476"/>
            </a:xfrm>
            <a:prstGeom prst="triangl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4689390" y="5661025"/>
              <a:ext cx="1346200" cy="83185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954762" y="2032000"/>
            <a:ext cx="1154648" cy="1209734"/>
            <a:chOff x="4556066" y="5214424"/>
            <a:chExt cx="1603434" cy="1278451"/>
          </a:xfrm>
          <a:solidFill>
            <a:srgbClr val="FFFF99">
              <a:alpha val="49804"/>
            </a:srgbClr>
          </a:solidFill>
        </p:grpSpPr>
        <p:sp>
          <p:nvSpPr>
            <p:cNvPr id="33" name="Равнобедренный треугольник 32"/>
            <p:cNvSpPr/>
            <p:nvPr/>
          </p:nvSpPr>
          <p:spPr>
            <a:xfrm>
              <a:off x="4556066" y="5214424"/>
              <a:ext cx="1603434" cy="462476"/>
            </a:xfrm>
            <a:prstGeom prst="triangl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689390" y="5661025"/>
              <a:ext cx="1346200" cy="83185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236" y="3981375"/>
            <a:ext cx="1076624" cy="10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Собираем заказ в браузере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299" y="2505759"/>
            <a:ext cx="108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4878" y="1732130"/>
            <a:ext cx="162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Покупатели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8688397" y="2541893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06156" y="2091209"/>
            <a:ext cx="187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Ведем заказы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103" idx="3"/>
          </p:cNvCxnSpPr>
          <p:nvPr/>
        </p:nvCxnSpPr>
        <p:spPr>
          <a:xfrm>
            <a:off x="4556067" y="2541893"/>
            <a:ext cx="742511" cy="330103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6683568" y="3389809"/>
            <a:ext cx="343816" cy="456721"/>
            <a:chOff x="4427984" y="2613702"/>
            <a:chExt cx="343816" cy="456721"/>
          </a:xfrm>
          <a:solidFill>
            <a:schemeClr val="accent5">
              <a:lumMod val="75000"/>
            </a:schemeClr>
          </a:soli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9287386" y="2842283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9863331" y="3292909"/>
            <a:ext cx="343816" cy="456721"/>
            <a:chOff x="4427984" y="2613702"/>
            <a:chExt cx="343816" cy="456721"/>
          </a:xfrm>
          <a:solidFill>
            <a:schemeClr val="accent6"/>
          </a:solidFill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264970" y="3016597"/>
            <a:ext cx="13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Диспетчер</a:t>
            </a:r>
            <a:endParaRPr lang="ru-RU" dirty="0"/>
          </a:p>
        </p:txBody>
      </p:sp>
      <p:cxnSp>
        <p:nvCxnSpPr>
          <p:cNvPr id="76" name="Прямая со стрелкой 75"/>
          <p:cNvCxnSpPr>
            <a:stCxn id="28" idx="3"/>
            <a:endCxn id="12" idx="1"/>
          </p:cNvCxnSpPr>
          <p:nvPr/>
        </p:nvCxnSpPr>
        <p:spPr>
          <a:xfrm flipV="1">
            <a:off x="7027384" y="2853867"/>
            <a:ext cx="1661013" cy="847916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Скругленная прямоугольная выноска 78"/>
          <p:cNvSpPr/>
          <p:nvPr/>
        </p:nvSpPr>
        <p:spPr>
          <a:xfrm>
            <a:off x="1968859" y="3961413"/>
            <a:ext cx="2284164" cy="351099"/>
          </a:xfrm>
          <a:prstGeom prst="wedgeRoundRectCallout">
            <a:avLst>
              <a:gd name="adj1" fmla="val -64071"/>
              <a:gd name="adj2" fmla="val 622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 я хочу вот это…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4323907" y="4136963"/>
            <a:ext cx="776207" cy="17554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28" idx="3"/>
            <a:endCxn id="60" idx="1"/>
          </p:cNvCxnSpPr>
          <p:nvPr/>
        </p:nvCxnSpPr>
        <p:spPr>
          <a:xfrm flipV="1">
            <a:off x="7027384" y="3154257"/>
            <a:ext cx="2260002" cy="547526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28" idx="3"/>
            <a:endCxn id="64" idx="1"/>
          </p:cNvCxnSpPr>
          <p:nvPr/>
        </p:nvCxnSpPr>
        <p:spPr>
          <a:xfrm flipV="1">
            <a:off x="7027384" y="3604883"/>
            <a:ext cx="2835947" cy="9690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7268711" y="2374117"/>
            <a:ext cx="119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Очередь</a:t>
            </a:r>
            <a:endParaRPr lang="ru-RU" dirty="0"/>
          </a:p>
        </p:txBody>
      </p:sp>
      <p:sp>
        <p:nvSpPr>
          <p:cNvPr id="103" name="Скругленная прямоугольная выноска 102"/>
          <p:cNvSpPr/>
          <p:nvPr/>
        </p:nvSpPr>
        <p:spPr>
          <a:xfrm>
            <a:off x="2080461" y="2353605"/>
            <a:ext cx="2475606" cy="376576"/>
          </a:xfrm>
          <a:prstGeom prst="wedgeRoundRectCallout">
            <a:avLst>
              <a:gd name="adj1" fmla="val -62379"/>
              <a:gd name="adj2" fmla="val 5317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 хочу купить это 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8" name="Скругленная прямоугольная выноска 127"/>
          <p:cNvSpPr/>
          <p:nvPr/>
        </p:nvSpPr>
        <p:spPr>
          <a:xfrm>
            <a:off x="2080461" y="2871996"/>
            <a:ext cx="2101680" cy="372003"/>
          </a:xfrm>
          <a:prstGeom prst="wedgeRoundRectCallout">
            <a:avLst>
              <a:gd name="adj1" fmla="val -62977"/>
              <a:gd name="adj2" fmla="val -277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 еще вот это…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4253023" y="2871997"/>
            <a:ext cx="1045555" cy="18600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Скругленная прямоугольная выноска 87"/>
          <p:cNvSpPr/>
          <p:nvPr/>
        </p:nvSpPr>
        <p:spPr>
          <a:xfrm>
            <a:off x="2151340" y="4546754"/>
            <a:ext cx="1798611" cy="351099"/>
          </a:xfrm>
          <a:prstGeom prst="wedgeRoundRectCallout">
            <a:avLst>
              <a:gd name="adj1" fmla="val -75106"/>
              <a:gd name="adj2" fmla="val -710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еще это…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 flipV="1">
            <a:off x="4012019" y="4368798"/>
            <a:ext cx="1088095" cy="35350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5389046" y="2591748"/>
            <a:ext cx="343816" cy="456721"/>
            <a:chOff x="4427984" y="2613702"/>
            <a:chExt cx="343816" cy="45672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389046" y="4074381"/>
            <a:ext cx="343816" cy="456721"/>
            <a:chOff x="4427984" y="2613702"/>
            <a:chExt cx="343816" cy="4567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404839" y="2736496"/>
            <a:ext cx="873519" cy="311973"/>
            <a:chOff x="4774106" y="1600063"/>
            <a:chExt cx="873519" cy="311973"/>
          </a:xfrm>
        </p:grpSpPr>
        <p:sp>
          <p:nvSpPr>
            <p:cNvPr id="58" name="Куб 57"/>
            <p:cNvSpPr/>
            <p:nvPr/>
          </p:nvSpPr>
          <p:spPr>
            <a:xfrm>
              <a:off x="4774106" y="1600063"/>
              <a:ext cx="279920" cy="311973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Куб 61"/>
            <p:cNvSpPr/>
            <p:nvPr/>
          </p:nvSpPr>
          <p:spPr>
            <a:xfrm>
              <a:off x="4972429" y="1600063"/>
              <a:ext cx="279920" cy="311973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Куб 65"/>
            <p:cNvSpPr/>
            <p:nvPr/>
          </p:nvSpPr>
          <p:spPr>
            <a:xfrm>
              <a:off x="5170752" y="1600063"/>
              <a:ext cx="279920" cy="311973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Куб 66"/>
            <p:cNvSpPr/>
            <p:nvPr/>
          </p:nvSpPr>
          <p:spPr>
            <a:xfrm>
              <a:off x="5367705" y="1600063"/>
              <a:ext cx="279920" cy="311973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68" name="Прямая со стрелкой 67"/>
          <p:cNvCxnSpPr/>
          <p:nvPr/>
        </p:nvCxnSpPr>
        <p:spPr>
          <a:xfrm>
            <a:off x="5799164" y="2924914"/>
            <a:ext cx="804029" cy="70193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5799164" y="3784093"/>
            <a:ext cx="804029" cy="50631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54685" y="3430890"/>
            <a:ext cx="798892" cy="37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Заказ</a:t>
            </a:r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3934549" y="3094995"/>
            <a:ext cx="136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Позиция заказа</a:t>
            </a:r>
            <a:endParaRPr lang="ru-RU" dirty="0"/>
          </a:p>
        </p:txBody>
      </p:sp>
      <p:sp>
        <p:nvSpPr>
          <p:cNvPr id="109" name="TextBox 108"/>
          <p:cNvSpPr txBox="1"/>
          <p:nvPr/>
        </p:nvSpPr>
        <p:spPr>
          <a:xfrm>
            <a:off x="4749330" y="4799757"/>
            <a:ext cx="165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Браузеры </a:t>
            </a:r>
            <a:br>
              <a:rPr lang="ru-RU" dirty="0" smtClean="0"/>
            </a:br>
            <a:r>
              <a:rPr lang="ru-RU" dirty="0" smtClean="0"/>
              <a:t>у покупателя</a:t>
            </a:r>
            <a:endParaRPr lang="ru-RU" dirty="0"/>
          </a:p>
        </p:txBody>
      </p:sp>
      <p:sp>
        <p:nvSpPr>
          <p:cNvPr id="112" name="TextBox 111"/>
          <p:cNvSpPr txBox="1"/>
          <p:nvPr/>
        </p:nvSpPr>
        <p:spPr>
          <a:xfrm>
            <a:off x="7343264" y="5048647"/>
            <a:ext cx="280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Сервера в дата-центре</a:t>
            </a:r>
            <a:endParaRPr lang="ru-RU" dirty="0"/>
          </a:p>
        </p:txBody>
      </p:sp>
      <p:grpSp>
        <p:nvGrpSpPr>
          <p:cNvPr id="121" name="Группа 120"/>
          <p:cNvGrpSpPr/>
          <p:nvPr/>
        </p:nvGrpSpPr>
        <p:grpSpPr>
          <a:xfrm>
            <a:off x="8017166" y="3810580"/>
            <a:ext cx="343816" cy="456721"/>
            <a:chOff x="4427984" y="2613702"/>
            <a:chExt cx="343816" cy="456721"/>
          </a:xfrm>
          <a:solidFill>
            <a:srgbClr val="FFCCFF"/>
          </a:solidFill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4427984" y="2780928"/>
              <a:ext cx="343816" cy="289495"/>
            </a:xfrm>
            <a:prstGeom prst="roundRect">
              <a:avLst>
                <a:gd name="adj" fmla="val 7098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4491880" y="2613702"/>
              <a:ext cx="216024" cy="21602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125" name="Цилиндр 124"/>
          <p:cNvSpPr/>
          <p:nvPr/>
        </p:nvSpPr>
        <p:spPr>
          <a:xfrm>
            <a:off x="8079588" y="4417807"/>
            <a:ext cx="608287" cy="315873"/>
          </a:xfrm>
          <a:prstGeom prst="can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TextBox 125"/>
          <p:cNvSpPr txBox="1"/>
          <p:nvPr/>
        </p:nvSpPr>
        <p:spPr>
          <a:xfrm>
            <a:off x="8275245" y="3730586"/>
            <a:ext cx="160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Веду каталог</a:t>
            </a:r>
            <a:endParaRPr lang="ru-RU" dirty="0"/>
          </a:p>
        </p:txBody>
      </p:sp>
      <p:sp>
        <p:nvSpPr>
          <p:cNvPr id="127" name="Цилиндр 126"/>
          <p:cNvSpPr/>
          <p:nvPr/>
        </p:nvSpPr>
        <p:spPr>
          <a:xfrm>
            <a:off x="9072545" y="4184132"/>
            <a:ext cx="1184329" cy="790465"/>
          </a:xfrm>
          <a:prstGeom prst="can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7795072" y="4635453"/>
            <a:ext cx="119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Товары</a:t>
            </a:r>
            <a:endParaRPr lang="ru-RU" dirty="0"/>
          </a:p>
        </p:txBody>
      </p:sp>
      <p:sp>
        <p:nvSpPr>
          <p:cNvPr id="130" name="TextBox 129"/>
          <p:cNvSpPr txBox="1"/>
          <p:nvPr/>
        </p:nvSpPr>
        <p:spPr>
          <a:xfrm>
            <a:off x="9051281" y="4331247"/>
            <a:ext cx="125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Медиа </a:t>
            </a:r>
            <a:br>
              <a:rPr lang="ru-RU" dirty="0" smtClean="0"/>
            </a:br>
            <a:r>
              <a:rPr lang="ru-RU" dirty="0" smtClean="0"/>
              <a:t>к товарам</a:t>
            </a:r>
            <a:endParaRPr lang="ru-RU" dirty="0"/>
          </a:p>
        </p:txBody>
      </p:sp>
      <p:cxnSp>
        <p:nvCxnSpPr>
          <p:cNvPr id="132" name="Прямая со стрелкой 131"/>
          <p:cNvCxnSpPr>
            <a:endCxn id="122" idx="1"/>
          </p:cNvCxnSpPr>
          <p:nvPr/>
        </p:nvCxnSpPr>
        <p:spPr>
          <a:xfrm flipV="1">
            <a:off x="5799164" y="4122554"/>
            <a:ext cx="2218002" cy="246244"/>
          </a:xfrm>
          <a:prstGeom prst="straightConnector1">
            <a:avLst/>
          </a:prstGeom>
          <a:ln w="28575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>
            <a:stCxn id="122" idx="3"/>
          </p:cNvCxnSpPr>
          <p:nvPr/>
        </p:nvCxnSpPr>
        <p:spPr>
          <a:xfrm>
            <a:off x="8360982" y="4122554"/>
            <a:ext cx="711563" cy="263800"/>
          </a:xfrm>
          <a:prstGeom prst="straightConnector1">
            <a:avLst/>
          </a:prstGeom>
          <a:ln w="28575">
            <a:solidFill>
              <a:srgbClr val="FF66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>
            <a:stCxn id="122" idx="3"/>
          </p:cNvCxnSpPr>
          <p:nvPr/>
        </p:nvCxnSpPr>
        <p:spPr>
          <a:xfrm>
            <a:off x="8360982" y="4122554"/>
            <a:ext cx="163893" cy="295253"/>
          </a:xfrm>
          <a:prstGeom prst="straightConnector1">
            <a:avLst/>
          </a:prstGeom>
          <a:ln w="28575">
            <a:solidFill>
              <a:srgbClr val="FF66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9</a:t>
            </a:fld>
            <a:r>
              <a:rPr lang="ru-RU" smtClean="0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5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/>
      <p:bldP spid="127" grpId="0" animBg="1"/>
      <p:bldP spid="129" grpId="0"/>
      <p:bldP spid="1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зработка ПО с помощью UML - 2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C6982338-52A2-4D72-A143-ACB2EA44741C}" vid="{BF334022-C8A7-4E86-87D6-90A17569A35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67666</TotalTime>
  <Words>848</Words>
  <Application>Microsoft Office PowerPoint</Application>
  <PresentationFormat>Произвольный</PresentationFormat>
  <Paragraphs>242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Разработка ПО с помощью UML - 2</vt:lpstr>
      <vt:lpstr>Тестируем устойчивость приложения  в сервисной архитектуре.  Разбор кейсов</vt:lpstr>
      <vt:lpstr>Как будет устроен мастер-класс?</vt:lpstr>
      <vt:lpstr>Что поменялось в архитектуре</vt:lpstr>
      <vt:lpstr>Тестировать надо иначе</vt:lpstr>
      <vt:lpstr>Метафора гномиков –  маленьких человечков,  которые все делают</vt:lpstr>
      <vt:lpstr>Гномики для интернет-магазина</vt:lpstr>
      <vt:lpstr>Но у нас много покупателей…</vt:lpstr>
      <vt:lpstr>Делаем кластер сервисов приемки заказов</vt:lpstr>
      <vt:lpstr>Собираем заказ в браузере</vt:lpstr>
      <vt:lpstr>Общая база данных</vt:lpstr>
      <vt:lpstr>Ведение остатка на складе – проблема </vt:lpstr>
      <vt:lpstr>Ведение остатка на складе – варианты </vt:lpstr>
      <vt:lpstr>Варианты межсервисного взаимодействия</vt:lpstr>
      <vt:lpstr>Ведение остатка на складе – общая БД</vt:lpstr>
      <vt:lpstr>Кейсы для проверки</vt:lpstr>
      <vt:lpstr>Устойчивость: гномики умирают, их отстреливают</vt:lpstr>
      <vt:lpstr>Надежность: ноды в разных датацентрах</vt:lpstr>
      <vt:lpstr>А теперь –  кто хочет разобрать свой кейс?</vt:lpstr>
      <vt:lpstr>Завершаем мастер-класс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Цепков mtsepkov.org</dc:creator>
  <cp:lastModifiedBy>Any</cp:lastModifiedBy>
  <cp:revision>1120</cp:revision>
  <cp:lastPrinted>2013-10-08T13:48:55Z</cp:lastPrinted>
  <dcterms:created xsi:type="dcterms:W3CDTF">2016-02-17T14:46:50Z</dcterms:created>
  <dcterms:modified xsi:type="dcterms:W3CDTF">2021-04-16T09:31:09Z</dcterms:modified>
</cp:coreProperties>
</file>