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Proxima Nova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6168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Всем привет!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Меня зовут Ксения.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Этот молниеносный доклад будет про инфраструктурное тестирование в AWS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B7B7B7"/>
                </a:solidFill>
              </a:rPr>
              <a:t>Это мой первый доклад и я немного волнуюсь.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B7B7B7"/>
                </a:solidFill>
              </a:rPr>
              <a:t>Зачем тестировать инфраструктуру, спросите вы. Живут же люди и без этого и все у них прекрасно. Да, но обо всем по-порядку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16383784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16383784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</a:pPr>
            <a:r>
              <a:rPr lang="en" sz="900"/>
              <a:t>Соответствие архитектурным требованиям. Точно так же как приложение должно соответствовать функциональным требованиям, инфраструктура должна соответствовать архитектурным, для достижения максимальной эффективности.</a:t>
            </a:r>
            <a:endParaRPr sz="900"/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Char char="○"/>
            </a:pPr>
            <a:r>
              <a:rPr lang="en" sz="900">
                <a:solidFill>
                  <a:srgbClr val="999999"/>
                </a:solidFill>
              </a:rPr>
              <a:t>Тесты пишутся параллельно модулям после принятия решения об архитектуре конфигурации</a:t>
            </a:r>
            <a:endParaRPr sz="900">
              <a:solidFill>
                <a:srgbClr val="999999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</a:pPr>
            <a:r>
              <a:rPr lang="en" sz="900"/>
              <a:t>НАличие уникальных атрибутов в инфраструктурах каждого клиента</a:t>
            </a:r>
            <a:endParaRPr sz="9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1990a799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1990a799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Раннее обнаружение  проблем</a:t>
            </a:r>
            <a:endParaRPr sz="900">
              <a:solidFill>
                <a:schemeClr val="dk1"/>
              </a:solidFill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Char char="○"/>
            </a:pPr>
            <a:r>
              <a:rPr lang="en" sz="900">
                <a:solidFill>
                  <a:schemeClr val="dk1"/>
                </a:solidFill>
              </a:rPr>
              <a:t>Раннее обнаружение проблем на несоответствие параметров конфигурации, что может повлиять на функциональность, безопасность, юзабилити (например лишние открытые порты, неправильный роутинг, неверный размер инстанса)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Безопасность (опять таки сетевые настройки: порты, фаерволы и публичные или приватные сети, проверка, что имя приватного сервера не торчит никуда наружу, не подставляетесь под DDoS)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Контроль расходов (в этом помогает контроль размера инстансов, их количество и тегирование ВСЕХ ресурсов, чтобы составить правильное представление о биллинге в конце месяца и грамотно распределить ресурсы в следующем)</a:t>
            </a:r>
            <a:endParaRPr sz="900">
              <a:solidFill>
                <a:schemeClr val="dk1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900"/>
              <a:buChar char="●"/>
            </a:pPr>
            <a:r>
              <a:rPr lang="en" sz="900">
                <a:solidFill>
                  <a:srgbClr val="B7B7B7"/>
                </a:solidFill>
              </a:rPr>
              <a:t>Контроль версионности (удостовериться, что используются последние версии ваших сервисов, на нужной версии машины windows)</a:t>
            </a:r>
            <a:endParaRPr sz="900">
              <a:solidFill>
                <a:srgbClr val="B7B7B7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" sz="900">
                <a:solidFill>
                  <a:schemeClr val="dk1"/>
                </a:solidFill>
              </a:rPr>
              <a:t>Контроль полу-ручной конфигурации (помогает контролировать, если к инфраструктуре есть доступы у сотрудников и ее можно конфигурировать руками, что часто приводит к неверным изменениям, которые не трекаются(это плохо, даже если изменения сделаные руками важны и более приемлемы с точки зрения архитектуры, так как они не учтены и потеряются, так как кто-то их забыл, тестировать на наличие новообразований))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16383784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16383784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High level test:</a:t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keep these at minum, these tend to run for very long time and should be executed later in pipeline stages</a:t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Mid level testing:</a:t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once the quicker validation has been run, different pieces can be assembled and tested together.  </a:t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Low level testing:</a:t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includes Unit tests, syntax, style and code analysis. Should be run as early as possible in the pipeline.</a:t>
            </a:r>
            <a:endParaRPr sz="14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163837847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163837847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222222"/>
                </a:solidFill>
                <a:highlight>
                  <a:srgbClr val="FFFFFF"/>
                </a:highlight>
              </a:rPr>
              <a:t>Юнит-тестирование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позволяет проверить работу компонентов по отдельности, изолированно друг от друга. Юнит-тесты должны быть быстрыми, простыми в понимании и написании. Хорошие юнит-тесты должны запускаться везде, с сетевым соединением </a:t>
            </a:r>
            <a:r>
              <a:rPr lang="en" sz="1200" i="1">
                <a:solidFill>
                  <a:srgbClr val="222222"/>
                </a:solidFill>
                <a:highlight>
                  <a:srgbClr val="FFFFFF"/>
                </a:highlight>
              </a:rPr>
              <a:t>или без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него, но желательно без.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Это тесты на соответствие названий шаблону, на наличие у параметров значений (не null).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Не нужны сетевые подключения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Например можно проверить, что все названия выровнены относительно какого-то шаблона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Инструменты для Unit тестов - у некоторых фреймворков для написания инфраструктуры есть модуль, для юнит тестирования.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1990a799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1990a799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Так как запускается без сетевого подключения, не нужно поднимать инфраструктуру. Это позволяет найти часть проблем еще до того, как провайдер начнет брать деньги за инфраструктуру.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Заодно это позволяет придерживаться основных правил порядка, что облегчает поиск ресурсов и их отладку в случае необходимости.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163837847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163837847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Интеграционные тесты на соответствие элементов архитектурным решениям.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интеграционное тестирование позволяет проверить корректность взаимодействия компонентов системы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Как то параметры системы, выполнение отдельных элементов, а также соответствию политике безопасности.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Может тестироваться как отдельный модуль системы, после деплоя, так и целая копия реальной инфраструктуры, поднятой в песочнице.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Еще один неочевидный плюс инфраструктурных тестов: их можно запустиь на проде. Они ничего не меняют, просто делают чек среза инфраструктуры.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1990a7993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1990a7993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Безопасность: порты, правила в фаерволе, секьюрити группы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1990a7993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1990a7993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Плюсы</a:t>
            </a:r>
            <a:r>
              <a:rPr lang="en" b="1"/>
              <a:t>: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Докумантация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Это самая полная документация фреймверка инфраструктурного тестирования с которой я сталкивалась.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Низкий порог вхождения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Не являясь автоматизатором, можно сразу начать писать тесты, так как синтаксис очень понятный и довольно широкая библиотека методов работы с ресурсами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Библиотека ресурсов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Также относительно широкая. Как для AWS, так и для Google Cloud, Windows OS, Azure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Интеграция с Ruby SDK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Так как фреймворк Inspec относительно новый и OpenSourse, то как всегда возникает проблема недостатка методов, ресурсов. Это решается с помощью AWS Ruby SDK (есть поддержка и других языков, которые можно интегрировать с другими фреймворками)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Минусы</a:t>
            </a:r>
            <a:endParaRPr b="1" u="sng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Не полная.</a:t>
            </a:r>
            <a:r>
              <a:rPr lang="en"/>
              <a:t> Но так как открытая, можно заводить не только фича-реквесты, но и поучаствовать в разработке самому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Статичность.</a:t>
            </a:r>
            <a:r>
              <a:rPr lang="en"/>
              <a:t> Привязка к recourse ID, который меняется каждый раз при переподнятии ресурса и измеении некоторых параметров, как например instance type.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1990a7993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1990a7993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1990a7993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1990a7993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16383784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16383784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Я QA уже 7 лет.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Последние 2 года работаю в компании Exness, которая является одним из крупнейших и стабильных форекс-брокеров.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Главный офис компании находится на Кипре в городе Лимассол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В свободное от работы время занимаюсь исследовательским тестированием мира вокруг, функциональным тестированием себя и иногда нагрузочным, но с годами реже.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163837847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163837847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Нагрузка и стресс комбинируются с конфигурационным тестированием и фокус смещается с производительности сервисов и приложений на производительность инфраструктуры и оптимальности ее конфигурации.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AWS - Подсеть - EC2 instance Windows, на котором запущен сервер определенной версии, в фаерволе открыт только один порт для этого сервера, а в случае падения сервера, он должен перезапускаться.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1990a7993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1990a7993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16383784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16383784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88ecd1f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88ecd1f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Репутация компании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cee922044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cee922044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1638378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1638378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16383784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16383784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1990a7993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1990a7993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Я прилетела со средиземного моря на балтийское море, но ваше море не кажется таким дружелюбным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163837847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163837847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На этом слайде немного информации о компании: немного цифр, которые должны вас впечатлить (лично меня впечатляют) и примерно десятая часть из всего стека используемых технологий.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Около года назад компания выбрала курс на предоставление B2B решений. Идея в том, что каждый клиент может собрать из необходимых функциональных кубиков свой уникальный продукт. Быстро и легко.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Для этого необходимо было перевезти все компоненты в облака и иметь возможность по щелчку кнопки собирать готовое решение под нужды заказчика.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16383784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16383784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 связи с этим был сформирован бизнес юнит из команд, которые принимают в этом участие. </a:t>
            </a:r>
            <a:r>
              <a:rPr lang="en">
                <a:solidFill>
                  <a:srgbClr val="A64D79"/>
                </a:solidFill>
              </a:rPr>
              <a:t>Это и команда серверной платформы, и команда занимающаяся обработкой и хранением данных и команда работающая над API(между сервером и клиентом) и команда операционной деятельности.</a:t>
            </a:r>
            <a:endParaRPr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3 min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Для реализации мгновенного развертывания инфраструктуры был выбран подход Infrastructure as Code. И по причине опыта у некоторых участников команды в AWS был выбран именно этот провайдер.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И таким образом произошло мое знакомство с AWS и инфраструктурным тестированием в нем.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И хотела бы поделиться накопленными знаниями об инфраструктурном тестировании в рамках данного подхода.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CCCC"/>
                </a:solidFill>
              </a:rPr>
              <a:t>Кто слышал/читал/занимался инфраструктурном тестированием?</a:t>
            </a:r>
            <a:endParaRPr sz="12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CCCCC"/>
                </a:solidFill>
              </a:rPr>
              <a:t>Кто знаком с Infrastructure as Code</a:t>
            </a:r>
            <a:endParaRPr sz="1200"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cf71216e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cf71216e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И в нашем бизнес юните началась работа над тем как предоставлять инфраструктуру быстро и легко. Для этого нам необходимо множество довольно похожих, архитектурно инфраструктур, но при этом обладающих уникальными атрибутами. На реальном железе это очень дорого. Поэтому был выбран AWS как провайдер ресурсов инфраструктуры.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Ну ок, но это не решает проблемы масштабируемости, скажете вы. Да, но ее решает подход IaC.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Что это такое?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проще говоря, кодом можно описать сколько, каких компонент с какими параметрами и атрибутами должно быть в инфраструктуре у каждого конкретного заказчика. И таких инфраструктур может быть много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999999"/>
                </a:solidFill>
              </a:rPr>
              <a:t>Для реализации мгновенного развертывания инфраструктуры был выбран подход Infrastructure as Code. И таким образом произошло мое знакомство с AWS и инфраструктурным тестированием в нем.</a:t>
            </a:r>
            <a:endParaRPr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И хотела бы поделиться накопленными знаниями об инфраструктурном тестировании в рамках данного подхода  и какие проблемы оно может помочь решить.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Кто слышал/читал/занимался инфраструктурном тестированием?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Кто знаком с Infrastructure as Code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</a:rPr>
              <a:t>(да уж не очень густо)(О супер! Оказывается вы подготовленная аудитория)</a:t>
            </a:r>
            <a:endParaRPr sz="1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Что такое IaC? </a:t>
            </a:r>
            <a:endParaRPr sz="10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/>
              <a:t>Infrastructure as Code - процесс создания и управления инфраструктуры,используя код, а не физическую конфигурацию системы. Под конфигурацией подразумевается как конфигурация физического оборудования, виртуального, так и связи и настройки между оборудованием(например, это могут быть настройки сети)</a:t>
            </a:r>
            <a:endParaRPr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1990a799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1990a799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Таким образом, очевидно, что главный плюс подхода это масштабируемость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Ну и разумеется колоссальное количество времени экономится на деплой (не нужно каждую инфраструктуру конфигурировать вручную)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Существенно экономит деньги еще и то, что отжившую инфраструктуру (если закончилось тестирование, эксперименты или клиент ушел) можно уничтожить в считанные секунды и не платить за нее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Поиск ошибки в инфраструктуре развернутой руками может занять значительно больше времени. И в 100 инфраструктурах может быть 100 ошибок и все они будут уникальны. В инфраструктуре кодом конечно же тоже могут быть ошибки, но они не уникальны и пофиксив одну, это касается и остальных инфраструктур. (жаль, но работает и в обратную сторону)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</a:rPr>
              <a:t>Хотя перевод ручной конфигурации на автоматическую значительно сокращает возможность ошибок, это не отменяет их полностью. Поэтому инфраструктуру тоже нужно тестировать!!!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Круто, да?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</a:rPr>
              <a:t>Почему IaC?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Позволяет быстро проектировать и масштабировать инфраструктуру, значительно снижает стоимость и риск человеческой ошибки. Стоимость снижается благодаря уменьшению времени на повторяющуюся работу.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И все-таки описание “всего-всего” кодом требует много усилий и достаточной квалификации или инвестиций в обучение. Это дорого в краткосрочной перспективе, однако в условиях масштабируемости и спустя время окупаемость растет в геометрической прогрессии.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fdc8e052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fdc8e052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Что это такое?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Тестирование инфраструктуры - это проверка ИТ-инфраструктуры, на соответствие архитектурному решению, правильной конфигурации системы, ее отдельных компонент, их параметров, взаимодействия друг с другом, настроек безопасности и оптимальности используемых ресурсов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B7B7B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Зачем это нужно?</a:t>
            </a:r>
            <a:endParaRPr sz="1000">
              <a:solidFill>
                <a:srgbClr val="B7B7B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</a:rPr>
              <a:t>Так как с течением времени архитектура и инфраструктура только усложняются и используемые компанией компоненты могут выполняться на серверах разного типа, могут собираться в кластеры, иметь множество зависимостей друг от друга и сложную логику конфигурации параметров, а также компания может масштабировать свои решения, потребность в тестировании инфраструктуры с каждым днем возрастает.</a:t>
            </a:r>
            <a:endParaRPr sz="1000">
              <a:solidFill>
                <a:srgbClr val="B7B7B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fdc8e052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fdc8e052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kseniy-chistova-78912a146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Инфраструктурное тестирование в AWS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525" y="4110550"/>
            <a:ext cx="1360825" cy="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201750"/>
            <a:ext cx="8520600" cy="14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Зачем нужно тестировать инфраструктуру?</a:t>
            </a:r>
            <a:endParaRPr sz="4000"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563900"/>
            <a:ext cx="8520600" cy="31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Соответствие множества подобных инфраструктур единым архитектурным требованиям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000" y="4079713"/>
            <a:ext cx="1360825" cy="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280875"/>
            <a:ext cx="8520600" cy="1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/>
              <a:t>Какие еще плюсы в тестировании инфраструктуры?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758775"/>
            <a:ext cx="8520600" cy="2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Раннее обнаружение проблем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Безопасность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Контроль расходов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Контроль полуручной конфигурации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124850" y="124525"/>
            <a:ext cx="7277700" cy="9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Пирамида инфраструктурного тестирования...</a:t>
            </a:r>
            <a:endParaRPr sz="3500"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1218525" y="1216475"/>
            <a:ext cx="2904300" cy="32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" sz="2800">
                <a:solidFill>
                  <a:srgbClr val="000000"/>
                </a:solidFill>
              </a:rPr>
              <a:t>Higher-Level</a:t>
            </a:r>
            <a:endParaRPr sz="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60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" sz="2800">
                <a:solidFill>
                  <a:srgbClr val="000000"/>
                </a:solidFill>
              </a:rPr>
              <a:t>Mid-level</a:t>
            </a:r>
            <a:endParaRPr sz="2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40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●"/>
            </a:pPr>
            <a:r>
              <a:rPr lang="en" sz="2800">
                <a:solidFill>
                  <a:srgbClr val="000000"/>
                </a:solidFill>
              </a:rPr>
              <a:t>Low-level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31" name="Google Shape;131;p24"/>
          <p:cNvSpPr/>
          <p:nvPr/>
        </p:nvSpPr>
        <p:spPr>
          <a:xfrm>
            <a:off x="4851450" y="1305525"/>
            <a:ext cx="2981700" cy="3462900"/>
          </a:xfrm>
          <a:prstGeom prst="diamond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/>
          <p:nvPr/>
        </p:nvSpPr>
        <p:spPr>
          <a:xfrm>
            <a:off x="5378957" y="1305525"/>
            <a:ext cx="1926900" cy="1122600"/>
          </a:xfrm>
          <a:prstGeom prst="triangle">
            <a:avLst>
              <a:gd name="adj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/>
          <p:nvPr/>
        </p:nvSpPr>
        <p:spPr>
          <a:xfrm rot="10800000">
            <a:off x="5378818" y="3645925"/>
            <a:ext cx="1926900" cy="11226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000" y="4079713"/>
            <a:ext cx="1360825" cy="8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3389525" y="679625"/>
            <a:ext cx="30624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solidFill>
                  <a:schemeClr val="dk1"/>
                </a:solidFill>
              </a:rPr>
              <a:t>не пирамида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311700" y="24928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Low-level: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41" name="Google Shape;141;p25"/>
          <p:cNvSpPr txBox="1">
            <a:spLocks noGrp="1"/>
          </p:cNvSpPr>
          <p:nvPr>
            <p:ph type="body" idx="1"/>
          </p:nvPr>
        </p:nvSpPr>
        <p:spPr>
          <a:xfrm>
            <a:off x="311700" y="1039901"/>
            <a:ext cx="8520600" cy="3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</a:rPr>
              <a:t>Синтаксис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rgbClr val="000000"/>
                </a:solidFill>
              </a:rPr>
              <a:t>Код стайл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lang="en" sz="3000">
                <a:solidFill>
                  <a:schemeClr val="dk1"/>
                </a:solidFill>
              </a:rPr>
              <a:t>Unit тесты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Инструменты:</a:t>
            </a:r>
            <a:endParaRPr sz="4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Rubocop, Lint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42" name="Google Shape;142;p25"/>
          <p:cNvSpPr/>
          <p:nvPr/>
        </p:nvSpPr>
        <p:spPr>
          <a:xfrm>
            <a:off x="4823000" y="1039888"/>
            <a:ext cx="3128700" cy="36936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5"/>
          <p:cNvSpPr/>
          <p:nvPr/>
        </p:nvSpPr>
        <p:spPr>
          <a:xfrm rot="10800000">
            <a:off x="5381000" y="3536200"/>
            <a:ext cx="2012700" cy="1197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000" y="4079713"/>
            <a:ext cx="1360825" cy="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11700" y="282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Зачем нужен Low-Level</a:t>
            </a:r>
            <a:endParaRPr sz="4000"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Контроль конфигурации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Унификация ресурсов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Экономия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4823000" y="1039888"/>
            <a:ext cx="3128700" cy="36936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/>
          <p:nvPr/>
        </p:nvSpPr>
        <p:spPr>
          <a:xfrm rot="10800000">
            <a:off x="5381000" y="3536200"/>
            <a:ext cx="2012700" cy="1197300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000" y="4079713"/>
            <a:ext cx="1360825" cy="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244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Mid-level: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170125" y="952500"/>
            <a:ext cx="8339700" cy="3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Ресурсы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Атрибуты ресурсов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Связи между ресурсами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Инструменты: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Inspec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60" name="Google Shape;160;p27"/>
          <p:cNvSpPr/>
          <p:nvPr/>
        </p:nvSpPr>
        <p:spPr>
          <a:xfrm>
            <a:off x="5286825" y="1013700"/>
            <a:ext cx="3128700" cy="3693600"/>
          </a:xfrm>
          <a:prstGeom prst="diamond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7"/>
          <p:cNvSpPr/>
          <p:nvPr/>
        </p:nvSpPr>
        <p:spPr>
          <a:xfrm>
            <a:off x="5840325" y="1013700"/>
            <a:ext cx="2021700" cy="11973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7"/>
          <p:cNvSpPr/>
          <p:nvPr/>
        </p:nvSpPr>
        <p:spPr>
          <a:xfrm rot="10800000">
            <a:off x="5840325" y="3510000"/>
            <a:ext cx="2021700" cy="11973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000" y="4079713"/>
            <a:ext cx="1360825" cy="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Что решает Mid-Level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Конфигурационные ошибки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Настройки безопасности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Контроль расходов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Контроль полуручной</a:t>
            </a:r>
            <a:endParaRPr sz="3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конфигурации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5286825" y="1013700"/>
            <a:ext cx="3128700" cy="3693600"/>
          </a:xfrm>
          <a:prstGeom prst="diamond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8"/>
          <p:cNvSpPr/>
          <p:nvPr/>
        </p:nvSpPr>
        <p:spPr>
          <a:xfrm>
            <a:off x="5840325" y="1013700"/>
            <a:ext cx="2021700" cy="11973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8"/>
          <p:cNvSpPr/>
          <p:nvPr/>
        </p:nvSpPr>
        <p:spPr>
          <a:xfrm rot="10800000">
            <a:off x="5840325" y="3510000"/>
            <a:ext cx="2021700" cy="11973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311700" y="2374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Inspec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1"/>
          </p:nvPr>
        </p:nvSpPr>
        <p:spPr>
          <a:xfrm>
            <a:off x="127200" y="944825"/>
            <a:ext cx="8520600" cy="37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Плюсы</a:t>
            </a:r>
            <a:endParaRPr sz="30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Документация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Низкий порог вхождения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Относительно широкая библиотека ресурсов 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Интеграция с AWS Ruby SDK</a:t>
            </a:r>
            <a:endParaRPr sz="22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Минусы</a:t>
            </a:r>
            <a:endParaRPr sz="30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По-прежнему не полная библиотека ресурсов</a:t>
            </a:r>
            <a:endParaRPr sz="2200">
              <a:solidFill>
                <a:srgbClr val="000000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Больше подходит для статичной инфраструктуры</a:t>
            </a:r>
            <a:endParaRPr sz="22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525" y="4110550"/>
            <a:ext cx="1360825" cy="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311700" y="322900"/>
            <a:ext cx="85206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Пример №1</a:t>
            </a:r>
            <a:endParaRPr sz="4000"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115325" y="1017725"/>
            <a:ext cx="885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B7B7B7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134F5C"/>
                </a:solidFill>
              </a:rPr>
              <a:t>// Проверка существования инстанса по id</a:t>
            </a:r>
            <a:endParaRPr sz="2700">
              <a:solidFill>
                <a:srgbClr val="134F5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describe aws_ec2_instance(</a:t>
            </a:r>
            <a:r>
              <a:rPr lang="en" sz="2700">
                <a:solidFill>
                  <a:srgbClr val="FFA1FE"/>
                </a:solidFill>
                <a:latin typeface="Courier New"/>
                <a:ea typeface="Courier New"/>
                <a:cs typeface="Courier New"/>
                <a:sym typeface="Courier New"/>
              </a:rPr>
              <a:t>'id-01a2349e94458a507'</a:t>
            </a:r>
            <a:r>
              <a:rPr lang="en" sz="27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) do</a:t>
            </a:r>
            <a:endParaRPr sz="27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it { should </a:t>
            </a:r>
            <a:r>
              <a:rPr lang="en" sz="2700">
                <a:solidFill>
                  <a:srgbClr val="FFA1FE"/>
                </a:solidFill>
                <a:latin typeface="Courier New"/>
                <a:ea typeface="Courier New"/>
                <a:cs typeface="Courier New"/>
                <a:sym typeface="Courier New"/>
              </a:rPr>
              <a:t>exist </a:t>
            </a:r>
            <a:r>
              <a:rPr lang="en" sz="27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7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endParaRPr sz="27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highlight>
                <a:srgbClr val="283C4C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525" y="4110550"/>
            <a:ext cx="1360825" cy="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311700" y="264750"/>
            <a:ext cx="8520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Пример №2</a:t>
            </a:r>
            <a:endParaRPr sz="4000"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311700" y="1017750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134F5C"/>
                </a:solidFill>
              </a:rPr>
              <a:t>// test-suite</a:t>
            </a:r>
            <a:endParaRPr sz="2700">
              <a:solidFill>
                <a:srgbClr val="134F5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describe </a:t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aws_ec2_instance(name: </a:t>
            </a:r>
            <a:r>
              <a:rPr lang="en" sz="2200">
                <a:solidFill>
                  <a:srgbClr val="FFA1FE"/>
                </a:solidFill>
                <a:latin typeface="Courier New"/>
                <a:ea typeface="Courier New"/>
                <a:cs typeface="Courier New"/>
                <a:sym typeface="Courier New"/>
              </a:rPr>
              <a:t>'my-instance'</a:t>
            </a: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) do</a:t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it { should </a:t>
            </a:r>
            <a:r>
              <a:rPr lang="en" sz="2200">
                <a:solidFill>
                  <a:srgbClr val="FFA1FE"/>
                </a:solidFill>
                <a:latin typeface="Courier New"/>
                <a:ea typeface="Courier New"/>
                <a:cs typeface="Courier New"/>
                <a:sym typeface="Courier New"/>
              </a:rPr>
              <a:t>be_running</a:t>
            </a: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}</a:t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its(</a:t>
            </a:r>
            <a:r>
              <a:rPr lang="en" sz="2200">
                <a:solidFill>
                  <a:srgbClr val="FFA1FE"/>
                </a:solidFill>
                <a:latin typeface="Courier New"/>
                <a:ea typeface="Courier New"/>
                <a:cs typeface="Courier New"/>
                <a:sym typeface="Courier New"/>
              </a:rPr>
              <a:t>'tags'</a:t>
            </a: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){ should include(key: </a:t>
            </a:r>
            <a:r>
              <a:rPr lang="en" sz="2200">
                <a:solidFill>
                  <a:srgbClr val="FFA1FE"/>
                </a:solidFill>
                <a:latin typeface="Courier New"/>
                <a:ea typeface="Courier New"/>
                <a:cs typeface="Courier New"/>
                <a:sym typeface="Courier New"/>
              </a:rPr>
              <a:t>'Name'</a:t>
            </a: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0" lvl="0" indent="457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value: </a:t>
            </a:r>
            <a:r>
              <a:rPr lang="en" sz="2200">
                <a:solidFill>
                  <a:srgbClr val="FFA1FE"/>
                </a:solidFill>
                <a:latin typeface="Courier New"/>
                <a:ea typeface="Courier New"/>
                <a:cs typeface="Courier New"/>
                <a:sym typeface="Courier New"/>
              </a:rPr>
              <a:t>'ResName'</a:t>
            </a: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)}</a:t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its(</a:t>
            </a:r>
            <a:r>
              <a:rPr lang="en" sz="2200">
                <a:solidFill>
                  <a:srgbClr val="FFA1FE"/>
                </a:solidFill>
                <a:latin typeface="Courier New"/>
                <a:ea typeface="Courier New"/>
                <a:cs typeface="Courier New"/>
                <a:sym typeface="Courier New"/>
              </a:rPr>
              <a:t>'instance_type’</a:t>
            </a: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){ should eq </a:t>
            </a:r>
            <a:r>
              <a:rPr lang="en" sz="2200">
                <a:solidFill>
                  <a:srgbClr val="FFA1FE"/>
                </a:solidFill>
                <a:latin typeface="Courier New"/>
                <a:ea typeface="Courier New"/>
                <a:cs typeface="Courier New"/>
                <a:sym typeface="Courier New"/>
              </a:rPr>
              <a:t>'t2.micro'</a:t>
            </a: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  its(</a:t>
            </a:r>
            <a:r>
              <a:rPr lang="en" sz="2200">
                <a:solidFill>
                  <a:srgbClr val="FFA1FE"/>
                </a:solidFill>
                <a:latin typeface="Courier New"/>
                <a:ea typeface="Courier New"/>
                <a:cs typeface="Courier New"/>
                <a:sym typeface="Courier New"/>
              </a:rPr>
              <a:t>'public_dns_name'</a:t>
            </a: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){ should eq </a:t>
            </a:r>
            <a:r>
              <a:rPr lang="en" sz="2200">
                <a:solidFill>
                  <a:srgbClr val="FFA1FE"/>
                </a:solidFill>
                <a:latin typeface="Courier New"/>
                <a:ea typeface="Courier New"/>
                <a:cs typeface="Courier New"/>
                <a:sym typeface="Courier New"/>
              </a:rPr>
              <a:t>'public.dns'</a:t>
            </a: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200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2200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endParaRPr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525" y="4110550"/>
            <a:ext cx="1360825" cy="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3043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Обо мне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311700" y="1330525"/>
            <a:ext cx="5248800" cy="31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QA engineer  ~7 лет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EXNESS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2017 - сейчас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000" y="4079713"/>
            <a:ext cx="1360825" cy="8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0500" y="903350"/>
            <a:ext cx="2403894" cy="267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311700" y="203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High-Level: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199" name="Google Shape;199;p32"/>
          <p:cNvSpPr txBox="1">
            <a:spLocks noGrp="1"/>
          </p:cNvSpPr>
          <p:nvPr>
            <p:ph type="body" idx="1"/>
          </p:nvPr>
        </p:nvSpPr>
        <p:spPr>
          <a:xfrm>
            <a:off x="171050" y="1122525"/>
            <a:ext cx="8520600" cy="36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Нагрузка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Стресс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dk1"/>
                </a:solidFill>
              </a:rPr>
              <a:t>Инструменты: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Мониторинг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200" name="Google Shape;200;p32"/>
          <p:cNvSpPr/>
          <p:nvPr/>
        </p:nvSpPr>
        <p:spPr>
          <a:xfrm>
            <a:off x="4823000" y="1039888"/>
            <a:ext cx="3128700" cy="36936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5366000" y="1039900"/>
            <a:ext cx="2042700" cy="1197300"/>
          </a:xfrm>
          <a:prstGeom prst="triangle">
            <a:avLst>
              <a:gd name="adj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000" y="4079713"/>
            <a:ext cx="1360825" cy="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Производительность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Оптимальность</a:t>
            </a:r>
            <a:endParaRPr sz="3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конфигурации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Контроль расходов</a:t>
            </a:r>
            <a:endParaRPr sz="3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08" name="Google Shape;208;p33"/>
          <p:cNvSpPr/>
          <p:nvPr/>
        </p:nvSpPr>
        <p:spPr>
          <a:xfrm>
            <a:off x="4823000" y="1039888"/>
            <a:ext cx="3128700" cy="3693600"/>
          </a:xfrm>
          <a:prstGeom prst="diamon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/>
          <p:cNvSpPr/>
          <p:nvPr/>
        </p:nvSpPr>
        <p:spPr>
          <a:xfrm>
            <a:off x="5366000" y="1039900"/>
            <a:ext cx="2042700" cy="1197300"/>
          </a:xfrm>
          <a:prstGeom prst="triangle">
            <a:avLst>
              <a:gd name="adj" fmla="val 5000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311700" y="203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>
                <a:solidFill>
                  <a:srgbClr val="000000"/>
                </a:solidFill>
              </a:rPr>
              <a:t>Для чего High-Level:</a:t>
            </a:r>
            <a:endParaRPr sz="4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311700" y="298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Как происходит запуск тестов</a:t>
            </a:r>
            <a:endParaRPr sz="4000"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1"/>
          </p:nvPr>
        </p:nvSpPr>
        <p:spPr>
          <a:xfrm>
            <a:off x="145200" y="1181625"/>
            <a:ext cx="868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Запуск пайплайна</a:t>
            </a:r>
            <a:endParaRPr sz="2600" dirty="0"/>
          </a:p>
          <a:p>
            <a:pPr marL="0" lvl="0" indent="0" algn="ctr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 dirty="0"/>
              <a:t>Инфраструктурные  Low Level Tests </a:t>
            </a:r>
            <a:endParaRPr sz="2600" dirty="0"/>
          </a:p>
          <a:p>
            <a:pPr marL="0" lvl="0" indent="0" algn="ctr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 dirty="0"/>
              <a:t>Билд кода Terraform</a:t>
            </a:r>
            <a:endParaRPr sz="2600" dirty="0"/>
          </a:p>
          <a:p>
            <a:pPr marL="0" lvl="0" indent="0" algn="ctr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600" dirty="0"/>
              <a:t>Инфраструктурные Mid Tests</a:t>
            </a:r>
            <a:endParaRPr sz="2600" dirty="0"/>
          </a:p>
        </p:txBody>
      </p:sp>
      <p:sp>
        <p:nvSpPr>
          <p:cNvPr id="217" name="Google Shape;217;p34"/>
          <p:cNvSpPr/>
          <p:nvPr/>
        </p:nvSpPr>
        <p:spPr>
          <a:xfrm>
            <a:off x="4105650" y="1923678"/>
            <a:ext cx="766200" cy="572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4"/>
          <p:cNvSpPr/>
          <p:nvPr/>
        </p:nvSpPr>
        <p:spPr>
          <a:xfrm>
            <a:off x="4111177" y="2962555"/>
            <a:ext cx="766200" cy="572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4"/>
          <p:cNvSpPr/>
          <p:nvPr/>
        </p:nvSpPr>
        <p:spPr>
          <a:xfrm>
            <a:off x="4111177" y="3949261"/>
            <a:ext cx="766200" cy="572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Тестируйте инфраструктуру</a:t>
            </a:r>
            <a:endParaRPr sz="4000"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>
            <a:off x="311700" y="14313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Безопасность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Расходы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Производительность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>
            <a:off x="311700" y="207575"/>
            <a:ext cx="85206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Где узнать про инфраструктурное тестирование подробней?</a:t>
            </a:r>
            <a:endParaRPr sz="4000"/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1"/>
          </p:nvPr>
        </p:nvSpPr>
        <p:spPr>
          <a:xfrm>
            <a:off x="143075" y="1545875"/>
            <a:ext cx="8689200" cy="33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Блоги компаний </a:t>
            </a:r>
            <a:endParaRPr sz="3000">
              <a:solidFill>
                <a:srgbClr val="000000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○"/>
            </a:pPr>
            <a:r>
              <a:rPr lang="en" sz="3000">
                <a:solidFill>
                  <a:srgbClr val="000000"/>
                </a:solidFill>
              </a:rPr>
              <a:t>HashiCorp, Chef, Puppet и т.д.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4A3C31"/>
                </a:solidFill>
              </a:rPr>
              <a:t>Книги</a:t>
            </a:r>
            <a:endParaRPr sz="3000">
              <a:solidFill>
                <a:srgbClr val="4A3C31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>
                <a:solidFill>
                  <a:srgbClr val="4A3C31"/>
                </a:solidFill>
              </a:rPr>
              <a:t>Infrastructure as Code by Kief Morris (O’Reilly)</a:t>
            </a:r>
            <a:endParaRPr sz="3000">
              <a:solidFill>
                <a:srgbClr val="4A3C3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4A3C31"/>
              </a:buClr>
              <a:buSzPts val="3000"/>
              <a:buChar char="●"/>
            </a:pPr>
            <a:r>
              <a:rPr lang="en" sz="3000">
                <a:solidFill>
                  <a:srgbClr val="4A3C31"/>
                </a:solidFill>
              </a:rPr>
              <a:t>Medium, Habr</a:t>
            </a:r>
            <a:endParaRPr sz="3000">
              <a:solidFill>
                <a:srgbClr val="4A3C3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endParaRPr sz="3000">
              <a:solidFill>
                <a:srgbClr val="000000"/>
              </a:solidFill>
            </a:endParaRPr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525" y="4110550"/>
            <a:ext cx="1360825" cy="8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6099" y="1133275"/>
            <a:ext cx="2329251" cy="20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Вопросы</a:t>
            </a:r>
            <a:endParaRPr/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000" y="4079713"/>
            <a:ext cx="1360825" cy="8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3383" y="1839933"/>
            <a:ext cx="3366475" cy="25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Контакты</a:t>
            </a:r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LinkedIn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https://www.linkedin.com/in/kseniy-chistova-78912a146/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Telegram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@ksenia_chistova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Instagram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@</a:t>
            </a:r>
            <a:r>
              <a:rPr lang="en">
                <a:solidFill>
                  <a:srgbClr val="000000"/>
                </a:solidFill>
              </a:rPr>
              <a:t>v_lineechku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7" name="Google Shape;24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3000" y="4079713"/>
            <a:ext cx="1360825" cy="8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2551" y="2211751"/>
            <a:ext cx="2878900" cy="21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2750" y="-5625"/>
            <a:ext cx="928150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311700" y="446125"/>
            <a:ext cx="8520600" cy="9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 компании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311700" y="1522050"/>
            <a:ext cx="47532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Exness</a:t>
            </a:r>
            <a:endParaRPr b="1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активных пользователей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58475 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Объем торгов 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4153 млрд $ 2018</a:t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5467350" y="1064550"/>
            <a:ext cx="3021000" cy="3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Стек технологий:</a:t>
            </a:r>
            <a:endParaRPr sz="2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Python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C++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PHP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Docker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AWS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PostgreSQL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Kafka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Rabbit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K8s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Rancher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Terraform</a:t>
            </a:r>
            <a:endParaRPr sz="1800"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000" y="4079713"/>
            <a:ext cx="1360825" cy="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9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 команде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363" y="829400"/>
            <a:ext cx="7533271" cy="431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3000" y="4079713"/>
            <a:ext cx="1360825" cy="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230175" y="206313"/>
            <a:ext cx="8520600" cy="107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Infrastructure as Code</a:t>
            </a:r>
            <a:endParaRPr sz="4000"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"/>
          </p:nvPr>
        </p:nvSpPr>
        <p:spPr>
          <a:xfrm>
            <a:off x="541225" y="1547463"/>
            <a:ext cx="8209500" cy="19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>
                <a:solidFill>
                  <a:srgbClr val="000000"/>
                </a:solidFill>
              </a:rPr>
              <a:t>Процесс создания инфраструктуры и управления ею, используя код, а не физическую конфигурацию</a:t>
            </a:r>
            <a:r>
              <a:rPr lang="en" sz="3200">
                <a:solidFill>
                  <a:srgbClr val="FFFFFF"/>
                </a:solidFill>
              </a:rPr>
              <a:t> системы</a:t>
            </a:r>
            <a:endParaRPr sz="3200">
              <a:solidFill>
                <a:srgbClr val="E06666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3000" y="4079713"/>
            <a:ext cx="1360825" cy="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ctrTitle"/>
          </p:nvPr>
        </p:nvSpPr>
        <p:spPr>
          <a:xfrm>
            <a:off x="311700" y="34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/>
              <a:t>Почему IaC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"/>
          </p:nvPr>
        </p:nvSpPr>
        <p:spPr>
          <a:xfrm>
            <a:off x="311700" y="1215275"/>
            <a:ext cx="8520600" cy="24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Масштабирование инфраструктуры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Экономия времени на деплой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Быстрое уничтожение инфраструктуры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Снижение стоимости и риска ошибок</a:t>
            </a: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Инфраструктурное тестирование</a:t>
            </a:r>
            <a:endParaRPr sz="4000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491925"/>
            <a:ext cx="8520600" cy="32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Что это такое? 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525" y="4110550"/>
            <a:ext cx="1360825" cy="8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325" y="2165675"/>
            <a:ext cx="3041500" cy="224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23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Чем инфраструктурное тестирование не является</a:t>
            </a:r>
            <a:endParaRPr sz="4000"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822125"/>
            <a:ext cx="8520600" cy="27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Тестированием среды (AWS, Google Cloud)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Тестированием </a:t>
            </a:r>
            <a:r>
              <a:rPr lang="en" sz="3000">
                <a:solidFill>
                  <a:srgbClr val="000000"/>
                </a:solidFill>
              </a:rPr>
              <a:t>инструментов (Terraform, Ansible, Puppet)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Тестированием</a:t>
            </a:r>
            <a:r>
              <a:rPr lang="en" sz="3000">
                <a:solidFill>
                  <a:srgbClr val="000000"/>
                </a:solidFill>
              </a:rPr>
              <a:t> функциональности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525" y="4110550"/>
            <a:ext cx="1360825" cy="8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1943</Words>
  <Application>Microsoft Office PowerPoint</Application>
  <PresentationFormat>Экран (16:9)</PresentationFormat>
  <Paragraphs>249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Proxima Nova</vt:lpstr>
      <vt:lpstr>Courier New</vt:lpstr>
      <vt:lpstr>Simple Light</vt:lpstr>
      <vt:lpstr>Инфраструктурное тестирование в AWS</vt:lpstr>
      <vt:lpstr>Обо мне</vt:lpstr>
      <vt:lpstr>Презентация PowerPoint</vt:lpstr>
      <vt:lpstr>О компании</vt:lpstr>
      <vt:lpstr>О команде</vt:lpstr>
      <vt:lpstr>Infrastructure as Code</vt:lpstr>
      <vt:lpstr>Почему IaC</vt:lpstr>
      <vt:lpstr>Инфраструктурное тестирование</vt:lpstr>
      <vt:lpstr>Чем инфраструктурное тестирование не является</vt:lpstr>
      <vt:lpstr>Зачем нужно тестировать инфраструктуру?</vt:lpstr>
      <vt:lpstr>Какие еще плюсы в тестировании инфраструктуры?</vt:lpstr>
      <vt:lpstr>Пирамида инфраструктурного тестирования...</vt:lpstr>
      <vt:lpstr>Low-level:</vt:lpstr>
      <vt:lpstr>Зачем нужен Low-Level</vt:lpstr>
      <vt:lpstr>Mid-level:</vt:lpstr>
      <vt:lpstr>Что решает Mid-Level</vt:lpstr>
      <vt:lpstr>Inspec </vt:lpstr>
      <vt:lpstr>Пример №1</vt:lpstr>
      <vt:lpstr>Пример №2</vt:lpstr>
      <vt:lpstr>High-Level:</vt:lpstr>
      <vt:lpstr>Для чего High-Level:</vt:lpstr>
      <vt:lpstr>Как происходит запуск тестов</vt:lpstr>
      <vt:lpstr>Тестируйте инфраструктуру</vt:lpstr>
      <vt:lpstr>Где узнать про инфраструктурное тестирование подробней?</vt:lpstr>
      <vt:lpstr>Вопросы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Инфраструктурное тестирование в AWS</dc:title>
  <cp:lastModifiedBy>Vladislav Orlikov</cp:lastModifiedBy>
  <cp:revision>2</cp:revision>
  <dcterms:modified xsi:type="dcterms:W3CDTF">2019-06-01T08:47:58Z</dcterms:modified>
</cp:coreProperties>
</file>