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24" r:id="rId3"/>
    <p:sldId id="340" r:id="rId4"/>
    <p:sldId id="343" r:id="rId5"/>
    <p:sldId id="344" r:id="rId6"/>
    <p:sldId id="345" r:id="rId7"/>
    <p:sldId id="346" r:id="rId8"/>
    <p:sldId id="347" r:id="rId9"/>
    <p:sldId id="348" r:id="rId10"/>
    <p:sldId id="349" r:id="rId11"/>
    <p:sldId id="350" r:id="rId12"/>
    <p:sldId id="351" r:id="rId13"/>
    <p:sldId id="353" r:id="rId14"/>
    <p:sldId id="352" r:id="rId15"/>
    <p:sldId id="354" r:id="rId16"/>
    <p:sldId id="341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88329" autoAdjust="0"/>
  </p:normalViewPr>
  <p:slideViewPr>
    <p:cSldViewPr>
      <p:cViewPr>
        <p:scale>
          <a:sx n="80" d="100"/>
          <a:sy n="80" d="100"/>
        </p:scale>
        <p:origin x="-1680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3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327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ru-RU" dirty="0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 dirty="0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4AB06F4-D248-40A7-94CB-2E029107905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73682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ru-RU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F8925D44-F545-497E-A5D6-B0B450BDAC6B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50103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120000"/>
              </a:lnSpc>
              <a:spcBef>
                <a:spcPts val="750"/>
              </a:spcBef>
              <a:buClr>
                <a:srgbClr val="000D7B"/>
              </a:buClr>
              <a:buFont typeface="TheSans B5 Plain" pitchFamily="34" charset="0"/>
              <a:buNone/>
              <a:defRPr/>
            </a:pPr>
            <a:endParaRPr lang="ru-RU" sz="1200" u="none" kern="1200" dirty="0" smtClean="0">
              <a:solidFill>
                <a:srgbClr val="000D7B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925D44-F545-497E-A5D6-B0B450BDAC6B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6429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120000"/>
              </a:lnSpc>
              <a:spcBef>
                <a:spcPts val="750"/>
              </a:spcBef>
              <a:buClr>
                <a:srgbClr val="000D7B"/>
              </a:buClr>
              <a:buFont typeface="TheSans B5 Plain" pitchFamily="34" charset="0"/>
              <a:buNone/>
              <a:defRPr/>
            </a:pPr>
            <a:endParaRPr lang="ru-RU" sz="1200" u="none" kern="1200" dirty="0" smtClean="0">
              <a:solidFill>
                <a:srgbClr val="000D7B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925D44-F545-497E-A5D6-B0B450BDAC6B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6429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120000"/>
              </a:lnSpc>
              <a:spcBef>
                <a:spcPts val="750"/>
              </a:spcBef>
              <a:buClr>
                <a:srgbClr val="000D7B"/>
              </a:buClr>
              <a:buFont typeface="TheSans B5 Plain" pitchFamily="34" charset="0"/>
              <a:buNone/>
              <a:defRPr/>
            </a:pPr>
            <a:endParaRPr lang="ru-RU" sz="1200" u="none" kern="1200" dirty="0" smtClean="0">
              <a:solidFill>
                <a:srgbClr val="000D7B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925D44-F545-497E-A5D6-B0B450BDAC6B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6429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120000"/>
              </a:lnSpc>
              <a:spcBef>
                <a:spcPts val="750"/>
              </a:spcBef>
              <a:buClr>
                <a:srgbClr val="000D7B"/>
              </a:buClr>
              <a:buFont typeface="TheSans B5 Plain" pitchFamily="34" charset="0"/>
              <a:buNone/>
              <a:defRPr/>
            </a:pPr>
            <a:endParaRPr lang="ru-RU" sz="1200" u="none" kern="1200" dirty="0" smtClean="0">
              <a:solidFill>
                <a:srgbClr val="000D7B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925D44-F545-497E-A5D6-B0B450BDAC6B}" type="slidenum">
              <a:rPr lang="ru-RU" smtClean="0"/>
              <a:pPr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6429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120000"/>
              </a:lnSpc>
              <a:spcBef>
                <a:spcPts val="750"/>
              </a:spcBef>
              <a:buClr>
                <a:srgbClr val="000D7B"/>
              </a:buClr>
              <a:buFont typeface="TheSans B5 Plain" pitchFamily="34" charset="0"/>
              <a:buNone/>
              <a:defRPr/>
            </a:pPr>
            <a:endParaRPr lang="ru-RU" sz="1200" u="none" kern="1200" dirty="0" smtClean="0">
              <a:solidFill>
                <a:srgbClr val="000D7B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925D44-F545-497E-A5D6-B0B450BDAC6B}" type="slidenum">
              <a:rPr lang="ru-RU" smtClean="0"/>
              <a:pPr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6429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120000"/>
              </a:lnSpc>
              <a:spcBef>
                <a:spcPts val="750"/>
              </a:spcBef>
              <a:buClr>
                <a:srgbClr val="000D7B"/>
              </a:buClr>
              <a:buFont typeface="TheSans B5 Plain" pitchFamily="34" charset="0"/>
              <a:buNone/>
              <a:defRPr/>
            </a:pPr>
            <a:endParaRPr lang="ru-RU" sz="1200" u="none" kern="1200" dirty="0" smtClean="0">
              <a:solidFill>
                <a:srgbClr val="000D7B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925D44-F545-497E-A5D6-B0B450BDAC6B}" type="slidenum">
              <a:rPr lang="ru-RU" smtClean="0"/>
              <a:pPr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642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120000"/>
              </a:lnSpc>
              <a:spcBef>
                <a:spcPts val="750"/>
              </a:spcBef>
              <a:buClr>
                <a:srgbClr val="000D7B"/>
              </a:buClr>
              <a:buFont typeface="TheSans B5 Plain" pitchFamily="34" charset="0"/>
              <a:buNone/>
              <a:defRPr/>
            </a:pPr>
            <a:endParaRPr lang="ru-RU" sz="1200" u="none" kern="1200" dirty="0" smtClean="0">
              <a:solidFill>
                <a:srgbClr val="000D7B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925D44-F545-497E-A5D6-B0B450BDAC6B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6429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120000"/>
              </a:lnSpc>
              <a:spcBef>
                <a:spcPts val="750"/>
              </a:spcBef>
              <a:buClr>
                <a:srgbClr val="000D7B"/>
              </a:buClr>
              <a:buFont typeface="TheSans B5 Plain" pitchFamily="34" charset="0"/>
              <a:buNone/>
              <a:defRPr/>
            </a:pPr>
            <a:endParaRPr lang="ru-RU" sz="1200" u="none" kern="1200" dirty="0" smtClean="0">
              <a:solidFill>
                <a:srgbClr val="000D7B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925D44-F545-497E-A5D6-B0B450BDAC6B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6429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120000"/>
              </a:lnSpc>
              <a:spcBef>
                <a:spcPts val="750"/>
              </a:spcBef>
              <a:buClr>
                <a:srgbClr val="000D7B"/>
              </a:buClr>
              <a:buFont typeface="TheSans B5 Plain" pitchFamily="34" charset="0"/>
              <a:buNone/>
              <a:defRPr/>
            </a:pPr>
            <a:endParaRPr lang="ru-RU" sz="1200" u="none" kern="1200" dirty="0" smtClean="0">
              <a:solidFill>
                <a:srgbClr val="000D7B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925D44-F545-497E-A5D6-B0B450BDAC6B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6429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120000"/>
              </a:lnSpc>
              <a:spcBef>
                <a:spcPts val="750"/>
              </a:spcBef>
              <a:buClr>
                <a:srgbClr val="000D7B"/>
              </a:buClr>
              <a:buFont typeface="TheSans B5 Plain" pitchFamily="34" charset="0"/>
              <a:buNone/>
              <a:defRPr/>
            </a:pPr>
            <a:endParaRPr lang="ru-RU" sz="1200" u="none" kern="1200" dirty="0" smtClean="0">
              <a:solidFill>
                <a:srgbClr val="000D7B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925D44-F545-497E-A5D6-B0B450BDAC6B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6429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120000"/>
              </a:lnSpc>
              <a:spcBef>
                <a:spcPts val="750"/>
              </a:spcBef>
              <a:buClr>
                <a:srgbClr val="000D7B"/>
              </a:buClr>
              <a:buFont typeface="TheSans B5 Plain" pitchFamily="34" charset="0"/>
              <a:buNone/>
              <a:defRPr/>
            </a:pPr>
            <a:endParaRPr lang="ru-RU" sz="1200" u="none" kern="1200" dirty="0" smtClean="0">
              <a:solidFill>
                <a:srgbClr val="000D7B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925D44-F545-497E-A5D6-B0B450BDAC6B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6429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120000"/>
              </a:lnSpc>
              <a:spcBef>
                <a:spcPts val="750"/>
              </a:spcBef>
              <a:buClr>
                <a:srgbClr val="000D7B"/>
              </a:buClr>
              <a:buFont typeface="TheSans B5 Plain" pitchFamily="34" charset="0"/>
              <a:buNone/>
              <a:defRPr/>
            </a:pPr>
            <a:endParaRPr lang="ru-RU" sz="1200" u="none" kern="1200" dirty="0" smtClean="0">
              <a:solidFill>
                <a:srgbClr val="000D7B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925D44-F545-497E-A5D6-B0B450BDAC6B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6429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120000"/>
              </a:lnSpc>
              <a:spcBef>
                <a:spcPts val="750"/>
              </a:spcBef>
              <a:buClr>
                <a:srgbClr val="000D7B"/>
              </a:buClr>
              <a:buFont typeface="TheSans B5 Plain" pitchFamily="34" charset="0"/>
              <a:buNone/>
              <a:defRPr/>
            </a:pPr>
            <a:endParaRPr lang="ru-RU" sz="1200" u="none" kern="1200" dirty="0" smtClean="0">
              <a:solidFill>
                <a:srgbClr val="000D7B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925D44-F545-497E-A5D6-B0B450BDAC6B}" type="slidenum">
              <a:rPr lang="ru-RU" smtClean="0"/>
              <a:pPr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6429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120000"/>
              </a:lnSpc>
              <a:spcBef>
                <a:spcPts val="750"/>
              </a:spcBef>
              <a:buClr>
                <a:srgbClr val="000D7B"/>
              </a:buClr>
              <a:buFont typeface="TheSans B5 Plain" pitchFamily="34" charset="0"/>
              <a:buNone/>
              <a:defRPr/>
            </a:pPr>
            <a:endParaRPr lang="ru-RU" sz="1200" u="none" kern="1200" dirty="0" smtClean="0">
              <a:solidFill>
                <a:srgbClr val="000D7B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925D44-F545-497E-A5D6-B0B450BDAC6B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642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 smtClean="0"/>
              <a:t>15.11.2014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178C7C-B82B-4C6A-9FBF-4DAE7FAD95D6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0300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 smtClean="0"/>
              <a:t>15.11.2014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EB1287-E944-42BF-AA89-63B834D20820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6343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 smtClean="0"/>
              <a:t>15.11.2014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28090A-BE14-420D-9825-C36FB615880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92176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6"/>
          <p:cNvSpPr>
            <a:spLocks noGrp="1"/>
          </p:cNvSpPr>
          <p:nvPr>
            <p:ph sz="quarter" idx="10"/>
          </p:nvPr>
        </p:nvSpPr>
        <p:spPr>
          <a:xfrm>
            <a:off x="282575" y="1164866"/>
            <a:ext cx="8229600" cy="4360862"/>
          </a:xfrm>
        </p:spPr>
        <p:txBody>
          <a:bodyPr/>
          <a:lstStyle>
            <a:lvl1pPr>
              <a:buClr>
                <a:srgbClr val="1A8FFF"/>
              </a:buClr>
              <a:defRPr>
                <a:solidFill>
                  <a:srgbClr val="002060"/>
                </a:solidFill>
              </a:defRPr>
            </a:lvl1pPr>
            <a:lvl2pPr>
              <a:buClr>
                <a:srgbClr val="1A8FFF"/>
              </a:buClr>
              <a:defRPr>
                <a:solidFill>
                  <a:srgbClr val="002060"/>
                </a:solidFill>
              </a:defRPr>
            </a:lvl2pPr>
            <a:lvl3pPr>
              <a:buClr>
                <a:srgbClr val="1A8FFF"/>
              </a:buClr>
              <a:defRPr>
                <a:solidFill>
                  <a:srgbClr val="002060"/>
                </a:solidFill>
              </a:defRPr>
            </a:lvl3pPr>
            <a:lvl4pPr>
              <a:buClr>
                <a:srgbClr val="1A8FFF"/>
              </a:buClr>
              <a:defRPr>
                <a:solidFill>
                  <a:srgbClr val="002060"/>
                </a:solidFill>
              </a:defRPr>
            </a:lvl4pPr>
            <a:lvl5pPr>
              <a:buClr>
                <a:srgbClr val="1A8FFF"/>
              </a:buCl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19277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6200" y="5910750"/>
            <a:ext cx="757800" cy="94725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ru-RU" dirty="0" smtClean="0"/>
              <a:t>15.11.2014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070DF8DB-59EF-4F94-8C53-B46AC6FE07F9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-22158"/>
            <a:ext cx="4355976" cy="161571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225" y="486"/>
            <a:ext cx="757800" cy="94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54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 smtClean="0"/>
              <a:t>15.11.2014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86CFF8-4159-4883-99AA-2C24E74C2DEB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4220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 smtClean="0"/>
              <a:t>15.11.2014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5BE95B-DFCA-40FD-BF12-72F60B4EEF94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8193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 smtClean="0"/>
              <a:t>15.11.2014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153E90-9E70-4DAC-9B9E-665D6BB37487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9352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 smtClean="0"/>
              <a:t>15.11.2014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9774EF-4025-4072-94EC-1624807E3112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3022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 smtClean="0"/>
              <a:t>15.11.2014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514EE7-2AA8-4C9D-B467-FC48DA68094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5862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 smtClean="0"/>
              <a:t>15.11.2014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DBCE14-87CA-4C5F-B33D-59BDF9B4AB3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5738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 smtClean="0"/>
              <a:t>15.11.2014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07B203-ED16-4CF3-9DD4-457EF4897BD8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3134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r>
              <a:rPr lang="ru-RU" dirty="0" smtClean="0"/>
              <a:t>15.11.2014</a:t>
            </a:r>
            <a:endParaRPr lang="ru-RU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ru-RU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DC28BE3B-0C7A-44CB-841F-49C94DD2A1A2}" type="slidenum">
              <a:rPr lang="ru-RU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stqb.org/ru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knowledge-department.ru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tepik.org/course/16478/promo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7290" y="2096587"/>
            <a:ext cx="8280920" cy="2556549"/>
          </a:xfrm>
        </p:spPr>
        <p:txBody>
          <a:bodyPr/>
          <a:lstStyle/>
          <a:p>
            <a:endParaRPr lang="ru-RU" b="1" dirty="0">
              <a:latin typeface="Calibri" pitchFamily="34" charset="0"/>
            </a:endParaRPr>
          </a:p>
          <a:p>
            <a:r>
              <a:rPr lang="ru-RU" b="1" dirty="0" smtClean="0">
                <a:latin typeface="Calibri" pitchFamily="34" charset="0"/>
              </a:rPr>
              <a:t>ISTQB – Обучение </a:t>
            </a:r>
            <a:r>
              <a:rPr lang="ru-RU" b="1" dirty="0">
                <a:latin typeface="Calibri" pitchFamily="34" charset="0"/>
              </a:rPr>
              <a:t>– Бесплатный </a:t>
            </a:r>
            <a:r>
              <a:rPr lang="ru-RU" b="1" dirty="0" smtClean="0">
                <a:latin typeface="Calibri" pitchFamily="34" charset="0"/>
              </a:rPr>
              <a:t>сыр</a:t>
            </a:r>
          </a:p>
          <a:p>
            <a:r>
              <a:rPr lang="ru-RU" b="1" dirty="0" smtClean="0">
                <a:latin typeface="Calibri" pitchFamily="34" charset="0"/>
              </a:rPr>
              <a:t>Что общего?</a:t>
            </a:r>
            <a:endParaRPr lang="ru-RU" sz="4400" b="1" dirty="0" smtClean="0">
              <a:latin typeface="Calibri" pitchFamily="34" charset="0"/>
            </a:endParaRPr>
          </a:p>
          <a:p>
            <a:endParaRPr lang="ru-RU" sz="2000" dirty="0" smtClean="0">
              <a:latin typeface="Calibri" pitchFamily="34" charset="0"/>
            </a:endParaRPr>
          </a:p>
          <a:p>
            <a:endParaRPr lang="en-US" sz="2000" dirty="0" smtClean="0">
              <a:latin typeface="Calibri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486" y="332656"/>
            <a:ext cx="4752528" cy="1762807"/>
          </a:xfrm>
          <a:prstGeom prst="rect">
            <a:avLst/>
          </a:prstGeom>
        </p:spPr>
      </p:pic>
      <p:sp>
        <p:nvSpPr>
          <p:cNvPr id="4" name="Text Placeholder 4"/>
          <p:cNvSpPr txBox="1">
            <a:spLocks/>
          </p:cNvSpPr>
          <p:nvPr/>
        </p:nvSpPr>
        <p:spPr bwMode="auto">
          <a:xfrm>
            <a:off x="4670651" y="5948717"/>
            <a:ext cx="4160838" cy="33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fld id="{366A254F-77BB-4C31-AD6E-A6E943247051}" type="datetime1">
              <a:rPr lang="ru-RU" altLang="ru-RU" smtClean="0"/>
              <a:pPr/>
              <a:t>06.04.2020</a:t>
            </a:fld>
            <a:endParaRPr lang="pl-PL" altLang="ru-RU" dirty="0" smtClean="0"/>
          </a:p>
        </p:txBody>
      </p:sp>
      <p:sp>
        <p:nvSpPr>
          <p:cNvPr id="5" name="Date Placeholder 5"/>
          <p:cNvSpPr>
            <a:spLocks noGrp="1"/>
          </p:cNvSpPr>
          <p:nvPr>
            <p:ph type="dt" sz="quarter" idx="4294967295"/>
          </p:nvPr>
        </p:nvSpPr>
        <p:spPr bwMode="auto">
          <a:xfrm>
            <a:off x="4629091" y="5732437"/>
            <a:ext cx="4173538" cy="2587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schemeClr val="bg1"/>
                </a:solidFill>
                <a:latin typeface="+mn-lt"/>
                <a:cs typeface="Arial" pitchFamily="34" charset="0"/>
              </a:rPr>
              <a:t>Александр Александров</a:t>
            </a:r>
            <a:endParaRPr lang="pl-PL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7" name="Text Placeholder 4"/>
          <p:cNvSpPr txBox="1">
            <a:spLocks/>
          </p:cNvSpPr>
          <p:nvPr/>
        </p:nvSpPr>
        <p:spPr bwMode="auto">
          <a:xfrm>
            <a:off x="4650260" y="4653136"/>
            <a:ext cx="416083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ru-RU" altLang="ru-RU" sz="2400" dirty="0" smtClean="0"/>
              <a:t>Александр Александров</a:t>
            </a:r>
          </a:p>
          <a:p>
            <a:r>
              <a:rPr lang="ru-RU" altLang="ru-RU" sz="2400" dirty="0" smtClean="0"/>
              <a:t>Андрей Конушин</a:t>
            </a:r>
          </a:p>
          <a:p>
            <a:r>
              <a:rPr lang="en-US" altLang="ru-RU" sz="2400" dirty="0" smtClean="0"/>
              <a:t>RSTQB</a:t>
            </a:r>
            <a:endParaRPr lang="pl-PL" alt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7920880" cy="4525963"/>
          </a:xfrm>
        </p:spPr>
        <p:txBody>
          <a:bodyPr/>
          <a:lstStyle/>
          <a:p>
            <a:pPr marL="0" lvl="0" indent="0">
              <a:buNone/>
            </a:pPr>
            <a:r>
              <a:rPr lang="ru-RU" u="sng" kern="1200" dirty="0" smtClean="0">
                <a:solidFill>
                  <a:prstClr val="black"/>
                </a:solidFill>
                <a:latin typeface="Calibri Light" panose="020F0302020204030204"/>
              </a:rPr>
              <a:t>Связь с реальностью</a:t>
            </a:r>
          </a:p>
          <a:p>
            <a:pPr marL="0" lvl="0" indent="0">
              <a:buNone/>
            </a:pPr>
            <a:r>
              <a:rPr lang="ru-RU" sz="2000" dirty="0" smtClean="0">
                <a:ea typeface="MS PGothic" pitchFamily="34" charset="-128"/>
              </a:rPr>
              <a:t>Там </a:t>
            </a:r>
            <a:r>
              <a:rPr lang="ru-RU" sz="2000" dirty="0">
                <a:ea typeface="MS PGothic" pitchFamily="34" charset="-128"/>
              </a:rPr>
              <a:t>же ясно написано: «Все тестовые задания, представленные в курсе, взяты из реальных экзаменов  ISTQB Foundation Level.». </a:t>
            </a:r>
          </a:p>
          <a:p>
            <a:pPr marL="0" lvl="0" indent="0">
              <a:buNone/>
            </a:pPr>
            <a:r>
              <a:rPr lang="ru-RU" sz="2000" dirty="0">
                <a:ea typeface="MS PGothic" pitchFamily="34" charset="-128"/>
              </a:rPr>
              <a:t>На любом экзамене ISTQB, где бы и как бы он ни проводился, в любой стране и на любом языке скопировать экзаменационные вопросы невозможно, если только экзаменуемый не обладает фотографической памятью и к тому же хорошо знает предмет. </a:t>
            </a:r>
          </a:p>
          <a:p>
            <a:pPr marL="0" lvl="0" indent="0">
              <a:buNone/>
            </a:pPr>
            <a:r>
              <a:rPr lang="ru-RU" sz="2000" dirty="0" smtClean="0">
                <a:ea typeface="MS PGothic" pitchFamily="34" charset="-128"/>
              </a:rPr>
              <a:t>На </a:t>
            </a:r>
            <a:r>
              <a:rPr lang="ru-RU" sz="2000" dirty="0">
                <a:ea typeface="MS PGothic" pitchFamily="34" charset="-128"/>
              </a:rPr>
              <a:t>каждом без исключения экзамене присутствует представитель региональной ветви ISTQB, несущий ответственность за невозможность утечки информации</a:t>
            </a:r>
            <a:r>
              <a:rPr lang="ru-RU" sz="2000" dirty="0" smtClean="0">
                <a:ea typeface="MS PGothic" pitchFamily="34" charset="-128"/>
              </a:rPr>
              <a:t>.</a:t>
            </a:r>
          </a:p>
          <a:p>
            <a:pPr marL="0" lvl="0" indent="0">
              <a:buNone/>
            </a:pPr>
            <a:r>
              <a:rPr lang="ru-RU" sz="2000" dirty="0" smtClean="0">
                <a:ea typeface="MS PGothic" pitchFamily="34" charset="-128"/>
              </a:rPr>
              <a:t>Так </a:t>
            </a:r>
            <a:r>
              <a:rPr lang="ru-RU" sz="2000" dirty="0">
                <a:ea typeface="MS PGothic" pitchFamily="34" charset="-128"/>
              </a:rPr>
              <a:t>что вопросы взяты, скорее всего, просто из Интернета, и на экзамене они точно не попадутся.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DF8DB-59EF-4F94-8C53-B46AC6FE07F9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432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7920880" cy="4525963"/>
          </a:xfrm>
        </p:spPr>
        <p:txBody>
          <a:bodyPr/>
          <a:lstStyle/>
          <a:p>
            <a:pPr marL="0" lvl="0" indent="0">
              <a:buNone/>
            </a:pPr>
            <a:r>
              <a:rPr lang="ru-RU" u="sng" kern="1200" dirty="0" smtClean="0">
                <a:solidFill>
                  <a:prstClr val="black"/>
                </a:solidFill>
                <a:latin typeface="Calibri Light" panose="020F0302020204030204"/>
              </a:rPr>
              <a:t>Но мы же тестировщики, мы никому не верим …</a:t>
            </a:r>
          </a:p>
          <a:p>
            <a:pPr marL="0" lvl="0" indent="0">
              <a:buNone/>
            </a:pPr>
            <a:r>
              <a:rPr lang="ru-RU" sz="2000" kern="1200" dirty="0" smtClean="0">
                <a:solidFill>
                  <a:prstClr val="black"/>
                </a:solidFill>
              </a:rPr>
              <a:t>На прямой вопрос Андрея </a:t>
            </a:r>
            <a:r>
              <a:rPr lang="ru-RU" sz="2000" kern="1200" dirty="0">
                <a:solidFill>
                  <a:prstClr val="black"/>
                </a:solidFill>
              </a:rPr>
              <a:t>К</a:t>
            </a:r>
            <a:r>
              <a:rPr lang="ru-RU" sz="2000" kern="1200" dirty="0" smtClean="0">
                <a:solidFill>
                  <a:prstClr val="black"/>
                </a:solidFill>
              </a:rPr>
              <a:t>оновалова ответ от автора курса получен не был </a:t>
            </a:r>
            <a:r>
              <a:rPr lang="ru-RU" sz="2000" kern="1200" dirty="0" smtClean="0">
                <a:solidFill>
                  <a:prstClr val="black"/>
                </a:solidFill>
                <a:sym typeface="Wingdings" panose="05000000000000000000" pitchFamily="2" charset="2"/>
              </a:rPr>
              <a:t></a:t>
            </a:r>
            <a:endParaRPr lang="ru-RU" sz="2000" kern="12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ru-RU" u="sng" kern="1200" dirty="0" smtClean="0">
              <a:solidFill>
                <a:prstClr val="black"/>
              </a:solidFill>
              <a:latin typeface="Calibri Light" panose="020F0302020204030204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DF8DB-59EF-4F94-8C53-B46AC6FE07F9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1026" name="Picture 2" descr="image00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212976"/>
            <a:ext cx="8136904" cy="324036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665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7920880" cy="4525963"/>
          </a:xfrm>
        </p:spPr>
        <p:txBody>
          <a:bodyPr/>
          <a:lstStyle/>
          <a:p>
            <a:pPr marL="0" lvl="0" indent="0">
              <a:buNone/>
            </a:pPr>
            <a:r>
              <a:rPr lang="ru-RU" u="sng" kern="1200" dirty="0" smtClean="0">
                <a:solidFill>
                  <a:prstClr val="black"/>
                </a:solidFill>
                <a:latin typeface="Calibri Light" panose="020F0302020204030204"/>
              </a:rPr>
              <a:t>Кроме того…</a:t>
            </a:r>
          </a:p>
          <a:p>
            <a:pPr marL="0" lvl="0" indent="0">
              <a:buNone/>
            </a:pPr>
            <a:r>
              <a:rPr lang="ru-RU" sz="2000" dirty="0" smtClean="0">
                <a:ea typeface="MS PGothic" pitchFamily="34" charset="-128"/>
              </a:rPr>
              <a:t>Приведенная </a:t>
            </a:r>
            <a:r>
              <a:rPr lang="ru-RU" sz="2000" dirty="0">
                <a:ea typeface="MS PGothic" pitchFamily="34" charset="-128"/>
              </a:rPr>
              <a:t>на сайте </a:t>
            </a:r>
            <a:r>
              <a:rPr lang="ru-RU" sz="2000" dirty="0" smtClean="0">
                <a:ea typeface="MS PGothic" pitchFamily="34" charset="-128"/>
              </a:rPr>
              <a:t>платформы «Септик</a:t>
            </a:r>
            <a:r>
              <a:rPr lang="ru-RU" sz="2000" dirty="0">
                <a:ea typeface="MS PGothic" pitchFamily="34" charset="-128"/>
              </a:rPr>
              <a:t>» версия программы обучения устаревшая, экзамены по ней уже не проводятся. В </a:t>
            </a:r>
            <a:r>
              <a:rPr lang="ru-RU" sz="2000" dirty="0" smtClean="0">
                <a:ea typeface="MS PGothic" pitchFamily="34" charset="-128"/>
              </a:rPr>
              <a:t>то </a:t>
            </a:r>
            <a:r>
              <a:rPr lang="ru-RU" sz="2000" dirty="0">
                <a:ea typeface="MS PGothic" pitchFamily="34" charset="-128"/>
              </a:rPr>
              <a:t>же время на </a:t>
            </a:r>
            <a:r>
              <a:rPr lang="ru-RU" sz="2000" dirty="0" smtClean="0">
                <a:ea typeface="MS PGothic" pitchFamily="34" charset="-128"/>
              </a:rPr>
              <a:t>сайте </a:t>
            </a:r>
            <a:r>
              <a:rPr lang="en-US" sz="2000" dirty="0" smtClean="0">
                <a:hlinkClick r:id="rId3"/>
              </a:rPr>
              <a:t>https</a:t>
            </a:r>
            <a:r>
              <a:rPr lang="en-US" sz="2000" dirty="0">
                <a:hlinkClick r:id="rId3"/>
              </a:rPr>
              <a:t>://www.rstqb.org/ru</a:t>
            </a:r>
            <a:r>
              <a:rPr lang="en-US" sz="2000" dirty="0" smtClean="0">
                <a:hlinkClick r:id="rId3"/>
              </a:rPr>
              <a:t>/</a:t>
            </a:r>
            <a:r>
              <a:rPr lang="ru-RU" sz="2000" dirty="0" smtClean="0"/>
              <a:t> </a:t>
            </a:r>
            <a:r>
              <a:rPr lang="ru-RU" sz="2000" dirty="0" smtClean="0">
                <a:ea typeface="MS PGothic" pitchFamily="34" charset="-128"/>
              </a:rPr>
              <a:t>есть </a:t>
            </a:r>
            <a:r>
              <a:rPr lang="ru-RU" sz="2000" dirty="0">
                <a:ea typeface="MS PGothic" pitchFamily="34" charset="-128"/>
              </a:rPr>
              <a:t>все актуальные программы и на английском, и на русском языках.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DF8DB-59EF-4F94-8C53-B46AC6FE07F9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163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7920880" cy="4525963"/>
          </a:xfrm>
        </p:spPr>
        <p:txBody>
          <a:bodyPr/>
          <a:lstStyle/>
          <a:p>
            <a:pPr marL="0" lvl="0" indent="0">
              <a:buNone/>
            </a:pPr>
            <a:r>
              <a:rPr lang="ru-RU" u="sng" kern="1200" dirty="0" smtClean="0">
                <a:solidFill>
                  <a:prstClr val="black"/>
                </a:solidFill>
                <a:latin typeface="Calibri Light" panose="020F0302020204030204"/>
              </a:rPr>
              <a:t>Бесплатный сыр и все такое</a:t>
            </a:r>
          </a:p>
          <a:p>
            <a:pPr marL="0" lvl="0" indent="0">
              <a:buNone/>
            </a:pPr>
            <a:r>
              <a:rPr lang="ru-RU" sz="2000" dirty="0" smtClean="0">
                <a:ea typeface="MS PGothic" pitchFamily="34" charset="-128"/>
              </a:rPr>
              <a:t>Да</a:t>
            </a:r>
            <a:r>
              <a:rPr lang="en-US" sz="2000" dirty="0">
                <a:ea typeface="MS PGothic" pitchFamily="34" charset="-128"/>
              </a:rPr>
              <a:t>,</a:t>
            </a:r>
            <a:r>
              <a:rPr lang="ru-RU" sz="2000" dirty="0" smtClean="0">
                <a:ea typeface="MS PGothic" pitchFamily="34" charset="-128"/>
              </a:rPr>
              <a:t> этот курс бесплатный. </a:t>
            </a:r>
            <a:r>
              <a:rPr lang="ru-RU" sz="2000" dirty="0">
                <a:ea typeface="MS PGothic" pitchFamily="34" charset="-128"/>
              </a:rPr>
              <a:t>Но </a:t>
            </a:r>
            <a:r>
              <a:rPr lang="ru-RU" sz="2000" dirty="0" smtClean="0">
                <a:ea typeface="MS PGothic" pitchFamily="34" charset="-128"/>
              </a:rPr>
              <a:t>всем </a:t>
            </a:r>
            <a:r>
              <a:rPr lang="ru-RU" sz="2000" dirty="0">
                <a:ea typeface="MS PGothic" pitchFamily="34" charset="-128"/>
              </a:rPr>
              <a:t>хорошо  известно, что бесплатный сыр бывает только в </a:t>
            </a:r>
            <a:r>
              <a:rPr lang="ru-RU" sz="2000" dirty="0" smtClean="0">
                <a:ea typeface="MS PGothic" pitchFamily="34" charset="-128"/>
              </a:rPr>
              <a:t>мышеловке.  Верить этому приходится на </a:t>
            </a:r>
            <a:r>
              <a:rPr lang="ru-RU" sz="2000" dirty="0">
                <a:ea typeface="MS PGothic" pitchFamily="34" charset="-128"/>
              </a:rPr>
              <a:t>слово – рассказать-то </a:t>
            </a:r>
            <a:r>
              <a:rPr lang="ru-RU" sz="2000" dirty="0" smtClean="0">
                <a:ea typeface="MS PGothic" pitchFamily="34" charset="-128"/>
              </a:rPr>
              <a:t>некому.</a:t>
            </a:r>
          </a:p>
          <a:p>
            <a:pPr marL="0" lvl="0" indent="0">
              <a:buNone/>
            </a:pPr>
            <a:endParaRPr lang="ru-RU" sz="2000" dirty="0">
              <a:ea typeface="MS PGothic" pitchFamily="34" charset="-128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DF8DB-59EF-4F94-8C53-B46AC6FE07F9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6" name="Рисунок 5" descr="Фотография на тему Мертвая мышь в мышеловке на белом фоне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140968"/>
            <a:ext cx="6480720" cy="34563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99094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7920880" cy="4525963"/>
          </a:xfrm>
        </p:spPr>
        <p:txBody>
          <a:bodyPr/>
          <a:lstStyle/>
          <a:p>
            <a:pPr marL="0" lvl="0" indent="0">
              <a:buNone/>
            </a:pPr>
            <a:r>
              <a:rPr lang="ru-RU" u="sng" kern="1200" dirty="0" smtClean="0">
                <a:solidFill>
                  <a:prstClr val="black"/>
                </a:solidFill>
                <a:latin typeface="Calibri Light" panose="020F0302020204030204"/>
              </a:rPr>
              <a:t>Благодарности</a:t>
            </a:r>
          </a:p>
          <a:p>
            <a:pPr marL="0" lvl="0" indent="0">
              <a:buNone/>
            </a:pPr>
            <a:r>
              <a:rPr lang="ru-RU" sz="2000" dirty="0">
                <a:ea typeface="MS PGothic" pitchFamily="34" charset="-128"/>
              </a:rPr>
              <a:t>Спасибо </a:t>
            </a:r>
            <a:r>
              <a:rPr lang="ru-RU" sz="2000" dirty="0" smtClean="0">
                <a:ea typeface="MS PGothic" pitchFamily="34" charset="-128"/>
              </a:rPr>
              <a:t>платформе «Септик</a:t>
            </a:r>
            <a:r>
              <a:rPr lang="ru-RU" sz="2000" dirty="0">
                <a:ea typeface="MS PGothic" pitchFamily="34" charset="-128"/>
              </a:rPr>
              <a:t>» за распространение нашей работы. Судя по отзывам, программа обучения сделана неплохо (мы извиняемся за все недостатки перевода!), но  она ни </a:t>
            </a:r>
            <a:r>
              <a:rPr lang="ru-RU" sz="2000" dirty="0" smtClean="0">
                <a:ea typeface="MS PGothic" pitchFamily="34" charset="-128"/>
              </a:rPr>
              <a:t>в какой </a:t>
            </a:r>
            <a:r>
              <a:rPr lang="ru-RU" sz="2000" dirty="0">
                <a:ea typeface="MS PGothic" pitchFamily="34" charset="-128"/>
              </a:rPr>
              <a:t>степени не является обучающим курсом.</a:t>
            </a:r>
          </a:p>
          <a:p>
            <a:pPr marL="0" lvl="0" indent="0">
              <a:buNone/>
            </a:pPr>
            <a:r>
              <a:rPr lang="ru-RU" sz="2000" dirty="0" smtClean="0">
                <a:ea typeface="MS PGothic" pitchFamily="34" charset="-128"/>
              </a:rPr>
              <a:t>Создание </a:t>
            </a:r>
            <a:r>
              <a:rPr lang="ru-RU" sz="2000" dirty="0">
                <a:ea typeface="MS PGothic" pitchFamily="34" charset="-128"/>
              </a:rPr>
              <a:t>обучающих курсов – </a:t>
            </a:r>
            <a:r>
              <a:rPr lang="ru-RU" sz="2000" dirty="0" smtClean="0">
                <a:ea typeface="MS PGothic" pitchFamily="34" charset="-128"/>
              </a:rPr>
              <a:t>весьма сложная</a:t>
            </a:r>
            <a:r>
              <a:rPr lang="ru-RU" sz="2000" dirty="0">
                <a:ea typeface="MS PGothic" pitchFamily="34" charset="-128"/>
              </a:rPr>
              <a:t>, кропотливая и ответственная работа. </a:t>
            </a:r>
            <a:r>
              <a:rPr lang="ru-RU" sz="2000" dirty="0" smtClean="0">
                <a:ea typeface="MS PGothic" pitchFamily="34" charset="-128"/>
              </a:rPr>
              <a:t>Это и формирование стиля изложения, и подбор примеров, и разбор кейсов, и вопросы не для проверки, а для закрепления материала, и многое-многое другое…</a:t>
            </a:r>
          </a:p>
          <a:p>
            <a:pPr marL="0" lvl="0" indent="0">
              <a:buNone/>
            </a:pPr>
            <a:r>
              <a:rPr lang="ru-RU" sz="2000" dirty="0" smtClean="0">
                <a:ea typeface="MS PGothic" pitchFamily="34" charset="-128"/>
              </a:rPr>
              <a:t>Если автор курса готов </a:t>
            </a:r>
            <a:r>
              <a:rPr lang="ru-RU" sz="2000" dirty="0">
                <a:ea typeface="MS PGothic" pitchFamily="34" charset="-128"/>
              </a:rPr>
              <a:t>ее выполнить – пусть выполняет. Но выдавать один артефакт за другой, по меньшей мере, </a:t>
            </a:r>
            <a:r>
              <a:rPr lang="ru-RU" sz="2000" dirty="0" smtClean="0">
                <a:ea typeface="MS PGothic" pitchFamily="34" charset="-128"/>
              </a:rPr>
              <a:t>некрасиво </a:t>
            </a:r>
            <a:r>
              <a:rPr lang="ru-RU" sz="2000" smtClean="0">
                <a:ea typeface="MS PGothic" pitchFamily="34" charset="-128"/>
              </a:rPr>
              <a:t>и уж заведомо </a:t>
            </a:r>
            <a:r>
              <a:rPr lang="ru-RU" sz="2000" dirty="0" smtClean="0">
                <a:ea typeface="MS PGothic" pitchFamily="34" charset="-128"/>
              </a:rPr>
              <a:t>непрофессионально.</a:t>
            </a:r>
            <a:endParaRPr lang="ru-RU" sz="2000" dirty="0">
              <a:ea typeface="MS PGothic" pitchFamily="34" charset="-128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DF8DB-59EF-4F94-8C53-B46AC6FE07F9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796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7920880" cy="4525963"/>
          </a:xfrm>
        </p:spPr>
        <p:txBody>
          <a:bodyPr/>
          <a:lstStyle/>
          <a:p>
            <a:pPr marL="0" lvl="0" indent="0">
              <a:buNone/>
            </a:pPr>
            <a:r>
              <a:rPr lang="ru-RU" u="sng" kern="1200" dirty="0" smtClean="0">
                <a:solidFill>
                  <a:prstClr val="black"/>
                </a:solidFill>
                <a:latin typeface="Calibri Light" panose="020F0302020204030204"/>
              </a:rPr>
              <a:t>Рекомендации</a:t>
            </a:r>
          </a:p>
          <a:p>
            <a:pPr marL="0" lvl="0" indent="0">
              <a:buNone/>
            </a:pPr>
            <a:r>
              <a:rPr lang="ru-RU" sz="2000" dirty="0" smtClean="0">
                <a:ea typeface="MS PGothic" pitchFamily="34" charset="-128"/>
              </a:rPr>
              <a:t>Не </a:t>
            </a:r>
            <a:r>
              <a:rPr lang="ru-RU" sz="2000" dirty="0">
                <a:ea typeface="MS PGothic" pitchFamily="34" charset="-128"/>
              </a:rPr>
              <a:t>все так мрачно и беспросветно. </a:t>
            </a:r>
          </a:p>
          <a:p>
            <a:pPr marL="0" lvl="0" indent="0">
              <a:buNone/>
            </a:pPr>
            <a:r>
              <a:rPr lang="ru-RU" sz="2000" dirty="0">
                <a:ea typeface="MS PGothic" pitchFamily="34" charset="-128"/>
              </a:rPr>
              <a:t>Если есть потребность пройти обучающий курс подготовки к сертификации ISTQB, </a:t>
            </a:r>
            <a:r>
              <a:rPr lang="ru-RU" sz="2000" dirty="0" smtClean="0">
                <a:ea typeface="MS PGothic" pitchFamily="34" charset="-128"/>
              </a:rPr>
              <a:t>можно </a:t>
            </a:r>
            <a:r>
              <a:rPr lang="ru-RU" sz="2000" dirty="0">
                <a:ea typeface="MS PGothic" pitchFamily="34" charset="-128"/>
              </a:rPr>
              <a:t>обратиться к любому сертифицированному провайдеру </a:t>
            </a:r>
            <a:r>
              <a:rPr lang="ru-RU" sz="2000" dirty="0" smtClean="0">
                <a:ea typeface="MS PGothic" pitchFamily="34" charset="-128"/>
              </a:rPr>
              <a:t>подготовки к </a:t>
            </a:r>
            <a:r>
              <a:rPr lang="ru-RU" sz="2000" dirty="0">
                <a:ea typeface="MS PGothic" pitchFamily="34" charset="-128"/>
              </a:rPr>
              <a:t>сертификации ISTQB, </a:t>
            </a:r>
            <a:r>
              <a:rPr lang="ru-RU" sz="2000" dirty="0" smtClean="0">
                <a:ea typeface="MS PGothic" pitchFamily="34" charset="-128"/>
              </a:rPr>
              <a:t>например</a:t>
            </a:r>
            <a:r>
              <a:rPr lang="en-US" sz="2000" dirty="0" smtClean="0">
                <a:ea typeface="MS PGothic" pitchFamily="34" charset="-128"/>
              </a:rPr>
              <a:t>, </a:t>
            </a:r>
            <a:r>
              <a:rPr lang="ru-RU" sz="2000" dirty="0" err="1" smtClean="0">
                <a:ea typeface="MS PGothic" pitchFamily="34" charset="-128"/>
              </a:rPr>
              <a:t>Knowledge</a:t>
            </a:r>
            <a:r>
              <a:rPr lang="ru-RU" sz="2000" dirty="0" smtClean="0">
                <a:ea typeface="MS PGothic" pitchFamily="34" charset="-128"/>
              </a:rPr>
              <a:t> </a:t>
            </a:r>
            <a:r>
              <a:rPr lang="ru-RU" sz="2000" dirty="0">
                <a:ea typeface="MS PGothic" pitchFamily="34" charset="-128"/>
              </a:rPr>
              <a:t>Department </a:t>
            </a:r>
            <a:endParaRPr lang="ru-RU" sz="2000" dirty="0" smtClean="0">
              <a:ea typeface="MS PGothic" pitchFamily="34" charset="-128"/>
            </a:endParaRPr>
          </a:p>
          <a:p>
            <a:pPr marL="0" lvl="0" indent="0">
              <a:buNone/>
            </a:pPr>
            <a:r>
              <a:rPr lang="en-US" sz="2000" dirty="0">
                <a:hlinkClick r:id="rId3"/>
              </a:rPr>
              <a:t>http://knowledge-department.ru</a:t>
            </a:r>
            <a:r>
              <a:rPr lang="en-US" sz="2000" dirty="0" smtClean="0">
                <a:hlinkClick r:id="rId3"/>
              </a:rPr>
              <a:t>/</a:t>
            </a:r>
            <a:r>
              <a:rPr lang="ru-RU" sz="2000" dirty="0" smtClean="0"/>
              <a:t> </a:t>
            </a:r>
          </a:p>
          <a:p>
            <a:pPr marL="0" lvl="0" indent="0">
              <a:buNone/>
            </a:pPr>
            <a:r>
              <a:rPr lang="ru-RU" sz="2000" dirty="0" smtClean="0">
                <a:ea typeface="MS PGothic" pitchFamily="34" charset="-128"/>
              </a:rPr>
              <a:t>Там найдется много интересного. </a:t>
            </a:r>
          </a:p>
          <a:p>
            <a:pPr marL="0" lvl="0" indent="0">
              <a:buNone/>
            </a:pPr>
            <a:r>
              <a:rPr lang="ru-RU" sz="2000" dirty="0" smtClean="0">
                <a:ea typeface="MS PGothic" pitchFamily="34" charset="-128"/>
              </a:rPr>
              <a:t>И репутация у компании нормальная.</a:t>
            </a:r>
          </a:p>
          <a:p>
            <a:pPr marL="0" lvl="0" indent="0">
              <a:buNone/>
            </a:pPr>
            <a:r>
              <a:rPr lang="ru-RU" sz="2000" dirty="0" smtClean="0">
                <a:ea typeface="MS PGothic" pitchFamily="34" charset="-128"/>
              </a:rPr>
              <a:t>В отличие от</a:t>
            </a:r>
            <a:r>
              <a:rPr lang="ru-RU" sz="2000" dirty="0" smtClean="0">
                <a:ea typeface="MS PGothic" pitchFamily="34" charset="-128"/>
                <a:sym typeface="Wingdings" panose="05000000000000000000" pitchFamily="2" charset="2"/>
              </a:rPr>
              <a:t></a:t>
            </a:r>
            <a:endParaRPr lang="ru-RU" sz="2000" dirty="0">
              <a:ea typeface="MS PGothic" pitchFamily="34" charset="-128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DF8DB-59EF-4F94-8C53-B46AC6FE07F9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021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sz="4800" b="1" dirty="0" smtClean="0">
              <a:latin typeface="Calibri" pitchFamily="34" charset="0"/>
            </a:endParaRPr>
          </a:p>
          <a:p>
            <a:pPr marL="0" indent="0" algn="ctr">
              <a:buNone/>
            </a:pPr>
            <a:r>
              <a:rPr lang="ru-RU" sz="4800" b="1" dirty="0" smtClean="0">
                <a:latin typeface="Calibri" pitchFamily="34" charset="0"/>
              </a:rPr>
              <a:t>Вопросы?</a:t>
            </a:r>
          </a:p>
          <a:p>
            <a:pPr marL="0" indent="0">
              <a:buNone/>
            </a:pPr>
            <a:r>
              <a:rPr lang="ru-RU" sz="2000" dirty="0" smtClean="0">
                <a:latin typeface="Calibri" pitchFamily="34" charset="0"/>
              </a:rPr>
              <a:t>	</a:t>
            </a:r>
          </a:p>
          <a:p>
            <a:pPr>
              <a:buFontTx/>
              <a:buNone/>
            </a:pPr>
            <a:endParaRPr lang="ru-RU" sz="1000" b="1" dirty="0" smtClean="0">
              <a:latin typeface="Calibri" pitchFamily="34" charset="0"/>
            </a:endParaRPr>
          </a:p>
          <a:p>
            <a:pPr>
              <a:buFontTx/>
              <a:buNone/>
            </a:pPr>
            <a:endParaRPr lang="ru-RU" sz="1000" b="1" dirty="0">
              <a:latin typeface="Calibri" pitchFamily="34" charset="0"/>
            </a:endParaRPr>
          </a:p>
          <a:p>
            <a:pPr>
              <a:buFontTx/>
              <a:buNone/>
            </a:pPr>
            <a:endParaRPr lang="ru-RU" sz="1000" b="1" dirty="0" smtClean="0">
              <a:latin typeface="Calibri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DF8DB-59EF-4F94-8C53-B46AC6FE07F9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4" name="Text Placeholder 4"/>
          <p:cNvSpPr txBox="1">
            <a:spLocks/>
          </p:cNvSpPr>
          <p:nvPr/>
        </p:nvSpPr>
        <p:spPr bwMode="auto">
          <a:xfrm>
            <a:off x="4658241" y="5817252"/>
            <a:ext cx="4160838" cy="33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fld id="{366A254F-77BB-4C31-AD6E-A6E943247051}" type="datetime1">
              <a:rPr lang="ru-RU" altLang="ru-RU" smtClean="0"/>
              <a:pPr/>
              <a:t>06.04.2020</a:t>
            </a:fld>
            <a:endParaRPr lang="pl-PL" altLang="ru-RU" dirty="0" smtClean="0"/>
          </a:p>
        </p:txBody>
      </p:sp>
      <p:sp>
        <p:nvSpPr>
          <p:cNvPr id="5" name="Text Placeholder 4"/>
          <p:cNvSpPr txBox="1">
            <a:spLocks/>
          </p:cNvSpPr>
          <p:nvPr/>
        </p:nvSpPr>
        <p:spPr bwMode="auto">
          <a:xfrm>
            <a:off x="4570891" y="4509120"/>
            <a:ext cx="416083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ru-RU" altLang="ru-RU" sz="2400" dirty="0" smtClean="0"/>
              <a:t>Александр Александров</a:t>
            </a:r>
          </a:p>
          <a:p>
            <a:r>
              <a:rPr lang="ru-RU" altLang="ru-RU" sz="2400" dirty="0" smtClean="0"/>
              <a:t>Андрей Кон</a:t>
            </a:r>
            <a:r>
              <a:rPr lang="ru-RU" altLang="ru-RU" sz="2400" dirty="0"/>
              <a:t>у</a:t>
            </a:r>
            <a:r>
              <a:rPr lang="ru-RU" altLang="ru-RU" sz="2400" dirty="0" smtClean="0"/>
              <a:t>шин</a:t>
            </a:r>
          </a:p>
          <a:p>
            <a:r>
              <a:rPr lang="en-US" altLang="ru-RU" sz="2400" dirty="0" smtClean="0"/>
              <a:t>RSTQB</a:t>
            </a:r>
            <a:endParaRPr lang="pl-PL" alt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90437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352928" cy="4525963"/>
          </a:xfrm>
        </p:spPr>
        <p:txBody>
          <a:bodyPr/>
          <a:lstStyle/>
          <a:p>
            <a:pPr marL="0" lvl="0" indent="0">
              <a:buNone/>
            </a:pPr>
            <a:r>
              <a:rPr lang="ru-RU" u="sng" kern="1200" dirty="0" smtClean="0">
                <a:solidFill>
                  <a:prstClr val="black"/>
                </a:solidFill>
                <a:latin typeface="Calibri Light" panose="020F0302020204030204"/>
              </a:rPr>
              <a:t>Об </a:t>
            </a:r>
            <a:r>
              <a:rPr lang="en-US" u="sng" kern="1200" dirty="0" smtClean="0">
                <a:solidFill>
                  <a:prstClr val="black"/>
                </a:solidFill>
                <a:latin typeface="Calibri Light" panose="020F0302020204030204"/>
              </a:rPr>
              <a:t>ISTQB </a:t>
            </a:r>
            <a:r>
              <a:rPr lang="ru-RU" u="sng" kern="1200" dirty="0" smtClean="0">
                <a:solidFill>
                  <a:prstClr val="black"/>
                </a:solidFill>
                <a:latin typeface="Calibri Light" panose="020F0302020204030204"/>
              </a:rPr>
              <a:t>и </a:t>
            </a:r>
            <a:r>
              <a:rPr lang="en-US" u="sng" kern="1200" dirty="0" smtClean="0">
                <a:solidFill>
                  <a:prstClr val="black"/>
                </a:solidFill>
                <a:latin typeface="Calibri Light" panose="020F0302020204030204"/>
              </a:rPr>
              <a:t>RSTQB</a:t>
            </a:r>
          </a:p>
          <a:p>
            <a:pPr marL="0" lvl="0" indent="0">
              <a:buNone/>
            </a:pPr>
            <a:r>
              <a:rPr lang="ru-RU" sz="2000" b="1" kern="1200" dirty="0" smtClean="0">
                <a:solidFill>
                  <a:prstClr val="black"/>
                </a:solidFill>
              </a:rPr>
              <a:t>ISTQB® (International Software Testing Qualifications Board) </a:t>
            </a:r>
            <a:r>
              <a:rPr lang="ru-RU" sz="2000" kern="1200" dirty="0" smtClean="0">
                <a:solidFill>
                  <a:prstClr val="black"/>
                </a:solidFill>
              </a:rPr>
              <a:t>– </a:t>
            </a:r>
            <a:r>
              <a:rPr lang="ru-RU" sz="2000" kern="1200" dirty="0">
                <a:solidFill>
                  <a:prstClr val="black"/>
                </a:solidFill>
              </a:rPr>
              <a:t>организация по сертификации тестировщиков ПО. Основанная в Эдинбурге в ноябре 2002 года, ISTQB® является некоммерческой ассоциацией, официально зарегистрированной в Бельгии</a:t>
            </a:r>
            <a:r>
              <a:rPr lang="ru-RU" sz="2000" kern="1200" dirty="0" smtClean="0">
                <a:solidFill>
                  <a:prstClr val="black"/>
                </a:solidFill>
              </a:rPr>
              <a:t>.</a:t>
            </a:r>
            <a:endParaRPr lang="en-US" sz="2000" kern="12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sz="2000" b="1" kern="1200" dirty="0">
                <a:solidFill>
                  <a:prstClr val="black"/>
                </a:solidFill>
              </a:rPr>
              <a:t>RSTQB (Russian Software Testing Qualifications Board) </a:t>
            </a:r>
            <a:r>
              <a:rPr lang="ru-RU" sz="2000" kern="1200" dirty="0">
                <a:solidFill>
                  <a:prstClr val="black"/>
                </a:solidFill>
              </a:rPr>
              <a:t>является частью </a:t>
            </a:r>
            <a:r>
              <a:rPr lang="en-US" sz="2000" kern="1200" dirty="0">
                <a:solidFill>
                  <a:prstClr val="black"/>
                </a:solidFill>
              </a:rPr>
              <a:t>International Software Testing Qualifications Board (ISTQB®). RSTQB </a:t>
            </a:r>
            <a:r>
              <a:rPr lang="ru-RU" sz="2000" kern="1200" dirty="0">
                <a:solidFill>
                  <a:prstClr val="black"/>
                </a:solidFill>
              </a:rPr>
              <a:t>и </a:t>
            </a:r>
            <a:r>
              <a:rPr lang="en-US" sz="2000" kern="1200" dirty="0">
                <a:solidFill>
                  <a:prstClr val="black"/>
                </a:solidFill>
              </a:rPr>
              <a:t>ISTQB® - </a:t>
            </a:r>
            <a:r>
              <a:rPr lang="ru-RU" sz="2000" kern="1200" dirty="0">
                <a:solidFill>
                  <a:prstClr val="black"/>
                </a:solidFill>
              </a:rPr>
              <a:t>международные, независимые и </a:t>
            </a:r>
            <a:r>
              <a:rPr lang="ru-RU" sz="2000" kern="1200" dirty="0" smtClean="0">
                <a:solidFill>
                  <a:prstClr val="black"/>
                </a:solidFill>
              </a:rPr>
              <a:t>некоммерческие </a:t>
            </a:r>
            <a:r>
              <a:rPr lang="ru-RU" sz="2000" kern="1200" dirty="0">
                <a:solidFill>
                  <a:prstClr val="black"/>
                </a:solidFill>
              </a:rPr>
              <a:t>организации</a:t>
            </a:r>
            <a:r>
              <a:rPr lang="ru-RU" sz="2000" kern="1200" dirty="0" smtClean="0">
                <a:solidFill>
                  <a:prstClr val="black"/>
                </a:solidFill>
              </a:rPr>
              <a:t>.</a:t>
            </a:r>
          </a:p>
          <a:p>
            <a:pPr marL="0" lvl="0" indent="0">
              <a:buNone/>
            </a:pPr>
            <a:r>
              <a:rPr lang="ru-RU" sz="2000" kern="1200" dirty="0">
                <a:solidFill>
                  <a:prstClr val="black"/>
                </a:solidFill>
              </a:rPr>
              <a:t>Коллегия </a:t>
            </a:r>
            <a:r>
              <a:rPr lang="en-US" sz="2000" b="1" kern="1200" dirty="0">
                <a:solidFill>
                  <a:prstClr val="black"/>
                </a:solidFill>
              </a:rPr>
              <a:t>RSTQB </a:t>
            </a:r>
            <a:r>
              <a:rPr lang="ru-RU" sz="2000" kern="1200" dirty="0" smtClean="0">
                <a:solidFill>
                  <a:prstClr val="black"/>
                </a:solidFill>
              </a:rPr>
              <a:t>разрабатывает </a:t>
            </a:r>
            <a:r>
              <a:rPr lang="ru-RU" sz="2000" kern="1200" dirty="0">
                <a:solidFill>
                  <a:prstClr val="black"/>
                </a:solidFill>
              </a:rPr>
              <a:t>программы обучения и экзаменационные вопросы для системы сертификации в России. Члены RSTQB представляют Россию в международном сообществе</a:t>
            </a:r>
            <a:r>
              <a:rPr lang="ru-RU" sz="2000" kern="1200" dirty="0" smtClean="0">
                <a:solidFill>
                  <a:prstClr val="black"/>
                </a:solidFill>
              </a:rPr>
              <a:t>. </a:t>
            </a:r>
            <a:r>
              <a:rPr lang="ru-RU" sz="2000" dirty="0"/>
              <a:t>Председателем Коллегии является Андрей Конушин.</a:t>
            </a:r>
            <a:r>
              <a:rPr lang="ru-RU" sz="2000" kern="1200" dirty="0" smtClean="0">
                <a:solidFill>
                  <a:prstClr val="black"/>
                </a:solidFill>
              </a:rPr>
              <a:t> </a:t>
            </a:r>
            <a:endParaRPr lang="en-US" sz="2000" kern="1200" dirty="0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DF8DB-59EF-4F94-8C53-B46AC6FE07F9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649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7920880" cy="4525963"/>
          </a:xfrm>
        </p:spPr>
        <p:txBody>
          <a:bodyPr/>
          <a:lstStyle/>
          <a:p>
            <a:pPr marL="0" lvl="0" indent="0">
              <a:buNone/>
            </a:pPr>
            <a:r>
              <a:rPr lang="ru-RU" u="sng" kern="1200" dirty="0" smtClean="0">
                <a:solidFill>
                  <a:prstClr val="black"/>
                </a:solidFill>
                <a:latin typeface="Calibri Light" panose="020F0302020204030204"/>
              </a:rPr>
              <a:t>О сертификации </a:t>
            </a:r>
            <a:r>
              <a:rPr lang="en-US" u="sng" kern="1200" dirty="0" smtClean="0">
                <a:solidFill>
                  <a:prstClr val="black"/>
                </a:solidFill>
                <a:latin typeface="Calibri Light" panose="020F0302020204030204"/>
              </a:rPr>
              <a:t>RSTQB</a:t>
            </a:r>
          </a:p>
          <a:p>
            <a:pPr marL="0" lvl="0" indent="0">
              <a:buNone/>
            </a:pPr>
            <a:r>
              <a:rPr lang="ru-RU" sz="2000" dirty="0">
                <a:ea typeface="MS PGothic" pitchFamily="34" charset="-128"/>
              </a:rPr>
              <a:t>Сертификация демонстрирует достижение определенного уровня знаний и способностей в тестировании программного </a:t>
            </a:r>
            <a:r>
              <a:rPr lang="ru-RU" sz="2000" dirty="0" smtClean="0">
                <a:ea typeface="MS PGothic" pitchFamily="34" charset="-128"/>
              </a:rPr>
              <a:t>обеспечения, а также  умение применять эти знания и способности.</a:t>
            </a:r>
            <a:endParaRPr lang="en-US" sz="2000" kern="1200" dirty="0">
              <a:solidFill>
                <a:prstClr val="black"/>
              </a:solidFill>
              <a:latin typeface="Calibri Light" panose="020F0302020204030204"/>
            </a:endParaRPr>
          </a:p>
          <a:p>
            <a:pPr marL="0" lvl="0" indent="0">
              <a:buNone/>
            </a:pPr>
            <a:r>
              <a:rPr lang="ru-RU" sz="2000" dirty="0">
                <a:ea typeface="MS PGothic" pitchFamily="34" charset="-128"/>
              </a:rPr>
              <a:t>Чтобы стать ISTQB-сертифицированным </a:t>
            </a:r>
            <a:r>
              <a:rPr lang="ru-RU" sz="2000" dirty="0" smtClean="0">
                <a:ea typeface="MS PGothic" pitchFamily="34" charset="-128"/>
              </a:rPr>
              <a:t>тестировщиком, необходимо </a:t>
            </a:r>
            <a:r>
              <a:rPr lang="ru-RU" sz="2000" dirty="0">
                <a:ea typeface="MS PGothic" pitchFamily="34" charset="-128"/>
              </a:rPr>
              <a:t>успешно сдать экзамен. Для этого необходимо обладать профессиональными знаниями в области тестирования и быть знакомым с основами рабочего процесса </a:t>
            </a:r>
            <a:r>
              <a:rPr lang="ru-RU" sz="2000" dirty="0" smtClean="0">
                <a:ea typeface="MS PGothic" pitchFamily="34" charset="-128"/>
              </a:rPr>
              <a:t>тестирования ПО.</a:t>
            </a:r>
          </a:p>
          <a:p>
            <a:pPr marL="0" lvl="0" indent="0">
              <a:buNone/>
            </a:pPr>
            <a:r>
              <a:rPr lang="ru-RU" sz="2000" dirty="0" smtClean="0">
                <a:ea typeface="MS PGothic" pitchFamily="34" charset="-128"/>
              </a:rPr>
              <a:t>Можно сдавать </a:t>
            </a:r>
            <a:r>
              <a:rPr lang="ru-RU" sz="2000" dirty="0">
                <a:ea typeface="MS PGothic" pitchFamily="34" charset="-128"/>
              </a:rPr>
              <a:t>экзамен и без посещения подготовительных </a:t>
            </a:r>
            <a:r>
              <a:rPr lang="ru-RU" sz="2000" dirty="0" smtClean="0">
                <a:ea typeface="MS PGothic" pitchFamily="34" charset="-128"/>
              </a:rPr>
              <a:t>курсов, однако посещение </a:t>
            </a:r>
            <a:r>
              <a:rPr lang="ru-RU" sz="2000" dirty="0">
                <a:ea typeface="MS PGothic" pitchFamily="34" charset="-128"/>
              </a:rPr>
              <a:t>курсов аккредитованных компаний может обеспечить </a:t>
            </a:r>
            <a:r>
              <a:rPr lang="ru-RU" sz="2000" dirty="0" smtClean="0">
                <a:ea typeface="MS PGothic" pitchFamily="34" charset="-128"/>
              </a:rPr>
              <a:t>большую </a:t>
            </a:r>
            <a:r>
              <a:rPr lang="ru-RU" sz="2000" dirty="0">
                <a:ea typeface="MS PGothic" pitchFamily="34" charset="-128"/>
              </a:rPr>
              <a:t>вероятность сдать экзамен </a:t>
            </a:r>
            <a:r>
              <a:rPr lang="ru-RU" sz="2000" dirty="0" smtClean="0">
                <a:ea typeface="MS PGothic" pitchFamily="34" charset="-128"/>
              </a:rPr>
              <a:t>успешно.</a:t>
            </a:r>
            <a:endParaRPr lang="en-US" sz="2000" dirty="0" smtClean="0">
              <a:ea typeface="MS PGothic" pitchFamily="34" charset="-128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DF8DB-59EF-4F94-8C53-B46AC6FE07F9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760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7920880" cy="4525963"/>
          </a:xfrm>
        </p:spPr>
        <p:txBody>
          <a:bodyPr/>
          <a:lstStyle/>
          <a:p>
            <a:pPr marL="0" lvl="0" indent="0">
              <a:buNone/>
            </a:pPr>
            <a:r>
              <a:rPr lang="ru-RU" u="sng" kern="1200" dirty="0">
                <a:solidFill>
                  <a:prstClr val="black"/>
                </a:solidFill>
                <a:latin typeface="Calibri Light" panose="020F0302020204030204"/>
              </a:rPr>
              <a:t>О </a:t>
            </a:r>
            <a:r>
              <a:rPr lang="ru-RU" u="sng" kern="1200" dirty="0" smtClean="0">
                <a:solidFill>
                  <a:prstClr val="black"/>
                </a:solidFill>
                <a:latin typeface="Calibri Light" panose="020F0302020204030204"/>
              </a:rPr>
              <a:t>тренингах </a:t>
            </a:r>
            <a:r>
              <a:rPr lang="en-US" u="sng" kern="1200" dirty="0">
                <a:solidFill>
                  <a:prstClr val="black"/>
                </a:solidFill>
                <a:latin typeface="Calibri Light" panose="020F0302020204030204"/>
              </a:rPr>
              <a:t>I</a:t>
            </a:r>
            <a:r>
              <a:rPr lang="en-US" u="sng" kern="1200" dirty="0" smtClean="0">
                <a:solidFill>
                  <a:prstClr val="black"/>
                </a:solidFill>
                <a:latin typeface="Calibri Light" panose="020F0302020204030204"/>
              </a:rPr>
              <a:t>STQB</a:t>
            </a:r>
            <a:endParaRPr lang="ru-RU" u="sng" kern="1200" dirty="0" smtClean="0">
              <a:solidFill>
                <a:prstClr val="black"/>
              </a:solidFill>
              <a:latin typeface="Calibri Light" panose="020F0302020204030204"/>
            </a:endParaRPr>
          </a:p>
          <a:p>
            <a:pPr marL="0" lvl="0" indent="0">
              <a:buNone/>
            </a:pPr>
            <a:r>
              <a:rPr lang="ru-RU" sz="2000" dirty="0">
                <a:ea typeface="MS PGothic" pitchFamily="34" charset="-128"/>
              </a:rPr>
              <a:t>Только аккредитованные компании могут предлагать курсы обучения. </a:t>
            </a:r>
            <a:endParaRPr lang="en-US" sz="2000" dirty="0" smtClean="0">
              <a:ea typeface="MS PGothic" pitchFamily="34" charset="-128"/>
            </a:endParaRPr>
          </a:p>
          <a:p>
            <a:pPr marL="0" lvl="0" indent="0">
              <a:buNone/>
            </a:pPr>
            <a:r>
              <a:rPr lang="ru-RU" sz="2000" dirty="0" smtClean="0">
                <a:ea typeface="MS PGothic" pitchFamily="34" charset="-128"/>
              </a:rPr>
              <a:t>Аккредитованную </a:t>
            </a:r>
            <a:r>
              <a:rPr lang="ru-RU" sz="2000" dirty="0">
                <a:ea typeface="MS PGothic" pitchFamily="34" charset="-128"/>
              </a:rPr>
              <a:t>компанию </a:t>
            </a:r>
            <a:r>
              <a:rPr lang="ru-RU" sz="2000" dirty="0" smtClean="0">
                <a:ea typeface="MS PGothic" pitchFamily="34" charset="-128"/>
              </a:rPr>
              <a:t>можно </a:t>
            </a:r>
            <a:r>
              <a:rPr lang="ru-RU" sz="2000" dirty="0">
                <a:ea typeface="MS PGothic" pitchFamily="34" charset="-128"/>
              </a:rPr>
              <a:t>отличить </a:t>
            </a:r>
            <a:r>
              <a:rPr lang="ru-RU" sz="2000" dirty="0" smtClean="0">
                <a:ea typeface="MS PGothic" pitchFamily="34" charset="-128"/>
              </a:rPr>
              <a:t>по следующему логотипу:</a:t>
            </a:r>
          </a:p>
          <a:p>
            <a:pPr marL="0" lvl="0" indent="0">
              <a:buNone/>
            </a:pPr>
            <a:endParaRPr lang="ru-RU" sz="2000" dirty="0">
              <a:ea typeface="MS PGothic" pitchFamily="34" charset="-128"/>
            </a:endParaRPr>
          </a:p>
          <a:p>
            <a:pPr marL="0" lvl="0" indent="0">
              <a:buNone/>
            </a:pPr>
            <a:endParaRPr lang="ru-RU" sz="2000" dirty="0">
              <a:ea typeface="MS PGothic" pitchFamily="34" charset="-128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DF8DB-59EF-4F94-8C53-B46AC6FE07F9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068960"/>
            <a:ext cx="3881093" cy="3548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482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7920880" cy="4525963"/>
          </a:xfrm>
        </p:spPr>
        <p:txBody>
          <a:bodyPr/>
          <a:lstStyle/>
          <a:p>
            <a:pPr marL="0" lvl="0" indent="0">
              <a:buNone/>
            </a:pPr>
            <a:r>
              <a:rPr lang="ru-RU" u="sng" kern="1200" dirty="0" smtClean="0">
                <a:solidFill>
                  <a:prstClr val="black"/>
                </a:solidFill>
                <a:latin typeface="Calibri Light" panose="020F0302020204030204"/>
              </a:rPr>
              <a:t>А как </a:t>
            </a:r>
            <a:r>
              <a:rPr lang="ru-RU" u="sng" kern="1200" dirty="0">
                <a:solidFill>
                  <a:prstClr val="black"/>
                </a:solidFill>
                <a:latin typeface="Calibri Light" panose="020F0302020204030204"/>
              </a:rPr>
              <a:t>готовиться </a:t>
            </a:r>
            <a:r>
              <a:rPr lang="ru-RU" u="sng" kern="1200" dirty="0" smtClean="0">
                <a:solidFill>
                  <a:prstClr val="black"/>
                </a:solidFill>
                <a:latin typeface="Calibri Light" panose="020F0302020204030204"/>
              </a:rPr>
              <a:t>самостоятельно?</a:t>
            </a:r>
          </a:p>
          <a:p>
            <a:pPr marL="0" lvl="0" indent="0">
              <a:buNone/>
            </a:pPr>
            <a:r>
              <a:rPr lang="ru-RU" sz="2000" dirty="0" smtClean="0">
                <a:ea typeface="MS PGothic" pitchFamily="34" charset="-128"/>
              </a:rPr>
              <a:t>Конечно</a:t>
            </a:r>
            <a:r>
              <a:rPr lang="ru-RU" sz="2000" dirty="0">
                <a:ea typeface="MS PGothic" pitchFamily="34" charset="-128"/>
              </a:rPr>
              <a:t>, можно готовиться к экзамену </a:t>
            </a:r>
            <a:r>
              <a:rPr lang="ru-RU" sz="2000" dirty="0" smtClean="0">
                <a:ea typeface="MS PGothic" pitchFamily="34" charset="-128"/>
              </a:rPr>
              <a:t>самостоятельно, в том числе с </a:t>
            </a:r>
            <a:r>
              <a:rPr lang="ru-RU" sz="2000" dirty="0">
                <a:ea typeface="MS PGothic" pitchFamily="34" charset="-128"/>
              </a:rPr>
              <a:t>помощью аккредитованных курсов для </a:t>
            </a:r>
            <a:r>
              <a:rPr lang="ru-RU" sz="2000" dirty="0" smtClean="0">
                <a:ea typeface="MS PGothic" pitchFamily="34" charset="-128"/>
              </a:rPr>
              <a:t>самоподготовки.</a:t>
            </a:r>
          </a:p>
          <a:p>
            <a:pPr marL="0" lvl="0" indent="0">
              <a:buNone/>
            </a:pPr>
            <a:r>
              <a:rPr lang="ru-RU" sz="2000" dirty="0" smtClean="0">
                <a:ea typeface="MS PGothic" pitchFamily="34" charset="-128"/>
              </a:rPr>
              <a:t>Не соблюдая осторожность, можно нарваться и на недобросовестных «провайдеров» (если их так можно назвать).</a:t>
            </a:r>
          </a:p>
          <a:p>
            <a:pPr marL="0" lvl="0" indent="0">
              <a:buNone/>
            </a:pPr>
            <a:endParaRPr lang="ru-RU" sz="2000" dirty="0">
              <a:ea typeface="MS PGothic" pitchFamily="34" charset="-128"/>
            </a:endParaRPr>
          </a:p>
          <a:p>
            <a:pPr marL="0" lvl="0" indent="0">
              <a:buNone/>
            </a:pPr>
            <a:endParaRPr lang="ru-RU" sz="2000" dirty="0">
              <a:ea typeface="MS PGothic" pitchFamily="34" charset="-128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DF8DB-59EF-4F94-8C53-B46AC6FE07F9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011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7920880" cy="4525963"/>
          </a:xfrm>
        </p:spPr>
        <p:txBody>
          <a:bodyPr/>
          <a:lstStyle/>
          <a:p>
            <a:pPr marL="0" lvl="0" indent="0">
              <a:buNone/>
            </a:pPr>
            <a:r>
              <a:rPr lang="ru-RU" u="sng" kern="1200" dirty="0" smtClean="0">
                <a:solidFill>
                  <a:prstClr val="black"/>
                </a:solidFill>
                <a:latin typeface="Calibri Light" panose="020F0302020204030204"/>
              </a:rPr>
              <a:t>Пример из жизни</a:t>
            </a:r>
          </a:p>
          <a:p>
            <a:pPr marL="0" lvl="0" indent="0">
              <a:buNone/>
            </a:pPr>
            <a:r>
              <a:rPr lang="ru-RU" sz="2000" dirty="0" smtClean="0">
                <a:ea typeface="MS PGothic" pitchFamily="34" charset="-128"/>
              </a:rPr>
              <a:t>Когда нам </a:t>
            </a:r>
            <a:r>
              <a:rPr lang="ru-RU" sz="2000" dirty="0">
                <a:ea typeface="MS PGothic" pitchFamily="34" charset="-128"/>
              </a:rPr>
              <a:t>сообщили о курсе «Тестирование ПО: Базовый уровень» </a:t>
            </a:r>
            <a:r>
              <a:rPr lang="ru-RU" sz="2000" dirty="0" smtClean="0">
                <a:ea typeface="MS PGothic" pitchFamily="34" charset="-128"/>
              </a:rPr>
              <a:t>на платформе «Септик</a:t>
            </a:r>
            <a:r>
              <a:rPr lang="ru-RU" sz="2000" dirty="0">
                <a:ea typeface="MS PGothic" pitchFamily="34" charset="-128"/>
              </a:rPr>
              <a:t>» </a:t>
            </a:r>
            <a:r>
              <a:rPr lang="en-US" sz="2000" dirty="0">
                <a:hlinkClick r:id="rId3"/>
              </a:rPr>
              <a:t>https://stepik.org/course/16478/promo </a:t>
            </a:r>
            <a:endParaRPr lang="ru-RU" sz="2000" dirty="0" smtClean="0"/>
          </a:p>
          <a:p>
            <a:pPr marL="0" lvl="0" indent="0">
              <a:buNone/>
            </a:pPr>
            <a:r>
              <a:rPr lang="ru-RU" sz="2000" dirty="0" smtClean="0">
                <a:ea typeface="MS PGothic" pitchFamily="34" charset="-128"/>
              </a:rPr>
              <a:t>это нас очень заинтересовало.</a:t>
            </a:r>
          </a:p>
          <a:p>
            <a:pPr marL="0" lvl="0" indent="0">
              <a:buNone/>
            </a:pPr>
            <a:r>
              <a:rPr lang="ru-RU" sz="2000" dirty="0" smtClean="0">
                <a:ea typeface="MS PGothic" pitchFamily="34" charset="-128"/>
              </a:rPr>
              <a:t>Отправились изучать.</a:t>
            </a:r>
            <a:endParaRPr lang="ru-RU" sz="2000" dirty="0">
              <a:ea typeface="MS PGothic" pitchFamily="34" charset="-128"/>
            </a:endParaRPr>
          </a:p>
          <a:p>
            <a:pPr marL="0" lvl="0" indent="0">
              <a:buNone/>
            </a:pPr>
            <a:endParaRPr lang="ru-RU" sz="2000" dirty="0">
              <a:ea typeface="MS PGothic" pitchFamily="34" charset="-128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DF8DB-59EF-4F94-8C53-B46AC6FE07F9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135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7920880" cy="4525963"/>
          </a:xfrm>
        </p:spPr>
        <p:txBody>
          <a:bodyPr/>
          <a:lstStyle/>
          <a:p>
            <a:pPr marL="0" lvl="0" indent="0">
              <a:buNone/>
            </a:pPr>
            <a:r>
              <a:rPr lang="ru-RU" u="sng" kern="1200" dirty="0" smtClean="0">
                <a:solidFill>
                  <a:prstClr val="black"/>
                </a:solidFill>
                <a:latin typeface="Calibri Light" panose="020F0302020204030204"/>
              </a:rPr>
              <a:t>Что мы увидели</a:t>
            </a:r>
          </a:p>
          <a:p>
            <a:pPr marL="0" lvl="0" indent="0">
              <a:buNone/>
            </a:pPr>
            <a:r>
              <a:rPr lang="ru-RU" sz="2000" dirty="0">
                <a:ea typeface="MS PGothic" pitchFamily="34" charset="-128"/>
              </a:rPr>
              <a:t>Краткое описание курса гласит (стилистика сохранена): </a:t>
            </a:r>
          </a:p>
          <a:p>
            <a:pPr marL="0" lvl="0" indent="0">
              <a:buNone/>
            </a:pPr>
            <a:r>
              <a:rPr lang="ru-RU" sz="2000" dirty="0">
                <a:ea typeface="MS PGothic" pitchFamily="34" charset="-128"/>
              </a:rPr>
              <a:t>«Данный курс основан на программе </a:t>
            </a:r>
            <a:r>
              <a:rPr lang="ru-RU" sz="2000" dirty="0" smtClean="0">
                <a:ea typeface="MS PGothic" pitchFamily="34" charset="-128"/>
              </a:rPr>
              <a:t>обучения </a:t>
            </a:r>
            <a:r>
              <a:rPr lang="en-US" sz="2000" dirty="0" smtClean="0">
                <a:ea typeface="MS PGothic" pitchFamily="34" charset="-128"/>
              </a:rPr>
              <a:t>“</a:t>
            </a:r>
            <a:r>
              <a:rPr lang="ru-RU" sz="2000" dirty="0" smtClean="0">
                <a:ea typeface="MS PGothic" pitchFamily="34" charset="-128"/>
              </a:rPr>
              <a:t>Сертифицированный </a:t>
            </a:r>
            <a:r>
              <a:rPr lang="ru-RU" sz="2000" dirty="0">
                <a:ea typeface="MS PGothic" pitchFamily="34" charset="-128"/>
              </a:rPr>
              <a:t>тестировщик ПО Базового уровня" ISTQB. В нем в достаточно сжатом, но достаточном виде представлена официальная программа для обучения а также примеры тестов с сертификационных экзаменов.»</a:t>
            </a:r>
          </a:p>
          <a:p>
            <a:pPr marL="0" lvl="0" indent="0">
              <a:buNone/>
            </a:pPr>
            <a:r>
              <a:rPr lang="ru-RU" sz="2000" dirty="0">
                <a:ea typeface="MS PGothic" pitchFamily="34" charset="-128"/>
              </a:rPr>
              <a:t>Ну, два раза «достаточно» и «программа для обучения» вместо «программа обучения» - это мелочи. А вот то, что курс «основан на программе», которая «в нем … представлена»  – это что-то новое</a:t>
            </a:r>
            <a:r>
              <a:rPr lang="ru-RU" sz="2000" dirty="0" smtClean="0">
                <a:ea typeface="MS PGothic" pitchFamily="34" charset="-128"/>
              </a:rPr>
              <a:t>.</a:t>
            </a:r>
            <a:endParaRPr lang="ru-RU" sz="2000" dirty="0">
              <a:ea typeface="MS PGothic" pitchFamily="34" charset="-128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DF8DB-59EF-4F94-8C53-B46AC6FE07F9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990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7920880" cy="4525963"/>
          </a:xfrm>
        </p:spPr>
        <p:txBody>
          <a:bodyPr/>
          <a:lstStyle/>
          <a:p>
            <a:pPr marL="0" lvl="0" indent="0">
              <a:buNone/>
            </a:pPr>
            <a:r>
              <a:rPr lang="ru-RU" u="sng" kern="1200" dirty="0" smtClean="0">
                <a:solidFill>
                  <a:prstClr val="black"/>
                </a:solidFill>
                <a:latin typeface="Calibri Light" panose="020F0302020204030204"/>
              </a:rPr>
              <a:t>Может, это плагиат?</a:t>
            </a:r>
          </a:p>
          <a:p>
            <a:pPr marL="0" lvl="0" indent="0">
              <a:buNone/>
            </a:pPr>
            <a:r>
              <a:rPr lang="ru-RU" sz="2000" dirty="0" smtClean="0">
                <a:ea typeface="MS PGothic" pitchFamily="34" charset="-128"/>
              </a:rPr>
              <a:t>Ни в коем случае!</a:t>
            </a:r>
          </a:p>
          <a:p>
            <a:pPr marL="0" lvl="0" indent="0">
              <a:buNone/>
            </a:pPr>
            <a:r>
              <a:rPr lang="ru-RU" sz="2000" dirty="0" smtClean="0">
                <a:ea typeface="MS PGothic" pitchFamily="34" charset="-128"/>
              </a:rPr>
              <a:t>Все </a:t>
            </a:r>
            <a:r>
              <a:rPr lang="ru-RU" sz="2000" dirty="0">
                <a:ea typeface="MS PGothic" pitchFamily="34" charset="-128"/>
              </a:rPr>
              <a:t>обязательства по отношению к ISTQB </a:t>
            </a:r>
            <a:r>
              <a:rPr lang="ru-RU" sz="2000" dirty="0" smtClean="0">
                <a:ea typeface="MS PGothic" pitchFamily="34" charset="-128"/>
              </a:rPr>
              <a:t>платформой «Септик</a:t>
            </a:r>
            <a:r>
              <a:rPr lang="ru-RU" sz="2000" dirty="0">
                <a:ea typeface="MS PGothic" pitchFamily="34" charset="-128"/>
              </a:rPr>
              <a:t>» соблюдены – указаны ссылки на авторов программы обучения с авторами, датами и пр. </a:t>
            </a:r>
            <a:r>
              <a:rPr lang="ru-RU" sz="2000" dirty="0" smtClean="0">
                <a:ea typeface="MS PGothic" pitchFamily="34" charset="-128"/>
              </a:rPr>
              <a:t>Но </a:t>
            </a:r>
            <a:r>
              <a:rPr lang="ru-RU" sz="2000" dirty="0">
                <a:ea typeface="MS PGothic" pitchFamily="34" charset="-128"/>
              </a:rPr>
              <a:t>самое интересное оказалось внутри. </a:t>
            </a:r>
          </a:p>
          <a:p>
            <a:pPr marL="0" lvl="0" indent="0">
              <a:buNone/>
            </a:pPr>
            <a:endParaRPr lang="ru-RU" sz="2000" dirty="0" smtClean="0">
              <a:ea typeface="MS PGothic" pitchFamily="34" charset="-128"/>
            </a:endParaRPr>
          </a:p>
          <a:p>
            <a:pPr marL="0" lvl="0" indent="0">
              <a:buNone/>
            </a:pPr>
            <a:r>
              <a:rPr lang="ru-RU" sz="2000" dirty="0" smtClean="0">
                <a:ea typeface="MS PGothic" pitchFamily="34" charset="-128"/>
              </a:rPr>
              <a:t>На </a:t>
            </a:r>
            <a:r>
              <a:rPr lang="ru-RU" sz="2000" dirty="0">
                <a:ea typeface="MS PGothic" pitchFamily="34" charset="-128"/>
              </a:rPr>
              <a:t>сайте </a:t>
            </a:r>
            <a:r>
              <a:rPr lang="ru-RU" sz="2000" dirty="0" smtClean="0">
                <a:ea typeface="MS PGothic" pitchFamily="34" charset="-128"/>
              </a:rPr>
              <a:t>платформы «Септик</a:t>
            </a:r>
            <a:r>
              <a:rPr lang="ru-RU" sz="2000" dirty="0">
                <a:ea typeface="MS PGothic" pitchFamily="34" charset="-128"/>
              </a:rPr>
              <a:t>» размещен </a:t>
            </a:r>
            <a:r>
              <a:rPr lang="ru-RU" sz="2000" dirty="0" smtClean="0">
                <a:ea typeface="MS PGothic" pitchFamily="34" charset="-128"/>
              </a:rPr>
              <a:t>НЕ курс</a:t>
            </a:r>
            <a:r>
              <a:rPr lang="ru-RU" sz="2000" dirty="0">
                <a:ea typeface="MS PGothic" pitchFamily="34" charset="-128"/>
              </a:rPr>
              <a:t>. </a:t>
            </a:r>
            <a:endParaRPr lang="ru-RU" sz="2000" dirty="0" smtClean="0">
              <a:ea typeface="MS PGothic" pitchFamily="34" charset="-128"/>
            </a:endParaRPr>
          </a:p>
          <a:p>
            <a:pPr marL="0" lvl="0" indent="0">
              <a:buNone/>
            </a:pPr>
            <a:r>
              <a:rPr lang="ru-RU" sz="2000" dirty="0" smtClean="0">
                <a:ea typeface="MS PGothic" pitchFamily="34" charset="-128"/>
              </a:rPr>
              <a:t>Размещена сама  </a:t>
            </a:r>
            <a:r>
              <a:rPr lang="ru-RU" sz="2000" dirty="0">
                <a:ea typeface="MS PGothic" pitchFamily="34" charset="-128"/>
              </a:rPr>
              <a:t>программа </a:t>
            </a:r>
            <a:r>
              <a:rPr lang="ru-RU" sz="2000" dirty="0" smtClean="0">
                <a:ea typeface="MS PGothic" pitchFamily="34" charset="-128"/>
              </a:rPr>
              <a:t>обучения 201</a:t>
            </a:r>
            <a:r>
              <a:rPr lang="en-US" sz="2000" dirty="0" smtClean="0">
                <a:ea typeface="MS PGothic" pitchFamily="34" charset="-128"/>
              </a:rPr>
              <a:t>1</a:t>
            </a:r>
            <a:r>
              <a:rPr lang="ru-RU" sz="2000" dirty="0" smtClean="0">
                <a:ea typeface="MS PGothic" pitchFamily="34" charset="-128"/>
              </a:rPr>
              <a:t> года. </a:t>
            </a:r>
          </a:p>
          <a:p>
            <a:pPr marL="0" lvl="0" indent="0">
              <a:buNone/>
            </a:pPr>
            <a:endParaRPr lang="ru-RU" sz="2000" dirty="0" smtClean="0">
              <a:ea typeface="MS PGothic" pitchFamily="34" charset="-128"/>
            </a:endParaRPr>
          </a:p>
          <a:p>
            <a:pPr marL="0" lvl="0" indent="0">
              <a:buNone/>
            </a:pPr>
            <a:r>
              <a:rPr lang="ru-RU" sz="2000" dirty="0" smtClean="0">
                <a:ea typeface="MS PGothic" pitchFamily="34" charset="-128"/>
              </a:rPr>
              <a:t>Слово </a:t>
            </a:r>
            <a:r>
              <a:rPr lang="ru-RU" sz="2000" dirty="0">
                <a:ea typeface="MS PGothic" pitchFamily="34" charset="-128"/>
              </a:rPr>
              <a:t>в </a:t>
            </a:r>
            <a:r>
              <a:rPr lang="ru-RU" sz="2000" dirty="0" smtClean="0">
                <a:ea typeface="MS PGothic" pitchFamily="34" charset="-128"/>
              </a:rPr>
              <a:t>слово.</a:t>
            </a:r>
          </a:p>
          <a:p>
            <a:pPr marL="0" lvl="0" indent="0">
              <a:buNone/>
            </a:pPr>
            <a:r>
              <a:rPr lang="ru-RU" sz="2000" dirty="0" smtClean="0">
                <a:ea typeface="MS PGothic" pitchFamily="34" charset="-128"/>
              </a:rPr>
              <a:t>Буква </a:t>
            </a:r>
            <a:r>
              <a:rPr lang="ru-RU" sz="2000" dirty="0">
                <a:ea typeface="MS PGothic" pitchFamily="34" charset="-128"/>
              </a:rPr>
              <a:t>в </a:t>
            </a:r>
            <a:r>
              <a:rPr lang="ru-RU" sz="2000" dirty="0" smtClean="0">
                <a:ea typeface="MS PGothic" pitchFamily="34" charset="-128"/>
              </a:rPr>
              <a:t>букву.</a:t>
            </a:r>
          </a:p>
          <a:p>
            <a:pPr marL="0" lvl="0" indent="0">
              <a:buNone/>
            </a:pPr>
            <a:r>
              <a:rPr lang="ru-RU" sz="2000" dirty="0" smtClean="0">
                <a:ea typeface="MS PGothic" pitchFamily="34" charset="-128"/>
              </a:rPr>
              <a:t>Опечатка </a:t>
            </a:r>
            <a:r>
              <a:rPr lang="ru-RU" sz="2000" dirty="0">
                <a:ea typeface="MS PGothic" pitchFamily="34" charset="-128"/>
              </a:rPr>
              <a:t>в опечатку.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DF8DB-59EF-4F94-8C53-B46AC6FE07F9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213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7920880" cy="4525963"/>
          </a:xfrm>
        </p:spPr>
        <p:txBody>
          <a:bodyPr/>
          <a:lstStyle/>
          <a:p>
            <a:pPr marL="0" lvl="0" indent="0">
              <a:buNone/>
            </a:pPr>
            <a:r>
              <a:rPr lang="ru-RU" u="sng" kern="1200" dirty="0" smtClean="0">
                <a:solidFill>
                  <a:prstClr val="black"/>
                </a:solidFill>
                <a:latin typeface="Calibri Light" panose="020F0302020204030204"/>
              </a:rPr>
              <a:t>И тут мы поняли</a:t>
            </a:r>
          </a:p>
          <a:p>
            <a:pPr marL="0" lvl="0" indent="0">
              <a:buNone/>
            </a:pPr>
            <a:r>
              <a:rPr lang="ru-RU" sz="2000" dirty="0">
                <a:ea typeface="MS PGothic" pitchFamily="34" charset="-128"/>
              </a:rPr>
              <a:t>Это </a:t>
            </a:r>
            <a:r>
              <a:rPr lang="ru-RU" sz="2000" dirty="0" smtClean="0">
                <a:ea typeface="MS PGothic" pitchFamily="34" charset="-128"/>
              </a:rPr>
              <a:t>же новое </a:t>
            </a:r>
            <a:r>
              <a:rPr lang="ru-RU" sz="2000" dirty="0">
                <a:ea typeface="MS PGothic" pitchFamily="34" charset="-128"/>
              </a:rPr>
              <a:t>слово в обучении. Смотрите сами:</a:t>
            </a:r>
          </a:p>
          <a:p>
            <a:r>
              <a:rPr lang="ru-RU" sz="2000" dirty="0" smtClean="0">
                <a:ea typeface="MS PGothic" pitchFamily="34" charset="-128"/>
              </a:rPr>
              <a:t>Обучение </a:t>
            </a:r>
            <a:r>
              <a:rPr lang="ru-RU" sz="2000" dirty="0">
                <a:ea typeface="MS PGothic" pitchFamily="34" charset="-128"/>
              </a:rPr>
              <a:t>таблице умножения – это таблица умножения. </a:t>
            </a:r>
          </a:p>
          <a:p>
            <a:r>
              <a:rPr lang="ru-RU" sz="2000" dirty="0" smtClean="0">
                <a:ea typeface="MS PGothic" pitchFamily="34" charset="-128"/>
              </a:rPr>
              <a:t>Обучение </a:t>
            </a:r>
            <a:r>
              <a:rPr lang="ru-RU" sz="2000" dirty="0">
                <a:ea typeface="MS PGothic" pitchFamily="34" charset="-128"/>
              </a:rPr>
              <a:t>медицине – это перечень  болезней и лекарств.</a:t>
            </a:r>
          </a:p>
          <a:p>
            <a:r>
              <a:rPr lang="ru-RU" sz="2000" dirty="0" smtClean="0">
                <a:ea typeface="MS PGothic" pitchFamily="34" charset="-128"/>
              </a:rPr>
              <a:t>Обучение вождению автомобиля  </a:t>
            </a:r>
            <a:r>
              <a:rPr lang="ru-RU" sz="2000" dirty="0">
                <a:ea typeface="MS PGothic" pitchFamily="34" charset="-128"/>
              </a:rPr>
              <a:t>– это правила дорожного движения и описание автомобиля.</a:t>
            </a:r>
          </a:p>
          <a:p>
            <a:r>
              <a:rPr lang="ru-RU" sz="2000" dirty="0" smtClean="0">
                <a:ea typeface="MS PGothic" pitchFamily="34" charset="-128"/>
              </a:rPr>
              <a:t>Обучение </a:t>
            </a:r>
            <a:r>
              <a:rPr lang="ru-RU" sz="2000" dirty="0">
                <a:ea typeface="MS PGothic" pitchFamily="34" charset="-128"/>
              </a:rPr>
              <a:t>учителя – это его ученики.</a:t>
            </a:r>
          </a:p>
          <a:p>
            <a:pPr marL="0" lvl="0" indent="0">
              <a:buNone/>
            </a:pPr>
            <a:r>
              <a:rPr lang="ru-RU" sz="2000" dirty="0" smtClean="0">
                <a:ea typeface="MS PGothic" pitchFamily="34" charset="-128"/>
              </a:rPr>
              <a:t>А </a:t>
            </a:r>
            <a:r>
              <a:rPr lang="ru-RU" sz="2000" dirty="0">
                <a:ea typeface="MS PGothic" pitchFamily="34" charset="-128"/>
              </a:rPr>
              <a:t>как же учебники, задачники, методики? Ведь в России есть </a:t>
            </a:r>
            <a:r>
              <a:rPr lang="ru-RU" sz="2000" dirty="0" smtClean="0">
                <a:ea typeface="MS PGothic" pitchFamily="34" charset="-128"/>
              </a:rPr>
              <a:t>три сертифицированных </a:t>
            </a:r>
            <a:r>
              <a:rPr lang="ru-RU" sz="2000" dirty="0">
                <a:ea typeface="MS PGothic" pitchFamily="34" charset="-128"/>
              </a:rPr>
              <a:t>провайдера обучения подготовке к сертификации </a:t>
            </a:r>
            <a:r>
              <a:rPr lang="ru-RU" sz="2000" dirty="0" smtClean="0">
                <a:ea typeface="MS PGothic" pitchFamily="34" charset="-128"/>
              </a:rPr>
              <a:t>IS</a:t>
            </a:r>
            <a:r>
              <a:rPr lang="en-US" sz="2000" dirty="0" smtClean="0">
                <a:ea typeface="MS PGothic" pitchFamily="34" charset="-128"/>
              </a:rPr>
              <a:t>T</a:t>
            </a:r>
            <a:r>
              <a:rPr lang="ru-RU" sz="2000" dirty="0" smtClean="0">
                <a:ea typeface="MS PGothic" pitchFamily="34" charset="-128"/>
              </a:rPr>
              <a:t>QB</a:t>
            </a:r>
            <a:r>
              <a:rPr lang="ru-RU" sz="2000" dirty="0">
                <a:ea typeface="MS PGothic" pitchFamily="34" charset="-128"/>
              </a:rPr>
              <a:t>. </a:t>
            </a:r>
          </a:p>
          <a:p>
            <a:pPr marL="0" lvl="0" indent="0">
              <a:buNone/>
            </a:pPr>
            <a:r>
              <a:rPr lang="ru-RU" sz="2000" dirty="0">
                <a:ea typeface="MS PGothic" pitchFamily="34" charset="-128"/>
              </a:rPr>
              <a:t>И зачем было </a:t>
            </a:r>
            <a:r>
              <a:rPr lang="ru-RU" sz="2000" dirty="0" smtClean="0">
                <a:ea typeface="MS PGothic" pitchFamily="34" charset="-128"/>
              </a:rPr>
              <a:t>программу </a:t>
            </a:r>
            <a:r>
              <a:rPr lang="ru-RU" sz="2000" dirty="0">
                <a:ea typeface="MS PGothic" pitchFamily="34" charset="-128"/>
              </a:rPr>
              <a:t>обучения </a:t>
            </a:r>
            <a:r>
              <a:rPr lang="ru-RU" sz="2000" dirty="0" smtClean="0">
                <a:ea typeface="MS PGothic" pitchFamily="34" charset="-128"/>
              </a:rPr>
              <a:t>размещать на </a:t>
            </a:r>
            <a:r>
              <a:rPr lang="ru-RU" sz="2000" dirty="0">
                <a:ea typeface="MS PGothic" pitchFamily="34" charset="-128"/>
              </a:rPr>
              <a:t>платформе? </a:t>
            </a:r>
            <a:r>
              <a:rPr lang="ru-RU" sz="2000" dirty="0" smtClean="0">
                <a:ea typeface="MS PGothic" pitchFamily="34" charset="-128"/>
              </a:rPr>
              <a:t>Достаточно было бы ссылки </a:t>
            </a:r>
            <a:r>
              <a:rPr lang="ru-RU" sz="2000" dirty="0">
                <a:ea typeface="MS PGothic" pitchFamily="34" charset="-128"/>
              </a:rPr>
              <a:t>на сайт RSTQB – там эта программа выложена, каждый может ее скачать и изучить.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DF8DB-59EF-4F94-8C53-B46AC6FE07F9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052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6292</TotalTime>
  <Words>951</Words>
  <Application>Microsoft Office PowerPoint</Application>
  <PresentationFormat>Экран (4:3)</PresentationFormat>
  <Paragraphs>107</Paragraphs>
  <Slides>16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RSTQB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Andrew V. Konushin</dc:creator>
  <cp:lastModifiedBy>Alexander Alexandrov</cp:lastModifiedBy>
  <cp:revision>201</cp:revision>
  <dcterms:created xsi:type="dcterms:W3CDTF">2007-12-06T15:02:45Z</dcterms:created>
  <dcterms:modified xsi:type="dcterms:W3CDTF">2020-04-06T10:23:49Z</dcterms:modified>
</cp:coreProperties>
</file>