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notesSlides/notesSlide3.xml" ContentType="application/vnd.openxmlformats-officedocument.presentationml.notesSlide+xml"/>
  <Override PartName="/ppt/media/image4.jpeg" ContentType="image/jpeg"/>
  <Override PartName="/ppt/notesSlides/notesSlide4.xml" ContentType="application/vnd.openxmlformats-officedocument.presentationml.notesSlide+xml"/>
  <Override PartName="/ppt/media/image5.jpeg" ContentType="image/jpeg"/>
  <Override PartName="/ppt/media/image6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7.jpeg" ContentType="image/jpeg"/>
  <Override PartName="/ppt/media/image8.jpeg" ContentType="image/jpeg"/>
  <Override PartName="/ppt/notesSlides/notesSlide8.xml" ContentType="application/vnd.openxmlformats-officedocument.presentationml.notesSlide+xml"/>
  <Override PartName="/ppt/media/image9.jpeg" ContentType="image/jpeg"/>
  <Override PartName="/ppt/media/image10.jpeg" ContentType="image/jpeg"/>
  <Override PartName="/ppt/media/image11.jpeg" ContentType="image/jpeg"/>
  <Override PartName="/ppt/notesSlides/notesSlide9.xml" ContentType="application/vnd.openxmlformats-officedocument.presentationml.notesSlide+xml"/>
  <Override PartName="/ppt/media/image12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3.jpeg" ContentType="image/jpeg"/>
  <Override PartName="/ppt/media/image14.jpeg" ContentType="image/jpeg"/>
  <Override PartName="/ppt/media/image15.jpeg" ContentType="image/jpeg"/>
  <Override PartName="/ppt/notesSlides/notesSlide12.xml" ContentType="application/vnd.openxmlformats-officedocument.presentationml.notesSlide+xml"/>
  <Override PartName="/ppt/media/image16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7.jpeg" ContentType="image/jpeg"/>
  <Override PartName="/ppt/media/image18.jpeg" ContentType="image/jpeg"/>
  <Override PartName="/ppt/media/image19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20.jpeg" ContentType="image/jpeg"/>
  <Override PartName="/ppt/notesSlides/notesSlide18.xml" ContentType="application/vnd.openxmlformats-officedocument.presentationml.notesSlide+xml"/>
  <Override PartName="/ppt/media/image21.jpeg" ContentType="image/jpeg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media/image22.jpeg" ContentType="image/jpeg"/>
  <Override PartName="/ppt/notesSlides/notesSlide21.xml" ContentType="application/vnd.openxmlformats-officedocument.presentationml.notesSlide+xml"/>
  <Override PartName="/ppt/media/image23.jpeg" ContentType="image/jpeg"/>
  <Override PartName="/ppt/notesSlides/notesSlide22.xml" ContentType="application/vnd.openxmlformats-officedocument.presentationml.notesSlide+xml"/>
  <Override PartName="/ppt/media/image24.jpeg" ContentType="image/jpeg"/>
  <Override PartName="/ppt/notesSlides/notesSlide2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62581"/>
          <c:y val="0.0573076"/>
          <c:w val="0.928742"/>
          <c:h val="0.851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Релиз 1</c:v>
                </c:pt>
              </c:strCache>
            </c:strRef>
          </c:tx>
          <c:spPr>
            <a:solidFill>
              <a:srgbClr val="44BEB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3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25433" dir="5400000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Окружение</c:v>
                </c:pt>
                <c:pt idx="1">
                  <c:v>Данные</c:v>
                </c:pt>
                <c:pt idx="2">
                  <c:v>Документы</c:v>
                </c:pt>
                <c:pt idx="3">
                  <c:v>Функциональные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17.000000</c:v>
                </c:pt>
                <c:pt idx="1">
                  <c:v>26.000000</c:v>
                </c:pt>
                <c:pt idx="2">
                  <c:v>53.000000</c:v>
                </c:pt>
                <c:pt idx="3">
                  <c:v>96.000000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Релиз 2</c:v>
                </c:pt>
              </c:strCache>
            </c:strRef>
          </c:tx>
          <c:spPr>
            <a:solidFill>
              <a:srgbClr val="FDD99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3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25433" dir="5400000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Окружение</c:v>
                </c:pt>
                <c:pt idx="1">
                  <c:v>Данные</c:v>
                </c:pt>
                <c:pt idx="2">
                  <c:v>Документы</c:v>
                </c:pt>
                <c:pt idx="3">
                  <c:v>Функциональные</c:v>
                </c:pt>
              </c:strCache>
            </c:strRef>
          </c:cat>
          <c:val>
            <c:numRef>
              <c:f>Sheet1!$B$3:$E$3</c:f>
              <c:numCache>
                <c:ptCount val="4"/>
                <c:pt idx="0">
                  <c:v>55.000000</c:v>
                </c:pt>
                <c:pt idx="1">
                  <c:v>43.000000</c:v>
                </c:pt>
                <c:pt idx="2">
                  <c:v>70.000000</c:v>
                </c:pt>
                <c:pt idx="3">
                  <c:v>58.000000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800" u="none">
                <a:solidFill>
                  <a:srgbClr val="FFFFFF"/>
                </a:solidFill>
                <a:latin typeface="Helvetica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FFFFFF">
                  <a:alpha val="50000"/>
                </a:srgbClr>
              </a:solidFill>
              <a:custDash>
                <a:ds d="200000" sp="200000"/>
              </a:custDash>
              <a:miter lim="400000"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800" u="none">
                <a:solidFill>
                  <a:srgbClr val="FFFFFF"/>
                </a:solidFill>
                <a:latin typeface="Helvetica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0347179"/>
          <c:y val="0.127321"/>
          <c:w val="0.935615"/>
          <c:h val="0.085678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3000" u="none">
              <a:solidFill>
                <a:srgbClr val="FFFFFF"/>
              </a:solidFill>
              <a:latin typeface="Helvetica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918653"/>
          <c:y val="0.0918653"/>
          <c:w val="0.816269"/>
          <c:h val="0.80376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4BEBF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4BEBF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B3BEF1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FB8B8A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1" i="0" strike="noStrike" sz="3300" u="none">
                      <a:solidFill>
                        <a:srgbClr val="FFFFFF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1" i="0" strike="noStrike" sz="3900" u="none">
                      <a:solidFill>
                        <a:srgbClr val="FFFFFF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1" i="0" strike="noStrike" sz="3600" u="none">
                      <a:solidFill>
                        <a:srgbClr val="814848"/>
                      </a:solidFill>
                      <a:latin typeface="Helvetica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1" i="0" strike="noStrike" sz="3300" u="none">
                    <a:solidFill>
                      <a:srgbClr val="FFFFFF"/>
                    </a:solidFill>
                    <a:latin typeface="Helvetica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Пробелы в требованиях</c:v>
                </c:pt>
                <c:pt idx="1">
                  <c:v>Плохое покрытие</c:v>
                </c:pt>
                <c:pt idx="2">
                  <c:v>Окружение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знаешь тогда ясно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hape 3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Да, мы могли это предвидеть если делали мы ревью</a:t>
            </a:r>
          </a:p>
          <a:p>
            <a:pPr/>
            <a:r>
              <a:t>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hape 4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hape 4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6+6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6" name="Shape 4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Missed: ID, Priority, Defect?, Degradation, Project Phase where should be found, Phase where made</a:t>
            </a:r>
          </a:p>
          <a:p>
            <a:pPr/>
          </a:p>
          <a:p>
            <a:pPr/>
            <a:r>
              <a:t>Комменты и действия тоже можно сделать лимитированный спустя время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hape 5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Missed: ID, Priority, Defect?, Degradation, Project Phase where should be found, Phase where made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hape 5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Стоит разделить и добавить картинку?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1" name="Shape 5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Missed: ID, Priority, Defect?, Degradation, Project Phase where should be found, Phase where made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hape 5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Missed: ID, Priority, Defect?, Degradation, Project Phase where should be found, Phase where made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1" name="Shape 5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Вроде у нас и так были грабли, на которые мы наступали и лопаты, которыми мы дрались</a:t>
            </a:r>
          </a:p>
          <a:p>
            <a:pPr/>
            <a:r>
              <a:t>Зачем мы сварили эти таблицы и оградки?</a:t>
            </a:r>
          </a:p>
          <a:p>
            <a:pPr/>
            <a:r>
              <a:t>Они нас будут защищать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hape 5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Плюшки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Внутри все работало</a:t>
            </a:r>
          </a:p>
          <a:p>
            <a:pPr/>
            <a:r>
              <a:t>Заказчик, либо конечные пользователи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Shape 5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Плюшки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Shape 6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Отложенный анализ занимает в 4-6 раз больше времени(15 минут и час)</a:t>
            </a:r>
          </a:p>
          <a:p>
            <a:pPr/>
            <a:r>
              <a:t>Как хотите но нужна автоматизация. Для автоматизации используем жиру или ведем сразу эксельку или что хотите, но лучше делать, +50 к скорости</a:t>
            </a:r>
          </a:p>
          <a:p>
            <a:pPr/>
            <a:r>
              <a:t>КРИБЛО только берем!</a:t>
            </a:r>
          </a:p>
          <a:p>
            <a:pPr/>
            <a:r>
              <a:t>Actions, time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9" name="Shape 6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Отложенный анализ занимает в 4-6 раз больше времени(15 минут и час)</a:t>
            </a:r>
          </a:p>
          <a:p>
            <a:pPr/>
            <a:r>
              <a:t>Как хотите но нужна автоматизация. Для автоматизации используем жиру или ведем сразу эксельку или что хотите, но лучше делать, +50 к скорости</a:t>
            </a:r>
          </a:p>
          <a:p>
            <a:pPr/>
            <a:r>
              <a:t>КРИБЛО только берем!</a:t>
            </a:r>
          </a:p>
          <a:p>
            <a:pPr/>
            <a:r>
              <a:t>Actions, time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hape 6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Отложенный анализ занимает в 4-6 раз больше времени(15 минут и час)</a:t>
            </a:r>
          </a:p>
          <a:p>
            <a:pPr/>
            <a:r>
              <a:t>Как хотите но нужна автоматизация. Для автоматизации используем жиру или ведем сразу эксельку или что хотите, но лучше делать, +50 к скорости</a:t>
            </a:r>
          </a:p>
          <a:p>
            <a:pPr/>
            <a:r>
              <a:t>КРИБЛО только берем!</a:t>
            </a:r>
          </a:p>
          <a:p>
            <a:pPr/>
            <a:r>
              <a:t>Actions, time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?надо?</a:t>
            </a:r>
          </a:p>
          <a:p>
            <a:pPr/>
            <a: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Missed: ID, Priority, Defect?, Degradation, Project Phase where should be found, Phase where made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Стоит разделить и добавить картинку?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Два клика и все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hape 2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Стоит разделить и добавить картинку?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Заменить</a:t>
            </a:r>
          </a:p>
          <a:p>
            <a:pPr/>
            <a:r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hape 3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 это дефект?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peaker"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0506" y="12183163"/>
            <a:ext cx="2162990" cy="617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5928921" y="7343816"/>
            <a:ext cx="12526158" cy="9721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500">
                <a:solidFill>
                  <a:srgbClr val="5E6EBF"/>
                </a:solidFill>
              </a:defRPr>
            </a:lvl1pPr>
            <a:lvl2pPr marL="1000124" indent="-555624" algn="ctr">
              <a:spcBef>
                <a:spcPts val="0"/>
              </a:spcBef>
              <a:defRPr sz="4500">
                <a:solidFill>
                  <a:srgbClr val="5E6EBF"/>
                </a:solidFill>
              </a:defRPr>
            </a:lvl2pPr>
            <a:lvl3pPr marL="1444624" indent="-555624" algn="ctr">
              <a:spcBef>
                <a:spcPts val="0"/>
              </a:spcBef>
              <a:defRPr sz="4500">
                <a:solidFill>
                  <a:srgbClr val="5E6EBF"/>
                </a:solidFill>
              </a:defRPr>
            </a:lvl3pPr>
            <a:lvl4pPr marL="1889124" indent="-555624" algn="ctr">
              <a:spcBef>
                <a:spcPts val="0"/>
              </a:spcBef>
              <a:defRPr sz="4500">
                <a:solidFill>
                  <a:srgbClr val="5E6EBF"/>
                </a:solidFill>
              </a:defRPr>
            </a:lvl4pPr>
            <a:lvl5pPr marL="2333624" indent="-555624" algn="ctr">
              <a:spcBef>
                <a:spcPts val="0"/>
              </a:spcBef>
              <a:defRPr sz="4500">
                <a:solidFill>
                  <a:srgbClr val="5E6E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Presentation Title"/>
          <p:cNvSpPr txBox="1"/>
          <p:nvPr>
            <p:ph type="body" sz="quarter" idx="13"/>
          </p:nvPr>
        </p:nvSpPr>
        <p:spPr>
          <a:xfrm>
            <a:off x="3706017" y="5400033"/>
            <a:ext cx="16971964" cy="2128839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b="1" sz="12000">
                <a:solidFill>
                  <a:srgbClr val="5E6EBF"/>
                </a:solidFill>
              </a:defRPr>
            </a:pP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mage"/>
          <p:cNvSpPr/>
          <p:nvPr>
            <p:ph type="pic" idx="13"/>
          </p:nvPr>
        </p:nvSpPr>
        <p:spPr>
          <a:xfrm>
            <a:off x="5361440" y="-4320684"/>
            <a:ext cx="27617453" cy="1841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1783625" y="3890962"/>
            <a:ext cx="8577144" cy="593407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idx="13"/>
          </p:nvPr>
        </p:nvSpPr>
        <p:spPr>
          <a:xfrm>
            <a:off x="5361440" y="-4320684"/>
            <a:ext cx="27617453" cy="1841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Body Level One…"/>
          <p:cNvSpPr txBox="1"/>
          <p:nvPr>
            <p:ph type="body" sz="quarter" idx="1"/>
          </p:nvPr>
        </p:nvSpPr>
        <p:spPr>
          <a:xfrm>
            <a:off x="1999792" y="8082211"/>
            <a:ext cx="8116310" cy="7524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</a:defRPr>
            </a:lvl1pPr>
            <a:lvl2pPr marL="9383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2pPr>
            <a:lvl3pPr marL="13828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3pPr>
            <a:lvl4pPr marL="18273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4pPr>
            <a:lvl5pPr marL="22718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“Here’s an example of one of the most inspiring quotes ever.”"/>
          <p:cNvSpPr txBox="1"/>
          <p:nvPr>
            <p:ph type="body" sz="quarter" idx="14"/>
          </p:nvPr>
        </p:nvSpPr>
        <p:spPr>
          <a:xfrm>
            <a:off x="1999791" y="4855912"/>
            <a:ext cx="8116311" cy="288607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6000">
                <a:solidFill>
                  <a:srgbClr val="FFFFFF"/>
                </a:solidFill>
              </a:defRPr>
            </a:pP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/>
          <p:nvPr>
            <p:ph type="body" sz="quarter" idx="1"/>
          </p:nvPr>
        </p:nvSpPr>
        <p:spPr>
          <a:xfrm>
            <a:off x="15101951" y="5059362"/>
            <a:ext cx="6818628" cy="28860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b="1" sz="6000">
                <a:solidFill>
                  <a:srgbClr val="223274"/>
                </a:solidFill>
              </a:defRPr>
            </a:lvl1pPr>
            <a:lvl2pPr marL="11853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2pPr>
            <a:lvl3pPr marL="16298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3pPr>
            <a:lvl4pPr marL="20743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4pPr>
            <a:lvl5pPr marL="25188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Image"/>
          <p:cNvSpPr/>
          <p:nvPr>
            <p:ph type="pic" idx="13"/>
          </p:nvPr>
        </p:nvSpPr>
        <p:spPr>
          <a:xfrm>
            <a:off x="-6932160" y="-4320684"/>
            <a:ext cx="27617453" cy="1841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/>
          <p:nvPr>
            <p:ph type="pic" idx="13"/>
          </p:nvPr>
        </p:nvSpPr>
        <p:spPr>
          <a:xfrm>
            <a:off x="-6932160" y="-4320684"/>
            <a:ext cx="27617453" cy="1841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4178826" y="3890962"/>
            <a:ext cx="8577144" cy="593407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age"/>
          <p:cNvSpPr/>
          <p:nvPr>
            <p:ph type="pic" idx="13"/>
          </p:nvPr>
        </p:nvSpPr>
        <p:spPr>
          <a:xfrm>
            <a:off x="-6932160" y="-4320684"/>
            <a:ext cx="27617453" cy="1841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14407692" y="8082211"/>
            <a:ext cx="8116311" cy="7524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</a:defRPr>
            </a:lvl1pPr>
            <a:lvl2pPr marL="9383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2pPr>
            <a:lvl3pPr marL="13828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3pPr>
            <a:lvl4pPr marL="18273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4pPr>
            <a:lvl5pPr marL="22718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“Here’s an example of one of the most inspiring quotes ever.”"/>
          <p:cNvSpPr txBox="1"/>
          <p:nvPr>
            <p:ph type="body" sz="quarter" idx="14"/>
          </p:nvPr>
        </p:nvSpPr>
        <p:spPr>
          <a:xfrm>
            <a:off x="14407692" y="4855912"/>
            <a:ext cx="8116311" cy="288607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6000">
                <a:solidFill>
                  <a:srgbClr val="FFFFFF"/>
                </a:solidFill>
              </a:defRPr>
            </a:pP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/>
          <p:nvPr>
            <p:ph type="pic" idx="13"/>
          </p:nvPr>
        </p:nvSpPr>
        <p:spPr>
          <a:xfrm>
            <a:off x="-1714589" y="-2814935"/>
            <a:ext cx="27617453" cy="1841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w/ Quote Overlay"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mage"/>
          <p:cNvSpPr/>
          <p:nvPr>
            <p:ph type="pic" idx="13"/>
          </p:nvPr>
        </p:nvSpPr>
        <p:spPr>
          <a:xfrm>
            <a:off x="-292745" y="-1465163"/>
            <a:ext cx="24969490" cy="166463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4" name="Body Level One…"/>
          <p:cNvSpPr txBox="1"/>
          <p:nvPr>
            <p:ph type="body" sz="quarter" idx="1"/>
          </p:nvPr>
        </p:nvSpPr>
        <p:spPr>
          <a:xfrm>
            <a:off x="4272103" y="7967911"/>
            <a:ext cx="12688211" cy="7524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</a:defRPr>
            </a:lvl1pPr>
            <a:lvl2pPr marL="9383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2pPr>
            <a:lvl3pPr marL="13828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3pPr>
            <a:lvl4pPr marL="18273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4pPr>
            <a:lvl5pPr marL="2271888" indent="-493888">
              <a:spcBef>
                <a:spcPts val="0"/>
              </a:spcBef>
              <a:defRPr sz="4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“Here’s an example of one of  the most inspiring quotes ever.”"/>
          <p:cNvSpPr txBox="1"/>
          <p:nvPr>
            <p:ph type="body" sz="quarter" idx="14"/>
          </p:nvPr>
        </p:nvSpPr>
        <p:spPr>
          <a:xfrm>
            <a:off x="4272103" y="4894012"/>
            <a:ext cx="15702909" cy="258127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8000">
                <a:solidFill>
                  <a:srgbClr val="FFFFFF"/>
                </a:solidFill>
              </a:defRPr>
            </a:pP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ody Level One…"/>
          <p:cNvSpPr txBox="1"/>
          <p:nvPr>
            <p:ph type="body" sz="quarter" idx="1"/>
          </p:nvPr>
        </p:nvSpPr>
        <p:spPr>
          <a:xfrm>
            <a:off x="4272103" y="7967911"/>
            <a:ext cx="12688211" cy="7524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000">
                <a:solidFill>
                  <a:srgbClr val="223274"/>
                </a:solidFill>
              </a:defRPr>
            </a:lvl1pPr>
            <a:lvl2pPr marL="938388" indent="-493888">
              <a:spcBef>
                <a:spcPts val="0"/>
              </a:spcBef>
              <a:defRPr sz="4000">
                <a:solidFill>
                  <a:srgbClr val="223274"/>
                </a:solidFill>
              </a:defRPr>
            </a:lvl2pPr>
            <a:lvl3pPr marL="1382888" indent="-493888">
              <a:spcBef>
                <a:spcPts val="0"/>
              </a:spcBef>
              <a:defRPr sz="4000">
                <a:solidFill>
                  <a:srgbClr val="223274"/>
                </a:solidFill>
              </a:defRPr>
            </a:lvl3pPr>
            <a:lvl4pPr marL="1827388" indent="-493888">
              <a:spcBef>
                <a:spcPts val="0"/>
              </a:spcBef>
              <a:defRPr sz="4000">
                <a:solidFill>
                  <a:srgbClr val="223274"/>
                </a:solidFill>
              </a:defRPr>
            </a:lvl4pPr>
            <a:lvl5pPr marL="2271888" indent="-493888">
              <a:spcBef>
                <a:spcPts val="0"/>
              </a:spcBef>
              <a:defRPr sz="4000">
                <a:solidFill>
                  <a:srgbClr val="2232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“Here’s an example of one of  the most inspiring quotes ever.”"/>
          <p:cNvSpPr txBox="1"/>
          <p:nvPr>
            <p:ph type="body" sz="quarter" idx="13"/>
          </p:nvPr>
        </p:nvSpPr>
        <p:spPr>
          <a:xfrm>
            <a:off x="4272103" y="4894012"/>
            <a:ext cx="15702909" cy="258127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8000">
                <a:solidFill>
                  <a:srgbClr val="223274"/>
                </a:solidFill>
              </a:defRPr>
            </a:pP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ign Off"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0506" y="12183163"/>
            <a:ext cx="2162990" cy="617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Body Level One…"/>
          <p:cNvSpPr txBox="1"/>
          <p:nvPr>
            <p:ph type="body" sz="quarter" idx="1"/>
          </p:nvPr>
        </p:nvSpPr>
        <p:spPr>
          <a:xfrm>
            <a:off x="3706017" y="5400033"/>
            <a:ext cx="16971964" cy="212883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b="1" sz="12000">
                <a:solidFill>
                  <a:srgbClr val="5E6EBF"/>
                </a:solidFill>
              </a:defRPr>
            </a:lvl1pPr>
            <a:lvl2pPr marL="1926166" indent="-1481666" algn="ctr">
              <a:spcBef>
                <a:spcPts val="0"/>
              </a:spcBef>
              <a:defRPr b="1" sz="12000">
                <a:solidFill>
                  <a:srgbClr val="5E6EBF"/>
                </a:solidFill>
              </a:defRPr>
            </a:lvl2pPr>
            <a:lvl3pPr marL="2370666" indent="-1481666" algn="ctr">
              <a:spcBef>
                <a:spcPts val="0"/>
              </a:spcBef>
              <a:defRPr b="1" sz="12000">
                <a:solidFill>
                  <a:srgbClr val="5E6EBF"/>
                </a:solidFill>
              </a:defRPr>
            </a:lvl3pPr>
            <a:lvl4pPr marL="2815166" indent="-1481666" algn="ctr">
              <a:spcBef>
                <a:spcPts val="0"/>
              </a:spcBef>
              <a:defRPr b="1" sz="12000">
                <a:solidFill>
                  <a:srgbClr val="5E6EBF"/>
                </a:solidFill>
              </a:defRPr>
            </a:lvl4pPr>
            <a:lvl5pPr marL="3259666" indent="-1481666" algn="ctr">
              <a:spcBef>
                <a:spcPts val="0"/>
              </a:spcBef>
              <a:defRPr b="1" sz="12000">
                <a:solidFill>
                  <a:srgbClr val="5E6E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3706017" y="5400033"/>
            <a:ext cx="16971964" cy="212883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b="1" sz="12000">
                <a:solidFill>
                  <a:srgbClr val="223274"/>
                </a:solidFill>
              </a:defRPr>
            </a:lvl1pPr>
            <a:lvl2pPr marL="1926166" indent="-1481666" algn="ctr">
              <a:spcBef>
                <a:spcPts val="0"/>
              </a:spcBef>
              <a:defRPr b="1" sz="12000">
                <a:solidFill>
                  <a:srgbClr val="223274"/>
                </a:solidFill>
              </a:defRPr>
            </a:lvl2pPr>
            <a:lvl3pPr marL="2370666" indent="-1481666" algn="ctr">
              <a:spcBef>
                <a:spcPts val="0"/>
              </a:spcBef>
              <a:defRPr b="1" sz="12000">
                <a:solidFill>
                  <a:srgbClr val="223274"/>
                </a:solidFill>
              </a:defRPr>
            </a:lvl3pPr>
            <a:lvl4pPr marL="2815166" indent="-1481666" algn="ctr">
              <a:spcBef>
                <a:spcPts val="0"/>
              </a:spcBef>
              <a:defRPr b="1" sz="12000">
                <a:solidFill>
                  <a:srgbClr val="223274"/>
                </a:solidFill>
              </a:defRPr>
            </a:lvl4pPr>
            <a:lvl5pPr marL="3259666" indent="-1481666" algn="ctr">
              <a:spcBef>
                <a:spcPts val="0"/>
              </a:spcBef>
              <a:defRPr b="1" sz="12000">
                <a:solidFill>
                  <a:srgbClr val="2232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ingle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ody Level One…"/>
          <p:cNvSpPr txBox="1"/>
          <p:nvPr>
            <p:ph type="body" sz="quarter" idx="1"/>
          </p:nvPr>
        </p:nvSpPr>
        <p:spPr>
          <a:xfrm>
            <a:off x="4827704" y="5207022"/>
            <a:ext cx="14728591" cy="330195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ody Level One…"/>
          <p:cNvSpPr txBox="1"/>
          <p:nvPr>
            <p:ph type="body" sz="quarter" idx="1"/>
          </p:nvPr>
        </p:nvSpPr>
        <p:spPr>
          <a:xfrm>
            <a:off x="5381833" y="5596344"/>
            <a:ext cx="14414274" cy="353377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ubheading"/>
          <p:cNvSpPr txBox="1"/>
          <p:nvPr>
            <p:ph type="body" sz="quarter" idx="13"/>
          </p:nvPr>
        </p:nvSpPr>
        <p:spPr>
          <a:xfrm>
            <a:off x="5381833" y="4011203"/>
            <a:ext cx="4223422" cy="105727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sz="6000">
                <a:solidFill>
                  <a:srgbClr val="223274"/>
                </a:solidFill>
              </a:defRPr>
            </a:pP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Body Level One…"/>
          <p:cNvSpPr txBox="1"/>
          <p:nvPr>
            <p:ph type="body" sz="quarter" idx="1"/>
          </p:nvPr>
        </p:nvSpPr>
        <p:spPr>
          <a:xfrm>
            <a:off x="3917255" y="4958081"/>
            <a:ext cx="5944990" cy="500443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10%…"/>
          <p:cNvSpPr txBox="1"/>
          <p:nvPr>
            <p:ph type="body" sz="quarter" idx="13"/>
          </p:nvPr>
        </p:nvSpPr>
        <p:spPr>
          <a:xfrm>
            <a:off x="14386816" y="4958081"/>
            <a:ext cx="5944991" cy="500443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b="1" sz="20000">
                <a:solidFill>
                  <a:srgbClr val="44BEBF"/>
                </a:solidFill>
              </a:defRPr>
            </a:pPr>
          </a:p>
        </p:txBody>
      </p:sp>
      <p:sp>
        <p:nvSpPr>
          <p:cNvPr id="48" name="Comparison Slide"/>
          <p:cNvSpPr txBox="1"/>
          <p:nvPr>
            <p:ph type="body" sz="quarter" idx="14"/>
          </p:nvPr>
        </p:nvSpPr>
        <p:spPr>
          <a:xfrm>
            <a:off x="4827704" y="2263408"/>
            <a:ext cx="14728591" cy="952844"/>
          </a:xfrm>
          <a:prstGeom prst="rect">
            <a:avLst/>
          </a:prstGeom>
        </p:spPr>
        <p:txBody>
          <a:bodyPr anchor="t"/>
          <a:lstStyle/>
          <a:p>
            <a:pPr marL="0" indent="0" algn="ctr" defTabSz="731162">
              <a:spcBef>
                <a:spcPts val="0"/>
              </a:spcBef>
              <a:buSzTx/>
              <a:buNone/>
              <a:defRPr b="1" sz="5300">
                <a:solidFill>
                  <a:srgbClr val="F3F4FA"/>
                </a:solidFill>
              </a:defRPr>
            </a:pP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s"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4698503" y="4182112"/>
            <a:ext cx="5959478" cy="320357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z="20100">
                <a:solidFill>
                  <a:srgbClr val="5E6EBF"/>
                </a:solidFill>
              </a:defRPr>
            </a:lvl1pPr>
            <a:lvl2pPr marL="2926291" indent="-2481791" algn="ctr">
              <a:lnSpc>
                <a:spcPct val="80000"/>
              </a:lnSpc>
              <a:spcBef>
                <a:spcPts val="0"/>
              </a:spcBef>
              <a:defRPr b="1" sz="20100">
                <a:solidFill>
                  <a:srgbClr val="5E6EBF"/>
                </a:solidFill>
              </a:defRPr>
            </a:lvl2pPr>
            <a:lvl3pPr marL="3370791" indent="-2481791" algn="ctr">
              <a:lnSpc>
                <a:spcPct val="80000"/>
              </a:lnSpc>
              <a:spcBef>
                <a:spcPts val="0"/>
              </a:spcBef>
              <a:defRPr b="1" sz="20100">
                <a:solidFill>
                  <a:srgbClr val="5E6EBF"/>
                </a:solidFill>
              </a:defRPr>
            </a:lvl3pPr>
            <a:lvl4pPr marL="3815291" indent="-2481791" algn="ctr">
              <a:lnSpc>
                <a:spcPct val="80000"/>
              </a:lnSpc>
              <a:spcBef>
                <a:spcPts val="0"/>
              </a:spcBef>
              <a:defRPr b="1" sz="20100">
                <a:solidFill>
                  <a:srgbClr val="5E6EBF"/>
                </a:solidFill>
              </a:defRPr>
            </a:lvl4pPr>
            <a:lvl5pPr marL="4259791" indent="-2481791" algn="ctr">
              <a:lnSpc>
                <a:spcPct val="80000"/>
              </a:lnSpc>
              <a:spcBef>
                <a:spcPts val="0"/>
              </a:spcBef>
              <a:defRPr b="1" sz="20100">
                <a:solidFill>
                  <a:srgbClr val="5E6EB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$55k"/>
          <p:cNvSpPr txBox="1"/>
          <p:nvPr>
            <p:ph type="body" sz="quarter" idx="13"/>
          </p:nvPr>
        </p:nvSpPr>
        <p:spPr>
          <a:xfrm>
            <a:off x="13874029" y="4188462"/>
            <a:ext cx="5663458" cy="31908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b="1" sz="20000">
                <a:solidFill>
                  <a:srgbClr val="5E6EBF"/>
                </a:solidFill>
              </a:defRPr>
            </a:pPr>
          </a:p>
        </p:txBody>
      </p:sp>
      <p:sp>
        <p:nvSpPr>
          <p:cNvPr id="58" name="Stat Slide"/>
          <p:cNvSpPr txBox="1"/>
          <p:nvPr>
            <p:ph type="body" sz="quarter" idx="14"/>
          </p:nvPr>
        </p:nvSpPr>
        <p:spPr>
          <a:xfrm>
            <a:off x="4827704" y="2263408"/>
            <a:ext cx="14728591" cy="952844"/>
          </a:xfrm>
          <a:prstGeom prst="rect">
            <a:avLst/>
          </a:prstGeom>
        </p:spPr>
        <p:txBody>
          <a:bodyPr anchor="t"/>
          <a:lstStyle/>
          <a:p>
            <a:pPr marL="0" indent="0" algn="ctr" defTabSz="731162">
              <a:spcBef>
                <a:spcPts val="0"/>
              </a:spcBef>
              <a:buSzTx/>
              <a:buNone/>
              <a:defRPr b="1" sz="5300">
                <a:solidFill>
                  <a:srgbClr val="F3F4FA"/>
                </a:solidFill>
              </a:defRPr>
            </a:pPr>
          </a:p>
        </p:txBody>
      </p:sp>
      <p:sp>
        <p:nvSpPr>
          <p:cNvPr id="59" name="Canadians"/>
          <p:cNvSpPr txBox="1"/>
          <p:nvPr>
            <p:ph type="body" sz="quarter" idx="15"/>
          </p:nvPr>
        </p:nvSpPr>
        <p:spPr>
          <a:xfrm>
            <a:off x="6507460" y="6945311"/>
            <a:ext cx="2341565" cy="6889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3F4FA"/>
                </a:solidFill>
              </a:defRPr>
            </a:pPr>
          </a:p>
        </p:txBody>
      </p:sp>
      <p:sp>
        <p:nvSpPr>
          <p:cNvPr id="60" name="total money"/>
          <p:cNvSpPr txBox="1"/>
          <p:nvPr>
            <p:ph type="body" sz="quarter" idx="16"/>
          </p:nvPr>
        </p:nvSpPr>
        <p:spPr>
          <a:xfrm>
            <a:off x="15446237" y="6945311"/>
            <a:ext cx="2519042" cy="6889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3F4FA"/>
                </a:solidFill>
              </a:defRPr>
            </a:pPr>
          </a:p>
        </p:txBody>
      </p:sp>
      <p:sp>
        <p:nvSpPr>
          <p:cNvPr id="61" name="835"/>
          <p:cNvSpPr txBox="1"/>
          <p:nvPr>
            <p:ph type="body" sz="quarter" idx="17"/>
          </p:nvPr>
        </p:nvSpPr>
        <p:spPr>
          <a:xfrm>
            <a:off x="4698503" y="8096277"/>
            <a:ext cx="5959478" cy="3203577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z="20100">
                <a:solidFill>
                  <a:srgbClr val="44BEBF"/>
                </a:solidFill>
              </a:defRPr>
            </a:pPr>
          </a:p>
        </p:txBody>
      </p:sp>
      <p:sp>
        <p:nvSpPr>
          <p:cNvPr id="62" name="4.1%"/>
          <p:cNvSpPr txBox="1"/>
          <p:nvPr>
            <p:ph type="body" sz="quarter" idx="18"/>
          </p:nvPr>
        </p:nvSpPr>
        <p:spPr>
          <a:xfrm>
            <a:off x="13733262" y="8102627"/>
            <a:ext cx="5944991" cy="31908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b="1" sz="20000">
                <a:solidFill>
                  <a:srgbClr val="44BEBF"/>
                </a:solidFill>
              </a:defRPr>
            </a:pPr>
          </a:p>
        </p:txBody>
      </p:sp>
      <p:sp>
        <p:nvSpPr>
          <p:cNvPr id="63" name="merchants"/>
          <p:cNvSpPr txBox="1"/>
          <p:nvPr>
            <p:ph type="body" sz="quarter" idx="19"/>
          </p:nvPr>
        </p:nvSpPr>
        <p:spPr>
          <a:xfrm>
            <a:off x="6533244" y="10859476"/>
            <a:ext cx="2289995" cy="6889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3F4FA"/>
                </a:solidFill>
              </a:defRPr>
            </a:pPr>
          </a:p>
        </p:txBody>
      </p:sp>
      <p:sp>
        <p:nvSpPr>
          <p:cNvPr id="64" name="increase in followers"/>
          <p:cNvSpPr txBox="1"/>
          <p:nvPr>
            <p:ph type="body" sz="quarter" idx="20"/>
          </p:nvPr>
        </p:nvSpPr>
        <p:spPr>
          <a:xfrm>
            <a:off x="14556951" y="10859476"/>
            <a:ext cx="4297613" cy="6889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3F4FA"/>
                </a:solidFill>
              </a:defRPr>
            </a:pP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aphs / Charts"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/>
          <p:nvPr>
            <p:ph type="body" sz="quarter" idx="1"/>
          </p:nvPr>
        </p:nvSpPr>
        <p:spPr>
          <a:xfrm>
            <a:off x="4827704" y="2263408"/>
            <a:ext cx="14728591" cy="10888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6000">
                <a:solidFill>
                  <a:srgbClr val="F3F4FA"/>
                </a:solidFill>
              </a:defRPr>
            </a:lvl1pPr>
            <a:lvl2pPr marL="1185333" indent="-740833" algn="ctr">
              <a:spcBef>
                <a:spcPts val="0"/>
              </a:spcBef>
              <a:defRPr b="1" sz="6000">
                <a:solidFill>
                  <a:srgbClr val="F3F4FA"/>
                </a:solidFill>
              </a:defRPr>
            </a:lvl2pPr>
            <a:lvl3pPr marL="1629833" indent="-740833" algn="ctr">
              <a:spcBef>
                <a:spcPts val="0"/>
              </a:spcBef>
              <a:defRPr b="1" sz="6000">
                <a:solidFill>
                  <a:srgbClr val="F3F4FA"/>
                </a:solidFill>
              </a:defRPr>
            </a:lvl3pPr>
            <a:lvl4pPr marL="2074333" indent="-740833" algn="ctr">
              <a:spcBef>
                <a:spcPts val="0"/>
              </a:spcBef>
              <a:defRPr b="1" sz="6000">
                <a:solidFill>
                  <a:srgbClr val="F3F4FA"/>
                </a:solidFill>
              </a:defRPr>
            </a:lvl4pPr>
            <a:lvl5pPr marL="2518833" indent="-740833" algn="ctr">
              <a:spcBef>
                <a:spcPts val="0"/>
              </a:spcBef>
              <a:defRPr b="1" sz="6000">
                <a:solidFill>
                  <a:srgbClr val="F3F4F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&amp;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Image"/>
          <p:cNvSpPr/>
          <p:nvPr>
            <p:ph type="pic" idx="13"/>
          </p:nvPr>
        </p:nvSpPr>
        <p:spPr>
          <a:xfrm>
            <a:off x="-445603" y="-14472095"/>
            <a:ext cx="35118604" cy="351185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3011550" y="5059362"/>
            <a:ext cx="6818628" cy="288607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mage"/>
          <p:cNvSpPr/>
          <p:nvPr>
            <p:ph type="pic" idx="13"/>
          </p:nvPr>
        </p:nvSpPr>
        <p:spPr>
          <a:xfrm>
            <a:off x="5361440" y="-4320684"/>
            <a:ext cx="27617453" cy="1841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0" name="Body Level One…"/>
          <p:cNvSpPr txBox="1"/>
          <p:nvPr>
            <p:ph type="body" sz="quarter" idx="1"/>
          </p:nvPr>
        </p:nvSpPr>
        <p:spPr>
          <a:xfrm>
            <a:off x="2503550" y="5059362"/>
            <a:ext cx="6818628" cy="28860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b="1" sz="6000">
                <a:solidFill>
                  <a:srgbClr val="223274"/>
                </a:solidFill>
              </a:defRPr>
            </a:lvl1pPr>
            <a:lvl2pPr marL="11853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2pPr>
            <a:lvl3pPr marL="16298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3pPr>
            <a:lvl4pPr marL="20743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4pPr>
            <a:lvl5pPr marL="2518833" indent="-740833">
              <a:spcBef>
                <a:spcPts val="0"/>
              </a:spcBef>
              <a:defRPr b="1" sz="6000">
                <a:solidFill>
                  <a:srgbClr val="2232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653366" y="1958422"/>
            <a:ext cx="19507201" cy="2499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3610166" y="4458252"/>
            <a:ext cx="9550401" cy="87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35768" y="13010554"/>
            <a:ext cx="494605" cy="511175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17361" marR="0" indent="-617361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061860" marR="0" indent="-617361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506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950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3953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839860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284361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728861" marR="0" indent="-617360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173361" marR="0" indent="-617361" algn="l" defTabSz="82153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Relationship Id="rId4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Relationship Id="rId4" Type="http://schemas.openxmlformats.org/officeDocument/2006/relationships/image" Target="../media/image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Relationship Id="rId3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Relationship Id="rId4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Relationship Id="rId4" Type="http://schemas.openxmlformats.org/officeDocument/2006/relationships/image" Target="../media/image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eg"/><Relationship Id="rId3" Type="http://schemas.openxmlformats.org/officeDocument/2006/relationships/image" Target="../media/image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e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eg"/><Relationship Id="rId4" Type="http://schemas.openxmlformats.org/officeDocument/2006/relationships/image" Target="../media/image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eg"/><Relationship Id="rId3" Type="http://schemas.openxmlformats.org/officeDocument/2006/relationships/image" Target="../media/image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Relationship Id="rId4" Type="http://schemas.openxmlformats.org/officeDocument/2006/relationships/image" Target="../media/image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image" Target="../media/image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Relationship Id="rId4" Type="http://schemas.openxmlformats.org/officeDocument/2006/relationships/image" Target="../media/image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24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Relationship Id="rId4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Relationship Id="rId4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Relationship Id="rId4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Сергей Жук"/>
          <p:cNvSpPr txBox="1"/>
          <p:nvPr>
            <p:ph type="body" sz="quarter" idx="1"/>
          </p:nvPr>
        </p:nvSpPr>
        <p:spPr>
          <a:xfrm>
            <a:off x="5928921" y="7343816"/>
            <a:ext cx="12526158" cy="972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Сергей Жук</a:t>
            </a:r>
          </a:p>
        </p:txBody>
      </p:sp>
      <p:sp>
        <p:nvSpPr>
          <p:cNvPr id="191" name="RCA. Молоток и светлое будущее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 defTabSz="536295">
              <a:spcBef>
                <a:spcPts val="0"/>
              </a:spcBef>
              <a:buSzTx/>
              <a:buNone/>
              <a:defRPr b="1" sz="7775">
                <a:solidFill>
                  <a:srgbClr val="FFFFFF"/>
                </a:solidFill>
              </a:defRPr>
            </a:lvl1pPr>
          </a:lstStyle>
          <a:p>
            <a:pPr/>
            <a:r>
              <a:t>RCA. Молоток и светлое будущее</a:t>
            </a:r>
          </a:p>
        </p:txBody>
      </p:sp>
      <p:sp>
        <p:nvSpPr>
          <p:cNvPr id="192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3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moritz-mentges-XZuqMUiSdgc-unsplash.jpg" descr="moritz-mentges-XZuqMUiSdgc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20419" t="0" r="20419" b="0"/>
          <a:stretch>
            <a:fillRect/>
          </a:stretch>
        </p:blipFill>
        <p:spPr>
          <a:xfrm>
            <a:off x="12131882" y="-176015"/>
            <a:ext cx="12467681" cy="14068112"/>
          </a:xfrm>
          <a:prstGeom prst="rect">
            <a:avLst/>
          </a:prstGeom>
        </p:spPr>
      </p:pic>
      <p:sp>
        <p:nvSpPr>
          <p:cNvPr id="253" name="Почему ты пропустил этот атрибут?…"/>
          <p:cNvSpPr txBox="1"/>
          <p:nvPr>
            <p:ph type="body" sz="quarter" idx="1"/>
          </p:nvPr>
        </p:nvSpPr>
        <p:spPr>
          <a:xfrm>
            <a:off x="1783625" y="3719512"/>
            <a:ext cx="8577144" cy="62769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r>
              <a:t>Почему ты пропустил этот атрибут?</a:t>
            </a:r>
          </a:p>
          <a:p>
            <a:pPr marL="733195" indent="-431800" defTabSz="457200">
              <a:lnSpc>
                <a:spcPct val="150000"/>
              </a:lnSpc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r>
              <a:t>Да, вы мне требования нормально пишите!</a:t>
            </a:r>
          </a:p>
          <a:p>
            <a:pPr marL="733195" indent="-431800" defTabSz="457200">
              <a:lnSpc>
                <a:spcPct val="150000"/>
              </a:lnSpc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r>
              <a:t>А почему вы не проверили интеграцию?</a:t>
            </a:r>
          </a:p>
          <a:p>
            <a:pPr marL="733195" indent="-431800" defTabSz="457200">
              <a:lnSpc>
                <a:spcPct val="150000"/>
              </a:lnSpc>
              <a:spcBef>
                <a:spcPts val="0"/>
              </a:spcBef>
              <a:defRPr sz="3500">
                <a:solidFill>
                  <a:srgbClr val="FFFFFF"/>
                </a:solidFill>
              </a:defRPr>
            </a:pPr>
            <a:r>
              <a:t>Да, надо бы какой-нибудь тренинг организовать, чтобы улучшить качество. Только какой?</a:t>
            </a:r>
          </a:p>
        </p:txBody>
      </p:sp>
      <p:sp>
        <p:nvSpPr>
          <p:cNvPr id="254" name="Молотки с ретро"/>
          <p:cNvSpPr txBox="1"/>
          <p:nvPr/>
        </p:nvSpPr>
        <p:spPr>
          <a:xfrm>
            <a:off x="2579802" y="1803381"/>
            <a:ext cx="7865913" cy="123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b="1" sz="7200">
                <a:solidFill>
                  <a:srgbClr val="FFFFFF"/>
                </a:solidFill>
              </a:defRPr>
            </a:lvl1pPr>
          </a:lstStyle>
          <a:p>
            <a:pPr/>
            <a:r>
              <a:t>Молотки с ретро</a:t>
            </a:r>
          </a:p>
        </p:txBody>
      </p:sp>
      <p:sp>
        <p:nvSpPr>
          <p:cNvPr id="255" name="Slide Number"/>
          <p:cNvSpPr txBox="1"/>
          <p:nvPr>
            <p:ph type="sldNum" sz="quarter" idx="4294967295"/>
          </p:nvPr>
        </p:nvSpPr>
        <p:spPr>
          <a:xfrm>
            <a:off x="11935768" y="13010554"/>
            <a:ext cx="494605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awel-kadysz-yKPj4oi9m74-unsplash.jpg" descr="pawel-kadysz-yKPj4oi9m74-unsplash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746" t="0" r="16745" b="0"/>
          <a:stretch>
            <a:fillRect/>
          </a:stretch>
        </p:blipFill>
        <p:spPr>
          <a:xfrm>
            <a:off x="-161719" y="-176015"/>
            <a:ext cx="12467682" cy="14068112"/>
          </a:xfrm>
          <a:prstGeom prst="rect">
            <a:avLst/>
          </a:prstGeom>
        </p:spPr>
      </p:pic>
      <p:sp>
        <p:nvSpPr>
          <p:cNvPr id="261" name="Внешними дефектами…"/>
          <p:cNvSpPr txBox="1"/>
          <p:nvPr>
            <p:ph type="body" sz="quarter" idx="1"/>
          </p:nvPr>
        </p:nvSpPr>
        <p:spPr>
          <a:xfrm>
            <a:off x="14178826" y="4573587"/>
            <a:ext cx="8577144" cy="456882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900">
                <a:solidFill>
                  <a:srgbClr val="F3F4FA"/>
                </a:solidFill>
              </a:defRPr>
            </a:pPr>
            <a:r>
              <a:t>Со Внешними дефектами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900">
                <a:solidFill>
                  <a:srgbClr val="F3F4FA"/>
                </a:solidFill>
              </a:defRPr>
            </a:pPr>
            <a:r>
              <a:t>С настроением заказчика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900">
                <a:solidFill>
                  <a:srgbClr val="F3F4FA"/>
                </a:solidFill>
              </a:defRPr>
            </a:pPr>
            <a:r>
              <a:t>Хаотичное деструктивное ретро.</a:t>
            </a:r>
          </a:p>
        </p:txBody>
      </p:sp>
      <p:sp>
        <p:nvSpPr>
          <p:cNvPr id="262" name="Slide Number"/>
          <p:cNvSpPr txBox="1"/>
          <p:nvPr>
            <p:ph type="sldNum" sz="quarter" idx="4294967295"/>
          </p:nvPr>
        </p:nvSpPr>
        <p:spPr>
          <a:xfrm>
            <a:off x="11947004" y="13010554"/>
            <a:ext cx="472133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3" name="Неопределенности"/>
          <p:cNvSpPr txBox="1"/>
          <p:nvPr/>
        </p:nvSpPr>
        <p:spPr>
          <a:xfrm>
            <a:off x="13605856" y="2550705"/>
            <a:ext cx="8908455" cy="123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b="1" sz="7200">
                <a:solidFill>
                  <a:srgbClr val="FFFFFF"/>
                </a:solidFill>
              </a:defRPr>
            </a:lvl1pPr>
          </a:lstStyle>
          <a:p>
            <a:pPr/>
            <a:r>
              <a:t>Неопределенности</a:t>
            </a:r>
          </a:p>
        </p:txBody>
      </p:sp>
      <p:pic>
        <p:nvPicPr>
          <p:cNvPr id="264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3F4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s_there_a_bug_free_app_image_1.png" descr="is_there_a_bug_free_app_image_1.pn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6773" r="0" b="6772"/>
          <a:stretch>
            <a:fillRect/>
          </a:stretch>
        </p:blipFill>
        <p:spPr>
          <a:xfrm>
            <a:off x="-38774" y="-176015"/>
            <a:ext cx="25063672" cy="14068112"/>
          </a:xfrm>
          <a:prstGeom prst="rect">
            <a:avLst/>
          </a:prstGeom>
        </p:spPr>
      </p:pic>
      <p:sp>
        <p:nvSpPr>
          <p:cNvPr id="267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522oy2fa44494.png" descr="522oy2fa4449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064" y="11989200"/>
            <a:ext cx="2125203" cy="1320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Принцип конвейера = надо придумать систему"/>
          <p:cNvSpPr txBox="1"/>
          <p:nvPr>
            <p:ph type="body" sz="quarter" idx="1"/>
          </p:nvPr>
        </p:nvSpPr>
        <p:spPr>
          <a:xfrm>
            <a:off x="4818776" y="5207022"/>
            <a:ext cx="14728590" cy="3301954"/>
          </a:xfrm>
          <a:prstGeom prst="rect">
            <a:avLst/>
          </a:prstGeom>
        </p:spPr>
        <p:txBody>
          <a:bodyPr/>
          <a:lstStyle/>
          <a:p>
            <a:pPr marL="0" indent="0" defTabSz="633235">
              <a:spcBef>
                <a:spcPts val="0"/>
              </a:spcBef>
              <a:buSzTx/>
              <a:buNone/>
              <a:defRPr b="1" sz="9212">
                <a:solidFill>
                  <a:srgbClr val="F3F4FA"/>
                </a:solidFill>
              </a:defRPr>
            </a:pPr>
            <a:r>
              <a:t>Принцип </a:t>
            </a:r>
            <a:r>
              <a:rPr>
                <a:solidFill>
                  <a:srgbClr val="68BCBF"/>
                </a:solidFill>
              </a:rPr>
              <a:t>конвейера</a:t>
            </a:r>
            <a:r>
              <a:rPr>
                <a:solidFill>
                  <a:srgbClr val="071436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= надо придумать</a:t>
            </a:r>
            <a:r>
              <a:rPr>
                <a:solidFill>
                  <a:srgbClr val="44BEBF"/>
                </a:solidFill>
              </a:rPr>
              <a:t> </a:t>
            </a:r>
            <a:r>
              <a:rPr>
                <a:solidFill>
                  <a:srgbClr val="EB918D"/>
                </a:solidFill>
              </a:rPr>
              <a:t>систему</a:t>
            </a:r>
          </a:p>
        </p:txBody>
      </p:sp>
      <p:sp>
        <p:nvSpPr>
          <p:cNvPr id="273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4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Задав 5 вопросов к проблеме, получим конкретное действие"/>
          <p:cNvSpPr txBox="1"/>
          <p:nvPr>
            <p:ph type="body" sz="quarter" idx="1"/>
          </p:nvPr>
        </p:nvSpPr>
        <p:spPr>
          <a:xfrm>
            <a:off x="4813300" y="5207022"/>
            <a:ext cx="15551166" cy="3129292"/>
          </a:xfrm>
          <a:prstGeom prst="rect">
            <a:avLst/>
          </a:prstGeom>
        </p:spPr>
        <p:txBody>
          <a:bodyPr/>
          <a:lstStyle/>
          <a:p>
            <a:pPr marL="0" indent="0" defTabSz="544181">
              <a:spcBef>
                <a:spcPts val="0"/>
              </a:spcBef>
              <a:buSzTx/>
              <a:buNone/>
              <a:defRPr b="1" sz="7872">
                <a:solidFill>
                  <a:srgbClr val="F3F4FA"/>
                </a:solidFill>
              </a:defRPr>
            </a:pPr>
            <a:r>
              <a:t>Задав 5 вопросов к </a:t>
            </a:r>
            <a:r>
              <a:rPr>
                <a:solidFill>
                  <a:srgbClr val="68BCBF"/>
                </a:solidFill>
              </a:rPr>
              <a:t>проблеме,</a:t>
            </a:r>
            <a:r>
              <a:t> получим конкретное</a:t>
            </a:r>
            <a:r>
              <a:rPr>
                <a:solidFill>
                  <a:srgbClr val="071436"/>
                </a:solidFill>
              </a:rPr>
              <a:t> </a:t>
            </a:r>
            <a:r>
              <a:rPr>
                <a:solidFill>
                  <a:srgbClr val="EB918D"/>
                </a:solidFill>
              </a:rPr>
              <a:t>действие</a:t>
            </a:r>
          </a:p>
        </p:txBody>
      </p:sp>
      <p:sp>
        <p:nvSpPr>
          <p:cNvPr id="277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Система RCA"/>
          <p:cNvSpPr txBox="1"/>
          <p:nvPr/>
        </p:nvSpPr>
        <p:spPr>
          <a:xfrm>
            <a:off x="684712" y="611969"/>
            <a:ext cx="10295588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 Система RCA</a:t>
            </a:r>
          </a:p>
        </p:txBody>
      </p:sp>
      <p:pic>
        <p:nvPicPr>
          <p:cNvPr id="281" name="RCA Total.jpg" descr="RCA Tot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911" y="2156523"/>
            <a:ext cx="23884319" cy="1025921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34803" y="468610"/>
            <a:ext cx="2162990" cy="1343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Дефект?"/>
          <p:cNvSpPr txBox="1"/>
          <p:nvPr/>
        </p:nvSpPr>
        <p:spPr>
          <a:xfrm>
            <a:off x="1279935" y="2567050"/>
            <a:ext cx="8577145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 А это дефект?</a:t>
            </a:r>
          </a:p>
        </p:txBody>
      </p:sp>
      <p:pic>
        <p:nvPicPr>
          <p:cNvPr id="286" name="Hammer.jpg" descr="Hamm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908" y="4388008"/>
            <a:ext cx="23972323" cy="493998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290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291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292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293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294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раньше?</a:t>
            </a:r>
          </a:p>
        </p:txBody>
      </p:sp>
      <p:sp>
        <p:nvSpPr>
          <p:cNvPr id="295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296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предвидеть?</a:t>
            </a:r>
          </a:p>
        </p:txBody>
      </p:sp>
      <p:sp>
        <p:nvSpPr>
          <p:cNvPr id="297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298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2 и 3"/>
          <p:cNvSpPr txBox="1"/>
          <p:nvPr/>
        </p:nvSpPr>
        <p:spPr>
          <a:xfrm>
            <a:off x="1509852" y="3051022"/>
            <a:ext cx="8577145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2 и 3</a:t>
            </a:r>
          </a:p>
        </p:txBody>
      </p:sp>
      <p:pic>
        <p:nvPicPr>
          <p:cNvPr id="301" name="Hammer 1and2.jpg" descr="Hammer 1and2.jpg"/>
          <p:cNvPicPr>
            <a:picLocks noChangeAspect="1"/>
          </p:cNvPicPr>
          <p:nvPr/>
        </p:nvPicPr>
        <p:blipFill>
          <a:blip r:embed="rId2">
            <a:extLst/>
          </a:blip>
          <a:srcRect l="0" t="1299" r="0" b="1299"/>
          <a:stretch>
            <a:fillRect/>
          </a:stretch>
        </p:blipFill>
        <p:spPr>
          <a:xfrm>
            <a:off x="205779" y="4388048"/>
            <a:ext cx="23972322" cy="49399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3" name="Arrow"/>
          <p:cNvSpPr/>
          <p:nvPr/>
        </p:nvSpPr>
        <p:spPr>
          <a:xfrm rot="5400000">
            <a:off x="6179534" y="2548712"/>
            <a:ext cx="2166071" cy="1328230"/>
          </a:xfrm>
          <a:prstGeom prst="rightArrow">
            <a:avLst>
              <a:gd name="adj1" fmla="val 33338"/>
              <a:gd name="adj2" fmla="val 7202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304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06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307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08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309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10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раньше?</a:t>
            </a:r>
          </a:p>
        </p:txBody>
      </p:sp>
      <p:sp>
        <p:nvSpPr>
          <p:cNvPr id="311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12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предвидеть?</a:t>
            </a:r>
          </a:p>
        </p:txBody>
      </p:sp>
      <p:sp>
        <p:nvSpPr>
          <p:cNvPr id="313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14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his is a slide with bullet points…"/>
          <p:cNvSpPr txBox="1"/>
          <p:nvPr>
            <p:ph type="body" sz="quarter" idx="1"/>
          </p:nvPr>
        </p:nvSpPr>
        <p:spPr>
          <a:xfrm>
            <a:off x="4984863" y="5815362"/>
            <a:ext cx="14414274" cy="35337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slide with bullet points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Never do more than 3 bullet points per slide</a:t>
            </a:r>
          </a:p>
        </p:txBody>
      </p:sp>
      <p:sp>
        <p:nvSpPr>
          <p:cNvPr id="317" name="Вопросы на которые даем ответы"/>
          <p:cNvSpPr txBox="1"/>
          <p:nvPr>
            <p:ph type="body" idx="13"/>
          </p:nvPr>
        </p:nvSpPr>
        <p:spPr>
          <a:xfrm>
            <a:off x="4254500" y="2222500"/>
            <a:ext cx="12422734" cy="1057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764023">
              <a:spcBef>
                <a:spcPts val="0"/>
              </a:spcBef>
              <a:buSzTx/>
              <a:buNone/>
              <a:defRPr b="1" sz="5580">
                <a:solidFill>
                  <a:srgbClr val="FFFFFF"/>
                </a:solidFill>
              </a:defRPr>
            </a:lvl1pPr>
          </a:lstStyle>
          <a:p>
            <a:pPr/>
            <a:r>
              <a:t>Вопросы на которые даем ответы</a:t>
            </a:r>
          </a:p>
        </p:txBody>
      </p:sp>
      <p:sp>
        <p:nvSpPr>
          <p:cNvPr id="318" name="Какой приоритет дефекта?…"/>
          <p:cNvSpPr txBox="1"/>
          <p:nvPr/>
        </p:nvSpPr>
        <p:spPr>
          <a:xfrm>
            <a:off x="4826000" y="4267199"/>
            <a:ext cx="14414271" cy="380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Какой приоритет дефекта?</a:t>
            </a:r>
          </a:p>
          <a:p>
            <a:pPr algn="l" defTabSz="457200"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А это работало раньше? </a:t>
            </a:r>
          </a:p>
        </p:txBody>
      </p:sp>
      <p:sp>
        <p:nvSpPr>
          <p:cNvPr id="319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0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9C9E9E"/>
                </a:solidFill>
              </a:defRPr>
            </a:pPr>
          </a:p>
        </p:txBody>
      </p:sp>
      <p:sp>
        <p:nvSpPr>
          <p:cNvPr id="322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323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24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325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26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раньше?</a:t>
            </a:r>
          </a:p>
        </p:txBody>
      </p:sp>
      <p:sp>
        <p:nvSpPr>
          <p:cNvPr id="327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28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предвидеть?</a:t>
            </a:r>
          </a:p>
        </p:txBody>
      </p:sp>
      <p:sp>
        <p:nvSpPr>
          <p:cNvPr id="329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30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Могли предвидеть?"/>
          <p:cNvSpPr txBox="1"/>
          <p:nvPr/>
        </p:nvSpPr>
        <p:spPr>
          <a:xfrm>
            <a:off x="1591984" y="3187909"/>
            <a:ext cx="8577145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Могли предвидеть?</a:t>
            </a:r>
          </a:p>
        </p:txBody>
      </p:sp>
      <p:pic>
        <p:nvPicPr>
          <p:cNvPr id="335" name="Hammer 3.jpg" descr="Hammer 3.jpg"/>
          <p:cNvPicPr>
            <a:picLocks noChangeAspect="1"/>
          </p:cNvPicPr>
          <p:nvPr/>
        </p:nvPicPr>
        <p:blipFill>
          <a:blip r:embed="rId2">
            <a:extLst/>
          </a:blip>
          <a:srcRect l="0" t="1299" r="0" b="1299"/>
          <a:stretch>
            <a:fillRect/>
          </a:stretch>
        </p:blipFill>
        <p:spPr>
          <a:xfrm>
            <a:off x="205779" y="4388048"/>
            <a:ext cx="23972322" cy="493998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7" name="Arrow"/>
          <p:cNvSpPr/>
          <p:nvPr/>
        </p:nvSpPr>
        <p:spPr>
          <a:xfrm rot="5400000">
            <a:off x="14564915" y="2523338"/>
            <a:ext cx="2166071" cy="1378978"/>
          </a:xfrm>
          <a:prstGeom prst="rightArrow">
            <a:avLst>
              <a:gd name="adj1" fmla="val 33338"/>
              <a:gd name="adj2" fmla="val 6937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338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40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341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42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343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44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раньше?</a:t>
            </a:r>
          </a:p>
        </p:txBody>
      </p:sp>
      <p:sp>
        <p:nvSpPr>
          <p:cNvPr id="345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46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предвидеть?</a:t>
            </a:r>
          </a:p>
        </p:txBody>
      </p:sp>
      <p:sp>
        <p:nvSpPr>
          <p:cNvPr id="347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48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?"/>
          <p:cNvSpPr txBox="1"/>
          <p:nvPr>
            <p:ph type="body" sz="quarter" idx="1"/>
          </p:nvPr>
        </p:nvSpPr>
        <p:spPr>
          <a:xfrm>
            <a:off x="16991136" y="3382962"/>
            <a:ext cx="6818628" cy="4714877"/>
          </a:xfrm>
          <a:prstGeom prst="rect">
            <a:avLst/>
          </a:prstGeom>
        </p:spPr>
        <p:txBody>
          <a:bodyPr/>
          <a:lstStyle>
            <a:lvl1pPr>
              <a:defRPr sz="30000">
                <a:solidFill>
                  <a:srgbClr val="FFFFFF"/>
                </a:solidFill>
              </a:defRPr>
            </a:lvl1pPr>
          </a:lstStyle>
          <a:p>
            <a:pPr/>
            <a:r>
              <a:t>?</a:t>
            </a:r>
          </a:p>
        </p:txBody>
      </p:sp>
      <p:pic>
        <p:nvPicPr>
          <p:cNvPr id="196" name="macau-photo-agency-as5EWdBWKqk-unsplash.jpg" descr="macau-photo-agency-as5EWdBWKqk-unsplash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458" t="0" r="20458" b="0"/>
          <a:stretch>
            <a:fillRect/>
          </a:stretch>
        </p:blipFill>
        <p:spPr>
          <a:xfrm>
            <a:off x="-161719" y="-176015"/>
            <a:ext cx="12467682" cy="14068112"/>
          </a:xfrm>
          <a:prstGeom prst="rect">
            <a:avLst/>
          </a:prstGeom>
        </p:spPr>
      </p:pic>
      <p:sp>
        <p:nvSpPr>
          <p:cNvPr id="197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8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his is a slide with bullet points…"/>
          <p:cNvSpPr txBox="1"/>
          <p:nvPr>
            <p:ph type="body" sz="quarter" idx="1"/>
          </p:nvPr>
        </p:nvSpPr>
        <p:spPr>
          <a:xfrm>
            <a:off x="4984863" y="5815362"/>
            <a:ext cx="14414274" cy="35337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slide with bullet points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Never do more than 3 bullet points per slide</a:t>
            </a:r>
          </a:p>
        </p:txBody>
      </p:sp>
      <p:sp>
        <p:nvSpPr>
          <p:cNvPr id="351" name="Могли ли мы предвидеть этот дефект?"/>
          <p:cNvSpPr txBox="1"/>
          <p:nvPr>
            <p:ph type="body" idx="13"/>
          </p:nvPr>
        </p:nvSpPr>
        <p:spPr>
          <a:xfrm>
            <a:off x="4254500" y="2222500"/>
            <a:ext cx="14383916" cy="1057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772239">
              <a:spcBef>
                <a:spcPts val="0"/>
              </a:spcBef>
              <a:buSzTx/>
              <a:buNone/>
              <a:defRPr b="1" sz="5640">
                <a:solidFill>
                  <a:srgbClr val="FFFFFF"/>
                </a:solidFill>
              </a:defRPr>
            </a:lvl1pPr>
          </a:lstStyle>
          <a:p>
            <a:pPr/>
            <a:r>
              <a:t>Могли ли мы предвидеть этот дефект?</a:t>
            </a:r>
          </a:p>
        </p:txBody>
      </p:sp>
      <p:sp>
        <p:nvSpPr>
          <p:cNvPr id="352" name="Да - Ошибка в планировании…"/>
          <p:cNvSpPr txBox="1"/>
          <p:nvPr/>
        </p:nvSpPr>
        <p:spPr>
          <a:xfrm>
            <a:off x="4825999" y="4267198"/>
            <a:ext cx="17143012" cy="380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Да - Ошибка в планировании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Да - Ошибка в покрытии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Да - Ошибка при запуске</a:t>
            </a:r>
          </a:p>
        </p:txBody>
      </p:sp>
      <p:sp>
        <p:nvSpPr>
          <p:cNvPr id="353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4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56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357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58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359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60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раньше?</a:t>
            </a:r>
          </a:p>
        </p:txBody>
      </p:sp>
      <p:sp>
        <p:nvSpPr>
          <p:cNvPr id="361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62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предвидеть?</a:t>
            </a:r>
          </a:p>
        </p:txBody>
      </p:sp>
      <p:sp>
        <p:nvSpPr>
          <p:cNvPr id="363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64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his is a slide with bullet points…"/>
          <p:cNvSpPr txBox="1"/>
          <p:nvPr>
            <p:ph type="body" sz="quarter" idx="1"/>
          </p:nvPr>
        </p:nvSpPr>
        <p:spPr>
          <a:xfrm>
            <a:off x="4984863" y="5815362"/>
            <a:ext cx="14414274" cy="35337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slide with bullet points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Never do more than 3 bullet points per slide</a:t>
            </a:r>
          </a:p>
        </p:txBody>
      </p:sp>
      <p:sp>
        <p:nvSpPr>
          <p:cNvPr id="367" name="Могли ли мы предвидеть этот дефект?"/>
          <p:cNvSpPr txBox="1"/>
          <p:nvPr>
            <p:ph type="body" idx="13"/>
          </p:nvPr>
        </p:nvSpPr>
        <p:spPr>
          <a:xfrm>
            <a:off x="4254500" y="2222500"/>
            <a:ext cx="14383916" cy="1057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772239">
              <a:spcBef>
                <a:spcPts val="0"/>
              </a:spcBef>
              <a:buSzTx/>
              <a:buNone/>
              <a:defRPr b="1" sz="5640">
                <a:solidFill>
                  <a:srgbClr val="FFFFFF"/>
                </a:solidFill>
              </a:defRPr>
            </a:lvl1pPr>
          </a:lstStyle>
          <a:p>
            <a:pPr/>
            <a:r>
              <a:t>Могли ли мы предвидеть этот дефект?</a:t>
            </a:r>
          </a:p>
        </p:txBody>
      </p:sp>
      <p:sp>
        <p:nvSpPr>
          <p:cNvPr id="368" name="Да - Известная ошибка…"/>
          <p:cNvSpPr txBox="1"/>
          <p:nvPr/>
        </p:nvSpPr>
        <p:spPr>
          <a:xfrm>
            <a:off x="4826000" y="4952998"/>
            <a:ext cx="16228013" cy="242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Да - Известная ошибка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Да - Негативный сценарий</a:t>
            </a:r>
          </a:p>
        </p:txBody>
      </p:sp>
      <p:sp>
        <p:nvSpPr>
          <p:cNvPr id="369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0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ext"/>
          <p:cNvSpPr txBox="1"/>
          <p:nvPr/>
        </p:nvSpPr>
        <p:spPr>
          <a:xfrm>
            <a:off x="11935766" y="13010554"/>
            <a:ext cx="494606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pPr/>
            <a:r>
              <a:t>22</a:t>
            </a:r>
          </a:p>
        </p:txBody>
      </p:sp>
      <p:sp>
        <p:nvSpPr>
          <p:cNvPr id="372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73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374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75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376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77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раньше?</a:t>
            </a:r>
          </a:p>
        </p:txBody>
      </p:sp>
      <p:sp>
        <p:nvSpPr>
          <p:cNvPr id="378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79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предвидеть?</a:t>
            </a:r>
          </a:p>
        </p:txBody>
      </p:sp>
      <p:sp>
        <p:nvSpPr>
          <p:cNvPr id="380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81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his is a slide with bullet points…"/>
          <p:cNvSpPr txBox="1"/>
          <p:nvPr>
            <p:ph type="body" sz="quarter" idx="1"/>
          </p:nvPr>
        </p:nvSpPr>
        <p:spPr>
          <a:xfrm>
            <a:off x="4984863" y="5815362"/>
            <a:ext cx="14414274" cy="35337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slide with bullet points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Never do more than 3 bullet points per slide</a:t>
            </a:r>
          </a:p>
        </p:txBody>
      </p:sp>
      <p:sp>
        <p:nvSpPr>
          <p:cNvPr id="386" name="Могли ли мы предвидеть этот дефект?"/>
          <p:cNvSpPr txBox="1"/>
          <p:nvPr>
            <p:ph type="body" idx="13"/>
          </p:nvPr>
        </p:nvSpPr>
        <p:spPr>
          <a:xfrm>
            <a:off x="4256370" y="2227189"/>
            <a:ext cx="14383919" cy="10572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772239">
              <a:spcBef>
                <a:spcPts val="0"/>
              </a:spcBef>
              <a:buSzTx/>
              <a:buNone/>
              <a:defRPr b="1" sz="5640">
                <a:solidFill>
                  <a:srgbClr val="FFFFFF"/>
                </a:solidFill>
              </a:defRPr>
            </a:lvl1pPr>
          </a:lstStyle>
          <a:p>
            <a:pPr/>
            <a:r>
              <a:t>Могли ли мы предвидеть этот дефект?</a:t>
            </a:r>
          </a:p>
        </p:txBody>
      </p:sp>
      <p:sp>
        <p:nvSpPr>
          <p:cNvPr id="387" name="Нет - Поведение не было описано в требованиях…"/>
          <p:cNvSpPr txBox="1"/>
          <p:nvPr/>
        </p:nvSpPr>
        <p:spPr>
          <a:xfrm>
            <a:off x="4820601" y="3586162"/>
            <a:ext cx="17073820" cy="6543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Нет - Поведение не было описано в требованиях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Нет - Явно было описано что не делаем этого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Нет - Это ограничение наших серверов</a:t>
            </a:r>
          </a:p>
        </p:txBody>
      </p:sp>
      <p:sp>
        <p:nvSpPr>
          <p:cNvPr id="388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9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ext"/>
          <p:cNvSpPr txBox="1"/>
          <p:nvPr/>
        </p:nvSpPr>
        <p:spPr>
          <a:xfrm>
            <a:off x="11935766" y="13010554"/>
            <a:ext cx="494606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pPr/>
            <a:r>
              <a:t>23</a:t>
            </a:r>
          </a:p>
        </p:txBody>
      </p:sp>
      <p:sp>
        <p:nvSpPr>
          <p:cNvPr id="391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92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393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94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395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96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раньше?</a:t>
            </a:r>
          </a:p>
        </p:txBody>
      </p:sp>
      <p:sp>
        <p:nvSpPr>
          <p:cNvPr id="397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398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предвидеть?</a:t>
            </a:r>
          </a:p>
        </p:txBody>
      </p:sp>
      <p:sp>
        <p:nvSpPr>
          <p:cNvPr id="399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00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his is a slide with bullet points…"/>
          <p:cNvSpPr txBox="1"/>
          <p:nvPr>
            <p:ph type="body" sz="quarter" idx="1"/>
          </p:nvPr>
        </p:nvSpPr>
        <p:spPr>
          <a:xfrm>
            <a:off x="4984863" y="5815362"/>
            <a:ext cx="14414274" cy="35337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slide with bullet points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Never do more than 3 bullet points per slide</a:t>
            </a:r>
          </a:p>
        </p:txBody>
      </p:sp>
      <p:sp>
        <p:nvSpPr>
          <p:cNvPr id="403" name="Могли ли мы предвидеть этот дефект?"/>
          <p:cNvSpPr txBox="1"/>
          <p:nvPr>
            <p:ph type="body" idx="13"/>
          </p:nvPr>
        </p:nvSpPr>
        <p:spPr>
          <a:xfrm>
            <a:off x="4254500" y="2222500"/>
            <a:ext cx="14383916" cy="1057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772239">
              <a:spcBef>
                <a:spcPts val="0"/>
              </a:spcBef>
              <a:buSzTx/>
              <a:buNone/>
              <a:defRPr b="1" sz="5640">
                <a:solidFill>
                  <a:srgbClr val="FFFFFF"/>
                </a:solidFill>
              </a:defRPr>
            </a:lvl1pPr>
          </a:lstStyle>
          <a:p>
            <a:pPr/>
            <a:r>
              <a:t>Могли ли мы предвидеть этот дефект?</a:t>
            </a:r>
          </a:p>
        </p:txBody>
      </p:sp>
      <p:sp>
        <p:nvSpPr>
          <p:cNvPr id="404" name="Нет - Дефект зависит от данных заказчика…"/>
          <p:cNvSpPr txBox="1"/>
          <p:nvPr/>
        </p:nvSpPr>
        <p:spPr>
          <a:xfrm>
            <a:off x="4826000" y="4271961"/>
            <a:ext cx="16228013" cy="5172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Нет - Дефект зависит от данных заказчика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6000">
                <a:solidFill>
                  <a:srgbClr val="FFFFFF"/>
                </a:solidFill>
              </a:defRPr>
            </a:pPr>
            <a:r>
              <a:t>Нет - Это воспроизводится только на проде</a:t>
            </a:r>
          </a:p>
        </p:txBody>
      </p:sp>
      <p:sp>
        <p:nvSpPr>
          <p:cNvPr id="405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6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Text"/>
          <p:cNvSpPr txBox="1"/>
          <p:nvPr/>
        </p:nvSpPr>
        <p:spPr>
          <a:xfrm>
            <a:off x="11935766" y="13010554"/>
            <a:ext cx="494606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pPr/>
            <a:r>
              <a:t>24</a:t>
            </a:r>
          </a:p>
        </p:txBody>
      </p:sp>
      <p:sp>
        <p:nvSpPr>
          <p:cNvPr id="408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09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410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11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412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13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раньше?</a:t>
            </a:r>
          </a:p>
        </p:txBody>
      </p:sp>
      <p:sp>
        <p:nvSpPr>
          <p:cNvPr id="414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15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предвидеть?</a:t>
            </a:r>
          </a:p>
        </p:txBody>
      </p:sp>
      <p:sp>
        <p:nvSpPr>
          <p:cNvPr id="416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17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0" name="Forseen List.jpg" descr="Forseen Lis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6630" y="2149979"/>
            <a:ext cx="20452880" cy="941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oot cause"/>
          <p:cNvSpPr txBox="1"/>
          <p:nvPr/>
        </p:nvSpPr>
        <p:spPr>
          <a:xfrm>
            <a:off x="1509852" y="3051022"/>
            <a:ext cx="8577145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Root cause</a:t>
            </a:r>
          </a:p>
        </p:txBody>
      </p:sp>
      <p:pic>
        <p:nvPicPr>
          <p:cNvPr id="426" name="Hammer 4.jpg" descr="Hammer 4.jpg"/>
          <p:cNvPicPr>
            <a:picLocks noChangeAspect="1"/>
          </p:cNvPicPr>
          <p:nvPr/>
        </p:nvPicPr>
        <p:blipFill>
          <a:blip r:embed="rId2">
            <a:extLst/>
          </a:blip>
          <a:srcRect l="0" t="1299" r="0" b="1299"/>
          <a:stretch>
            <a:fillRect/>
          </a:stretch>
        </p:blipFill>
        <p:spPr>
          <a:xfrm>
            <a:off x="205779" y="4388048"/>
            <a:ext cx="23972322" cy="4939985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8" name="Arrow"/>
          <p:cNvSpPr/>
          <p:nvPr/>
        </p:nvSpPr>
        <p:spPr>
          <a:xfrm rot="5400000">
            <a:off x="16588854" y="2664764"/>
            <a:ext cx="1824283" cy="1341069"/>
          </a:xfrm>
          <a:prstGeom prst="rightArrow">
            <a:avLst>
              <a:gd name="adj1" fmla="val 33338"/>
              <a:gd name="adj2" fmla="val 6937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60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429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ext"/>
          <p:cNvSpPr txBox="1"/>
          <p:nvPr/>
        </p:nvSpPr>
        <p:spPr>
          <a:xfrm>
            <a:off x="11935766" y="13010554"/>
            <a:ext cx="494606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pPr/>
            <a:r>
              <a:t>26</a:t>
            </a:r>
          </a:p>
        </p:txBody>
      </p:sp>
      <p:sp>
        <p:nvSpPr>
          <p:cNvPr id="431" name="Rectangle"/>
          <p:cNvSpPr/>
          <p:nvPr/>
        </p:nvSpPr>
        <p:spPr>
          <a:xfrm>
            <a:off x="3637950" y="11452653"/>
            <a:ext cx="3128904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32" name="Дефект?"/>
          <p:cNvSpPr txBox="1"/>
          <p:nvPr/>
        </p:nvSpPr>
        <p:spPr>
          <a:xfrm>
            <a:off x="4234129" y="11655853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433" name="Rectangle"/>
          <p:cNvSpPr/>
          <p:nvPr/>
        </p:nvSpPr>
        <p:spPr>
          <a:xfrm>
            <a:off x="7150807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34" name="Приоритет?"/>
          <p:cNvSpPr txBox="1"/>
          <p:nvPr/>
        </p:nvSpPr>
        <p:spPr>
          <a:xfrm>
            <a:off x="7543320" y="11655853"/>
            <a:ext cx="2531839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9C9E9E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435" name="Rectangle"/>
          <p:cNvSpPr/>
          <p:nvPr/>
        </p:nvSpPr>
        <p:spPr>
          <a:xfrm>
            <a:off x="10834841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36" name="Работало…"/>
          <p:cNvSpPr txBox="1"/>
          <p:nvPr/>
        </p:nvSpPr>
        <p:spPr>
          <a:xfrm>
            <a:off x="11351468" y="11401853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раньше?</a:t>
            </a:r>
          </a:p>
        </p:txBody>
      </p:sp>
      <p:sp>
        <p:nvSpPr>
          <p:cNvPr id="437" name="Rectangle"/>
          <p:cNvSpPr/>
          <p:nvPr/>
        </p:nvSpPr>
        <p:spPr>
          <a:xfrm>
            <a:off x="14642698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38" name="Могли…"/>
          <p:cNvSpPr txBox="1"/>
          <p:nvPr/>
        </p:nvSpPr>
        <p:spPr>
          <a:xfrm>
            <a:off x="14940156" y="11401853"/>
            <a:ext cx="2721948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9C9E9E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9C9E9E"/>
                </a:solidFill>
              </a:defRPr>
            </a:pPr>
            <a:r>
              <a:t>предвидеть?</a:t>
            </a:r>
          </a:p>
        </p:txBody>
      </p:sp>
      <p:sp>
        <p:nvSpPr>
          <p:cNvPr id="439" name="Rectangle"/>
          <p:cNvSpPr/>
          <p:nvPr/>
        </p:nvSpPr>
        <p:spPr>
          <a:xfrm>
            <a:off x="18449670" y="11452652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40" name="Причина?"/>
          <p:cNvSpPr txBox="1"/>
          <p:nvPr/>
        </p:nvSpPr>
        <p:spPr>
          <a:xfrm>
            <a:off x="19055518" y="11655853"/>
            <a:ext cx="2105168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remember-why-you-started-motivational-poster.jpg" descr="remember-why-you-started-motivational-post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851" r="0" b="11851"/>
          <a:stretch>
            <a:fillRect/>
          </a:stretch>
        </p:blipFill>
        <p:spPr>
          <a:xfrm>
            <a:off x="12131881" y="-176015"/>
            <a:ext cx="12467682" cy="14068112"/>
          </a:xfrm>
          <a:prstGeom prst="rect">
            <a:avLst/>
          </a:prstGeom>
        </p:spPr>
      </p:pic>
      <p:sp>
        <p:nvSpPr>
          <p:cNvPr id="443" name="Допустили ошибку в коде - не работало никогда…"/>
          <p:cNvSpPr txBox="1"/>
          <p:nvPr>
            <p:ph type="body" sz="quarter" idx="1"/>
          </p:nvPr>
        </p:nvSpPr>
        <p:spPr>
          <a:xfrm>
            <a:off x="1602470" y="4736829"/>
            <a:ext cx="8577145" cy="5070478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Допустили ошибку в коде - не работало никогда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Это сломали, когда чинили другое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Не описано в требованиях</a:t>
            </a:r>
          </a:p>
        </p:txBody>
      </p:sp>
      <p:sp>
        <p:nvSpPr>
          <p:cNvPr id="444" name="Почему дефект приключился?"/>
          <p:cNvSpPr txBox="1"/>
          <p:nvPr/>
        </p:nvSpPr>
        <p:spPr>
          <a:xfrm>
            <a:off x="1783625" y="2073656"/>
            <a:ext cx="8577144" cy="197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Почему дефект приключился?</a:t>
            </a:r>
          </a:p>
        </p:txBody>
      </p:sp>
      <p:sp>
        <p:nvSpPr>
          <p:cNvPr id="445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6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remember-why-you-started-motivational-poster.jpg" descr="remember-why-you-started-motivational-post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851" r="0" b="11851"/>
          <a:stretch>
            <a:fillRect/>
          </a:stretch>
        </p:blipFill>
        <p:spPr>
          <a:xfrm>
            <a:off x="-161718" y="-176015"/>
            <a:ext cx="12467681" cy="14068112"/>
          </a:xfrm>
          <a:prstGeom prst="rect">
            <a:avLst/>
          </a:prstGeom>
        </p:spPr>
      </p:pic>
      <p:sp>
        <p:nvSpPr>
          <p:cNvPr id="449" name="Потеряли в внутр документах…"/>
          <p:cNvSpPr txBox="1"/>
          <p:nvPr>
            <p:ph type="body" sz="quarter" idx="1"/>
          </p:nvPr>
        </p:nvSpPr>
        <p:spPr>
          <a:xfrm>
            <a:off x="14178826" y="4737100"/>
            <a:ext cx="8577144" cy="48926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200">
                <a:solidFill>
                  <a:srgbClr val="F3F4FA"/>
                </a:solidFill>
              </a:defRPr>
            </a:pPr>
            <a:r>
              <a:t>Потеряли в внутр документах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200">
                <a:solidFill>
                  <a:srgbClr val="F3F4FA"/>
                </a:solidFill>
              </a:defRPr>
            </a:pPr>
            <a:r>
              <a:t>Неверно подготовлено окружение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200">
                <a:solidFill>
                  <a:srgbClr val="F3F4FA"/>
                </a:solidFill>
              </a:defRPr>
            </a:pPr>
            <a:r>
              <a:t>Зависимость на третьесторонние компоненты</a:t>
            </a:r>
          </a:p>
        </p:txBody>
      </p:sp>
      <p:sp>
        <p:nvSpPr>
          <p:cNvPr id="450" name="Почему дефект приключился?"/>
          <p:cNvSpPr txBox="1"/>
          <p:nvPr/>
        </p:nvSpPr>
        <p:spPr>
          <a:xfrm>
            <a:off x="13911744" y="2070099"/>
            <a:ext cx="8577144" cy="197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Почему дефект приключился?</a:t>
            </a:r>
          </a:p>
        </p:txBody>
      </p:sp>
      <p:sp>
        <p:nvSpPr>
          <p:cNvPr id="451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2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5" name="RC List.jpg" descr="RC Lis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6936" y="2696649"/>
            <a:ext cx="20212269" cy="832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Причина дефекта?"/>
          <p:cNvSpPr txBox="1"/>
          <p:nvPr/>
        </p:nvSpPr>
        <p:spPr>
          <a:xfrm>
            <a:off x="1835384" y="1211013"/>
            <a:ext cx="8577144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Причина дефекта?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Пример 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Пример 1</a:t>
            </a:r>
          </a:p>
        </p:txBody>
      </p:sp>
      <p:graphicFrame>
        <p:nvGraphicFramePr>
          <p:cNvPr id="462" name="Table"/>
          <p:cNvGraphicFramePr/>
          <p:nvPr/>
        </p:nvGraphicFramePr>
        <p:xfrm>
          <a:off x="1098225" y="3901685"/>
          <a:ext cx="23006007" cy="498678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601201"/>
                <a:gridCol w="4740062"/>
                <a:gridCol w="4108003"/>
                <a:gridCol w="3625381"/>
                <a:gridCol w="5931357"/>
              </a:tblGrid>
              <a:tr h="8860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Описание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Могли предвидеть?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Причина?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Комментарий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Действие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</a:tr>
              <a:tr h="410077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Распознание номеров на CISСO 7900 не работает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Да, ошибка в планировании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Ошибка в коде - не работало никогда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Ошибка при планировании и ревью сценариев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670277" indent="-670277" defTabSz="914400">
                        <a:buSzPct val="100000"/>
                        <a:buAutoNum type="arabicParenR" startAt="1"/>
                        <a:defRPr sz="3800"/>
                      </a:pPr>
                      <a:r>
                        <a:t>Добавить в checklist проверку всех целевых систем</a:t>
                      </a:r>
                    </a:p>
                    <a:p>
                      <a:pPr marL="670277" indent="-670277" defTabSz="914400">
                        <a:buSzPct val="100000"/>
                        <a:buAutoNum type="arabicParenR" startAt="1"/>
                        <a:defRPr sz="3800"/>
                      </a:pPr>
                      <a:r>
                        <a:t>Тест лид</a:t>
                      </a:r>
                      <a:r>
                        <a:t> проверит checklists и поговорит с командой  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63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531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randy-orourke-yjEt-n0qUl8-unsplash.jpg" descr="randy-orourke-yjEt-n0qUl8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6766" t="0" r="16766" b="0"/>
          <a:stretch>
            <a:fillRect/>
          </a:stretch>
        </p:blipFill>
        <p:spPr>
          <a:xfrm>
            <a:off x="12131882" y="-176015"/>
            <a:ext cx="12467680" cy="14068112"/>
          </a:xfrm>
          <a:prstGeom prst="rect">
            <a:avLst/>
          </a:prstGeom>
        </p:spPr>
      </p:pic>
      <p:sp>
        <p:nvSpPr>
          <p:cNvPr id="201" name="Ясность"/>
          <p:cNvSpPr txBox="1"/>
          <p:nvPr>
            <p:ph type="body" sz="quarter" idx="1"/>
          </p:nvPr>
        </p:nvSpPr>
        <p:spPr>
          <a:xfrm>
            <a:off x="2617378" y="6024562"/>
            <a:ext cx="5842294" cy="1666877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pPr/>
            <a:r>
              <a:t>Ясность</a:t>
            </a:r>
          </a:p>
        </p:txBody>
      </p:sp>
      <p:sp>
        <p:nvSpPr>
          <p:cNvPr id="202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5 ответов ведут к действию"/>
          <p:cNvSpPr txBox="1"/>
          <p:nvPr>
            <p:ph type="body" sz="quarter" idx="1"/>
          </p:nvPr>
        </p:nvSpPr>
        <p:spPr>
          <a:xfrm>
            <a:off x="7030056" y="2174639"/>
            <a:ext cx="10323888" cy="1057277"/>
          </a:xfrm>
          <a:prstGeom prst="rect">
            <a:avLst/>
          </a:prstGeom>
        </p:spPr>
        <p:txBody>
          <a:bodyPr/>
          <a:lstStyle>
            <a:lvl1pPr marL="0" indent="0" defTabSz="780454">
              <a:spcBef>
                <a:spcPts val="0"/>
              </a:spcBef>
              <a:buSzTx/>
              <a:buNone/>
              <a:defRPr b="1" sz="5700">
                <a:solidFill>
                  <a:srgbClr val="FFFFFF"/>
                </a:solidFill>
              </a:defRPr>
            </a:lvl1pPr>
          </a:lstStyle>
          <a:p>
            <a:pPr/>
            <a:r>
              <a:t>5 ответов ведут к действию</a:t>
            </a:r>
          </a:p>
        </p:txBody>
      </p:sp>
      <p:sp>
        <p:nvSpPr>
          <p:cNvPr id="469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0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Text"/>
          <p:cNvSpPr txBox="1"/>
          <p:nvPr/>
        </p:nvSpPr>
        <p:spPr>
          <a:xfrm>
            <a:off x="11935766" y="13010554"/>
            <a:ext cx="494606" cy="51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pPr/>
            <a:r>
              <a:t>31</a:t>
            </a:r>
          </a:p>
        </p:txBody>
      </p:sp>
      <p:sp>
        <p:nvSpPr>
          <p:cNvPr id="472" name="Rectangle"/>
          <p:cNvSpPr/>
          <p:nvPr/>
        </p:nvSpPr>
        <p:spPr>
          <a:xfrm>
            <a:off x="3814710" y="4070689"/>
            <a:ext cx="3128904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73" name="Дефект?"/>
          <p:cNvSpPr txBox="1"/>
          <p:nvPr/>
        </p:nvSpPr>
        <p:spPr>
          <a:xfrm>
            <a:off x="4410889" y="4273889"/>
            <a:ext cx="1936545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Дефект?</a:t>
            </a:r>
          </a:p>
        </p:txBody>
      </p:sp>
      <p:sp>
        <p:nvSpPr>
          <p:cNvPr id="474" name="Rectangle"/>
          <p:cNvSpPr/>
          <p:nvPr/>
        </p:nvSpPr>
        <p:spPr>
          <a:xfrm>
            <a:off x="3911508" y="5623443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75" name="Приоритет?"/>
          <p:cNvSpPr txBox="1"/>
          <p:nvPr/>
        </p:nvSpPr>
        <p:spPr>
          <a:xfrm>
            <a:off x="4304019" y="5826643"/>
            <a:ext cx="2531840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Приоритет?</a:t>
            </a:r>
          </a:p>
        </p:txBody>
      </p:sp>
      <p:sp>
        <p:nvSpPr>
          <p:cNvPr id="476" name="Rectangle"/>
          <p:cNvSpPr/>
          <p:nvPr/>
        </p:nvSpPr>
        <p:spPr>
          <a:xfrm>
            <a:off x="4179482" y="7606827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77" name="Работало…"/>
          <p:cNvSpPr txBox="1"/>
          <p:nvPr/>
        </p:nvSpPr>
        <p:spPr>
          <a:xfrm>
            <a:off x="4696107" y="7556027"/>
            <a:ext cx="2283612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Работало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раньше?</a:t>
            </a:r>
          </a:p>
        </p:txBody>
      </p:sp>
      <p:sp>
        <p:nvSpPr>
          <p:cNvPr id="478" name="Rectangle"/>
          <p:cNvSpPr/>
          <p:nvPr/>
        </p:nvSpPr>
        <p:spPr>
          <a:xfrm>
            <a:off x="5192379" y="9055106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79" name="Могли…"/>
          <p:cNvSpPr txBox="1"/>
          <p:nvPr/>
        </p:nvSpPr>
        <p:spPr>
          <a:xfrm>
            <a:off x="5489836" y="9004306"/>
            <a:ext cx="2721949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3300">
                <a:solidFill>
                  <a:srgbClr val="FFFFFF"/>
                </a:solidFill>
              </a:defRPr>
            </a:pPr>
            <a:r>
              <a:t>Могли </a:t>
            </a:r>
          </a:p>
          <a:p>
            <a:pPr>
              <a:defRPr sz="3300">
                <a:solidFill>
                  <a:srgbClr val="FFFFFF"/>
                </a:solidFill>
              </a:defRPr>
            </a:pPr>
            <a:r>
              <a:t>предвидеть?</a:t>
            </a:r>
          </a:p>
        </p:txBody>
      </p:sp>
      <p:sp>
        <p:nvSpPr>
          <p:cNvPr id="480" name="Rectangle"/>
          <p:cNvSpPr/>
          <p:nvPr/>
        </p:nvSpPr>
        <p:spPr>
          <a:xfrm>
            <a:off x="6644340" y="10770313"/>
            <a:ext cx="3317750" cy="105727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81" name="Причина?"/>
          <p:cNvSpPr txBox="1"/>
          <p:nvPr/>
        </p:nvSpPr>
        <p:spPr>
          <a:xfrm>
            <a:off x="7250189" y="10973514"/>
            <a:ext cx="2105167" cy="65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Причина?</a:t>
            </a:r>
          </a:p>
        </p:txBody>
      </p:sp>
      <p:grpSp>
        <p:nvGrpSpPr>
          <p:cNvPr id="484" name="Действие"/>
          <p:cNvGrpSpPr/>
          <p:nvPr/>
        </p:nvGrpSpPr>
        <p:grpSpPr>
          <a:xfrm>
            <a:off x="14702434" y="8451381"/>
            <a:ext cx="4678885" cy="2223996"/>
            <a:chOff x="0" y="0"/>
            <a:chExt cx="4678884" cy="2223995"/>
          </a:xfrm>
        </p:grpSpPr>
        <p:sp>
          <p:nvSpPr>
            <p:cNvPr id="482" name="Rectangle"/>
            <p:cNvSpPr/>
            <p:nvPr/>
          </p:nvSpPr>
          <p:spPr>
            <a:xfrm>
              <a:off x="-1" y="-1"/>
              <a:ext cx="4678886" cy="2223997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4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3" name="Действие"/>
            <p:cNvSpPr txBox="1"/>
            <p:nvPr/>
          </p:nvSpPr>
          <p:spPr>
            <a:xfrm>
              <a:off x="-1" y="665910"/>
              <a:ext cx="4678886" cy="892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4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Действие</a:t>
              </a:r>
            </a:p>
          </p:txBody>
        </p:sp>
      </p:grpSp>
      <p:sp>
        <p:nvSpPr>
          <p:cNvPr id="485" name="Line"/>
          <p:cNvSpPr/>
          <p:nvPr/>
        </p:nvSpPr>
        <p:spPr>
          <a:xfrm flipV="1">
            <a:off x="11587846" y="8108635"/>
            <a:ext cx="2" cy="322899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6" name="Line"/>
          <p:cNvSpPr/>
          <p:nvPr/>
        </p:nvSpPr>
        <p:spPr>
          <a:xfrm>
            <a:off x="9949729" y="11298952"/>
            <a:ext cx="1660253" cy="2"/>
          </a:xfrm>
          <a:prstGeom prst="line">
            <a:avLst/>
          </a:prstGeom>
          <a:ln w="1143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7" name="Line"/>
          <p:cNvSpPr/>
          <p:nvPr/>
        </p:nvSpPr>
        <p:spPr>
          <a:xfrm>
            <a:off x="7224534" y="6152082"/>
            <a:ext cx="4968995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8" name="Line"/>
          <p:cNvSpPr/>
          <p:nvPr/>
        </p:nvSpPr>
        <p:spPr>
          <a:xfrm>
            <a:off x="7509205" y="8135464"/>
            <a:ext cx="4072402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89" name="Line"/>
          <p:cNvSpPr/>
          <p:nvPr/>
        </p:nvSpPr>
        <p:spPr>
          <a:xfrm>
            <a:off x="8492617" y="9563378"/>
            <a:ext cx="3128904" cy="3"/>
          </a:xfrm>
          <a:prstGeom prst="line">
            <a:avLst/>
          </a:prstGeom>
          <a:ln w="1143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0" name="Line"/>
          <p:cNvSpPr/>
          <p:nvPr/>
        </p:nvSpPr>
        <p:spPr>
          <a:xfrm>
            <a:off x="6941764" y="4689074"/>
            <a:ext cx="5248889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1" name="Line"/>
          <p:cNvSpPr/>
          <p:nvPr/>
        </p:nvSpPr>
        <p:spPr>
          <a:xfrm>
            <a:off x="11630830" y="9789965"/>
            <a:ext cx="3059758" cy="3"/>
          </a:xfrm>
          <a:prstGeom prst="line">
            <a:avLst/>
          </a:prstGeom>
          <a:ln w="2159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2" name="Line"/>
          <p:cNvSpPr/>
          <p:nvPr/>
        </p:nvSpPr>
        <p:spPr>
          <a:xfrm flipV="1">
            <a:off x="12195770" y="4634012"/>
            <a:ext cx="2" cy="154647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495" name="Стоит ли делать?"/>
          <p:cNvGrpSpPr/>
          <p:nvPr/>
        </p:nvGrpSpPr>
        <p:grpSpPr>
          <a:xfrm>
            <a:off x="15243502" y="4382427"/>
            <a:ext cx="3552474" cy="1874709"/>
            <a:chOff x="0" y="0"/>
            <a:chExt cx="3552473" cy="1874708"/>
          </a:xfrm>
        </p:grpSpPr>
        <p:sp>
          <p:nvSpPr>
            <p:cNvPr id="493" name="Rectangle"/>
            <p:cNvSpPr/>
            <p:nvPr/>
          </p:nvSpPr>
          <p:spPr>
            <a:xfrm>
              <a:off x="-1" y="-1"/>
              <a:ext cx="3552475" cy="1874710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4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4" name="Стоит ли делать?"/>
            <p:cNvSpPr txBox="1"/>
            <p:nvPr/>
          </p:nvSpPr>
          <p:spPr>
            <a:xfrm>
              <a:off x="-1" y="116617"/>
              <a:ext cx="355247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4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Стоит ли делать?</a:t>
              </a:r>
            </a:p>
          </p:txBody>
        </p:sp>
      </p:grpSp>
      <p:sp>
        <p:nvSpPr>
          <p:cNvPr id="496" name="Line"/>
          <p:cNvSpPr/>
          <p:nvPr/>
        </p:nvSpPr>
        <p:spPr>
          <a:xfrm>
            <a:off x="12197777" y="5319779"/>
            <a:ext cx="3059758" cy="3"/>
          </a:xfrm>
          <a:prstGeom prst="line">
            <a:avLst/>
          </a:prstGeom>
          <a:ln w="2159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Пример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Пример 2</a:t>
            </a:r>
          </a:p>
        </p:txBody>
      </p:sp>
      <p:graphicFrame>
        <p:nvGraphicFramePr>
          <p:cNvPr id="499" name="Table"/>
          <p:cNvGraphicFramePr/>
          <p:nvPr/>
        </p:nvGraphicFramePr>
        <p:xfrm>
          <a:off x="1098225" y="3901685"/>
          <a:ext cx="23006007" cy="498678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601201"/>
                <a:gridCol w="4857365"/>
                <a:gridCol w="4345037"/>
                <a:gridCol w="6615246"/>
                <a:gridCol w="2587155"/>
              </a:tblGrid>
              <a:tr h="8860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Описание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Могли предвидеть?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Причина?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Комментарий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Действие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</a:tr>
              <a:tr h="410077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Не работают элементы индекса для адресов Англии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Да - Ошибка в покрытии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Ошибка в коде - не работало никогда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Не добавлен парсер для английских кодов. Аналитиков не хватало и они не смогли сделать ревью тест кейсов, аналитики не добавили это требование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?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00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1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Bm2mnbpCYAAtcu3.jpg" descr="Bm2mnbpCYAAtcu3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7627" r="0" b="7626"/>
          <a:stretch>
            <a:fillRect/>
          </a:stretch>
        </p:blipFill>
        <p:spPr>
          <a:xfrm>
            <a:off x="12131881" y="-176014"/>
            <a:ext cx="12467682" cy="14068111"/>
          </a:xfrm>
          <a:prstGeom prst="rect">
            <a:avLst/>
          </a:prstGeom>
        </p:spPr>
      </p:pic>
      <p:sp>
        <p:nvSpPr>
          <p:cNvPr id="506" name="А может ничего делать не надо?"/>
          <p:cNvSpPr txBox="1"/>
          <p:nvPr>
            <p:ph type="body" sz="quarter" idx="1"/>
          </p:nvPr>
        </p:nvSpPr>
        <p:spPr>
          <a:xfrm>
            <a:off x="2503549" y="5364162"/>
            <a:ext cx="7863100" cy="2276477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А может ничего делать не надо?</a:t>
            </a:r>
          </a:p>
        </p:txBody>
      </p:sp>
      <p:sp>
        <p:nvSpPr>
          <p:cNvPr id="507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8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denisse-leon-n4BDkIEls78-unsplash.jpg" descr="denisse-leon-n4BDkIEls78-unsplash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458" t="0" r="20458" b="0"/>
          <a:stretch>
            <a:fillRect/>
          </a:stretch>
        </p:blipFill>
        <p:spPr>
          <a:xfrm>
            <a:off x="12131882" y="-176015"/>
            <a:ext cx="12467681" cy="14068112"/>
          </a:xfrm>
          <a:prstGeom prst="rect">
            <a:avLst/>
          </a:prstGeom>
        </p:spPr>
      </p:pic>
      <p:sp>
        <p:nvSpPr>
          <p:cNvPr id="513" name="Может у нас только Азия…"/>
          <p:cNvSpPr txBox="1"/>
          <p:nvPr>
            <p:ph type="body" sz="quarter" idx="1"/>
          </p:nvPr>
        </p:nvSpPr>
        <p:spPr>
          <a:xfrm>
            <a:off x="1783625" y="4894262"/>
            <a:ext cx="8577144" cy="39274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Может у нас только Азия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А если важно, то планируем больше аналитиков для ревью сценариев или…?</a:t>
            </a:r>
          </a:p>
        </p:txBody>
      </p:sp>
      <p:sp>
        <p:nvSpPr>
          <p:cNvPr id="514" name="А это важно?"/>
          <p:cNvSpPr txBox="1"/>
          <p:nvPr/>
        </p:nvSpPr>
        <p:spPr>
          <a:xfrm>
            <a:off x="1783625" y="2530856"/>
            <a:ext cx="8577144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А это важно?</a:t>
            </a:r>
          </a:p>
        </p:txBody>
      </p:sp>
      <p:sp>
        <p:nvSpPr>
          <p:cNvPr id="515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6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eugen-str-CrhsIRY3JWY-unsplash.jpg" descr="eugen-str-CrhsIRY3JWY-unsplash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649" t="0" r="20649" b="0"/>
          <a:stretch>
            <a:fillRect/>
          </a:stretch>
        </p:blipFill>
        <p:spPr>
          <a:xfrm>
            <a:off x="12131882" y="-176015"/>
            <a:ext cx="12467681" cy="14068112"/>
          </a:xfrm>
          <a:prstGeom prst="rect">
            <a:avLst/>
          </a:prstGeom>
        </p:spPr>
      </p:pic>
      <p:sp>
        <p:nvSpPr>
          <p:cNvPr id="519" name="А почему вы не проверили UK?…"/>
          <p:cNvSpPr txBox="1"/>
          <p:nvPr>
            <p:ph type="body" sz="quarter" idx="1"/>
          </p:nvPr>
        </p:nvSpPr>
        <p:spPr>
          <a:xfrm>
            <a:off x="1995141" y="3908214"/>
            <a:ext cx="8577144" cy="22764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0"/>
              </a:spcBef>
              <a:defRPr strike="sngStrike" sz="3500">
                <a:solidFill>
                  <a:srgbClr val="FFFFFF"/>
                </a:solidFill>
              </a:defRPr>
            </a:pPr>
            <a:r>
              <a:t>А почему вы не проверили UK?</a:t>
            </a:r>
          </a:p>
          <a:p>
            <a:pPr marL="733195" indent="-431800" defTabSz="457200">
              <a:lnSpc>
                <a:spcPct val="150000"/>
              </a:lnSpc>
              <a:spcBef>
                <a:spcPts val="0"/>
              </a:spcBef>
              <a:defRPr strike="sngStrike" sz="3500">
                <a:solidFill>
                  <a:srgbClr val="FFFFFF"/>
                </a:solidFill>
              </a:defRPr>
            </a:pPr>
            <a:r>
              <a:t>Да, вы мне требования нормально пишите!</a:t>
            </a:r>
          </a:p>
        </p:txBody>
      </p:sp>
      <p:sp>
        <p:nvSpPr>
          <p:cNvPr id="520" name="Молотки с ретро"/>
          <p:cNvSpPr txBox="1"/>
          <p:nvPr/>
        </p:nvSpPr>
        <p:spPr>
          <a:xfrm>
            <a:off x="2579802" y="1803381"/>
            <a:ext cx="7865913" cy="123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b="1" sz="7200">
                <a:solidFill>
                  <a:srgbClr val="FFFFFF"/>
                </a:solidFill>
              </a:defRPr>
            </a:lvl1pPr>
          </a:lstStyle>
          <a:p>
            <a:pPr/>
            <a:r>
              <a:t>Молотки с ретро</a:t>
            </a:r>
          </a:p>
        </p:txBody>
      </p:sp>
      <p:sp>
        <p:nvSpPr>
          <p:cNvPr id="521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2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Arrow"/>
          <p:cNvSpPr/>
          <p:nvPr/>
        </p:nvSpPr>
        <p:spPr>
          <a:xfrm rot="5400000">
            <a:off x="5009550" y="6409311"/>
            <a:ext cx="1270002" cy="127000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24" name="Планируем больше аналитиков…"/>
          <p:cNvSpPr txBox="1"/>
          <p:nvPr/>
        </p:nvSpPr>
        <p:spPr>
          <a:xfrm>
            <a:off x="1995141" y="8303983"/>
            <a:ext cx="8577144" cy="14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3500">
                <a:solidFill>
                  <a:srgbClr val="FFFFFF"/>
                </a:solidFill>
              </a:defRPr>
            </a:pPr>
            <a:r>
              <a:t>Планируем больше аналитиков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3500">
                <a:solidFill>
                  <a:srgbClr val="FFFFFF"/>
                </a:solidFill>
              </a:defRPr>
            </a:pPr>
            <a:r>
              <a:t>Игнорируем зная о проблеме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531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icons8-team-r-enAOPw8Rs-unsplash.jpg" descr="icons8-team-r-enAOPw8Rs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25494" t="0" r="15420" b="0"/>
          <a:stretch>
            <a:fillRect/>
          </a:stretch>
        </p:blipFill>
        <p:spPr>
          <a:xfrm>
            <a:off x="12131882" y="-176015"/>
            <a:ext cx="12467682" cy="14068112"/>
          </a:xfrm>
          <a:prstGeom prst="rect">
            <a:avLst/>
          </a:prstGeom>
        </p:spPr>
      </p:pic>
      <p:sp>
        <p:nvSpPr>
          <p:cNvPr id="527" name="Интеграция с реальным валидатором телефонным номеров не работает"/>
          <p:cNvSpPr txBox="1"/>
          <p:nvPr>
            <p:ph type="body" sz="quarter" idx="1"/>
          </p:nvPr>
        </p:nvSpPr>
        <p:spPr>
          <a:xfrm>
            <a:off x="2140634" y="4500562"/>
            <a:ext cx="8449627" cy="47148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Интеграция с реальным валидатором телефонным номеров не работает</a:t>
            </a:r>
          </a:p>
        </p:txBody>
      </p:sp>
      <p:sp>
        <p:nvSpPr>
          <p:cNvPr id="528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9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Пример 3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Пример 3</a:t>
            </a:r>
          </a:p>
        </p:txBody>
      </p:sp>
      <p:graphicFrame>
        <p:nvGraphicFramePr>
          <p:cNvPr id="534" name="Table"/>
          <p:cNvGraphicFramePr/>
          <p:nvPr/>
        </p:nvGraphicFramePr>
        <p:xfrm>
          <a:off x="1098225" y="3901685"/>
          <a:ext cx="23006007" cy="498678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601201"/>
                <a:gridCol w="4679468"/>
                <a:gridCol w="3814466"/>
                <a:gridCol w="5837666"/>
                <a:gridCol w="4073204"/>
              </a:tblGrid>
              <a:tr h="8860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Описание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Могли предвидеть?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Причина?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Комментарий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Действие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</a:tr>
              <a:tr h="410077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Интеграция с реальным валидатором телефонной базы не работает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Нет, разница в окружениях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Зависимость на третьесторонние компоненты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 Не совпадение форматов, т.к. реальный валидатор изменил кодирование телефонных номеров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800"/>
                        <a:t>Проверять на реальном валидаторе или его эмуляторе?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35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6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denisse-leon-n4BDkIEls78-unsplash.jpg" descr="denisse-leon-n4BDkIEls78-unsplash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458" t="0" r="20458" b="0"/>
          <a:stretch>
            <a:fillRect/>
          </a:stretch>
        </p:blipFill>
        <p:spPr>
          <a:xfrm>
            <a:off x="12131882" y="-176015"/>
            <a:ext cx="12467681" cy="14068112"/>
          </a:xfrm>
          <a:prstGeom prst="rect">
            <a:avLst/>
          </a:prstGeom>
        </p:spPr>
      </p:pic>
      <p:sp>
        <p:nvSpPr>
          <p:cNvPr id="541" name="Заказчик не дает его…"/>
          <p:cNvSpPr txBox="1"/>
          <p:nvPr>
            <p:ph type="body" sz="quarter" idx="1"/>
          </p:nvPr>
        </p:nvSpPr>
        <p:spPr>
          <a:xfrm>
            <a:off x="1783625" y="4818062"/>
            <a:ext cx="8577144" cy="40798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Заказчик не дает его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Использование точных эмуляторов?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Альфа-тестинг?</a:t>
            </a:r>
          </a:p>
        </p:txBody>
      </p:sp>
      <p:sp>
        <p:nvSpPr>
          <p:cNvPr id="542" name="А что если"/>
          <p:cNvSpPr txBox="1"/>
          <p:nvPr/>
        </p:nvSpPr>
        <p:spPr>
          <a:xfrm>
            <a:off x="1783625" y="2530856"/>
            <a:ext cx="8577144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А что если</a:t>
            </a:r>
          </a:p>
        </p:txBody>
      </p:sp>
      <p:sp>
        <p:nvSpPr>
          <p:cNvPr id="543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4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4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Можно нам релиз совсем без багов? Зачем вы нам с багами поставляете?"/>
          <p:cNvSpPr txBox="1"/>
          <p:nvPr>
            <p:ph type="body" sz="quarter" idx="1"/>
          </p:nvPr>
        </p:nvSpPr>
        <p:spPr>
          <a:xfrm>
            <a:off x="13165962" y="4525962"/>
            <a:ext cx="10679993" cy="3952877"/>
          </a:xfrm>
          <a:prstGeom prst="rect">
            <a:avLst/>
          </a:prstGeom>
        </p:spPr>
        <p:txBody>
          <a:bodyPr/>
          <a:lstStyle/>
          <a:p>
            <a:pPr>
              <a:defRPr sz="5000">
                <a:solidFill>
                  <a:srgbClr val="FFFFFF"/>
                </a:solidFill>
              </a:defRPr>
            </a:pPr>
          </a:p>
          <a:p>
            <a:pPr marL="733195" indent="-431800" defTabSz="457200">
              <a:lnSpc>
                <a:spcPct val="150000"/>
              </a:lnSpc>
              <a:buSzPct val="75000"/>
              <a:buChar char="•"/>
              <a:defRPr b="0" sz="5000">
                <a:solidFill>
                  <a:srgbClr val="FFFFFF"/>
                </a:solidFill>
              </a:defRPr>
            </a:pPr>
            <a:r>
              <a:t>Можно нам релиз совсем без багов? Зачем вы нам с багами поставляете?</a:t>
            </a:r>
          </a:p>
        </p:txBody>
      </p:sp>
      <p:pic>
        <p:nvPicPr>
          <p:cNvPr id="547" name="bernard-hermant-rfpSOlH1JlQ-unsplash.jpg" descr="bernard-hermant-rfpSOlH1JlQ-unsplash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387" r="0" b="12387"/>
          <a:stretch>
            <a:fillRect/>
          </a:stretch>
        </p:blipFill>
        <p:spPr>
          <a:xfrm>
            <a:off x="-161718" y="-176015"/>
            <a:ext cx="12467681" cy="14068112"/>
          </a:xfrm>
          <a:prstGeom prst="rect">
            <a:avLst/>
          </a:prstGeom>
        </p:spPr>
      </p:pic>
      <p:sp>
        <p:nvSpPr>
          <p:cNvPr id="548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49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Система RCA"/>
          <p:cNvSpPr txBox="1"/>
          <p:nvPr/>
        </p:nvSpPr>
        <p:spPr>
          <a:xfrm>
            <a:off x="684712" y="611969"/>
            <a:ext cx="10295588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 Система RCA</a:t>
            </a:r>
          </a:p>
        </p:txBody>
      </p:sp>
      <p:pic>
        <p:nvPicPr>
          <p:cNvPr id="552" name="RCA Total.jpg" descr="RCA Tot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368" y="1964832"/>
            <a:ext cx="22783405" cy="9786335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4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34803" y="468610"/>
            <a:ext cx="2162990" cy="1343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“Строили мы, строили и, наконец, построили.”"/>
          <p:cNvSpPr txBox="1"/>
          <p:nvPr>
            <p:ph type="body" sz="quarter" idx="1"/>
          </p:nvPr>
        </p:nvSpPr>
        <p:spPr>
          <a:xfrm>
            <a:off x="15101951" y="4602162"/>
            <a:ext cx="6818628" cy="380047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“Строили мы, строили и, наконец, </a:t>
            </a:r>
            <a:r>
              <a:rPr>
                <a:solidFill>
                  <a:srgbClr val="FB8B8A"/>
                </a:solidFill>
              </a:rPr>
              <a:t>построили</a:t>
            </a:r>
            <a:r>
              <a:t>.”</a:t>
            </a:r>
          </a:p>
        </p:txBody>
      </p:sp>
      <p:pic>
        <p:nvPicPr>
          <p:cNvPr id="208" name="Строили мы, строили... - YouTube 2019-10-27 09-09-04.jpg" descr="Строили мы, строили... - YouTube 2019-10-27 09-09-04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4842" t="0" r="14841" b="0"/>
          <a:stretch>
            <a:fillRect/>
          </a:stretch>
        </p:blipFill>
        <p:spPr>
          <a:xfrm>
            <a:off x="-161719" y="-176015"/>
            <a:ext cx="12467682" cy="14068112"/>
          </a:xfrm>
          <a:prstGeom prst="rect">
            <a:avLst/>
          </a:prstGeom>
        </p:spPr>
      </p:pic>
      <p:sp>
        <p:nvSpPr>
          <p:cNvPr id="209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0" name="- Чебурашка"/>
          <p:cNvSpPr txBox="1"/>
          <p:nvPr/>
        </p:nvSpPr>
        <p:spPr>
          <a:xfrm>
            <a:off x="16420380" y="8361871"/>
            <a:ext cx="8116311" cy="75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- Чебурашка</a:t>
            </a:r>
          </a:p>
        </p:txBody>
      </p:sp>
      <p:pic>
        <p:nvPicPr>
          <p:cNvPr id="211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markus-spiske-Gru5cQmbE3I-unsplash 2019-10-27 16-47-34.jpg" descr="markus-spiske-Gru5cQmbE3I-unsplash 2019-10-27 16-47-34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4438" t="0" r="4438" b="0"/>
          <a:stretch>
            <a:fillRect/>
          </a:stretch>
        </p:blipFill>
        <p:spPr>
          <a:xfrm>
            <a:off x="12131882" y="-176015"/>
            <a:ext cx="12467680" cy="14068112"/>
          </a:xfrm>
          <a:prstGeom prst="rect">
            <a:avLst/>
          </a:prstGeom>
        </p:spPr>
      </p:pic>
      <p:sp>
        <p:nvSpPr>
          <p:cNvPr id="557" name="И зачем это…"/>
          <p:cNvSpPr txBox="1"/>
          <p:nvPr/>
        </p:nvSpPr>
        <p:spPr>
          <a:xfrm>
            <a:off x="2657526" y="5105971"/>
            <a:ext cx="8577145" cy="197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b="1" sz="6000">
                <a:solidFill>
                  <a:srgbClr val="FFFFFF"/>
                </a:solidFill>
              </a:defRPr>
            </a:pPr>
            <a:r>
              <a:t>И зачем это </a:t>
            </a:r>
          </a:p>
          <a:p>
            <a:pPr algn="l">
              <a:defRPr b="1" sz="6000">
                <a:solidFill>
                  <a:srgbClr val="FFFFFF"/>
                </a:solidFill>
              </a:defRPr>
            </a:pPr>
            <a:r>
              <a:t>всё?</a:t>
            </a:r>
          </a:p>
        </p:txBody>
      </p:sp>
      <p:sp>
        <p:nvSpPr>
          <p:cNvPr id="558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9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antique-kitchen-scale-weighing-apple.jpg" descr="antique-kitchen-scale-weighing-appl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392" r="0" b="12391"/>
          <a:stretch>
            <a:fillRect/>
          </a:stretch>
        </p:blipFill>
        <p:spPr>
          <a:xfrm>
            <a:off x="12131881" y="-176014"/>
            <a:ext cx="12467682" cy="14068111"/>
          </a:xfrm>
          <a:prstGeom prst="rect">
            <a:avLst/>
          </a:prstGeom>
        </p:spPr>
      </p:pic>
      <p:sp>
        <p:nvSpPr>
          <p:cNvPr id="564" name="А вот раньше лучше было!"/>
          <p:cNvSpPr txBox="1"/>
          <p:nvPr>
            <p:ph type="body" sz="quarter" idx="1"/>
          </p:nvPr>
        </p:nvSpPr>
        <p:spPr>
          <a:xfrm>
            <a:off x="2503549" y="5516562"/>
            <a:ext cx="6818629" cy="19716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3F4FA"/>
                </a:solidFill>
              </a:defRPr>
            </a:lvl1pPr>
          </a:lstStyle>
          <a:p>
            <a:pPr/>
            <a:r>
              <a:t>А вот раньше лучше было!</a:t>
            </a:r>
          </a:p>
        </p:txBody>
      </p:sp>
      <p:sp>
        <p:nvSpPr>
          <p:cNvPr id="565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6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Например для такого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Например для такого</a:t>
            </a:r>
          </a:p>
        </p:txBody>
      </p:sp>
      <p:graphicFrame>
        <p:nvGraphicFramePr>
          <p:cNvPr id="569" name="2D Column Chart"/>
          <p:cNvGraphicFramePr/>
          <p:nvPr/>
        </p:nvGraphicFramePr>
        <p:xfrm>
          <a:off x="5549980" y="3940908"/>
          <a:ext cx="12787924" cy="753477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570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1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randy-orourke-yjEt-n0qUl8-unsplash.jpg" descr="randy-orourke-yjEt-n0qUl8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6766" t="0" r="16766" b="0"/>
          <a:stretch>
            <a:fillRect/>
          </a:stretch>
        </p:blipFill>
        <p:spPr>
          <a:xfrm>
            <a:off x="12131882" y="-176015"/>
            <a:ext cx="12467680" cy="14068112"/>
          </a:xfrm>
          <a:prstGeom prst="rect">
            <a:avLst/>
          </a:prstGeom>
        </p:spPr>
      </p:pic>
      <p:sp>
        <p:nvSpPr>
          <p:cNvPr id="574" name="Прозрачная картина для заказчика…"/>
          <p:cNvSpPr txBox="1"/>
          <p:nvPr>
            <p:ph type="body" sz="quarter" idx="1"/>
          </p:nvPr>
        </p:nvSpPr>
        <p:spPr>
          <a:xfrm>
            <a:off x="1482260" y="3827462"/>
            <a:ext cx="9368733" cy="60610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Прозрачная картина для заказчика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Можем перевести дискуссию в область объективных цифр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Понимание как мы работаем от релиза к релизу</a:t>
            </a:r>
          </a:p>
        </p:txBody>
      </p:sp>
      <p:sp>
        <p:nvSpPr>
          <p:cNvPr id="575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6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Или вот для такого"/>
          <p:cNvSpPr txBox="1"/>
          <p:nvPr>
            <p:ph type="body" sz="quarter" idx="1"/>
          </p:nvPr>
        </p:nvSpPr>
        <p:spPr>
          <a:xfrm>
            <a:off x="4827704" y="1004054"/>
            <a:ext cx="14728592" cy="1088876"/>
          </a:xfrm>
          <a:prstGeom prst="rect">
            <a:avLst/>
          </a:prstGeom>
        </p:spPr>
        <p:txBody>
          <a:bodyPr/>
          <a:lstStyle/>
          <a:p>
            <a:pPr/>
            <a:r>
              <a:t>Или вот для такого</a:t>
            </a:r>
          </a:p>
        </p:txBody>
      </p:sp>
      <p:graphicFrame>
        <p:nvGraphicFramePr>
          <p:cNvPr id="581" name="2D Pie Chart"/>
          <p:cNvGraphicFramePr/>
          <p:nvPr/>
        </p:nvGraphicFramePr>
        <p:xfrm>
          <a:off x="6718276" y="1921848"/>
          <a:ext cx="11208989" cy="11208988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582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3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randy-orourke-yjEt-n0qUl8-unsplash.jpg" descr="randy-orourke-yjEt-n0qUl8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6766" t="0" r="16765" b="0"/>
          <a:stretch>
            <a:fillRect/>
          </a:stretch>
        </p:blipFill>
        <p:spPr>
          <a:xfrm>
            <a:off x="-161719" y="-176015"/>
            <a:ext cx="12467682" cy="14068112"/>
          </a:xfrm>
          <a:prstGeom prst="rect">
            <a:avLst/>
          </a:prstGeom>
        </p:spPr>
      </p:pic>
      <p:sp>
        <p:nvSpPr>
          <p:cNvPr id="586" name="Знаем распределение дефектов…"/>
          <p:cNvSpPr txBox="1"/>
          <p:nvPr>
            <p:ph type="body" sz="quarter" idx="1"/>
          </p:nvPr>
        </p:nvSpPr>
        <p:spPr>
          <a:xfrm>
            <a:off x="13932430" y="5421312"/>
            <a:ext cx="10007829" cy="28733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300">
                <a:solidFill>
                  <a:srgbClr val="F3F4FA"/>
                </a:solidFill>
              </a:defRPr>
            </a:pPr>
            <a:r>
              <a:t>Знаем распределение дефектов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4200">
                <a:solidFill>
                  <a:srgbClr val="F3F4FA"/>
                </a:solidFill>
              </a:defRPr>
            </a:pPr>
            <a:r>
              <a:t>Знает куда развивать процессы и команду</a:t>
            </a:r>
          </a:p>
        </p:txBody>
      </p:sp>
      <p:sp>
        <p:nvSpPr>
          <p:cNvPr id="587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8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nathan-dumlao-eksqjXTLpak-unsplash.jpg" descr="nathan-dumlao-eksqjXTLpak-unsplash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387" r="0" b="12387"/>
          <a:stretch>
            <a:fillRect/>
          </a:stretch>
        </p:blipFill>
        <p:spPr>
          <a:xfrm>
            <a:off x="12131881" y="-176015"/>
            <a:ext cx="12467682" cy="14068112"/>
          </a:xfrm>
          <a:prstGeom prst="rect">
            <a:avLst/>
          </a:prstGeom>
        </p:spPr>
      </p:pic>
      <p:sp>
        <p:nvSpPr>
          <p:cNvPr id="593" name="Шаги…"/>
          <p:cNvSpPr txBox="1"/>
          <p:nvPr>
            <p:ph type="body" sz="half" idx="1"/>
          </p:nvPr>
        </p:nvSpPr>
        <p:spPr>
          <a:xfrm>
            <a:off x="1844107" y="922337"/>
            <a:ext cx="8929608" cy="96361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z="5400">
                <a:solidFill>
                  <a:srgbClr val="F3F4FA"/>
                </a:solidFill>
              </a:defRPr>
            </a:pPr>
            <a:r>
              <a:t>Шаги</a:t>
            </a:r>
          </a:p>
          <a:p>
            <a:pPr>
              <a:lnSpc>
                <a:spcPct val="150000"/>
              </a:lnSpc>
              <a:defRPr sz="5400">
                <a:solidFill>
                  <a:srgbClr val="F3F4FA"/>
                </a:solidFill>
              </a:defRPr>
            </a:pPr>
            <a:r>
              <a:t>1. Выгружаем дефекты</a:t>
            </a:r>
          </a:p>
          <a:p>
            <a:pPr>
              <a:lnSpc>
                <a:spcPct val="150000"/>
              </a:lnSpc>
              <a:defRPr sz="5400">
                <a:solidFill>
                  <a:srgbClr val="F3F4FA"/>
                </a:solidFill>
              </a:defRPr>
            </a:pPr>
            <a:r>
              <a:t>2. Отвечаем на вопросы</a:t>
            </a:r>
          </a:p>
          <a:p>
            <a:pPr>
              <a:lnSpc>
                <a:spcPct val="150000"/>
              </a:lnSpc>
              <a:defRPr sz="5400">
                <a:solidFill>
                  <a:srgbClr val="F3F4FA"/>
                </a:solidFill>
              </a:defRPr>
            </a:pPr>
            <a:r>
              <a:t>3. Собираем статистику</a:t>
            </a:r>
          </a:p>
          <a:p>
            <a:pPr>
              <a:lnSpc>
                <a:spcPct val="150000"/>
              </a:lnSpc>
              <a:defRPr sz="5400">
                <a:solidFill>
                  <a:srgbClr val="F3F4FA"/>
                </a:solidFill>
              </a:defRPr>
            </a:pPr>
            <a:r>
              <a:t>4. Выделяем действия и ограничения</a:t>
            </a:r>
          </a:p>
          <a:p>
            <a:pPr>
              <a:lnSpc>
                <a:spcPct val="150000"/>
              </a:lnSpc>
              <a:defRPr sz="5400">
                <a:solidFill>
                  <a:srgbClr val="F3F4FA"/>
                </a:solidFill>
              </a:defRPr>
            </a:pPr>
            <a:r>
              <a:t>5. Действуем или нет</a:t>
            </a:r>
          </a:p>
          <a:p>
            <a:pPr>
              <a:lnSpc>
                <a:spcPct val="150000"/>
              </a:lnSpc>
              <a:defRPr sz="5400">
                <a:solidFill>
                  <a:srgbClr val="F3F4FA"/>
                </a:solidFill>
              </a:defRPr>
            </a:pPr>
            <a:r>
              <a:t>6. Проверяем эффект</a:t>
            </a:r>
          </a:p>
        </p:txBody>
      </p:sp>
      <p:sp>
        <p:nvSpPr>
          <p:cNvPr id="594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5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9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element5-digital-OyCl7Y4y0Bk-unsplash.jpg" descr="element5-digital-OyCl7Y4y0Bk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8712" t="0" r="18712" b="0"/>
          <a:stretch>
            <a:fillRect/>
          </a:stretch>
        </p:blipFill>
        <p:spPr>
          <a:xfrm>
            <a:off x="-161719" y="-176015"/>
            <a:ext cx="12467682" cy="14068112"/>
          </a:xfrm>
          <a:prstGeom prst="rect">
            <a:avLst/>
          </a:prstGeom>
        </p:spPr>
      </p:pic>
      <p:sp>
        <p:nvSpPr>
          <p:cNvPr id="598" name="Делать анализ сразу…"/>
          <p:cNvSpPr txBox="1"/>
          <p:nvPr>
            <p:ph type="body" sz="quarter" idx="1"/>
          </p:nvPr>
        </p:nvSpPr>
        <p:spPr>
          <a:xfrm>
            <a:off x="14096694" y="3378200"/>
            <a:ext cx="8577144" cy="3597277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5400">
                <a:solidFill>
                  <a:srgbClr val="F3F4FA"/>
                </a:solidFill>
              </a:defRPr>
            </a:pPr>
            <a:r>
              <a:t>Делать анализ сразу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5400">
                <a:solidFill>
                  <a:srgbClr val="FFFFFF"/>
                </a:solidFill>
              </a:defRPr>
            </a:pPr>
            <a:r>
              <a:t>Прикручивать автоматизацию</a:t>
            </a:r>
          </a:p>
        </p:txBody>
      </p:sp>
      <p:sp>
        <p:nvSpPr>
          <p:cNvPr id="599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0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9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Автоматизация"/>
          <p:cNvSpPr txBox="1"/>
          <p:nvPr>
            <p:ph type="body" sz="quarter" idx="1"/>
          </p:nvPr>
        </p:nvSpPr>
        <p:spPr>
          <a:xfrm>
            <a:off x="1411643" y="1512911"/>
            <a:ext cx="8163554" cy="10888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Автоматизация</a:t>
            </a:r>
          </a:p>
        </p:txBody>
      </p:sp>
      <p:sp>
        <p:nvSpPr>
          <p:cNvPr id="605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6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Jira Example.jpg" descr="Jira Exampl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5869" y="3032187"/>
            <a:ext cx="18339879" cy="8437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element5-digital-OyCl7Y4y0Bk-unsplash.jpg" descr="element5-digital-OyCl7Y4y0Bk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8712" t="0" r="18712" b="0"/>
          <a:stretch>
            <a:fillRect/>
          </a:stretch>
        </p:blipFill>
        <p:spPr>
          <a:xfrm>
            <a:off x="-161719" y="-176015"/>
            <a:ext cx="12467682" cy="14068112"/>
          </a:xfrm>
          <a:prstGeom prst="rect">
            <a:avLst/>
          </a:prstGeom>
        </p:spPr>
      </p:pic>
      <p:sp>
        <p:nvSpPr>
          <p:cNvPr id="612" name="Делать анализ сразу…"/>
          <p:cNvSpPr txBox="1"/>
          <p:nvPr>
            <p:ph type="body" sz="quarter" idx="1"/>
          </p:nvPr>
        </p:nvSpPr>
        <p:spPr>
          <a:xfrm>
            <a:off x="14096694" y="1462146"/>
            <a:ext cx="8577144" cy="3597278"/>
          </a:xfrm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5400">
                <a:solidFill>
                  <a:srgbClr val="F3F4FA"/>
                </a:solidFill>
              </a:defRPr>
            </a:pPr>
            <a:r>
              <a:t>Делать анализ сразу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5400">
                <a:solidFill>
                  <a:srgbClr val="FFFFFF"/>
                </a:solidFill>
              </a:defRPr>
            </a:pPr>
            <a:r>
              <a:t>Прикручивать автоматизацию</a:t>
            </a:r>
          </a:p>
        </p:txBody>
      </p:sp>
      <p:sp>
        <p:nvSpPr>
          <p:cNvPr id="613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4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Улучшения работают если их делать. И делать системно…"/>
          <p:cNvSpPr txBox="1"/>
          <p:nvPr/>
        </p:nvSpPr>
        <p:spPr>
          <a:xfrm>
            <a:off x="14096694" y="5295808"/>
            <a:ext cx="8577144" cy="731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spcBef>
                <a:spcPts val="1200"/>
              </a:spcBef>
              <a:buSzPct val="75000"/>
              <a:buChar char="•"/>
              <a:defRPr sz="5400">
                <a:solidFill>
                  <a:srgbClr val="F3F4FA"/>
                </a:solidFill>
              </a:defRPr>
            </a:pPr>
            <a:r>
              <a:t>Улучшения работают если их делать. И делать системно</a:t>
            </a:r>
          </a:p>
          <a:p>
            <a:pPr marL="733195" indent="-431800" algn="l" defTabSz="457200">
              <a:lnSpc>
                <a:spcPct val="150000"/>
              </a:lnSpc>
              <a:spcBef>
                <a:spcPts val="1200"/>
              </a:spcBef>
              <a:buSzPct val="75000"/>
              <a:buChar char="•"/>
              <a:defRPr sz="5400">
                <a:solidFill>
                  <a:srgbClr val="F3F4FA"/>
                </a:solidFill>
              </a:defRPr>
            </a:pPr>
            <a:r>
              <a:t>Постоянный тюнинг системы: поиск новых ответов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3F4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thomas-kelley-xVptEZzgVfo-unsplash.jpg" descr="thomas-kelley-xVptEZzgVfo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9220" r="0" b="9220"/>
          <a:stretch>
            <a:fillRect/>
          </a:stretch>
        </p:blipFill>
        <p:spPr>
          <a:xfrm>
            <a:off x="-38774" y="-176016"/>
            <a:ext cx="25063672" cy="14068113"/>
          </a:xfrm>
          <a:prstGeom prst="rect">
            <a:avLst/>
          </a:prstGeom>
        </p:spPr>
      </p:pic>
      <p:sp>
        <p:nvSpPr>
          <p:cNvPr id="216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7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Дефект?"/>
          <p:cNvSpPr txBox="1"/>
          <p:nvPr/>
        </p:nvSpPr>
        <p:spPr>
          <a:xfrm>
            <a:off x="733835" y="2059051"/>
            <a:ext cx="9917143" cy="105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 Постоянная настройка</a:t>
            </a:r>
          </a:p>
        </p:txBody>
      </p:sp>
      <p:pic>
        <p:nvPicPr>
          <p:cNvPr id="620" name="Hammer.jpg" descr="Hamm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908" y="4388008"/>
            <a:ext cx="23972323" cy="4939985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2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Arrow"/>
          <p:cNvSpPr/>
          <p:nvPr/>
        </p:nvSpPr>
        <p:spPr>
          <a:xfrm rot="5400000">
            <a:off x="9302150" y="3297811"/>
            <a:ext cx="1270002" cy="127000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24" name="Arrow"/>
          <p:cNvSpPr/>
          <p:nvPr/>
        </p:nvSpPr>
        <p:spPr>
          <a:xfrm rot="5400000">
            <a:off x="11359550" y="3297811"/>
            <a:ext cx="1270002" cy="127000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25" name="Arrow"/>
          <p:cNvSpPr/>
          <p:nvPr/>
        </p:nvSpPr>
        <p:spPr>
          <a:xfrm rot="5400000">
            <a:off x="13226450" y="3297811"/>
            <a:ext cx="1270002" cy="1270002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6" tIns="71436" rIns="71436" bIns="71436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Спасибо!…"/>
          <p:cNvSpPr txBox="1"/>
          <p:nvPr>
            <p:ph type="body" sz="half" idx="1"/>
          </p:nvPr>
        </p:nvSpPr>
        <p:spPr>
          <a:xfrm>
            <a:off x="3706018" y="5400033"/>
            <a:ext cx="17097822" cy="4333427"/>
          </a:xfrm>
          <a:prstGeom prst="rect">
            <a:avLst/>
          </a:prstGeom>
        </p:spPr>
        <p:txBody>
          <a:bodyPr/>
          <a:lstStyle/>
          <a:p>
            <a:pPr defTabSz="441654">
              <a:defRPr sz="6432">
                <a:solidFill>
                  <a:srgbClr val="B3BEF1"/>
                </a:solidFill>
              </a:defRPr>
            </a:pPr>
            <a:r>
              <a:t>Спасибо!</a:t>
            </a:r>
          </a:p>
          <a:p>
            <a:pPr defTabSz="441654">
              <a:defRPr sz="6432">
                <a:solidFill>
                  <a:srgbClr val="B3BEF1"/>
                </a:solidFill>
              </a:defRPr>
            </a:pPr>
          </a:p>
          <a:p>
            <a:pPr defTabSz="441654">
              <a:defRPr sz="6432">
                <a:solidFill>
                  <a:srgbClr val="B3BEF1"/>
                </a:solidFill>
              </a:defRPr>
            </a:pPr>
            <a:r>
              <a:t>skype: sergeyzhux</a:t>
            </a:r>
          </a:p>
          <a:p>
            <a:pPr defTabSz="441654">
              <a:defRPr sz="6432">
                <a:solidFill>
                  <a:srgbClr val="B3BEF1"/>
                </a:solidFill>
              </a:defRPr>
            </a:pPr>
            <a:r>
              <a:t>www.linkedin.com/in/sergei-zhuk-a94664a8/</a:t>
            </a:r>
          </a:p>
        </p:txBody>
      </p:sp>
      <p:sp>
        <p:nvSpPr>
          <p:cNvPr id="628" name="Slide Number"/>
          <p:cNvSpPr txBox="1"/>
          <p:nvPr>
            <p:ph type="sldNum" sz="quarter" idx="4294967295"/>
          </p:nvPr>
        </p:nvSpPr>
        <p:spPr>
          <a:xfrm>
            <a:off x="11935766" y="13010554"/>
            <a:ext cx="494606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9" name="jdyhukgt44492.png" descr="jdyhukgt444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531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cons8-team-r-enAOPw8Rs-unsplash.jpg" descr="icons8-team-r-enAOPw8Rs-unsplash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25494" t="0" r="15420" b="0"/>
          <a:stretch>
            <a:fillRect/>
          </a:stretch>
        </p:blipFill>
        <p:spPr>
          <a:xfrm>
            <a:off x="12131882" y="-176015"/>
            <a:ext cx="12467682" cy="14068112"/>
          </a:xfrm>
          <a:prstGeom prst="rect">
            <a:avLst/>
          </a:prstGeom>
        </p:spPr>
      </p:pic>
      <p:sp>
        <p:nvSpPr>
          <p:cNvPr id="222" name="Интеграция с реальным валидатором телефонным номеров не работает"/>
          <p:cNvSpPr txBox="1"/>
          <p:nvPr>
            <p:ph type="body" sz="quarter" idx="1"/>
          </p:nvPr>
        </p:nvSpPr>
        <p:spPr>
          <a:xfrm>
            <a:off x="2140634" y="4500562"/>
            <a:ext cx="8449627" cy="47148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Интеграция с реальным валидатором телефонным номеров не работает</a:t>
            </a:r>
          </a:p>
        </p:txBody>
      </p:sp>
      <p:sp>
        <p:nvSpPr>
          <p:cNvPr id="223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4" name="“тысячи их!”"/>
          <p:cNvSpPr txBox="1"/>
          <p:nvPr/>
        </p:nvSpPr>
        <p:spPr>
          <a:xfrm rot="19278404">
            <a:off x="661155" y="2025435"/>
            <a:ext cx="14999677" cy="623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b="1" sz="20000">
                <a:solidFill>
                  <a:srgbClr val="EB918D"/>
                </a:solidFill>
              </a:defRPr>
            </a:lvl1pPr>
          </a:lstStyle>
          <a:p>
            <a:pPr/>
            <a:r>
              <a:t>“тысячи их!”</a:t>
            </a:r>
          </a:p>
        </p:txBody>
      </p:sp>
      <p:pic>
        <p:nvPicPr>
          <p:cNvPr id="225" name="jdyhukgt44492.png" descr="jdyhukgt444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antique-kitchen-scale-weighing-apple.jpg" descr="antique-kitchen-scale-weighing-appl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392" r="0" b="12391"/>
          <a:stretch>
            <a:fillRect/>
          </a:stretch>
        </p:blipFill>
        <p:spPr>
          <a:xfrm>
            <a:off x="12131881" y="-176014"/>
            <a:ext cx="12467682" cy="14068111"/>
          </a:xfrm>
          <a:prstGeom prst="rect">
            <a:avLst/>
          </a:prstGeom>
        </p:spPr>
      </p:pic>
      <p:sp>
        <p:nvSpPr>
          <p:cNvPr id="230" name="А вот раньше лучше было!"/>
          <p:cNvSpPr txBox="1"/>
          <p:nvPr>
            <p:ph type="body" sz="quarter" idx="1"/>
          </p:nvPr>
        </p:nvSpPr>
        <p:spPr>
          <a:xfrm>
            <a:off x="2503549" y="5516562"/>
            <a:ext cx="6818629" cy="19716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3F4FA"/>
                </a:solidFill>
              </a:defRPr>
            </a:lvl1pPr>
          </a:lstStyle>
          <a:p>
            <a:pPr/>
            <a:r>
              <a:t>А вот раньше лучше было!</a:t>
            </a:r>
          </a:p>
        </p:txBody>
      </p:sp>
      <p:sp>
        <p:nvSpPr>
          <p:cNvPr id="231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2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his is a slide with bullet point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slide with bullet points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Never do more than 3 bullet points per slide</a:t>
            </a:r>
          </a:p>
        </p:txBody>
      </p:sp>
      <p:sp>
        <p:nvSpPr>
          <p:cNvPr id="235" name="Subheading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764023">
              <a:spcBef>
                <a:spcPts val="0"/>
              </a:spcBef>
              <a:buSzTx/>
              <a:buNone/>
              <a:defRPr b="1" sz="5580">
                <a:solidFill>
                  <a:srgbClr val="223274"/>
                </a:solidFill>
              </a:defRPr>
            </a:lvl1pPr>
          </a:lstStyle>
          <a:p>
            <a:pPr/>
            <a:r>
              <a:t>Subheading</a:t>
            </a:r>
          </a:p>
        </p:txBody>
      </p:sp>
      <p:sp>
        <p:nvSpPr>
          <p:cNvPr id="236" name="А вот раньше лучше было!…"/>
          <p:cNvSpPr txBox="1"/>
          <p:nvPr/>
        </p:nvSpPr>
        <p:spPr>
          <a:xfrm>
            <a:off x="6162086" y="6363125"/>
            <a:ext cx="14414271" cy="278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4300">
                <a:solidFill>
                  <a:srgbClr val="FFFFFF"/>
                </a:solidFill>
              </a:defRPr>
            </a:pPr>
            <a:r>
              <a:t>А вот раньше лучше было!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4300">
                <a:solidFill>
                  <a:srgbClr val="FFFFFF"/>
                </a:solidFill>
              </a:defRPr>
            </a:pPr>
            <a:r>
              <a:t>Ваш код - это просто .. У нас просто нет слов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4300">
                <a:solidFill>
                  <a:srgbClr val="FFFFFF"/>
                </a:solidFill>
              </a:defRPr>
            </a:pPr>
            <a:r>
              <a:t>Давайте уже улучшать качество, наконец-то!</a:t>
            </a:r>
          </a:p>
        </p:txBody>
      </p:sp>
      <p:sp>
        <p:nvSpPr>
          <p:cNvPr id="237" name="Заказчики говорят"/>
          <p:cNvSpPr txBox="1"/>
          <p:nvPr/>
        </p:nvSpPr>
        <p:spPr>
          <a:xfrm>
            <a:off x="6903132" y="3922304"/>
            <a:ext cx="8887024" cy="123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b="1" sz="7200">
                <a:solidFill>
                  <a:srgbClr val="FFFFFF"/>
                </a:solidFill>
              </a:defRPr>
            </a:lvl1pPr>
          </a:lstStyle>
          <a:p>
            <a:pPr/>
            <a:r>
              <a:t>Заказчики говорят</a:t>
            </a:r>
          </a:p>
        </p:txBody>
      </p:sp>
      <p:sp>
        <p:nvSpPr>
          <p:cNvPr id="238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9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32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his is a slide with bullet point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slide with bullet points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This is a long bullet point, a long bullet point, a long bullet point</a:t>
            </a:r>
          </a:p>
          <a:p>
            <a:pPr marL="733195" indent="-431800" defTabSz="457200">
              <a:lnSpc>
                <a:spcPct val="150000"/>
              </a:lnSpc>
              <a:spcBef>
                <a:spcPts val="1200"/>
              </a:spcBef>
              <a:defRPr sz="3500">
                <a:solidFill>
                  <a:srgbClr val="223274"/>
                </a:solidFill>
              </a:defRPr>
            </a:pPr>
            <a:r>
              <a:t>Never do more than 3 bullet points per slide</a:t>
            </a:r>
          </a:p>
        </p:txBody>
      </p:sp>
      <p:sp>
        <p:nvSpPr>
          <p:cNvPr id="244" name="Subheading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defTabSz="764023">
              <a:spcBef>
                <a:spcPts val="0"/>
              </a:spcBef>
              <a:buSzTx/>
              <a:buNone/>
              <a:defRPr b="1" sz="5580">
                <a:solidFill>
                  <a:srgbClr val="223274"/>
                </a:solidFill>
              </a:defRPr>
            </a:lvl1pPr>
          </a:lstStyle>
          <a:p>
            <a:pPr/>
            <a:r>
              <a:t>Subheading</a:t>
            </a:r>
          </a:p>
        </p:txBody>
      </p:sp>
      <p:sp>
        <p:nvSpPr>
          <p:cNvPr id="245" name="Почему у вас столько простых багов? Вы что не тестируете у себя внутри?…"/>
          <p:cNvSpPr txBox="1"/>
          <p:nvPr/>
        </p:nvSpPr>
        <p:spPr>
          <a:xfrm>
            <a:off x="6162086" y="5867824"/>
            <a:ext cx="14414271" cy="377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4300">
                <a:solidFill>
                  <a:srgbClr val="FFFFFF"/>
                </a:solidFill>
              </a:defRPr>
            </a:pPr>
            <a:r>
              <a:t>Почему у вас столько простых багов? Вы что не тестируете у себя внутри?</a:t>
            </a:r>
          </a:p>
          <a:p>
            <a:pPr marL="733195" indent="-431800" algn="l" defTabSz="457200">
              <a:lnSpc>
                <a:spcPct val="150000"/>
              </a:lnSpc>
              <a:buSzPct val="75000"/>
              <a:buChar char="•"/>
              <a:defRPr sz="4300">
                <a:solidFill>
                  <a:srgbClr val="FFFFFF"/>
                </a:solidFill>
              </a:defRPr>
            </a:pPr>
            <a:r>
              <a:t>Можно нам релиз совсем без багов? Зачем вы нам с багами поставляете?</a:t>
            </a:r>
          </a:p>
        </p:txBody>
      </p:sp>
      <p:sp>
        <p:nvSpPr>
          <p:cNvPr id="246" name="Заказчики говорят"/>
          <p:cNvSpPr txBox="1"/>
          <p:nvPr/>
        </p:nvSpPr>
        <p:spPr>
          <a:xfrm>
            <a:off x="6903133" y="3922304"/>
            <a:ext cx="8887024" cy="123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>
              <a:defRPr b="1" sz="7200">
                <a:solidFill>
                  <a:srgbClr val="FFFFFF"/>
                </a:solidFill>
              </a:defRPr>
            </a:lvl1pPr>
          </a:lstStyle>
          <a:p>
            <a:pPr/>
            <a:r>
              <a:t>Заказчики говорят</a:t>
            </a:r>
          </a:p>
        </p:txBody>
      </p:sp>
      <p:sp>
        <p:nvSpPr>
          <p:cNvPr id="247" name="Slide Number"/>
          <p:cNvSpPr txBox="1"/>
          <p:nvPr>
            <p:ph type="sldNum" sz="quarter" idx="4294967295"/>
          </p:nvPr>
        </p:nvSpPr>
        <p:spPr>
          <a:xfrm>
            <a:off x="12020524" y="13010554"/>
            <a:ext cx="325091" cy="5111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8" name="jdyhukgt44492.png" descr="jdyhukgt444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93" y="11899651"/>
            <a:ext cx="2162990" cy="1343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 upright="0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 upright="0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 upright="0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 upright="0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