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2192000" cy="6858000"/>
  <p:notesSz cx="6858000" cy="9144000"/>
  <p:embeddedFontLst>
    <p:embeddedFont>
      <p:font typeface="Roboto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59"/>
        <p:guide pos="384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4.fntdata"/><Relationship Id="rId43" Type="http://schemas.openxmlformats.org/officeDocument/2006/relationships/font" Target="fonts/font3.fntdata"/><Relationship Id="rId42" Type="http://schemas.openxmlformats.org/officeDocument/2006/relationships/font" Target="fonts/font2.fntdata"/><Relationship Id="rId41" Type="http://schemas.openxmlformats.org/officeDocument/2006/relationships/font" Target="fonts/font1.fntdata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3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type="sldImg" idx="2"/>
          </p:nvPr>
        </p:nvSpPr>
        <p:spPr>
          <a:xfrm>
            <a:off x="38133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e61197b9d_0_5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e61197b9d_0_5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cb2a4444f_0_1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cb2a4444f_0_1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cb2a4444f_0_1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cb2a4444f_0_1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cb2a4444f_0_15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cb2a4444f_0_15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cb2a4444f_0_15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cb2a4444f_0_1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cb2a4444f_0_18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cb2a4444f_0_18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cb2a4444f_0_2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cb2a4444f_0_2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e61197b9d_0_1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e61197b9d_0_1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56e124453_0_2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56e124453_0_2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56e124453_0_3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56e124453_0_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cb2a4444f_0_9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cb2a4444f_0_9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e91497680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e91497680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e91497680_0_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ce91497680_0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e91497680_0_1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ce91497680_0_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e91497680_0_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ce91497680_0_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56e124453_0_4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c56e124453_0_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e61197b9d_0_20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ce61197b9d_0_20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ce61197b9d_0_26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ce61197b9d_0_26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ce61197b9d_0_21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ce61197b9d_0_2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ce61197b9d_0_24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ce61197b9d_0_24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e91497680_0_3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e91497680_0_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cb2a4444f_0_10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cb2a4444f_0_10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e91497680_0_5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ce91497680_0_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ce91497680_0_6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ce91497680_0_6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ce91497680_0_10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ce91497680_0_10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e91497680_0_9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e91497680_0_9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c840a436a3_0_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c840a436a3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cb2a4444f_0_7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cb2a4444f_0_7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cb2a4444f_0_8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cb2a4444f_0_8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e61197b9d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e61197b9d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e61197b9d_0_1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e61197b9d_0_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e61197b9d_0_3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e61197b9d_0_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e61197b9d_0_7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e61197b9d_0_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2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189" y="1588341"/>
            <a:ext cx="994351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15" name="Google Shape;15;p2"/>
          <p:cNvSpPr txBox="1"/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6" name="Google Shape;16;p2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189" y="5558840"/>
            <a:ext cx="994351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77" name="Google Shape;77;p11"/>
          <p:cNvSpPr txBox="1"/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5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189" y="1588341"/>
            <a:ext cx="994351" cy="61101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89" y="1588341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9pPr>
          </a:lstStyle>
          <a:p/>
        </p:txBody>
      </p:sp>
      <p:sp>
        <p:nvSpPr>
          <p:cNvPr id="29" name="Google Shape;29;p4"/>
          <p:cNvSpPr txBox="1"/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89" y="1588341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9pPr>
          </a:lstStyle>
          <a:p/>
        </p:txBody>
      </p:sp>
      <p:sp>
        <p:nvSpPr>
          <p:cNvPr id="37" name="Google Shape;37;p5"/>
          <p:cNvSpPr txBox="1"/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grpSp>
        <p:nvGrpSpPr>
          <p:cNvPr id="42" name="Google Shape;42;p6"/>
          <p:cNvGrpSpPr/>
          <p:nvPr/>
        </p:nvGrpSpPr>
        <p:grpSpPr>
          <a:xfrm>
            <a:off x="1107189" y="1588341"/>
            <a:ext cx="994351" cy="61101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9pPr>
          </a:lstStyle>
          <a:p/>
        </p:txBody>
      </p:sp>
      <p:sp>
        <p:nvSpPr>
          <p:cNvPr id="46" name="Google Shape;46;p6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7189" y="1588341"/>
            <a:ext cx="994351" cy="61101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9pPr>
          </a:lstStyle>
          <a:p/>
        </p:txBody>
      </p:sp>
      <p:sp>
        <p:nvSpPr>
          <p:cNvPr id="53" name="Google Shape;53;p7"/>
          <p:cNvSpPr txBox="1"/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89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189" y="1588341"/>
            <a:ext cx="994351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5"/>
            </a:lvl9pPr>
          </a:lstStyle>
          <a:p/>
        </p:txBody>
      </p:sp>
      <p:sp>
        <p:nvSpPr>
          <p:cNvPr id="67" name="Google Shape;67;p9"/>
          <p:cNvSpPr txBox="1"/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68" name="Google Shape;68;p9"/>
          <p:cNvSpPr txBox="1"/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00" lvl="1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800" lvl="2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400" lvl="3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8000" lvl="4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600" lvl="5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200" lvl="6" indent="-398145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800" lvl="7" indent="-398145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400" lvl="8" indent="-398145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/>
        </p:txBody>
      </p:sp>
      <p:sp>
        <p:nvSpPr>
          <p:cNvPr id="72" name="Google Shape;72;p10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5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5" b="1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5" b="1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5" b="1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5" b="1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5" b="1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5" b="1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5" b="1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5" b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1465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  <a:defRPr sz="1735">
                <a:solidFill>
                  <a:schemeClr val="accent1"/>
                </a:solidFill>
              </a:defRPr>
            </a:lvl1pPr>
            <a:lvl2pPr marL="1219200" lvl="1" indent="-3981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465">
                <a:solidFill>
                  <a:schemeClr val="accent1"/>
                </a:solidFill>
              </a:defRPr>
            </a:lvl2pPr>
            <a:lvl3pPr marL="1828800" lvl="2" indent="-3981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 sz="1465">
                <a:solidFill>
                  <a:schemeClr val="accent1"/>
                </a:solidFill>
              </a:defRPr>
            </a:lvl3pPr>
            <a:lvl4pPr marL="2438400" lvl="3" indent="-3981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465">
                <a:solidFill>
                  <a:schemeClr val="accent1"/>
                </a:solidFill>
              </a:defRPr>
            </a:lvl4pPr>
            <a:lvl5pPr marL="3048000" lvl="4" indent="-3981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465">
                <a:solidFill>
                  <a:schemeClr val="accent1"/>
                </a:solidFill>
              </a:defRPr>
            </a:lvl5pPr>
            <a:lvl6pPr marL="3657600" lvl="5" indent="-3981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 sz="1465">
                <a:solidFill>
                  <a:schemeClr val="accent1"/>
                </a:solidFill>
              </a:defRPr>
            </a:lvl6pPr>
            <a:lvl7pPr marL="4267200" lvl="6" indent="-3981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465">
                <a:solidFill>
                  <a:schemeClr val="accent1"/>
                </a:solidFill>
              </a:defRPr>
            </a:lvl7pPr>
            <a:lvl8pPr marL="4876800" lvl="7" indent="-3981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 sz="1465">
                <a:solidFill>
                  <a:schemeClr val="accent1"/>
                </a:solidFill>
              </a:defRPr>
            </a:lvl8pPr>
            <a:lvl9pPr marL="5486400" lvl="8" indent="-3981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 sz="1465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400">
                <a:solidFill>
                  <a:schemeClr val="accent1"/>
                </a:solidFill>
              </a:defRPr>
            </a:lvl1pPr>
            <a:lvl2pPr lvl="1" algn="r">
              <a:buNone/>
              <a:defRPr sz="2400">
                <a:solidFill>
                  <a:schemeClr val="accent1"/>
                </a:solidFill>
              </a:defRPr>
            </a:lvl2pPr>
            <a:lvl3pPr lvl="2" algn="r">
              <a:buNone/>
              <a:defRPr sz="2400">
                <a:solidFill>
                  <a:schemeClr val="accent1"/>
                </a:solidFill>
              </a:defRPr>
            </a:lvl3pPr>
            <a:lvl4pPr lvl="3" algn="r">
              <a:buNone/>
              <a:defRPr sz="2400">
                <a:solidFill>
                  <a:schemeClr val="accent1"/>
                </a:solidFill>
              </a:defRPr>
            </a:lvl4pPr>
            <a:lvl5pPr lvl="4" algn="r">
              <a:buNone/>
              <a:defRPr sz="2400">
                <a:solidFill>
                  <a:schemeClr val="accent1"/>
                </a:solidFill>
              </a:defRPr>
            </a:lvl5pPr>
            <a:lvl6pPr lvl="5" algn="r">
              <a:buNone/>
              <a:defRPr sz="2400">
                <a:solidFill>
                  <a:schemeClr val="accent1"/>
                </a:solidFill>
              </a:defRPr>
            </a:lvl6pPr>
            <a:lvl7pPr lvl="6" algn="r">
              <a:buNone/>
              <a:defRPr sz="2400">
                <a:solidFill>
                  <a:schemeClr val="accent1"/>
                </a:solidFill>
              </a:defRPr>
            </a:lvl7pPr>
            <a:lvl8pPr lvl="7" algn="r">
              <a:buNone/>
              <a:defRPr sz="2400">
                <a:solidFill>
                  <a:schemeClr val="accent1"/>
                </a:solidFill>
              </a:defRPr>
            </a:lvl8pPr>
            <a:lvl9pPr lvl="8" algn="r">
              <a:buNone/>
              <a:defRPr sz="24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865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Вовлечение разработчиков в автотестирование</a:t>
            </a:r>
            <a:endParaRPr lang="en-GB"/>
          </a:p>
        </p:txBody>
      </p:sp>
      <p:sp>
        <p:nvSpPr>
          <p:cNvPr id="87" name="Google Shape;87;p13"/>
          <p:cNvSpPr txBox="1"/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Дмитрий Бормотов, SQA Days 28</a:t>
            </a:r>
            <a:endParaRPr lang="en-GB"/>
          </a:p>
        </p:txBody>
      </p:sp>
      <p:sp>
        <p:nvSpPr>
          <p:cNvPr id="88" name="Google Shape;88;p13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Финальная картина по разработке тестов</a:t>
            </a:r>
            <a:endParaRPr lang="en-GB"/>
          </a:p>
        </p:txBody>
      </p:sp>
      <p:sp>
        <p:nvSpPr>
          <p:cNvPr id="174" name="Google Shape;174;p22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175" name="Google Shape;175;p22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929004" y="2830425"/>
            <a:ext cx="1115241" cy="111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6797217" y="1967067"/>
            <a:ext cx="33788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i="0" u="none" strike="noStrike" cap="none">
                <a:solidFill>
                  <a:srgbClr val="000000"/>
                </a:solidFill>
              </a:rPr>
              <a:t>Dev</a:t>
            </a:r>
            <a:r>
              <a:rPr lang="en-GB" sz="4800">
                <a:solidFill>
                  <a:srgbClr val="000000"/>
                </a:solidFill>
              </a:rPr>
              <a:t>elopers</a:t>
            </a:r>
            <a:endParaRPr sz="1335"/>
          </a:p>
        </p:txBody>
      </p:sp>
      <p:pic>
        <p:nvPicPr>
          <p:cNvPr id="177" name="Google Shape;177;p22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707771" y="3599625"/>
            <a:ext cx="1115241" cy="111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150237" y="3599625"/>
            <a:ext cx="1115241" cy="1115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2"/>
          <p:cNvGrpSpPr/>
          <p:nvPr/>
        </p:nvGrpSpPr>
        <p:grpSpPr>
          <a:xfrm>
            <a:off x="1702433" y="1982000"/>
            <a:ext cx="2874000" cy="1978976"/>
            <a:chOff x="1276825" y="1486500"/>
            <a:chExt cx="2155500" cy="1484232"/>
          </a:xfrm>
        </p:grpSpPr>
        <p:pic>
          <p:nvPicPr>
            <p:cNvPr id="180" name="Google Shape;180;p22" descr="Ma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626200" y="2133738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2"/>
            <p:cNvSpPr/>
            <p:nvPr/>
          </p:nvSpPr>
          <p:spPr>
            <a:xfrm>
              <a:off x="1276825" y="1486500"/>
              <a:ext cx="21555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200" i="0" u="none" strike="noStrike" cap="none">
                  <a:solidFill>
                    <a:srgbClr val="000000"/>
                  </a:solidFill>
                </a:rPr>
                <a:t>QA team</a:t>
              </a:r>
              <a:endParaRPr sz="1735"/>
            </a:p>
          </p:txBody>
        </p:sp>
        <p:pic>
          <p:nvPicPr>
            <p:cNvPr id="182" name="Google Shape;182;p22" descr="Ma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217250" y="2134301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22"/>
          <p:cNvGrpSpPr/>
          <p:nvPr/>
        </p:nvGrpSpPr>
        <p:grpSpPr>
          <a:xfrm>
            <a:off x="2452037" y="1981984"/>
            <a:ext cx="1374800" cy="1977843"/>
            <a:chOff x="1839028" y="1486488"/>
            <a:chExt cx="1031100" cy="1483382"/>
          </a:xfrm>
        </p:grpSpPr>
        <p:pic>
          <p:nvPicPr>
            <p:cNvPr id="184" name="Google Shape;184;p22" descr="Ma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936363" y="2133438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2"/>
            <p:cNvSpPr/>
            <p:nvPr/>
          </p:nvSpPr>
          <p:spPr>
            <a:xfrm>
              <a:off x="1839028" y="1486488"/>
              <a:ext cx="10311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200" i="0" u="none" strike="noStrike" cap="none">
                  <a:solidFill>
                    <a:srgbClr val="000000"/>
                  </a:solidFill>
                </a:rPr>
                <a:t>QA</a:t>
              </a:r>
              <a:endParaRPr sz="1735"/>
            </a:p>
          </p:txBody>
        </p:sp>
      </p:grpSp>
      <p:pic>
        <p:nvPicPr>
          <p:cNvPr id="186" name="Google Shape;186;p22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208253" y="2234025"/>
            <a:ext cx="1115241" cy="111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0649753" y="2234025"/>
            <a:ext cx="1115241" cy="111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208271" y="4334759"/>
            <a:ext cx="1115241" cy="111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0649771" y="4334759"/>
            <a:ext cx="1115241" cy="111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929020" y="4963925"/>
            <a:ext cx="1115241" cy="111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707753" y="490525"/>
            <a:ext cx="1115241" cy="111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150220" y="490525"/>
            <a:ext cx="1115241" cy="111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972600" y="1763267"/>
            <a:ext cx="10251200" cy="2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Ошибка #2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35"/>
              <a:t>Выбор инструментов для разработки тестов</a:t>
            </a:r>
            <a:endParaRPr sz="3735"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815767" y="3887100"/>
            <a:ext cx="4560465" cy="256526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9" name="Google Shape;199;p23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*источник - clingon.pythonanywhere.com</a:t>
            </a:r>
            <a:endParaRPr sz="2400"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4400" y="563061"/>
            <a:ext cx="10263199" cy="511760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972600" y="1763267"/>
            <a:ext cx="10251200" cy="2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Bottleneck #1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35"/>
              <a:t>Большой пул задач, готовых к тестированию</a:t>
            </a:r>
            <a:endParaRPr sz="3735"/>
          </a:p>
        </p:txBody>
      </p:sp>
      <p:sp>
        <p:nvSpPr>
          <p:cNvPr id="212" name="Google Shape;212;p25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Карикатура: “24 разработчика, 2 тестировщика”</a:t>
            </a:r>
            <a:endParaRPr sz="2400"/>
          </a:p>
        </p:txBody>
      </p:sp>
      <p:pic>
        <p:nvPicPr>
          <p:cNvPr id="218" name="Google Shape;218;p26" descr="Ma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54151" y="1095168"/>
            <a:ext cx="1115241" cy="111524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/>
          <p:nvPr/>
        </p:nvSpPr>
        <p:spPr>
          <a:xfrm>
            <a:off x="488167" y="481167"/>
            <a:ext cx="32472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5" b="1"/>
              <a:t>Разработчик</a:t>
            </a:r>
            <a:endParaRPr sz="135" b="1"/>
          </a:p>
        </p:txBody>
      </p:sp>
      <p:sp>
        <p:nvSpPr>
          <p:cNvPr id="220" name="Google Shape;220;p26"/>
          <p:cNvSpPr/>
          <p:nvPr/>
        </p:nvSpPr>
        <p:spPr>
          <a:xfrm>
            <a:off x="2810667" y="1390984"/>
            <a:ext cx="1115232" cy="5149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865"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 panose="020B0604020202090204"/>
              </a:rPr>
              <a:t>x24</a:t>
            </a:r>
            <a:endParaRPr sz="1865" b="0" i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Arial" panose="020B0604020202090204"/>
            </a:endParaRPr>
          </a:p>
        </p:txBody>
      </p:sp>
      <p:sp>
        <p:nvSpPr>
          <p:cNvPr id="221" name="Google Shape;221;p26"/>
          <p:cNvSpPr/>
          <p:nvPr/>
        </p:nvSpPr>
        <p:spPr>
          <a:xfrm>
            <a:off x="488167" y="2352451"/>
            <a:ext cx="32472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5" b="1"/>
              <a:t>Задачи</a:t>
            </a:r>
            <a:endParaRPr sz="2665" b="1"/>
          </a:p>
        </p:txBody>
      </p:sp>
      <p:sp>
        <p:nvSpPr>
          <p:cNvPr id="222" name="Google Shape;222;p26"/>
          <p:cNvSpPr/>
          <p:nvPr/>
        </p:nvSpPr>
        <p:spPr>
          <a:xfrm>
            <a:off x="2884867" y="3131984"/>
            <a:ext cx="2150243" cy="5235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865"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 panose="020B0604020202090204"/>
              </a:rPr>
              <a:t>x10-50</a:t>
            </a:r>
            <a:endParaRPr sz="1865" b="0" i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Arial" panose="020B0604020202090204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1618767" y="2960384"/>
            <a:ext cx="986000" cy="86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pic>
        <p:nvPicPr>
          <p:cNvPr id="224" name="Google Shape;224;p26" descr="Ma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54151" y="4583235"/>
            <a:ext cx="1115241" cy="111524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/>
          <p:nvPr/>
        </p:nvSpPr>
        <p:spPr>
          <a:xfrm>
            <a:off x="488167" y="3969233"/>
            <a:ext cx="32472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5" b="1"/>
              <a:t>Тестировщик</a:t>
            </a:r>
            <a:endParaRPr sz="135" b="1"/>
          </a:p>
        </p:txBody>
      </p:sp>
      <p:sp>
        <p:nvSpPr>
          <p:cNvPr id="226" name="Google Shape;226;p26"/>
          <p:cNvSpPr/>
          <p:nvPr/>
        </p:nvSpPr>
        <p:spPr>
          <a:xfrm>
            <a:off x="2810667" y="4879051"/>
            <a:ext cx="713405" cy="5149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865"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 panose="020B0604020202090204"/>
              </a:rPr>
              <a:t>x2</a:t>
            </a:r>
            <a:endParaRPr sz="1865" b="0" i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Arial" panose="020B0604020202090204"/>
            </a:endParaRPr>
          </a:p>
        </p:txBody>
      </p:sp>
      <p:pic>
        <p:nvPicPr>
          <p:cNvPr id="227" name="Google Shape;227;p2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957576" y="2104733"/>
            <a:ext cx="3035300" cy="25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972600" y="1763267"/>
            <a:ext cx="10251200" cy="2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Bottleneck #2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35"/>
              <a:t>Время на автоматизацию</a:t>
            </a:r>
            <a:endParaRPr sz="3735"/>
          </a:p>
        </p:txBody>
      </p:sp>
      <p:sp>
        <p:nvSpPr>
          <p:cNvPr id="234" name="Google Shape;234;p27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Пул задач</a:t>
            </a:r>
            <a:endParaRPr lang="en-GB"/>
          </a:p>
        </p:txBody>
      </p:sp>
      <p:sp>
        <p:nvSpPr>
          <p:cNvPr id="240" name="Google Shape;240;p28"/>
          <p:cNvSpPr txBox="1"/>
          <p:nvPr>
            <p:ph type="body" idx="1"/>
          </p:nvPr>
        </p:nvSpPr>
        <p:spPr>
          <a:xfrm>
            <a:off x="970200" y="2607467"/>
            <a:ext cx="10251600" cy="402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Подготовка документации</a:t>
            </a:r>
            <a:endParaRPr sz="24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2400"/>
              <a:t>тест-план</a:t>
            </a:r>
            <a:endParaRPr sz="24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2400"/>
              <a:t>тест-кейсы</a:t>
            </a:r>
            <a:endParaRPr sz="24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2400"/>
              <a:t>чек-листы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Ручное тестирование</a:t>
            </a:r>
            <a:endParaRPr sz="24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2400"/>
              <a:t>Пул текущих задач.</a:t>
            </a:r>
            <a:endParaRPr sz="24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2400"/>
              <a:t>Регрессия</a:t>
            </a:r>
            <a:endParaRPr sz="2400"/>
          </a:p>
        </p:txBody>
      </p:sp>
      <p:grpSp>
        <p:nvGrpSpPr>
          <p:cNvPr id="241" name="Google Shape;241;p28"/>
          <p:cNvGrpSpPr/>
          <p:nvPr/>
        </p:nvGrpSpPr>
        <p:grpSpPr>
          <a:xfrm>
            <a:off x="1108913" y="3910003"/>
            <a:ext cx="5542961" cy="2496820"/>
            <a:chOff x="831685" y="2932502"/>
            <a:chExt cx="4157221" cy="1872615"/>
          </a:xfrm>
        </p:grpSpPr>
        <p:sp>
          <p:nvSpPr>
            <p:cNvPr id="242" name="Google Shape;242;p28"/>
            <p:cNvSpPr/>
            <p:nvPr/>
          </p:nvSpPr>
          <p:spPr>
            <a:xfrm>
              <a:off x="831685" y="3623541"/>
              <a:ext cx="2870835" cy="1181576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43" name="Google Shape;243;p28"/>
            <p:cNvSpPr/>
            <p:nvPr/>
          </p:nvSpPr>
          <p:spPr>
            <a:xfrm rot="8222529">
              <a:off x="3655446" y="2932502"/>
              <a:ext cx="1333460" cy="1906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244" name="Google Shape;244;p28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Возможные решения по работе с автоматизацией</a:t>
            </a:r>
            <a:endParaRPr lang="en-GB"/>
          </a:p>
        </p:txBody>
      </p:sp>
      <p:sp>
        <p:nvSpPr>
          <p:cNvPr id="250" name="Google Shape;250;p29"/>
          <p:cNvSpPr txBox="1"/>
          <p:nvPr>
            <p:ph type="body" idx="1"/>
          </p:nvPr>
        </p:nvSpPr>
        <p:spPr>
          <a:xfrm>
            <a:off x="972600" y="3150233"/>
            <a:ext cx="10251600" cy="319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Создать команду автоматизаторов.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Привлечь разработчиков к ручному тестированию.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Увеличить количество QA (Manual + Automation).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Привлечь разработчиков к автоматизации.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...</a:t>
            </a:r>
            <a:endParaRPr sz="2400"/>
          </a:p>
        </p:txBody>
      </p:sp>
      <p:sp>
        <p:nvSpPr>
          <p:cNvPr id="251" name="Google Shape;251;p29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sp>
        <p:nvSpPr>
          <p:cNvPr id="252" name="Google Shape;252;p29"/>
          <p:cNvSpPr/>
          <p:nvPr/>
        </p:nvSpPr>
        <p:spPr>
          <a:xfrm>
            <a:off x="972600" y="4395393"/>
            <a:ext cx="7962400" cy="1135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/>
          <p:nvPr>
            <p:ph type="title"/>
          </p:nvPr>
        </p:nvSpPr>
        <p:spPr>
          <a:xfrm>
            <a:off x="972600" y="1763267"/>
            <a:ext cx="10251200" cy="2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35"/>
              <a:t>Вовлечение разработчиков в автотестирование</a:t>
            </a:r>
            <a:endParaRPr sz="3735"/>
          </a:p>
        </p:txBody>
      </p:sp>
      <p:sp>
        <p:nvSpPr>
          <p:cNvPr id="258" name="Google Shape;258;p30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Вовлечение разработчиков</a:t>
            </a:r>
            <a:endParaRPr lang="en-GB"/>
          </a:p>
        </p:txBody>
      </p:sp>
      <p:sp>
        <p:nvSpPr>
          <p:cNvPr id="264" name="Google Shape;264;p31"/>
          <p:cNvSpPr txBox="1"/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Разработчики</a:t>
            </a:r>
            <a:endParaRPr sz="2400" b="1"/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+"/>
            </a:pPr>
            <a:r>
              <a:rPr lang="en-GB" sz="2135"/>
              <a:t>изучение </a:t>
            </a:r>
            <a:r>
              <a:rPr lang="en-GB" sz="2135" b="1"/>
              <a:t>end-to-end</a:t>
            </a:r>
            <a:r>
              <a:rPr lang="en-GB" sz="2135"/>
              <a:t> тестирования</a:t>
            </a:r>
            <a:endParaRPr sz="2135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+"/>
            </a:pPr>
            <a:r>
              <a:rPr lang="en-GB" sz="2135"/>
              <a:t>разработка тестов</a:t>
            </a:r>
            <a:endParaRPr sz="2135"/>
          </a:p>
        </p:txBody>
      </p:sp>
      <p:sp>
        <p:nvSpPr>
          <p:cNvPr id="265" name="Google Shape;265;p31"/>
          <p:cNvSpPr txBox="1"/>
          <p:nvPr>
            <p:ph type="body" idx="2"/>
          </p:nvPr>
        </p:nvSpPr>
        <p:spPr>
          <a:xfrm>
            <a:off x="6191467" y="2771833"/>
            <a:ext cx="5032400" cy="342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QA</a:t>
            </a:r>
            <a:endParaRPr sz="2400" b="1"/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+"/>
            </a:pPr>
            <a:r>
              <a:rPr lang="en-GB" sz="2135"/>
              <a:t>подготовка проекта с небольшим набором тестов</a:t>
            </a:r>
            <a:endParaRPr sz="2135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+"/>
            </a:pPr>
            <a:r>
              <a:rPr lang="en-GB" sz="2135"/>
              <a:t>консультация разработчиков</a:t>
            </a:r>
            <a:endParaRPr sz="2135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+"/>
            </a:pPr>
            <a:r>
              <a:rPr lang="en-GB" sz="2135"/>
              <a:t>код-ревью</a:t>
            </a:r>
            <a:endParaRPr sz="2135"/>
          </a:p>
        </p:txBody>
      </p:sp>
      <p:sp>
        <p:nvSpPr>
          <p:cNvPr id="266" name="Google Shape;266;p31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Об авторе</a:t>
            </a:r>
            <a:endParaRPr lang="en-GB"/>
          </a:p>
        </p:txBody>
      </p:sp>
      <p:sp>
        <p:nvSpPr>
          <p:cNvPr id="94" name="Google Shape;94;p14"/>
          <p:cNvSpPr txBox="1"/>
          <p:nvPr>
            <p:ph type="body" idx="1"/>
          </p:nvPr>
        </p:nvSpPr>
        <p:spPr>
          <a:xfrm>
            <a:off x="972600" y="2771833"/>
            <a:ext cx="10251600" cy="35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/>
              <a:t>Фамилия, имя: </a:t>
            </a:r>
            <a:r>
              <a:rPr lang="en-GB" sz="2400" b="1"/>
              <a:t>Бормотов Дмитрий</a:t>
            </a:r>
            <a:endParaRPr sz="2400"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/>
              <a:t>Компания: </a:t>
            </a:r>
            <a:r>
              <a:rPr lang="en-GB" sz="2400" b="1"/>
              <a:t>OnTarget Group, Inc.</a:t>
            </a:r>
            <a:endParaRPr sz="2400"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/>
              <a:t>Позиция: </a:t>
            </a:r>
            <a:r>
              <a:rPr lang="en-GB" sz="2400" b="1"/>
              <a:t>Senior QA Engineer</a:t>
            </a:r>
            <a:endParaRPr sz="2400"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/>
              <a:t>Landing page: </a:t>
            </a:r>
            <a:r>
              <a:rPr lang="en-GB" sz="2400" b="1"/>
              <a:t>www.autoqa.me</a:t>
            </a:r>
            <a:endParaRPr sz="2400" b="1"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270332" y="1639999"/>
            <a:ext cx="3578000" cy="35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Убедить разработчиков, что им это тоже нужно</a:t>
            </a:r>
            <a:endParaRPr lang="en-GB"/>
          </a:p>
        </p:txBody>
      </p:sp>
      <p:sp>
        <p:nvSpPr>
          <p:cNvPr id="272" name="Google Shape;272;p32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701535" y="743833"/>
            <a:ext cx="4793333" cy="43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Задача разработчиков - </a:t>
            </a:r>
            <a:r>
              <a:rPr lang="en-GB" b="1" u="sng"/>
              <a:t>ПОМОГАТЬ</a:t>
            </a:r>
            <a:r>
              <a:rPr lang="en-GB"/>
              <a:t> с тестами</a:t>
            </a:r>
            <a:endParaRPr lang="en-GB"/>
          </a:p>
        </p:txBody>
      </p:sp>
      <p:sp>
        <p:nvSpPr>
          <p:cNvPr id="279" name="Google Shape;279;p33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280" name="Google Shape;280;p3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816449" y="549667"/>
            <a:ext cx="6563500" cy="477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Разработчики только </a:t>
            </a:r>
            <a:r>
              <a:rPr lang="en-GB" b="1" u="sng"/>
              <a:t>ПИШУТ ТЕСТЫ</a:t>
            </a:r>
            <a:endParaRPr lang="en-GB" b="1" u="sng"/>
          </a:p>
        </p:txBody>
      </p:sp>
      <p:sp>
        <p:nvSpPr>
          <p:cNvPr id="286" name="Google Shape;286;p34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287" name="Google Shape;287;p3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442984" y="212633"/>
            <a:ext cx="9306027" cy="542366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Тесты - </a:t>
            </a:r>
            <a:r>
              <a:rPr lang="en-GB" b="1" u="sng"/>
              <a:t>ВОЗМОЖНОСТЬ ПРОКАЧАТЬСЯ</a:t>
            </a:r>
            <a:endParaRPr lang="en-GB" b="1" u="sng"/>
          </a:p>
        </p:txBody>
      </p:sp>
      <p:sp>
        <p:nvSpPr>
          <p:cNvPr id="293" name="Google Shape;293;p35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294" name="Google Shape;294;p3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273551" y="1118233"/>
            <a:ext cx="3644900" cy="38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Первые шаги со стороны QA</a:t>
            </a:r>
            <a:endParaRPr lang="en-GB"/>
          </a:p>
        </p:txBody>
      </p:sp>
      <p:sp>
        <p:nvSpPr>
          <p:cNvPr id="300" name="Google Shape;300;p36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sp>
        <p:nvSpPr>
          <p:cNvPr id="301" name="Google Shape;301;p36"/>
          <p:cNvSpPr txBox="1"/>
          <p:nvPr>
            <p:ph type="body" idx="1"/>
          </p:nvPr>
        </p:nvSpPr>
        <p:spPr>
          <a:xfrm>
            <a:off x="972600" y="2771833"/>
            <a:ext cx="10251600" cy="34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Язык программирования тот же, что используют разработчики.</a:t>
            </a:r>
            <a:endParaRPr sz="24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Выбрать и настроить инструменты.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2400"/>
              <a:t>Тест-раннер, отчёты и прочее…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2400"/>
              <a:t>Окружения, CI/CD</a:t>
            </a:r>
            <a:endParaRPr sz="24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Написать первые тесты.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AutoNum type="alphaLcPeriod"/>
            </a:pPr>
            <a:r>
              <a:rPr lang="en-GB" sz="2400"/>
              <a:t>Паттерны и методология разработки.</a:t>
            </a:r>
            <a:endParaRPr sz="2400"/>
          </a:p>
        </p:txBody>
      </p:sp>
      <p:pic>
        <p:nvPicPr>
          <p:cNvPr id="302" name="Google Shape;302;p3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047333" y="3931033"/>
            <a:ext cx="254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/>
          <p:nvPr>
            <p:ph type="body" idx="1"/>
          </p:nvPr>
        </p:nvSpPr>
        <p:spPr>
          <a:xfrm>
            <a:off x="96406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Проблемы на первых шагах</a:t>
            </a:r>
            <a:endParaRPr lang="en-GB"/>
          </a:p>
        </p:txBody>
      </p:sp>
      <p:sp>
        <p:nvSpPr>
          <p:cNvPr id="308" name="Google Shape;308;p37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309" name="Google Shape;309;p37"/>
          <p:cNvPicPr preferRelativeResize="0"/>
          <p:nvPr/>
        </p:nvPicPr>
        <p:blipFill rotWithShape="1">
          <a:blip r:embed="rId1"/>
          <a:srcRect l="19009" t="4961" r="28923"/>
          <a:stretch>
            <a:fillRect/>
          </a:stretch>
        </p:blipFill>
        <p:spPr>
          <a:xfrm flipH="1">
            <a:off x="6604000" y="1703300"/>
            <a:ext cx="3765200" cy="5154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4044527" y="1382200"/>
            <a:ext cx="2608580" cy="2046800"/>
            <a:chOff x="4777" y="1633"/>
            <a:chExt cx="3081" cy="2417"/>
          </a:xfrm>
        </p:grpSpPr>
        <p:sp>
          <p:nvSpPr>
            <p:cNvPr id="310" name="Google Shape;310;p37"/>
            <p:cNvSpPr/>
            <p:nvPr/>
          </p:nvSpPr>
          <p:spPr>
            <a:xfrm>
              <a:off x="4835" y="1633"/>
              <a:ext cx="2965" cy="2417"/>
            </a:xfrm>
            <a:prstGeom prst="wedgeEllipseCallout">
              <a:avLst>
                <a:gd name="adj1" fmla="val 52976"/>
                <a:gd name="adj2" fmla="val 6642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5"/>
            </a:p>
          </p:txBody>
        </p:sp>
        <p:sp>
          <p:nvSpPr>
            <p:cNvPr id="1" name="Text Box 0"/>
            <p:cNvSpPr txBox="1"/>
            <p:nvPr/>
          </p:nvSpPr>
          <p:spPr>
            <a:xfrm>
              <a:off x="4777" y="2188"/>
              <a:ext cx="3081" cy="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135">
                  <a:sym typeface="+mn-ea"/>
                </a:rPr>
                <a:t>Что такое </a:t>
              </a:r>
              <a:r>
                <a:rPr lang="en-GB" sz="2135" b="1">
                  <a:sym typeface="+mn-ea"/>
                </a:rPr>
                <a:t>PageObjects</a:t>
              </a:r>
              <a:r>
                <a:rPr lang="en-GB" sz="2135">
                  <a:sym typeface="+mn-ea"/>
                </a:rPr>
                <a:t> и зачем он?</a:t>
              </a:r>
              <a:endParaRPr lang="en-US" sz="2135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89113" y="3805133"/>
            <a:ext cx="2608580" cy="1648800"/>
            <a:chOff x="4121" y="4494"/>
            <a:chExt cx="3081" cy="1947"/>
          </a:xfrm>
        </p:grpSpPr>
        <p:sp>
          <p:nvSpPr>
            <p:cNvPr id="311" name="Google Shape;311;p37"/>
            <p:cNvSpPr/>
            <p:nvPr/>
          </p:nvSpPr>
          <p:spPr>
            <a:xfrm>
              <a:off x="4341" y="4494"/>
              <a:ext cx="2640" cy="1947"/>
            </a:xfrm>
            <a:prstGeom prst="wedgeEllipseCallout">
              <a:avLst>
                <a:gd name="adj1" fmla="val 69290"/>
                <a:gd name="adj2" fmla="val 30039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5"/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4121" y="5009"/>
              <a:ext cx="3081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135">
                  <a:sym typeface="+mn-ea"/>
                </a:rPr>
                <a:t>А может лучше компоненты?</a:t>
              </a:r>
              <a:endParaRPr lang="en-US" sz="2135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317" name="Google Shape;317;p38"/>
          <p:cNvPicPr preferRelativeResize="0"/>
          <p:nvPr/>
        </p:nvPicPr>
        <p:blipFill rotWithShape="1">
          <a:blip r:embed="rId1"/>
          <a:srcRect b="4379"/>
          <a:stretch>
            <a:fillRect/>
          </a:stretch>
        </p:blipFill>
        <p:spPr>
          <a:xfrm>
            <a:off x="679433" y="371600"/>
            <a:ext cx="10833100" cy="5829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Участие разработчиков в автотестировании</a:t>
            </a:r>
            <a:endParaRPr lang="en-GB"/>
          </a:p>
        </p:txBody>
      </p:sp>
      <p:sp>
        <p:nvSpPr>
          <p:cNvPr id="323" name="Google Shape;323;p39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sp>
        <p:nvSpPr>
          <p:cNvPr id="324" name="Google Shape;324;p39"/>
          <p:cNvSpPr/>
          <p:nvPr/>
        </p:nvSpPr>
        <p:spPr>
          <a:xfrm>
            <a:off x="1554484" y="2510133"/>
            <a:ext cx="2226400" cy="717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5"/>
              <a:t>Разработка</a:t>
            </a:r>
            <a:endParaRPr lang="en-GB" sz="1865"/>
          </a:p>
        </p:txBody>
      </p:sp>
      <p:grpSp>
        <p:nvGrpSpPr>
          <p:cNvPr id="325" name="Google Shape;325;p39"/>
          <p:cNvGrpSpPr/>
          <p:nvPr/>
        </p:nvGrpSpPr>
        <p:grpSpPr>
          <a:xfrm>
            <a:off x="3780884" y="1249100"/>
            <a:ext cx="3494867" cy="3756400"/>
            <a:chOff x="2835663" y="936825"/>
            <a:chExt cx="2621150" cy="2817300"/>
          </a:xfrm>
        </p:grpSpPr>
        <p:sp>
          <p:nvSpPr>
            <p:cNvPr id="326" name="Google Shape;326;p39"/>
            <p:cNvSpPr/>
            <p:nvPr/>
          </p:nvSpPr>
          <p:spPr>
            <a:xfrm>
              <a:off x="3787013" y="936825"/>
              <a:ext cx="1669800" cy="537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65"/>
                <a:t>Новая фича</a:t>
              </a:r>
              <a:endParaRPr lang="en-GB" sz="1865"/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3787013" y="2837325"/>
              <a:ext cx="1669800" cy="916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65"/>
                <a:t>Изменение рабочего функционала</a:t>
              </a:r>
              <a:endParaRPr lang="en-GB" sz="1865"/>
            </a:p>
          </p:txBody>
        </p:sp>
        <p:cxnSp>
          <p:nvCxnSpPr>
            <p:cNvPr id="328" name="Google Shape;328;p39"/>
            <p:cNvCxnSpPr>
              <a:stCxn id="324" idx="3"/>
              <a:endCxn id="326" idx="1"/>
            </p:cNvCxnSpPr>
            <p:nvPr/>
          </p:nvCxnSpPr>
          <p:spPr>
            <a:xfrm rot="10800000" flipH="1">
              <a:off x="2835663" y="1205650"/>
              <a:ext cx="951300" cy="945900"/>
            </a:xfrm>
            <a:prstGeom prst="curvedConnector3">
              <a:avLst>
                <a:gd name="adj1" fmla="val 50003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329" name="Google Shape;329;p39"/>
            <p:cNvCxnSpPr>
              <a:stCxn id="324" idx="3"/>
              <a:endCxn id="327" idx="1"/>
            </p:cNvCxnSpPr>
            <p:nvPr/>
          </p:nvCxnSpPr>
          <p:spPr>
            <a:xfrm>
              <a:off x="2835663" y="2151550"/>
              <a:ext cx="951300" cy="1144200"/>
            </a:xfrm>
            <a:prstGeom prst="curvedConnector3">
              <a:avLst>
                <a:gd name="adj1" fmla="val 50003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330" name="Google Shape;330;p39"/>
          <p:cNvGrpSpPr/>
          <p:nvPr/>
        </p:nvGrpSpPr>
        <p:grpSpPr>
          <a:xfrm>
            <a:off x="7275751" y="1607700"/>
            <a:ext cx="3361767" cy="2786600"/>
            <a:chOff x="5456813" y="1205775"/>
            <a:chExt cx="2521325" cy="2089950"/>
          </a:xfrm>
        </p:grpSpPr>
        <p:sp>
          <p:nvSpPr>
            <p:cNvPr id="331" name="Google Shape;331;p39"/>
            <p:cNvSpPr/>
            <p:nvPr/>
          </p:nvSpPr>
          <p:spPr>
            <a:xfrm>
              <a:off x="6308338" y="1765000"/>
              <a:ext cx="1669800" cy="7731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65"/>
                <a:t>Написание end-to-end тестов</a:t>
              </a:r>
              <a:endParaRPr lang="en-GB" sz="1865"/>
            </a:p>
          </p:txBody>
        </p:sp>
        <p:cxnSp>
          <p:nvCxnSpPr>
            <p:cNvPr id="332" name="Google Shape;332;p39"/>
            <p:cNvCxnSpPr>
              <a:stCxn id="326" idx="3"/>
              <a:endCxn id="331" idx="1"/>
            </p:cNvCxnSpPr>
            <p:nvPr/>
          </p:nvCxnSpPr>
          <p:spPr>
            <a:xfrm>
              <a:off x="5456813" y="1205775"/>
              <a:ext cx="851400" cy="945900"/>
            </a:xfrm>
            <a:prstGeom prst="curvedConnector3">
              <a:avLst>
                <a:gd name="adj1" fmla="val 5000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333" name="Google Shape;333;p39"/>
            <p:cNvCxnSpPr>
              <a:stCxn id="327" idx="3"/>
              <a:endCxn id="331" idx="1"/>
            </p:cNvCxnSpPr>
            <p:nvPr/>
          </p:nvCxnSpPr>
          <p:spPr>
            <a:xfrm rot="10800000" flipH="1">
              <a:off x="5456813" y="2151525"/>
              <a:ext cx="851400" cy="1144200"/>
            </a:xfrm>
            <a:prstGeom prst="curvedConnector3">
              <a:avLst>
                <a:gd name="adj1" fmla="val 5000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QA проверяет код разработчика</a:t>
            </a:r>
            <a:endParaRPr lang="en-GB"/>
          </a:p>
        </p:txBody>
      </p:sp>
      <p:sp>
        <p:nvSpPr>
          <p:cNvPr id="339" name="Google Shape;339;p40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340" name="Google Shape;340;p4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386367" y="277900"/>
            <a:ext cx="5423669" cy="5423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"/>
          <p:cNvSpPr txBox="1"/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Результат</a:t>
            </a:r>
            <a:endParaRPr lang="en-GB"/>
          </a:p>
        </p:txBody>
      </p:sp>
      <p:sp>
        <p:nvSpPr>
          <p:cNvPr id="346" name="Google Shape;346;p41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347" name="Google Shape;347;p4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731100" y="2835300"/>
            <a:ext cx="3626733" cy="338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Тезисы</a:t>
            </a:r>
            <a:endParaRPr lang="en-GB"/>
          </a:p>
        </p:txBody>
      </p:sp>
      <p:sp>
        <p:nvSpPr>
          <p:cNvPr id="102" name="Google Shape;102;p15"/>
          <p:cNvSpPr txBox="1"/>
          <p:nvPr>
            <p:ph type="body" idx="1"/>
          </p:nvPr>
        </p:nvSpPr>
        <p:spPr>
          <a:xfrm>
            <a:off x="972600" y="2771833"/>
            <a:ext cx="10251600" cy="35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Вовлечение разработчиков в автотестирование улучшает качество на проекте.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Степень необходимости вовлечения разработчиков в автотестирование напрямую зависит от соотношения количества разработчиков и тестировщиков.</a:t>
            </a:r>
            <a:endParaRPr sz="2400"/>
          </a:p>
        </p:txBody>
      </p:sp>
      <p:sp>
        <p:nvSpPr>
          <p:cNvPr id="103" name="Google Shape;103;p15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/>
          <p:nvPr>
            <p:ph type="body" idx="1"/>
          </p:nvPr>
        </p:nvSpPr>
        <p:spPr>
          <a:xfrm>
            <a:off x="966600" y="5830067"/>
            <a:ext cx="10504400" cy="64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Bottleneck #1 (большой пул задач, готовых к тестированию) - решение</a:t>
            </a:r>
            <a:endParaRPr lang="en-GB"/>
          </a:p>
        </p:txBody>
      </p:sp>
      <p:sp>
        <p:nvSpPr>
          <p:cNvPr id="353" name="Google Shape;353;p42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grpSp>
        <p:nvGrpSpPr>
          <p:cNvPr id="354" name="Google Shape;354;p42"/>
          <p:cNvGrpSpPr/>
          <p:nvPr/>
        </p:nvGrpSpPr>
        <p:grpSpPr>
          <a:xfrm>
            <a:off x="1700533" y="1231433"/>
            <a:ext cx="3056400" cy="2844377"/>
            <a:chOff x="1275400" y="923575"/>
            <a:chExt cx="2292300" cy="2133283"/>
          </a:xfrm>
        </p:grpSpPr>
        <p:pic>
          <p:nvPicPr>
            <p:cNvPr id="355" name="Google Shape;355;p42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1574475" y="923575"/>
              <a:ext cx="1694150" cy="1694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42"/>
            <p:cNvSpPr txBox="1"/>
            <p:nvPr/>
          </p:nvSpPr>
          <p:spPr>
            <a:xfrm>
              <a:off x="1275400" y="2444400"/>
              <a:ext cx="2292300" cy="61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65">
                  <a:latin typeface="Roboto"/>
                  <a:ea typeface="Roboto"/>
                  <a:cs typeface="Roboto"/>
                  <a:sym typeface="Roboto"/>
                </a:rPr>
                <a:t>Замедление разработки</a:t>
              </a:r>
              <a:endParaRPr sz="1865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7" name="Google Shape;357;p42"/>
          <p:cNvGrpSpPr/>
          <p:nvPr/>
        </p:nvGrpSpPr>
        <p:grpSpPr>
          <a:xfrm>
            <a:off x="6497767" y="1042767"/>
            <a:ext cx="3602900" cy="3666157"/>
            <a:chOff x="4873325" y="782075"/>
            <a:chExt cx="2702175" cy="2749618"/>
          </a:xfrm>
        </p:grpSpPr>
        <p:pic>
          <p:nvPicPr>
            <p:cNvPr id="358" name="Google Shape;358;p42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873325" y="782075"/>
              <a:ext cx="2702175" cy="2224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42"/>
            <p:cNvSpPr txBox="1"/>
            <p:nvPr/>
          </p:nvSpPr>
          <p:spPr>
            <a:xfrm>
              <a:off x="5078250" y="3134500"/>
              <a:ext cx="2292300" cy="397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65">
                  <a:latin typeface="Roboto"/>
                  <a:ea typeface="Roboto"/>
                  <a:cs typeface="Roboto"/>
                  <a:sym typeface="Roboto"/>
                </a:rPr>
                <a:t>Уже протестировано</a:t>
              </a:r>
              <a:endParaRPr sz="1865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3"/>
          <p:cNvSpPr txBox="1"/>
          <p:nvPr>
            <p:ph type="body" idx="1"/>
          </p:nvPr>
        </p:nvSpPr>
        <p:spPr>
          <a:xfrm>
            <a:off x="966600" y="5830067"/>
            <a:ext cx="10504400" cy="64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Bottleneck #2 (время на автоматизацию) - решение</a:t>
            </a:r>
            <a:endParaRPr lang="en-GB"/>
          </a:p>
        </p:txBody>
      </p:sp>
      <p:sp>
        <p:nvSpPr>
          <p:cNvPr id="365" name="Google Shape;365;p43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grpSp>
        <p:nvGrpSpPr>
          <p:cNvPr id="366" name="Google Shape;366;p43"/>
          <p:cNvGrpSpPr/>
          <p:nvPr/>
        </p:nvGrpSpPr>
        <p:grpSpPr>
          <a:xfrm>
            <a:off x="1923771" y="1981984"/>
            <a:ext cx="1374800" cy="1977843"/>
            <a:chOff x="1442828" y="1486488"/>
            <a:chExt cx="1031100" cy="1483382"/>
          </a:xfrm>
        </p:grpSpPr>
        <p:pic>
          <p:nvPicPr>
            <p:cNvPr id="367" name="Google Shape;367;p43" descr="Man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540163" y="2133438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43"/>
            <p:cNvSpPr/>
            <p:nvPr/>
          </p:nvSpPr>
          <p:spPr>
            <a:xfrm>
              <a:off x="1442828" y="1486488"/>
              <a:ext cx="10311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200" i="0" u="none" strike="noStrike" cap="none">
                  <a:solidFill>
                    <a:srgbClr val="000000"/>
                  </a:solidFill>
                </a:rPr>
                <a:t>QA</a:t>
              </a:r>
              <a:endParaRPr sz="1735"/>
            </a:p>
          </p:txBody>
        </p:sp>
      </p:grpSp>
      <p:grpSp>
        <p:nvGrpSpPr>
          <p:cNvPr id="369" name="Google Shape;369;p43"/>
          <p:cNvGrpSpPr/>
          <p:nvPr/>
        </p:nvGrpSpPr>
        <p:grpSpPr>
          <a:xfrm>
            <a:off x="4636320" y="241425"/>
            <a:ext cx="6556757" cy="5588641"/>
            <a:chOff x="3477240" y="181069"/>
            <a:chExt cx="4917568" cy="4191481"/>
          </a:xfrm>
        </p:grpSpPr>
        <p:pic>
          <p:nvPicPr>
            <p:cNvPr id="370" name="Google Shape;370;p43" descr="Group of me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5517803" y="1935994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43"/>
            <p:cNvSpPr/>
            <p:nvPr/>
          </p:nvSpPr>
          <p:spPr>
            <a:xfrm>
              <a:off x="4668963" y="1288475"/>
              <a:ext cx="25341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i="0" u="none" strike="noStrike" cap="none">
                  <a:solidFill>
                    <a:srgbClr val="000000"/>
                  </a:solidFill>
                </a:rPr>
                <a:t>Dev</a:t>
              </a:r>
              <a:r>
                <a:rPr lang="en-GB" sz="4800">
                  <a:solidFill>
                    <a:srgbClr val="000000"/>
                  </a:solidFill>
                </a:rPr>
                <a:t>elopers</a:t>
              </a:r>
              <a:endParaRPr sz="1335"/>
            </a:p>
          </p:txBody>
        </p:sp>
        <p:pic>
          <p:nvPicPr>
            <p:cNvPr id="372" name="Google Shape;372;p43" descr="Group of me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4601878" y="2512894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43" descr="Group of me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433728" y="2512894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43" descr="Group of me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477240" y="1488694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43" descr="Group of me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7558365" y="1488694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43" descr="Group of me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3477253" y="3064244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43" descr="Group of me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7558378" y="3064244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43" descr="Group of me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5517815" y="3536119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43" descr="Group of me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4601865" y="181069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43" descr="Group of me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433715" y="181069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Почему получилось?</a:t>
            </a:r>
            <a:endParaRPr lang="en-GB"/>
          </a:p>
        </p:txBody>
      </p:sp>
      <p:sp>
        <p:nvSpPr>
          <p:cNvPr id="386" name="Google Shape;386;p44"/>
          <p:cNvSpPr txBox="1"/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Заинтересованность разработчиков.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ЯП, на котором пишут разработчики.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Допустимо замедление разработки.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Отсутствие команды автоматизаторов.</a:t>
            </a:r>
            <a:endParaRPr sz="2400"/>
          </a:p>
          <a:p>
            <a:pPr marL="457200" lvl="0" indent="-3733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-GB" sz="2400">
                <a:solidFill>
                  <a:srgbClr val="999999"/>
                </a:solidFill>
              </a:rPr>
              <a:t>помощь со стороны QA</a:t>
            </a:r>
            <a:endParaRPr sz="2400">
              <a:solidFill>
                <a:srgbClr val="999999"/>
              </a:solidFill>
            </a:endParaRPr>
          </a:p>
        </p:txBody>
      </p:sp>
      <p:sp>
        <p:nvSpPr>
          <p:cNvPr id="387" name="Google Shape;387;p44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Заключение</a:t>
            </a:r>
            <a:endParaRPr lang="en-GB"/>
          </a:p>
        </p:txBody>
      </p:sp>
      <p:sp>
        <p:nvSpPr>
          <p:cNvPr id="393" name="Google Shape;393;p45"/>
          <p:cNvSpPr txBox="1"/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Разработчики + автотестирование = улучшение качества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Степень необходимости вовлечения разработчиков в автотестирование зависит от соотношения:</a:t>
            </a:r>
            <a:endParaRPr sz="2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/>
              <a:t>разработчики / тестировщики</a:t>
            </a:r>
            <a:endParaRPr sz="2400" b="1"/>
          </a:p>
        </p:txBody>
      </p:sp>
      <p:sp>
        <p:nvSpPr>
          <p:cNvPr id="394" name="Google Shape;394;p45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395" name="Google Shape;395;p4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384733" y="2697400"/>
            <a:ext cx="731601" cy="73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384733" y="3913433"/>
            <a:ext cx="731601" cy="73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6"/>
          <p:cNvSpPr/>
          <p:nvPr/>
        </p:nvSpPr>
        <p:spPr>
          <a:xfrm>
            <a:off x="1781751" y="5637833"/>
            <a:ext cx="8628500" cy="625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865"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 panose="020B0604020202090204"/>
              </a:rPr>
              <a:t>Спасибо за внимание!</a:t>
            </a:r>
            <a:endParaRPr sz="1865" b="0" i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 panose="020B0604020202090204"/>
            </a:endParaRPr>
          </a:p>
        </p:txBody>
      </p:sp>
      <p:pic>
        <p:nvPicPr>
          <p:cNvPr id="402" name="Google Shape;402;p4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112715" y="1836532"/>
            <a:ext cx="3578000" cy="35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6"/>
          <p:cNvSpPr txBox="1"/>
          <p:nvPr>
            <p:ph type="body" idx="4294967295"/>
          </p:nvPr>
        </p:nvSpPr>
        <p:spPr>
          <a:xfrm>
            <a:off x="501284" y="2485133"/>
            <a:ext cx="7510400" cy="228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/>
              <a:t>Фамилия, имя: </a:t>
            </a:r>
            <a:r>
              <a:rPr lang="en-GB" sz="2400" b="1"/>
              <a:t>Бормотов Дмитрий</a:t>
            </a:r>
            <a:endParaRPr sz="2400"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/>
              <a:t>Компания: </a:t>
            </a:r>
            <a:r>
              <a:rPr lang="en-GB" sz="2400" b="1"/>
              <a:t>OnTarget Group, Inc.</a:t>
            </a:r>
            <a:endParaRPr sz="2400"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/>
              <a:t>Позиция: </a:t>
            </a:r>
            <a:r>
              <a:rPr lang="en-GB" sz="2400" b="1"/>
              <a:t>Senior QA Engineer</a:t>
            </a:r>
            <a:endParaRPr sz="2400"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/>
              <a:t>Landing page: </a:t>
            </a:r>
            <a:r>
              <a:rPr lang="en-GB" sz="2400" b="1"/>
              <a:t>www.autoqa.me</a:t>
            </a:r>
            <a:endParaRPr sz="2400" b="1"/>
          </a:p>
        </p:txBody>
      </p:sp>
      <p:sp>
        <p:nvSpPr>
          <p:cNvPr id="404" name="Google Shape;404;p46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sp>
        <p:nvSpPr>
          <p:cNvPr id="405" name="Google Shape;405;p46"/>
          <p:cNvSpPr/>
          <p:nvPr/>
        </p:nvSpPr>
        <p:spPr>
          <a:xfrm>
            <a:off x="4592345" y="599967"/>
            <a:ext cx="3007331" cy="11389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865"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 panose="020B0604020202090204"/>
              </a:rPr>
              <a:t>Q&amp;A</a:t>
            </a:r>
            <a:endParaRPr sz="1865" b="0" i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 panose="020B060402020209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План</a:t>
            </a:r>
            <a:endParaRPr lang="en-GB"/>
          </a:p>
        </p:txBody>
      </p:sp>
      <p:sp>
        <p:nvSpPr>
          <p:cNvPr id="109" name="Google Shape;109;p16"/>
          <p:cNvSpPr txBox="1"/>
          <p:nvPr>
            <p:ph type="body" idx="1"/>
          </p:nvPr>
        </p:nvSpPr>
        <p:spPr>
          <a:xfrm>
            <a:off x="972600" y="2771833"/>
            <a:ext cx="10251600" cy="35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Ошибки при старте автоматизации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Bottlenecks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Решения проблемы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Как договориться с разработчиками?</a:t>
            </a:r>
            <a:endParaRPr sz="24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2400"/>
              <a:t>Когда это работает?</a:t>
            </a:r>
            <a:endParaRPr sz="2400"/>
          </a:p>
        </p:txBody>
      </p:sp>
      <p:sp>
        <p:nvSpPr>
          <p:cNvPr id="110" name="Google Shape;110;p16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972600" y="1763267"/>
            <a:ext cx="10251200" cy="2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Ошибка #1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35"/>
              <a:t>Выбор подхода для разработки тестов</a:t>
            </a:r>
            <a:endParaRPr sz="3735"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885467" y="3697833"/>
            <a:ext cx="2923167" cy="316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Выбор подхода для разработки тестов</a:t>
            </a:r>
            <a:endParaRPr lang="en-GB"/>
          </a:p>
        </p:txBody>
      </p:sp>
      <p:sp>
        <p:nvSpPr>
          <p:cNvPr id="123" name="Google Shape;123;p18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124" name="Google Shape;124;p18" descr="Ma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540584" y="2869835"/>
            <a:ext cx="1115241" cy="111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5410804" y="2007233"/>
            <a:ext cx="13748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35" i="0" u="none" strike="noStrike" cap="none">
                <a:solidFill>
                  <a:srgbClr val="000000"/>
                </a:solidFill>
              </a:rPr>
              <a:t>QA</a:t>
            </a:r>
            <a:endParaRPr lang="en-GB" sz="5335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2"/>
          <a:srcRect l="4358" t="3115" r="8289" b="1016"/>
          <a:stretch>
            <a:fillRect/>
          </a:stretch>
        </p:blipFill>
        <p:spPr>
          <a:xfrm>
            <a:off x="7424433" y="1658733"/>
            <a:ext cx="3805367" cy="51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Выбор подхода для разработки тестов</a:t>
            </a:r>
            <a:endParaRPr lang="en-GB"/>
          </a:p>
        </p:txBody>
      </p:sp>
      <p:sp>
        <p:nvSpPr>
          <p:cNvPr id="132" name="Google Shape;132;p19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133" name="Google Shape;133;p19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442504" y="2899251"/>
            <a:ext cx="1115241" cy="111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4659000" y="2036651"/>
            <a:ext cx="28740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 i="0" u="none" strike="noStrike" cap="none">
                <a:solidFill>
                  <a:srgbClr val="000000"/>
                </a:solidFill>
              </a:rPr>
              <a:t>QA team</a:t>
            </a:r>
            <a:endParaRPr sz="1735"/>
          </a:p>
        </p:txBody>
      </p:sp>
      <p:cxnSp>
        <p:nvCxnSpPr>
          <p:cNvPr id="143" name="Google Shape;143;p19"/>
          <p:cNvCxnSpPr>
            <a:stCxn id="141" idx="1"/>
            <a:endCxn id="135" idx="0"/>
          </p:cNvCxnSpPr>
          <p:nvPr/>
        </p:nvCxnSpPr>
        <p:spPr>
          <a:xfrm rot="10800000" flipV="1">
            <a:off x="9815195" y="2471420"/>
            <a:ext cx="371475" cy="233807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2" name="Group 1"/>
          <p:cNvGrpSpPr/>
          <p:nvPr/>
        </p:nvGrpSpPr>
        <p:grpSpPr>
          <a:xfrm>
            <a:off x="9161780" y="231200"/>
            <a:ext cx="1308100" cy="1880200"/>
            <a:chOff x="10821" y="273"/>
            <a:chExt cx="1545" cy="2221"/>
          </a:xfrm>
        </p:grpSpPr>
        <p:grpSp>
          <p:nvGrpSpPr>
            <p:cNvPr id="136" name="Google Shape;136;p19"/>
            <p:cNvGrpSpPr/>
            <p:nvPr/>
          </p:nvGrpSpPr>
          <p:grpSpPr>
            <a:xfrm>
              <a:off x="10888" y="273"/>
              <a:ext cx="1412" cy="2221"/>
              <a:chOff x="6914025" y="173400"/>
              <a:chExt cx="896400" cy="1410150"/>
            </a:xfrm>
          </p:grpSpPr>
          <p:sp>
            <p:nvSpPr>
              <p:cNvPr id="137" name="Google Shape;137;p19"/>
              <p:cNvSpPr/>
              <p:nvPr/>
            </p:nvSpPr>
            <p:spPr>
              <a:xfrm>
                <a:off x="6914025" y="645450"/>
                <a:ext cx="896400" cy="93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865"/>
              </a:p>
            </p:txBody>
          </p:sp>
          <p:pic>
            <p:nvPicPr>
              <p:cNvPr id="138" name="Google Shape;138;p19" descr="Man"/>
              <p:cNvPicPr preferRelativeResize="0"/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7165419" y="173400"/>
                <a:ext cx="393600" cy="393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" name="Text Box 0"/>
            <p:cNvSpPr txBox="1"/>
            <p:nvPr/>
          </p:nvSpPr>
          <p:spPr>
            <a:xfrm>
              <a:off x="10821" y="1513"/>
              <a:ext cx="1545" cy="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865"/>
                <a:t>Project 1</a:t>
              </a:r>
              <a:endParaRPr lang="en-US" sz="1865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130367" y="2209033"/>
            <a:ext cx="1308100" cy="1873249"/>
            <a:chOff x="11965" y="2609"/>
            <a:chExt cx="1545" cy="2212"/>
          </a:xfrm>
        </p:grpSpPr>
        <p:grpSp>
          <p:nvGrpSpPr>
            <p:cNvPr id="139" name="Google Shape;139;p19"/>
            <p:cNvGrpSpPr/>
            <p:nvPr/>
          </p:nvGrpSpPr>
          <p:grpSpPr>
            <a:xfrm>
              <a:off x="12031" y="2609"/>
              <a:ext cx="1412" cy="2212"/>
              <a:chOff x="7639894" y="1656775"/>
              <a:chExt cx="896406" cy="1404937"/>
            </a:xfrm>
          </p:grpSpPr>
          <p:sp>
            <p:nvSpPr>
              <p:cNvPr id="140" name="Google Shape;140;p19"/>
              <p:cNvSpPr/>
              <p:nvPr/>
            </p:nvSpPr>
            <p:spPr>
              <a:xfrm>
                <a:off x="7639900" y="2123613"/>
                <a:ext cx="896400" cy="93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865"/>
              </a:p>
            </p:txBody>
          </p:sp>
          <p:pic>
            <p:nvPicPr>
              <p:cNvPr id="141" name="Google Shape;141;p19" descr="Man"/>
              <p:cNvPicPr preferRelativeResize="0"/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7639894" y="1656788"/>
                <a:ext cx="393600" cy="393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19" descr="Man"/>
              <p:cNvPicPr preferRelativeResize="0"/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8142694" y="1656775"/>
                <a:ext cx="393600" cy="393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" name="Text Box 2"/>
            <p:cNvSpPr txBox="1"/>
            <p:nvPr/>
          </p:nvSpPr>
          <p:spPr>
            <a:xfrm>
              <a:off x="11965" y="3842"/>
              <a:ext cx="1545" cy="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865"/>
                <a:t>Project 2</a:t>
              </a:r>
              <a:endParaRPr lang="en-US" sz="1865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61780" y="4809581"/>
            <a:ext cx="1308100" cy="1308009"/>
            <a:chOff x="10822" y="5672"/>
            <a:chExt cx="1545" cy="1545"/>
          </a:xfrm>
        </p:grpSpPr>
        <p:sp>
          <p:nvSpPr>
            <p:cNvPr id="135" name="Google Shape;135;p19"/>
            <p:cNvSpPr/>
            <p:nvPr/>
          </p:nvSpPr>
          <p:spPr>
            <a:xfrm>
              <a:off x="10888" y="5672"/>
              <a:ext cx="1412" cy="147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865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10822" y="6169"/>
              <a:ext cx="1545" cy="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1865"/>
                <a:t>Project 3</a:t>
              </a:r>
              <a:endParaRPr lang="en-US" sz="1865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Выбор подхода для разработки тестов</a:t>
            </a:r>
            <a:endParaRPr lang="en-GB"/>
          </a:p>
        </p:txBody>
      </p:sp>
      <p:sp>
        <p:nvSpPr>
          <p:cNvPr id="149" name="Google Shape;149;p20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150" name="Google Shape;150;p20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128204" y="3019335"/>
            <a:ext cx="1115241" cy="111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6344700" y="2156733"/>
            <a:ext cx="28740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Developers</a:t>
            </a:r>
            <a:endParaRPr sz="535"/>
          </a:p>
        </p:txBody>
      </p:sp>
      <p:pic>
        <p:nvPicPr>
          <p:cNvPr id="152" name="Google Shape;152;p20" descr="Man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53417" y="2973984"/>
            <a:ext cx="1115241" cy="111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3423637" y="2111384"/>
            <a:ext cx="13748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 i="0" u="none" strike="noStrike" cap="none">
                <a:solidFill>
                  <a:srgbClr val="000000"/>
                </a:solidFill>
              </a:rPr>
              <a:t>QA</a:t>
            </a:r>
            <a:endParaRPr sz="1735"/>
          </a:p>
        </p:txBody>
      </p:sp>
      <p:pic>
        <p:nvPicPr>
          <p:cNvPr id="154" name="Google Shape;154;p20" descr="Ad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24735" y="3019327"/>
            <a:ext cx="571264" cy="57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Изначально выбранный подход</a:t>
            </a:r>
            <a:endParaRPr lang="en-GB"/>
          </a:p>
        </p:txBody>
      </p:sp>
      <p:sp>
        <p:nvSpPr>
          <p:cNvPr id="160" name="Google Shape;160;p21"/>
          <p:cNvSpPr txBox="1"/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400"/>
            </a:fld>
            <a:endParaRPr lang="en-GB" sz="2400"/>
          </a:p>
        </p:txBody>
      </p:sp>
      <p:pic>
        <p:nvPicPr>
          <p:cNvPr id="161" name="Google Shape;161;p21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943904" y="2845359"/>
            <a:ext cx="1115241" cy="111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6812117" y="1982000"/>
            <a:ext cx="33788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i="0" u="none" strike="noStrike" cap="none">
                <a:solidFill>
                  <a:srgbClr val="000000"/>
                </a:solidFill>
              </a:rPr>
              <a:t>Dev</a:t>
            </a:r>
            <a:r>
              <a:rPr lang="en-GB" sz="4800">
                <a:solidFill>
                  <a:srgbClr val="000000"/>
                </a:solidFill>
              </a:rPr>
              <a:t>elopers</a:t>
            </a:r>
            <a:endParaRPr sz="1335"/>
          </a:p>
        </p:txBody>
      </p:sp>
      <p:pic>
        <p:nvPicPr>
          <p:cNvPr id="163" name="Google Shape;163;p21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722671" y="3614559"/>
            <a:ext cx="1115241" cy="111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 descr="Group of me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165137" y="3614559"/>
            <a:ext cx="1115241" cy="1115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1"/>
          <p:cNvGrpSpPr/>
          <p:nvPr/>
        </p:nvGrpSpPr>
        <p:grpSpPr>
          <a:xfrm>
            <a:off x="1702433" y="1982000"/>
            <a:ext cx="2874000" cy="1978976"/>
            <a:chOff x="1276825" y="1486500"/>
            <a:chExt cx="2155500" cy="1484232"/>
          </a:xfrm>
        </p:grpSpPr>
        <p:pic>
          <p:nvPicPr>
            <p:cNvPr id="166" name="Google Shape;166;p21" descr="Ma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626200" y="2133738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21"/>
            <p:cNvSpPr/>
            <p:nvPr/>
          </p:nvSpPr>
          <p:spPr>
            <a:xfrm>
              <a:off x="1276825" y="1486500"/>
              <a:ext cx="21555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200" i="0" u="none" strike="noStrike" cap="none">
                  <a:solidFill>
                    <a:srgbClr val="000000"/>
                  </a:solidFill>
                </a:rPr>
                <a:t>QA team</a:t>
              </a:r>
              <a:endParaRPr sz="1735"/>
            </a:p>
          </p:txBody>
        </p:sp>
        <p:pic>
          <p:nvPicPr>
            <p:cNvPr id="168" name="Google Shape;168;p21" descr="Man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217250" y="2134301"/>
              <a:ext cx="836431" cy="8364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2899</Words>
  <Application>WPS Writer</Application>
  <PresentationFormat/>
  <Paragraphs>257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Arial</vt:lpstr>
      <vt:lpstr>SimSun</vt:lpstr>
      <vt:lpstr>Wingdings</vt:lpstr>
      <vt:lpstr>Arial</vt:lpstr>
      <vt:lpstr>Roboto</vt:lpstr>
      <vt:lpstr>Thonburi</vt:lpstr>
      <vt:lpstr>微软雅黑</vt:lpstr>
      <vt:lpstr>汉仪旗黑</vt:lpstr>
      <vt:lpstr>Arial Unicode MS</vt:lpstr>
      <vt:lpstr>宋体-简</vt:lpstr>
      <vt:lpstr>Streamline</vt:lpstr>
      <vt:lpstr>Вовлечение разработчиков в автотестирование</vt:lpstr>
      <vt:lpstr>Об авторе</vt:lpstr>
      <vt:lpstr>Тезисы</vt:lpstr>
      <vt:lpstr>План</vt:lpstr>
      <vt:lpstr>Выбор подхода для разработки тестов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Выбор инструментов для разработки тестов</vt:lpstr>
      <vt:lpstr>PowerPoint 演示文稿</vt:lpstr>
      <vt:lpstr>Большой пул задач, готовых к тестированию</vt:lpstr>
      <vt:lpstr>PowerPoint 演示文稿</vt:lpstr>
      <vt:lpstr>Время на автоматизацию</vt:lpstr>
      <vt:lpstr>Пул задач</vt:lpstr>
      <vt:lpstr>Возможные решения по работе с автоматизацией</vt:lpstr>
      <vt:lpstr>Вовлечение разработчиков в автотестирование</vt:lpstr>
      <vt:lpstr>Вовлечение разработчиков</vt:lpstr>
      <vt:lpstr>PowerPoint 演示文稿</vt:lpstr>
      <vt:lpstr>PowerPoint 演示文稿</vt:lpstr>
      <vt:lpstr>PowerPoint 演示文稿</vt:lpstr>
      <vt:lpstr>PowerPoint 演示文稿</vt:lpstr>
      <vt:lpstr>Первые шаги со стороны QA</vt:lpstr>
      <vt:lpstr>PowerPoint 演示文稿</vt:lpstr>
      <vt:lpstr>PowerPoint 演示文稿</vt:lpstr>
      <vt:lpstr>PowerPoint 演示文稿</vt:lpstr>
      <vt:lpstr>PowerPoint 演示文稿</vt:lpstr>
      <vt:lpstr>Результат</vt:lpstr>
      <vt:lpstr>PowerPoint 演示文稿</vt:lpstr>
      <vt:lpstr>PowerPoint 演示文稿</vt:lpstr>
      <vt:lpstr>Почему получилось?</vt:lpstr>
      <vt:lpstr>Заключение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Вовлечение разработчиков в автотестирование</dc:title>
  <dc:creator/>
  <cp:lastModifiedBy>dmitriy</cp:lastModifiedBy>
  <cp:revision>3</cp:revision>
  <dcterms:created xsi:type="dcterms:W3CDTF">2021-04-15T19:29:30Z</dcterms:created>
  <dcterms:modified xsi:type="dcterms:W3CDTF">2021-04-15T19:29:30Z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1033-3.1.2.5330</vt:lpwstr>
  </property>
</Properties>
</file>