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0"/>
  </p:notesMasterIdLst>
  <p:sldIdLst>
    <p:sldId id="256" r:id="rId2"/>
    <p:sldId id="257" r:id="rId3"/>
    <p:sldId id="258" r:id="rId4"/>
    <p:sldId id="283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9144000" cy="5143500" type="screen16x9"/>
  <p:notesSz cx="6858000" cy="9144000"/>
  <p:embeddedFontLst>
    <p:embeddedFont>
      <p:font typeface="Ouroboros RUS by Cop" pitchFamily="2" charset="-52"/>
      <p:regular r:id="rId31"/>
    </p:embeddedFont>
    <p:embeddedFont>
      <p:font typeface="Lobster" charset="-52"/>
      <p:regular r:id="rId32"/>
    </p:embeddedFont>
    <p:embeddedFont>
      <p:font typeface="Bree Serif" charset="0"/>
      <p:regular r:id="rId33"/>
    </p:embeddedFont>
    <p:embeddedFont>
      <p:font typeface="Caveat" charset="-52"/>
      <p:regular r:id="rId34"/>
      <p:bold r:id="rId35"/>
    </p:embeddedFont>
    <p:embeddedFont>
      <p:font typeface="Cambria" pitchFamily="18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-162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75a2fbce1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75a2fbce1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575a2fbce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575a2fbce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5768c154d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5768c154d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59ef0fed6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59ef0fed6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79a2df18a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579a2df18a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59ef0fed6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59ef0fed6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59ef0fed6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59ef0fed6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9ef0fed6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9ef0fed6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575a2fbce1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575a2fbce1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59ef0fed6e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59ef0fed6e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59ef0fed6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59ef0fed6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52400" y="92400"/>
            <a:ext cx="85206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ru" sz="4800" dirty="0" smtClean="0">
                <a:solidFill>
                  <a:srgbClr val="FF0000"/>
                </a:solidFill>
                <a:latin typeface="Ouroboros RUS by Cop" pitchFamily="2" charset="-52"/>
                <a:ea typeface="Ouroboros RUS by Cop" pitchFamily="2" charset="-52"/>
                <a:cs typeface="Lobster"/>
                <a:sym typeface="Lobster"/>
              </a:rPr>
              <a:t>БДСМ</a:t>
            </a:r>
            <a:r>
              <a:rPr lang="ru" sz="4800" dirty="0" smtClean="0">
                <a:solidFill>
                  <a:srgbClr val="FFFFFF"/>
                </a:solidFill>
                <a:latin typeface="Ouroboros RUS by Cop" pitchFamily="2" charset="-52"/>
                <a:ea typeface="Ouroboros RUS by Cop" pitchFamily="2" charset="-52"/>
                <a:cs typeface="Bree Serif"/>
                <a:sym typeface="Bree Serif"/>
              </a:rPr>
              <a:t>-</a:t>
            </a:r>
            <a:r>
              <a:rPr lang="ru" sz="4800" dirty="0" smtClean="0">
                <a:solidFill>
                  <a:srgbClr val="FFFFFF"/>
                </a:solidFill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ПОДХОД</a:t>
            </a:r>
            <a:endParaRPr sz="4800" dirty="0">
              <a:solidFill>
                <a:srgbClr val="FFFFFF"/>
              </a:solidFill>
              <a:latin typeface="Ouroboros RUS by Cop" pitchFamily="2" charset="-52"/>
              <a:ea typeface="Ouroboros RUS by Cop" pitchFamily="2" charset="-52"/>
              <a:cs typeface="Caveat"/>
              <a:sym typeface="Caveat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128375" y="1734625"/>
            <a:ext cx="8763300" cy="15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3200" dirty="0">
                <a:solidFill>
                  <a:srgbClr val="FFFFFF"/>
                </a:solidFill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А вы точно понимаете</a:t>
            </a:r>
            <a:endParaRPr sz="3200" dirty="0">
              <a:solidFill>
                <a:srgbClr val="FFFFFF"/>
              </a:solidFill>
              <a:latin typeface="Ouroboros RUS by Cop" pitchFamily="2" charset="-52"/>
              <a:ea typeface="Ouroboros RUS by Cop" pitchFamily="2" charset="-52"/>
              <a:cs typeface="Caveat"/>
              <a:sym typeface="Cave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3200" dirty="0">
                <a:solidFill>
                  <a:srgbClr val="FFFFFF"/>
                </a:solidFill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свой проект?</a:t>
            </a:r>
            <a:endParaRPr sz="3200" dirty="0">
              <a:solidFill>
                <a:srgbClr val="FFFFFF"/>
              </a:solidFill>
              <a:latin typeface="Ouroboros RUS by Cop" pitchFamily="2" charset="-52"/>
              <a:ea typeface="Ouroboros RUS by Cop" pitchFamily="2" charset="-52"/>
              <a:cs typeface="Caveat"/>
              <a:sym typeface="Caveat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28375" y="4090325"/>
            <a:ext cx="76932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400">
              <a:solidFill>
                <a:srgbClr val="EFEFE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2400" i="0" u="none" strike="noStrike" cap="none">
                <a:solidFill>
                  <a:srgbClr val="EFEFEF"/>
                </a:solidFill>
                <a:latin typeface="Caveat"/>
                <a:ea typeface="Caveat"/>
                <a:cs typeface="Caveat"/>
                <a:sym typeface="Caveat"/>
              </a:rPr>
              <a:t>Докладчик: Хоменко Алина</a:t>
            </a:r>
            <a:endParaRPr sz="2400" i="0" u="none" strike="noStrike" cap="none">
              <a:solidFill>
                <a:srgbClr val="EFEFE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6630" y="4090325"/>
            <a:ext cx="1697370" cy="105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 dirty="0"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Пришло время поговорить о БДСМ-подходе</a:t>
            </a:r>
            <a:endParaRPr sz="2600" dirty="0">
              <a:latin typeface="Ouroboros RUS by Cop" pitchFamily="2" charset="-52"/>
              <a:ea typeface="Ouroboros RUS by Cop" pitchFamily="2" charset="-52"/>
              <a:cs typeface="Caveat"/>
              <a:sym typeface="Caveat"/>
            </a:endParaRPr>
          </a:p>
        </p:txBody>
      </p:sp>
      <p:pic>
        <p:nvPicPr>
          <p:cNvPr id="121" name="Google Shape;121;p21"/>
          <p:cNvPicPr preferRelativeResize="0"/>
          <p:nvPr/>
        </p:nvPicPr>
        <p:blipFill rotWithShape="1">
          <a:blip r:embed="rId3">
            <a:alphaModFix/>
          </a:blip>
          <a:srcRect l="3561" r="4170" b="1768"/>
          <a:stretch/>
        </p:blipFill>
        <p:spPr>
          <a:xfrm>
            <a:off x="967250" y="805750"/>
            <a:ext cx="7115551" cy="4337750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2" name="Google Shape;122;p21"/>
          <p:cNvSpPr/>
          <p:nvPr/>
        </p:nvSpPr>
        <p:spPr>
          <a:xfrm>
            <a:off x="6236875" y="3817525"/>
            <a:ext cx="1160700" cy="96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1"/>
          <p:cNvSpPr/>
          <p:nvPr/>
        </p:nvSpPr>
        <p:spPr>
          <a:xfrm>
            <a:off x="6441875" y="4703625"/>
            <a:ext cx="800700" cy="15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1"/>
          <p:cNvSpPr txBox="1"/>
          <p:nvPr/>
        </p:nvSpPr>
        <p:spPr>
          <a:xfrm>
            <a:off x="6627125" y="3961975"/>
            <a:ext cx="4302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/>
              <a:t>...</a:t>
            </a:r>
            <a:endParaRPr sz="1800" b="1"/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0050" y="4372750"/>
            <a:ext cx="1243949" cy="77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>
            <a:spLocks noGrp="1"/>
          </p:cNvSpPr>
          <p:nvPr>
            <p:ph type="title"/>
          </p:nvPr>
        </p:nvSpPr>
        <p:spPr>
          <a:xfrm>
            <a:off x="1559075" y="352650"/>
            <a:ext cx="4068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3600" dirty="0">
                <a:solidFill>
                  <a:srgbClr val="CC0000"/>
                </a:solidFill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БДСМ-подход</a:t>
            </a:r>
            <a:endParaRPr sz="3600" dirty="0">
              <a:solidFill>
                <a:srgbClr val="CC0000"/>
              </a:solidFill>
              <a:latin typeface="Ouroboros RUS by Cop" pitchFamily="2" charset="-52"/>
              <a:ea typeface="Ouroboros RUS by Cop" pitchFamily="2" charset="-52"/>
              <a:cs typeface="Caveat"/>
              <a:sym typeface="Caveat"/>
            </a:endParaRPr>
          </a:p>
        </p:txBody>
      </p:sp>
      <p:grpSp>
        <p:nvGrpSpPr>
          <p:cNvPr id="131" name="Google Shape;131;p22"/>
          <p:cNvGrpSpPr/>
          <p:nvPr/>
        </p:nvGrpSpPr>
        <p:grpSpPr>
          <a:xfrm>
            <a:off x="785298" y="1090875"/>
            <a:ext cx="4842321" cy="3491903"/>
            <a:chOff x="2295869" y="0"/>
            <a:chExt cx="3928861" cy="3416400"/>
          </a:xfrm>
        </p:grpSpPr>
        <p:sp>
          <p:nvSpPr>
            <p:cNvPr id="132" name="Google Shape;132;p22"/>
            <p:cNvSpPr/>
            <p:nvPr/>
          </p:nvSpPr>
          <p:spPr>
            <a:xfrm>
              <a:off x="2295869" y="0"/>
              <a:ext cx="3416400" cy="34164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5400" cap="flat" cmpd="sng">
              <a:solidFill>
                <a:srgbClr val="1D1D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2"/>
            <p:cNvSpPr/>
            <p:nvPr/>
          </p:nvSpPr>
          <p:spPr>
            <a:xfrm>
              <a:off x="4004070" y="341973"/>
              <a:ext cx="2220660" cy="607211"/>
            </a:xfrm>
            <a:prstGeom prst="roundRect">
              <a:avLst>
                <a:gd name="adj" fmla="val 16667"/>
              </a:avLst>
            </a:prstGeom>
            <a:solidFill>
              <a:srgbClr val="CBCBCB">
                <a:alpha val="89803"/>
              </a:srgbClr>
            </a:solidFill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2"/>
            <p:cNvSpPr txBox="1"/>
            <p:nvPr/>
          </p:nvSpPr>
          <p:spPr>
            <a:xfrm>
              <a:off x="4004070" y="341973"/>
              <a:ext cx="2220660" cy="607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Менеджмент</a:t>
              </a:r>
              <a:endPara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2"/>
            <p:cNvSpPr/>
            <p:nvPr/>
          </p:nvSpPr>
          <p:spPr>
            <a:xfrm>
              <a:off x="4004070" y="1025086"/>
              <a:ext cx="2220660" cy="607211"/>
            </a:xfrm>
            <a:prstGeom prst="roundRect">
              <a:avLst>
                <a:gd name="adj" fmla="val 16667"/>
              </a:avLst>
            </a:prstGeom>
            <a:solidFill>
              <a:srgbClr val="CBCBCB">
                <a:alpha val="89803"/>
              </a:srgbClr>
            </a:solidFill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2"/>
            <p:cNvSpPr txBox="1"/>
            <p:nvPr/>
          </p:nvSpPr>
          <p:spPr>
            <a:xfrm>
              <a:off x="4004070" y="1025086"/>
              <a:ext cx="2220660" cy="607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События</a:t>
              </a:r>
              <a:endPara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2"/>
            <p:cNvSpPr/>
            <p:nvPr/>
          </p:nvSpPr>
          <p:spPr>
            <a:xfrm>
              <a:off x="4004070" y="1708199"/>
              <a:ext cx="2220660" cy="607211"/>
            </a:xfrm>
            <a:prstGeom prst="roundRect">
              <a:avLst>
                <a:gd name="adj" fmla="val 16667"/>
              </a:avLst>
            </a:prstGeom>
            <a:solidFill>
              <a:srgbClr val="CBCBCB">
                <a:alpha val="89803"/>
              </a:srgbClr>
            </a:solidFill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2"/>
            <p:cNvSpPr txBox="1"/>
            <p:nvPr/>
          </p:nvSpPr>
          <p:spPr>
            <a:xfrm>
              <a:off x="4004070" y="1708199"/>
              <a:ext cx="2220660" cy="607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Данные</a:t>
              </a:r>
              <a:endPara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2"/>
            <p:cNvSpPr/>
            <p:nvPr/>
          </p:nvSpPr>
          <p:spPr>
            <a:xfrm>
              <a:off x="4004070" y="2391313"/>
              <a:ext cx="2220660" cy="607211"/>
            </a:xfrm>
            <a:prstGeom prst="roundRect">
              <a:avLst>
                <a:gd name="adj" fmla="val 16667"/>
              </a:avLst>
            </a:prstGeom>
            <a:solidFill>
              <a:srgbClr val="CBCBCB">
                <a:alpha val="89803"/>
              </a:srgbClr>
            </a:solidFill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2"/>
            <p:cNvSpPr txBox="1"/>
            <p:nvPr/>
          </p:nvSpPr>
          <p:spPr>
            <a:xfrm>
              <a:off x="4004070" y="2391313"/>
              <a:ext cx="2220660" cy="607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3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Бизнес</a:t>
              </a:r>
              <a:endPara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1" name="Google Shape;14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6630" y="4090325"/>
            <a:ext cx="1697370" cy="105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3600" dirty="0">
                <a:solidFill>
                  <a:srgbClr val="FF0000"/>
                </a:solidFill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Бизнес</a:t>
            </a:r>
            <a:endParaRPr sz="3600" dirty="0">
              <a:solidFill>
                <a:srgbClr val="FF0000"/>
              </a:solidFill>
              <a:latin typeface="Ouroboros RUS by Cop" pitchFamily="2" charset="-52"/>
              <a:ea typeface="Ouroboros RUS by Cop" pitchFamily="2" charset="-52"/>
              <a:cs typeface="Caveat"/>
              <a:sym typeface="Caveat"/>
            </a:endParaRPr>
          </a:p>
        </p:txBody>
      </p:sp>
      <p:pic>
        <p:nvPicPr>
          <p:cNvPr id="147" name="Google Shape;147;p23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>
            <a:off x="4955250" y="2001950"/>
            <a:ext cx="4188751" cy="314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3"/>
          <p:cNvSpPr txBox="1">
            <a:spLocks noGrp="1"/>
          </p:cNvSpPr>
          <p:nvPr>
            <p:ph type="body" idx="1"/>
          </p:nvPr>
        </p:nvSpPr>
        <p:spPr>
          <a:xfrm>
            <a:off x="311700" y="953975"/>
            <a:ext cx="8520600" cy="3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определяет правила, которым подчиняются данные и события, внутреннюю логику. Без логики программа лишена </a:t>
            </a:r>
            <a:endParaRPr sz="3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sz="3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смысла. </a:t>
            </a:r>
            <a:endParaRPr sz="3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375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54515C"/>
              </a:solidFill>
            </a:endParaRPr>
          </a:p>
        </p:txBody>
      </p:sp>
      <p:pic>
        <p:nvPicPr>
          <p:cNvPr id="149" name="Google Shape;14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" y="4090325"/>
            <a:ext cx="1697370" cy="105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3600" dirty="0">
                <a:solidFill>
                  <a:srgbClr val="FF0000"/>
                </a:solidFill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Вопросы по </a:t>
            </a:r>
            <a:r>
              <a:rPr lang="ru" sz="3600" dirty="0" smtClean="0">
                <a:solidFill>
                  <a:srgbClr val="FF0000"/>
                </a:solidFill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бизнес</a:t>
            </a:r>
            <a:r>
              <a:rPr lang="ru-RU" sz="3600" dirty="0" smtClean="0">
                <a:solidFill>
                  <a:srgbClr val="FF0000"/>
                </a:solidFill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у</a:t>
            </a:r>
            <a:endParaRPr sz="3600" dirty="0">
              <a:solidFill>
                <a:srgbClr val="FF0000"/>
              </a:solidFill>
              <a:latin typeface="Ouroboros RUS by Cop" pitchFamily="2" charset="-52"/>
              <a:ea typeface="Ouroboros RUS by Cop" pitchFamily="2" charset="-52"/>
              <a:cs typeface="Caveat"/>
              <a:sym typeface="Caveat"/>
            </a:endParaRPr>
          </a:p>
        </p:txBody>
      </p:sp>
      <p:pic>
        <p:nvPicPr>
          <p:cNvPr id="155" name="Google Shape;155;p24"/>
          <p:cNvPicPr preferRelativeResize="0"/>
          <p:nvPr/>
        </p:nvPicPr>
        <p:blipFill rotWithShape="1">
          <a:blip r:embed="rId3">
            <a:alphaModFix amt="93000"/>
          </a:blip>
          <a:srcRect t="4498" r="14118"/>
          <a:stretch/>
        </p:blipFill>
        <p:spPr>
          <a:xfrm>
            <a:off x="5893300" y="0"/>
            <a:ext cx="3250700" cy="202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1. Как продукт </a:t>
            </a:r>
            <a:r>
              <a:rPr lang="ru" sz="2800" b="1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зарабатывает</a:t>
            </a:r>
            <a:r>
              <a:rPr lang="ru" sz="2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деньги?</a:t>
            </a:r>
            <a:endParaRPr sz="2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2. На какие </a:t>
            </a:r>
            <a:r>
              <a:rPr lang="ru" sz="2800" b="1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модули</a:t>
            </a:r>
            <a:r>
              <a:rPr lang="ru" sz="2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можно разбить?</a:t>
            </a:r>
            <a:endParaRPr sz="2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3. Какие </a:t>
            </a:r>
            <a:r>
              <a:rPr lang="ru" sz="2800" b="1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требования</a:t>
            </a:r>
            <a:r>
              <a:rPr lang="ru" sz="2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у каждого модуля ?</a:t>
            </a:r>
            <a:endParaRPr sz="2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4. Какие </a:t>
            </a:r>
            <a:r>
              <a:rPr lang="ru" sz="2800" b="1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свидетельства</a:t>
            </a:r>
            <a:r>
              <a:rPr lang="ru" sz="2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финансовой выгоды?</a:t>
            </a:r>
            <a:endParaRPr sz="2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5. Какая целевая </a:t>
            </a:r>
            <a:r>
              <a:rPr lang="ru" sz="2800" b="1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аудитория</a:t>
            </a:r>
            <a:r>
              <a:rPr lang="ru" sz="2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?</a:t>
            </a:r>
            <a:endParaRPr sz="2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*</a:t>
            </a:r>
            <a:r>
              <a:rPr lang="ru" sz="2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6. В чем “</a:t>
            </a:r>
            <a:r>
              <a:rPr lang="ru" sz="2800" b="1" u="sng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фишка</a:t>
            </a:r>
            <a:r>
              <a:rPr lang="ru" sz="2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” проекта?</a:t>
            </a:r>
            <a:endParaRPr sz="2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endParaRPr/>
          </a:p>
        </p:txBody>
      </p:sp>
      <p:pic>
        <p:nvPicPr>
          <p:cNvPr id="157" name="Google Shape;15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6630" y="4090325"/>
            <a:ext cx="1697370" cy="105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3600" dirty="0">
                <a:solidFill>
                  <a:srgbClr val="FF0000"/>
                </a:solidFill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Данные</a:t>
            </a:r>
            <a:endParaRPr sz="3600" dirty="0">
              <a:solidFill>
                <a:srgbClr val="FF0000"/>
              </a:solidFill>
              <a:latin typeface="Ouroboros RUS by Cop" pitchFamily="2" charset="-52"/>
              <a:ea typeface="Ouroboros RUS by Cop" pitchFamily="2" charset="-52"/>
              <a:cs typeface="Caveat"/>
              <a:sym typeface="Caveat"/>
            </a:endParaRPr>
          </a:p>
        </p:txBody>
      </p:sp>
      <p:pic>
        <p:nvPicPr>
          <p:cNvPr id="163" name="Google Shape;16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69800"/>
            <a:ext cx="4482025" cy="309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5"/>
          <p:cNvSpPr txBox="1">
            <a:spLocks noGrp="1"/>
          </p:cNvSpPr>
          <p:nvPr>
            <p:ph type="body" idx="1"/>
          </p:nvPr>
        </p:nvSpPr>
        <p:spPr>
          <a:xfrm>
            <a:off x="200200" y="1056100"/>
            <a:ext cx="872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ru" sz="2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Любая программа, так или иначе, работает с данными: хранит их, обрабатывает, анализирует,</a:t>
            </a:r>
            <a:r>
              <a:rPr lang="ru" sz="3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3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5" name="Google Shape;165;p25"/>
          <p:cNvSpPr txBox="1"/>
          <p:nvPr/>
        </p:nvSpPr>
        <p:spPr>
          <a:xfrm>
            <a:off x="4080925" y="2014650"/>
            <a:ext cx="4893300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 sz="2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передает. У данных могут быть разные источники,          способы хранения, требования.</a:t>
            </a:r>
            <a:endParaRPr sz="2800"/>
          </a:p>
        </p:txBody>
      </p:sp>
      <p:pic>
        <p:nvPicPr>
          <p:cNvPr id="166" name="Google Shape;16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6630" y="4090325"/>
            <a:ext cx="1697370" cy="105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dirty="0">
                <a:solidFill>
                  <a:srgbClr val="CC0000"/>
                </a:solidFill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Вопросы по данным</a:t>
            </a:r>
            <a:endParaRPr sz="3600" dirty="0">
              <a:solidFill>
                <a:srgbClr val="CC0000"/>
              </a:solidFill>
              <a:latin typeface="Ouroboros RUS by Cop" pitchFamily="2" charset="-52"/>
              <a:ea typeface="Ouroboros RUS by Cop" pitchFamily="2" charset="-52"/>
              <a:cs typeface="Caveat"/>
              <a:sym typeface="Caveat"/>
            </a:endParaRPr>
          </a:p>
        </p:txBody>
      </p:sp>
      <p:pic>
        <p:nvPicPr>
          <p:cNvPr id="172" name="Google Shape;172;p26"/>
          <p:cNvPicPr preferRelativeResize="0"/>
          <p:nvPr/>
        </p:nvPicPr>
        <p:blipFill rotWithShape="1">
          <a:blip r:embed="rId3">
            <a:alphaModFix/>
          </a:blip>
          <a:srcRect r="2950" b="6985"/>
          <a:stretch/>
        </p:blipFill>
        <p:spPr>
          <a:xfrm>
            <a:off x="4281125" y="2360200"/>
            <a:ext cx="4862876" cy="278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6"/>
          <p:cNvSpPr txBox="1">
            <a:spLocks noGrp="1"/>
          </p:cNvSpPr>
          <p:nvPr>
            <p:ph type="body" idx="1"/>
          </p:nvPr>
        </p:nvSpPr>
        <p:spPr>
          <a:xfrm>
            <a:off x="77000" y="923875"/>
            <a:ext cx="9066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1. Какие данные являются </a:t>
            </a:r>
            <a:r>
              <a:rPr lang="ru" sz="2800" b="1" u="sng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критичными</a:t>
            </a:r>
            <a:r>
              <a:rPr lang="ru" sz="280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 для бизнеса?</a:t>
            </a:r>
            <a:endParaRPr sz="2800">
              <a:solidFill>
                <a:srgbClr val="43434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2. Какие данные </a:t>
            </a:r>
            <a:r>
              <a:rPr lang="ru" sz="2800" b="1" u="sng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от пользователей</a:t>
            </a:r>
            <a:r>
              <a:rPr lang="ru" sz="280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 используются?</a:t>
            </a:r>
            <a:endParaRPr sz="2800">
              <a:solidFill>
                <a:srgbClr val="43434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3. Какие данные используются </a:t>
            </a:r>
            <a:r>
              <a:rPr lang="ru" sz="2800" b="1" u="sng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от партнеров</a:t>
            </a:r>
            <a:r>
              <a:rPr lang="ru" sz="280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?</a:t>
            </a:r>
            <a:endParaRPr sz="2800">
              <a:solidFill>
                <a:srgbClr val="43434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4. Как и где </a:t>
            </a:r>
            <a:r>
              <a:rPr lang="ru" sz="2800" b="1" u="sng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храним</a:t>
            </a:r>
            <a:r>
              <a:rPr lang="ru" sz="280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 эти данные?</a:t>
            </a:r>
            <a:endParaRPr sz="2800">
              <a:solidFill>
                <a:srgbClr val="43434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/>
          </a:p>
        </p:txBody>
      </p:sp>
      <p:pic>
        <p:nvPicPr>
          <p:cNvPr id="174" name="Google Shape;17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00" y="4173675"/>
            <a:ext cx="1565251" cy="96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7"/>
          <p:cNvPicPr preferRelativeResize="0"/>
          <p:nvPr/>
        </p:nvPicPr>
        <p:blipFill rotWithShape="1">
          <a:blip r:embed="rId3">
            <a:alphaModFix amt="84000"/>
          </a:blip>
          <a:srcRect r="2761" b="2391"/>
          <a:stretch/>
        </p:blipFill>
        <p:spPr>
          <a:xfrm>
            <a:off x="0" y="0"/>
            <a:ext cx="3310925" cy="502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7"/>
          <p:cNvSpPr txBox="1">
            <a:spLocks noGrp="1"/>
          </p:cNvSpPr>
          <p:nvPr>
            <p:ph type="title"/>
          </p:nvPr>
        </p:nvSpPr>
        <p:spPr>
          <a:xfrm>
            <a:off x="3301050" y="48625"/>
            <a:ext cx="2999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3600" dirty="0">
                <a:solidFill>
                  <a:srgbClr val="FF0000"/>
                </a:solidFill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События</a:t>
            </a:r>
            <a:endParaRPr sz="3600" dirty="0">
              <a:solidFill>
                <a:srgbClr val="FF0000"/>
              </a:solidFill>
              <a:latin typeface="Ouroboros RUS by Cop" pitchFamily="2" charset="-52"/>
              <a:ea typeface="Ouroboros RUS by Cop" pitchFamily="2" charset="-52"/>
              <a:cs typeface="Caveat"/>
              <a:sym typeface="Caveat"/>
            </a:endParaRPr>
          </a:p>
        </p:txBody>
      </p:sp>
      <p:sp>
        <p:nvSpPr>
          <p:cNvPr id="181" name="Google Shape;181;p27"/>
          <p:cNvSpPr txBox="1">
            <a:spLocks noGrp="1"/>
          </p:cNvSpPr>
          <p:nvPr>
            <p:ph type="body" idx="1"/>
          </p:nvPr>
        </p:nvSpPr>
        <p:spPr>
          <a:xfrm>
            <a:off x="3247250" y="847675"/>
            <a:ext cx="57153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Любая программа должна что-то делать. События могут происходить как и в самой программе, так и совершаться со стороны пользователя или внешних систем.</a:t>
            </a:r>
            <a:endParaRPr sz="3000"/>
          </a:p>
        </p:txBody>
      </p:sp>
      <p:pic>
        <p:nvPicPr>
          <p:cNvPr id="182" name="Google Shape;18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6630" y="4090325"/>
            <a:ext cx="1697370" cy="105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3600" dirty="0">
                <a:solidFill>
                  <a:srgbClr val="FF0000"/>
                </a:solidFill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Вопросы по событиям</a:t>
            </a:r>
            <a:endParaRPr sz="3600" dirty="0">
              <a:solidFill>
                <a:srgbClr val="FF0000"/>
              </a:solidFill>
              <a:latin typeface="Ouroboros RUS by Cop" pitchFamily="2" charset="-52"/>
              <a:ea typeface="Ouroboros RUS by Cop" pitchFamily="2" charset="-52"/>
              <a:cs typeface="Caveat"/>
              <a:sym typeface="Caveat"/>
            </a:endParaRPr>
          </a:p>
        </p:txBody>
      </p:sp>
      <p:pic>
        <p:nvPicPr>
          <p:cNvPr id="188" name="Google Shape;18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950" y="2253500"/>
            <a:ext cx="4233050" cy="28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8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8697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AutoNum type="arabicPeriod"/>
            </a:pPr>
            <a:r>
              <a:rPr lang="ru" sz="28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Какие действия пользователь совершает для </a:t>
            </a:r>
            <a:r>
              <a:rPr lang="ru" sz="2800" b="1" u="sng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бизнеса</a:t>
            </a:r>
            <a:r>
              <a:rPr lang="ru" sz="28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?</a:t>
            </a:r>
            <a:endParaRPr sz="28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AutoNum type="arabicPeriod"/>
            </a:pPr>
            <a:r>
              <a:rPr lang="ru" sz="28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Какие действия с</a:t>
            </a:r>
            <a:r>
              <a:rPr lang="ru" sz="2800" b="1" u="sng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данными</a:t>
            </a:r>
            <a:r>
              <a:rPr lang="ru" sz="28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можно совершать?</a:t>
            </a:r>
            <a:endParaRPr sz="28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AutoNum type="arabicPeriod"/>
            </a:pPr>
            <a:r>
              <a:rPr lang="ru" sz="28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Какие </a:t>
            </a:r>
            <a:r>
              <a:rPr lang="ru" sz="2800" b="1" u="sng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внутренние</a:t>
            </a:r>
            <a:r>
              <a:rPr lang="ru" sz="28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события</a:t>
            </a:r>
            <a:endParaRPr sz="28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могут происходить?</a:t>
            </a:r>
            <a:endParaRPr sz="28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</a:pPr>
            <a:r>
              <a:rPr lang="ru" sz="2800" dirty="0" smtClean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4.  Какие </a:t>
            </a:r>
            <a:r>
              <a:rPr lang="ru" sz="2800" b="1" u="sng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внешние</a:t>
            </a:r>
            <a:r>
              <a:rPr lang="ru" sz="28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события </a:t>
            </a:r>
            <a:endParaRPr sz="28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могут происходить?</a:t>
            </a:r>
            <a:endParaRPr sz="28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90" name="Google Shape;19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" y="4090325"/>
            <a:ext cx="1697370" cy="105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3600" dirty="0">
                <a:solidFill>
                  <a:srgbClr val="CC0000"/>
                </a:solidFill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Менеджмент</a:t>
            </a:r>
            <a:r>
              <a:rPr lang="ru" b="1" dirty="0">
                <a:solidFill>
                  <a:srgbClr val="CC0000"/>
                </a:solidFill>
              </a:rPr>
              <a:t/>
            </a:r>
            <a:br>
              <a:rPr lang="ru" b="1" dirty="0">
                <a:solidFill>
                  <a:srgbClr val="CC0000"/>
                </a:solidFill>
              </a:rPr>
            </a:br>
            <a:endParaRPr b="1" dirty="0">
              <a:solidFill>
                <a:srgbClr val="CC0000"/>
              </a:solidFill>
            </a:endParaRPr>
          </a:p>
        </p:txBody>
      </p:sp>
      <p:pic>
        <p:nvPicPr>
          <p:cNvPr id="196" name="Google Shape;196;p29"/>
          <p:cNvPicPr preferRelativeResize="0"/>
          <p:nvPr/>
        </p:nvPicPr>
        <p:blipFill rotWithShape="1">
          <a:blip r:embed="rId3">
            <a:alphaModFix/>
          </a:blip>
          <a:srcRect r="-2627" b="10841"/>
          <a:stretch/>
        </p:blipFill>
        <p:spPr>
          <a:xfrm>
            <a:off x="3343275" y="1381125"/>
            <a:ext cx="5953125" cy="376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000">
                <a:solidFill>
                  <a:srgbClr val="54515C"/>
                </a:solidFill>
                <a:latin typeface="Cambria"/>
                <a:ea typeface="Cambria"/>
                <a:cs typeface="Cambria"/>
                <a:sym typeface="Cambria"/>
              </a:rPr>
              <a:t>То, как программа взаимодействует с внешним миром, то, как мы можем управлять продуктом, способы взаимодействия между всеми предыдущими слоями.</a:t>
            </a:r>
            <a:endParaRPr sz="30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98" name="Google Shape;19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00" y="4173675"/>
            <a:ext cx="1565251" cy="96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0"/>
          <p:cNvPicPr preferRelativeResize="0"/>
          <p:nvPr/>
        </p:nvPicPr>
        <p:blipFill rotWithShape="1">
          <a:blip r:embed="rId3">
            <a:alphaModFix/>
          </a:blip>
          <a:srcRect l="13711" t="1260" r="9689" b="-1260"/>
          <a:stretch/>
        </p:blipFill>
        <p:spPr>
          <a:xfrm>
            <a:off x="0" y="119950"/>
            <a:ext cx="3357125" cy="49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0"/>
          <p:cNvSpPr txBox="1">
            <a:spLocks noGrp="1"/>
          </p:cNvSpPr>
          <p:nvPr>
            <p:ph type="body" idx="1"/>
          </p:nvPr>
        </p:nvSpPr>
        <p:spPr>
          <a:xfrm>
            <a:off x="2939300" y="923875"/>
            <a:ext cx="6204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>
                <a:solidFill>
                  <a:srgbClr val="54515C"/>
                </a:solidFill>
                <a:latin typeface="Cambria"/>
                <a:ea typeface="Cambria"/>
                <a:cs typeface="Cambria"/>
                <a:sym typeface="Cambria"/>
              </a:rPr>
              <a:t>1. Как реализовано управление </a:t>
            </a:r>
            <a:r>
              <a:rPr lang="ru" sz="2800" b="1" u="sng">
                <a:solidFill>
                  <a:srgbClr val="54515C"/>
                </a:solidFill>
                <a:latin typeface="Cambria"/>
                <a:ea typeface="Cambria"/>
                <a:cs typeface="Cambria"/>
                <a:sym typeface="Cambria"/>
              </a:rPr>
              <a:t>бизнес-компонентами</a:t>
            </a:r>
            <a:r>
              <a:rPr lang="ru" sz="2800">
                <a:solidFill>
                  <a:srgbClr val="54515C"/>
                </a:solidFill>
                <a:latin typeface="Cambria"/>
                <a:ea typeface="Cambria"/>
                <a:cs typeface="Cambria"/>
                <a:sym typeface="Cambria"/>
              </a:rPr>
              <a:t>?</a:t>
            </a:r>
            <a:endParaRPr sz="2800">
              <a:solidFill>
                <a:srgbClr val="54515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>
                <a:solidFill>
                  <a:srgbClr val="54515C"/>
                </a:solidFill>
                <a:latin typeface="Cambria"/>
                <a:ea typeface="Cambria"/>
                <a:cs typeface="Cambria"/>
                <a:sym typeface="Cambria"/>
              </a:rPr>
              <a:t>2. Как реализовано управление </a:t>
            </a:r>
            <a:r>
              <a:rPr lang="ru" sz="2800" b="1" u="sng">
                <a:solidFill>
                  <a:srgbClr val="54515C"/>
                </a:solidFill>
                <a:latin typeface="Cambria"/>
                <a:ea typeface="Cambria"/>
                <a:cs typeface="Cambria"/>
                <a:sym typeface="Cambria"/>
              </a:rPr>
              <a:t>данными</a:t>
            </a:r>
            <a:r>
              <a:rPr lang="ru" sz="2800">
                <a:solidFill>
                  <a:srgbClr val="54515C"/>
                </a:solidFill>
                <a:latin typeface="Cambria"/>
                <a:ea typeface="Cambria"/>
                <a:cs typeface="Cambria"/>
                <a:sym typeface="Cambria"/>
              </a:rPr>
              <a:t>?</a:t>
            </a:r>
            <a:endParaRPr sz="2800">
              <a:solidFill>
                <a:srgbClr val="54515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>
                <a:solidFill>
                  <a:srgbClr val="54515C"/>
                </a:solidFill>
                <a:latin typeface="Cambria"/>
                <a:ea typeface="Cambria"/>
                <a:cs typeface="Cambria"/>
                <a:sym typeface="Cambria"/>
              </a:rPr>
              <a:t>3. Как реализовано управление </a:t>
            </a:r>
            <a:r>
              <a:rPr lang="ru" sz="2800" b="1" u="sng">
                <a:solidFill>
                  <a:srgbClr val="54515C"/>
                </a:solidFill>
                <a:latin typeface="Cambria"/>
                <a:ea typeface="Cambria"/>
                <a:cs typeface="Cambria"/>
                <a:sym typeface="Cambria"/>
              </a:rPr>
              <a:t>событиями</a:t>
            </a:r>
            <a:r>
              <a:rPr lang="ru" sz="2800">
                <a:solidFill>
                  <a:srgbClr val="54515C"/>
                </a:solidFill>
                <a:latin typeface="Cambria"/>
                <a:ea typeface="Cambria"/>
                <a:cs typeface="Cambria"/>
                <a:sym typeface="Cambria"/>
              </a:rPr>
              <a:t>?</a:t>
            </a:r>
            <a:endParaRPr sz="2800">
              <a:solidFill>
                <a:srgbClr val="54515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>
                <a:solidFill>
                  <a:srgbClr val="54515C"/>
                </a:solidFill>
                <a:latin typeface="Cambria"/>
                <a:ea typeface="Cambria"/>
                <a:cs typeface="Cambria"/>
                <a:sym typeface="Cambria"/>
              </a:rPr>
              <a:t>4. И все что касается </a:t>
            </a:r>
            <a:r>
              <a:rPr lang="ru" sz="2800" b="1" u="sng">
                <a:solidFill>
                  <a:srgbClr val="54515C"/>
                </a:solidFill>
                <a:latin typeface="Cambria"/>
                <a:ea typeface="Cambria"/>
                <a:cs typeface="Cambria"/>
                <a:sym typeface="Cambria"/>
              </a:rPr>
              <a:t>интерфейса</a:t>
            </a:r>
            <a:r>
              <a:rPr lang="ru" sz="2800">
                <a:solidFill>
                  <a:srgbClr val="54515C"/>
                </a:solidFill>
                <a:latin typeface="Cambria"/>
                <a:ea typeface="Cambria"/>
                <a:cs typeface="Cambria"/>
                <a:sym typeface="Cambria"/>
              </a:rPr>
              <a:t>...</a:t>
            </a:r>
            <a:endParaRPr sz="28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5" name="Google Shape;205;p30"/>
          <p:cNvSpPr txBox="1">
            <a:spLocks noGrp="1"/>
          </p:cNvSpPr>
          <p:nvPr>
            <p:ph type="title"/>
          </p:nvPr>
        </p:nvSpPr>
        <p:spPr>
          <a:xfrm>
            <a:off x="3083650" y="308025"/>
            <a:ext cx="5755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dirty="0">
                <a:solidFill>
                  <a:srgbClr val="CC0000"/>
                </a:solidFill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Вопросы по менеджменту</a:t>
            </a:r>
            <a:endParaRPr dirty="0">
              <a:solidFill>
                <a:srgbClr val="CC0000"/>
              </a:solidFill>
              <a:latin typeface="Ouroboros RUS by Cop" pitchFamily="2" charset="-52"/>
              <a:ea typeface="Ouroboros RUS by Cop" pitchFamily="2" charset="-52"/>
              <a:cs typeface="Caveat"/>
              <a:sym typeface="Caveat"/>
            </a:endParaRPr>
          </a:p>
        </p:txBody>
      </p:sp>
      <p:pic>
        <p:nvPicPr>
          <p:cNvPr id="206" name="Google Shape;20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8750" y="4173675"/>
            <a:ext cx="1565251" cy="96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/>
              <a:t>Для кого мой доклад:</a:t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 l="33368"/>
          <a:stretch/>
        </p:blipFill>
        <p:spPr>
          <a:xfrm>
            <a:off x="1830173" y="0"/>
            <a:ext cx="731382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l="33368"/>
          <a:stretch/>
        </p:blipFill>
        <p:spPr>
          <a:xfrm>
            <a:off x="0" y="0"/>
            <a:ext cx="54836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2617950" y="1017725"/>
            <a:ext cx="6526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Wingdings" pitchFamily="2" charset="2"/>
              <a:buChar char="§"/>
            </a:pPr>
            <a:r>
              <a:rPr lang="ru" sz="3000" dirty="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работает на аутсорсе/фрилансе</a:t>
            </a:r>
            <a:endParaRPr sz="3000" dirty="0">
              <a:solidFill>
                <a:srgbClr val="43434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Wingdings" pitchFamily="2" charset="2"/>
              <a:buChar char="§"/>
            </a:pPr>
            <a:r>
              <a:rPr lang="ru" sz="3000" dirty="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изучает новый проект</a:t>
            </a:r>
            <a:endParaRPr sz="3000" dirty="0">
              <a:solidFill>
                <a:srgbClr val="43434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Wingdings" pitchFamily="2" charset="2"/>
              <a:buChar char="§"/>
            </a:pPr>
            <a:r>
              <a:rPr lang="ru" sz="3000" dirty="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сам пишет документацию</a:t>
            </a:r>
            <a:endParaRPr sz="3000" dirty="0">
              <a:solidFill>
                <a:srgbClr val="43434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Wingdings" pitchFamily="2" charset="2"/>
              <a:buChar char="§"/>
            </a:pPr>
            <a:r>
              <a:rPr lang="ru" sz="3000" dirty="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в поисках нового взгляда на свой проект</a:t>
            </a:r>
            <a:endParaRPr sz="3000" dirty="0">
              <a:solidFill>
                <a:srgbClr val="434343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15400" y="4645125"/>
            <a:ext cx="9128600" cy="498300"/>
          </a:xfrm>
          <a:prstGeom prst="rect">
            <a:avLst/>
          </a:prstGeom>
          <a:solidFill>
            <a:srgbClr val="141414">
              <a:alpha val="7000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2366682" y="292625"/>
            <a:ext cx="646546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3000" dirty="0">
                <a:solidFill>
                  <a:srgbClr val="CC0000"/>
                </a:solidFill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Этот доклад для тех, кто:</a:t>
            </a:r>
            <a:endParaRPr sz="3000" dirty="0">
              <a:solidFill>
                <a:srgbClr val="CC0000"/>
              </a:solidFill>
              <a:latin typeface="Ouroboros RUS by Cop" pitchFamily="2" charset="-52"/>
              <a:ea typeface="Ouroboros RUS by Cop" pitchFamily="2" charset="-52"/>
              <a:cs typeface="Caveat"/>
              <a:sym typeface="Caveat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 rotWithShape="1">
          <a:blip r:embed="rId4">
            <a:alphaModFix/>
          </a:blip>
          <a:srcRect b="45943"/>
          <a:stretch/>
        </p:blipFill>
        <p:spPr>
          <a:xfrm>
            <a:off x="7494437" y="4058746"/>
            <a:ext cx="1750774" cy="58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5">
            <a:alphaModFix/>
          </a:blip>
          <a:srcRect t="52687"/>
          <a:stretch/>
        </p:blipFill>
        <p:spPr>
          <a:xfrm>
            <a:off x="7483551" y="4601583"/>
            <a:ext cx="1697376" cy="49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1"/>
          <p:cNvSpPr txBox="1">
            <a:spLocks noGrp="1"/>
          </p:cNvSpPr>
          <p:nvPr>
            <p:ph type="title"/>
          </p:nvPr>
        </p:nvSpPr>
        <p:spPr>
          <a:xfrm>
            <a:off x="311700" y="1737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dirty="0"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Пришло время </a:t>
            </a:r>
            <a:r>
              <a:rPr lang="ru" dirty="0" smtClean="0"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примера</a:t>
            </a:r>
            <a:endParaRPr dirty="0">
              <a:latin typeface="Ouroboros RUS by Cop" pitchFamily="2" charset="-52"/>
              <a:ea typeface="Ouroboros RUS by Cop" pitchFamily="2" charset="-52"/>
              <a:cs typeface="Caveat"/>
              <a:sym typeface="Caveat"/>
            </a:endParaRPr>
          </a:p>
        </p:txBody>
      </p:sp>
      <p:pic>
        <p:nvPicPr>
          <p:cNvPr id="213" name="Google Shape;21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8750" y="4173675"/>
            <a:ext cx="1565251" cy="9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kiwi-logo.png"/>
          <p:cNvPicPr>
            <a:picLocks noChangeAspect="1"/>
          </p:cNvPicPr>
          <p:nvPr/>
        </p:nvPicPr>
        <p:blipFill>
          <a:blip r:embed="rId4">
            <a:lum contrast="30000"/>
          </a:blip>
          <a:stretch>
            <a:fillRect/>
          </a:stretch>
        </p:blipFill>
        <p:spPr>
          <a:xfrm>
            <a:off x="1731229" y="1187668"/>
            <a:ext cx="6055482" cy="300595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2"/>
          <p:cNvSpPr txBox="1">
            <a:spLocks noGrp="1"/>
          </p:cNvSpPr>
          <p:nvPr>
            <p:ph type="title"/>
          </p:nvPr>
        </p:nvSpPr>
        <p:spPr>
          <a:xfrm>
            <a:off x="173100" y="579775"/>
            <a:ext cx="8520600" cy="19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72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Дисклеймер</a:t>
            </a:r>
            <a:endParaRPr sz="72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19" name="Google Shape;219;p32"/>
          <p:cNvPicPr preferRelativeResize="0"/>
          <p:nvPr/>
        </p:nvPicPr>
        <p:blipFill>
          <a:blip r:embed="rId3">
            <a:alphaModFix amt="81000"/>
          </a:blip>
          <a:stretch>
            <a:fillRect/>
          </a:stretch>
        </p:blipFill>
        <p:spPr>
          <a:xfrm>
            <a:off x="1800588" y="1727100"/>
            <a:ext cx="5353688" cy="341640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2"/>
          <p:cNvSpPr txBox="1">
            <a:spLocks noGrp="1"/>
          </p:cNvSpPr>
          <p:nvPr>
            <p:ph type="body" idx="1"/>
          </p:nvPr>
        </p:nvSpPr>
        <p:spPr>
          <a:xfrm>
            <a:off x="311700" y="1762075"/>
            <a:ext cx="8520600" cy="10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FF"/>
                </a:solidFill>
              </a:rPr>
              <a:t>Информация является недостоверной. Все предположения основаны на опыте, интуиции и логике.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221" name="Google Shape;22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6630" y="4090325"/>
            <a:ext cx="1697370" cy="105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3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dirty="0">
                <a:solidFill>
                  <a:srgbClr val="FF0000"/>
                </a:solidFill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KIWI.com - Бизнес</a:t>
            </a:r>
            <a:endParaRPr sz="3600" dirty="0">
              <a:solidFill>
                <a:srgbClr val="FF0000"/>
              </a:solidFill>
              <a:latin typeface="Ouroboros RUS by Cop" pitchFamily="2" charset="-52"/>
              <a:ea typeface="Ouroboros RUS by Cop" pitchFamily="2" charset="-52"/>
              <a:cs typeface="Caveat"/>
              <a:sym typeface="Caveat"/>
            </a:endParaRPr>
          </a:p>
        </p:txBody>
      </p:sp>
      <p:pic>
        <p:nvPicPr>
          <p:cNvPr id="227" name="Google Shape;227;p33"/>
          <p:cNvPicPr preferRelativeResize="0"/>
          <p:nvPr/>
        </p:nvPicPr>
        <p:blipFill rotWithShape="1">
          <a:blip r:embed="rId3">
            <a:alphaModFix/>
          </a:blip>
          <a:srcRect l="11205"/>
          <a:stretch/>
        </p:blipFill>
        <p:spPr>
          <a:xfrm flipH="1">
            <a:off x="4958900" y="2222100"/>
            <a:ext cx="4129825" cy="29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3"/>
          <p:cNvSpPr txBox="1">
            <a:spLocks noGrp="1"/>
          </p:cNvSpPr>
          <p:nvPr>
            <p:ph type="body" idx="1"/>
          </p:nvPr>
        </p:nvSpPr>
        <p:spPr>
          <a:xfrm>
            <a:off x="76200" y="673300"/>
            <a:ext cx="9144000" cy="3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mbria"/>
              <a:buAutoNum type="arabicPeriod"/>
            </a:pPr>
            <a:r>
              <a:rPr lang="ru" sz="3000" u="sng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Прибыль</a:t>
            </a:r>
            <a:r>
              <a:rPr lang="ru" sz="30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: продажи, бронирования, аренды</a:t>
            </a:r>
            <a:endParaRPr sz="30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4191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mbria"/>
              <a:buAutoNum type="arabicPeriod"/>
            </a:pPr>
            <a:r>
              <a:rPr lang="ru" sz="3000" u="sng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Модули</a:t>
            </a:r>
            <a:r>
              <a:rPr lang="ru" sz="30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: парсеры и агрегаторы, модули оплаты</a:t>
            </a:r>
            <a:endParaRPr sz="30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4191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mbria"/>
              <a:buAutoNum type="arabicPeriod"/>
            </a:pPr>
            <a:r>
              <a:rPr lang="ru" sz="3000" u="sng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Требования к парсерам и агрегаторам</a:t>
            </a:r>
            <a:r>
              <a:rPr lang="ru" sz="30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: скорость, достоверность, актуальность. </a:t>
            </a:r>
            <a:r>
              <a:rPr lang="ru" sz="3000" u="sng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Требования к модулям оплаты</a:t>
            </a:r>
            <a:r>
              <a:rPr lang="ru" sz="30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: безопасность, достоверность, надежность</a:t>
            </a:r>
            <a:endParaRPr sz="2000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29" name="Google Shape;22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" y="4090325"/>
            <a:ext cx="1697370" cy="105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4"/>
          <p:cNvPicPr preferRelativeResize="0"/>
          <p:nvPr/>
        </p:nvPicPr>
        <p:blipFill rotWithShape="1">
          <a:blip r:embed="rId3">
            <a:alphaModFix amt="41000"/>
          </a:blip>
          <a:srcRect t="-7730" b="26948"/>
          <a:stretch/>
        </p:blipFill>
        <p:spPr>
          <a:xfrm>
            <a:off x="0" y="1295400"/>
            <a:ext cx="9144000" cy="38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4"/>
          <p:cNvSpPr txBox="1">
            <a:spLocks noGrp="1"/>
          </p:cNvSpPr>
          <p:nvPr>
            <p:ph type="title"/>
          </p:nvPr>
        </p:nvSpPr>
        <p:spPr>
          <a:xfrm>
            <a:off x="616500" y="709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dirty="0">
                <a:solidFill>
                  <a:srgbClr val="FF0000"/>
                </a:solidFill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KIWI.com - Бизнес</a:t>
            </a:r>
            <a:endParaRPr sz="3600" dirty="0">
              <a:solidFill>
                <a:srgbClr val="FF0000"/>
              </a:solidFill>
              <a:latin typeface="Ouroboros RUS by Cop" pitchFamily="2" charset="-52"/>
              <a:ea typeface="Ouroboros RUS by Cop" pitchFamily="2" charset="-52"/>
              <a:cs typeface="Caveat"/>
              <a:sym typeface="Caveat"/>
            </a:endParaRPr>
          </a:p>
        </p:txBody>
      </p:sp>
      <p:sp>
        <p:nvSpPr>
          <p:cNvPr id="236" name="Google Shape;236;p34"/>
          <p:cNvSpPr txBox="1">
            <a:spLocks noGrp="1"/>
          </p:cNvSpPr>
          <p:nvPr>
            <p:ph type="body" idx="1"/>
          </p:nvPr>
        </p:nvSpPr>
        <p:spPr>
          <a:xfrm>
            <a:off x="152400" y="1054300"/>
            <a:ext cx="8838600" cy="30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4. Узнать о прибыли можно из отчетов, dashboard</a:t>
            </a:r>
            <a:endParaRPr sz="3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5. Массовый продукт активного спроса</a:t>
            </a:r>
            <a:endParaRPr sz="3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6. Фишка проекта: собственные варианты стыковок</a:t>
            </a:r>
            <a:endParaRPr/>
          </a:p>
        </p:txBody>
      </p:sp>
      <p:pic>
        <p:nvPicPr>
          <p:cNvPr id="237" name="Google Shape;23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6630" y="4090325"/>
            <a:ext cx="1697370" cy="105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5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dirty="0">
                <a:solidFill>
                  <a:srgbClr val="FF0000"/>
                </a:solidFill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KIWI.com - </a:t>
            </a:r>
            <a:r>
              <a:rPr lang="ru" sz="3600" dirty="0" smtClean="0">
                <a:solidFill>
                  <a:srgbClr val="FF0000"/>
                </a:solidFill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Данные</a:t>
            </a:r>
            <a:endParaRPr sz="3600" dirty="0">
              <a:solidFill>
                <a:srgbClr val="FF0000"/>
              </a:solidFill>
              <a:latin typeface="Ouroboros RUS by Cop" pitchFamily="2" charset="-52"/>
              <a:ea typeface="Ouroboros RUS by Cop" pitchFamily="2" charset="-52"/>
              <a:cs typeface="Caveat"/>
              <a:sym typeface="Caveat"/>
            </a:endParaRPr>
          </a:p>
        </p:txBody>
      </p:sp>
      <p:pic>
        <p:nvPicPr>
          <p:cNvPr id="243" name="Google Shape;243;p35"/>
          <p:cNvPicPr preferRelativeResize="0"/>
          <p:nvPr/>
        </p:nvPicPr>
        <p:blipFill rotWithShape="1">
          <a:blip r:embed="rId3">
            <a:alphaModFix/>
          </a:blip>
          <a:srcRect t="21948"/>
          <a:stretch/>
        </p:blipFill>
        <p:spPr>
          <a:xfrm>
            <a:off x="5953675" y="-5575"/>
            <a:ext cx="3190324" cy="2490026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5"/>
          <p:cNvSpPr txBox="1">
            <a:spLocks noGrp="1"/>
          </p:cNvSpPr>
          <p:nvPr>
            <p:ph type="body" idx="1"/>
          </p:nvPr>
        </p:nvSpPr>
        <p:spPr>
          <a:xfrm>
            <a:off x="96900" y="815275"/>
            <a:ext cx="914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mbria"/>
              <a:buAutoNum type="arabicPeriod"/>
            </a:pPr>
            <a:r>
              <a:rPr lang="ru" sz="2800" u="sng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Критичные данные</a:t>
            </a:r>
            <a:r>
              <a:rPr lang="ru" sz="28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: от парсеров,</a:t>
            </a:r>
            <a:endParaRPr sz="28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715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партнеров, платежных систем </a:t>
            </a:r>
            <a:endParaRPr sz="28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</a:pPr>
            <a:r>
              <a:rPr lang="ru" sz="2800" dirty="0" smtClean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2. </a:t>
            </a:r>
            <a:r>
              <a:rPr lang="ru" sz="2800" u="sng" dirty="0" smtClean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Данные </a:t>
            </a:r>
            <a:r>
              <a:rPr lang="ru" sz="2800" u="sng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от пользователей</a:t>
            </a:r>
            <a:r>
              <a:rPr lang="ru" sz="28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:  учетная запись, запросы, бронирования, реквизиты</a:t>
            </a:r>
            <a:endParaRPr sz="28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</a:pPr>
            <a:r>
              <a:rPr lang="ru" sz="2800" dirty="0" smtClean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3. </a:t>
            </a:r>
            <a:r>
              <a:rPr lang="ru" sz="2800" u="sng" dirty="0" smtClean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Данные </a:t>
            </a:r>
            <a:r>
              <a:rPr lang="ru" sz="2800" u="sng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от партнеров</a:t>
            </a:r>
            <a:r>
              <a:rPr lang="ru" sz="28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: рейсы, отели, автомобили, статусы запросов, платежи</a:t>
            </a:r>
            <a:endParaRPr sz="28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ru" sz="2800" dirty="0" smtClean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4. </a:t>
            </a:r>
            <a:r>
              <a:rPr lang="ru" sz="2800" u="sng" dirty="0" smtClean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Базы данных</a:t>
            </a:r>
            <a:r>
              <a:rPr lang="ru" sz="2800" dirty="0" smtClean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(что и где хранится), кэширование</a:t>
            </a:r>
            <a:endParaRPr sz="2800" dirty="0" smtClean="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FFFFFF"/>
              </a:solidFill>
            </a:endParaRPr>
          </a:p>
        </p:txBody>
      </p:sp>
      <p:pic>
        <p:nvPicPr>
          <p:cNvPr id="245" name="Google Shape;24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6630" y="4090325"/>
            <a:ext cx="1697370" cy="105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6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dirty="0">
                <a:solidFill>
                  <a:srgbClr val="FF0000"/>
                </a:solidFill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KIWI.com - </a:t>
            </a:r>
            <a:r>
              <a:rPr lang="ru" sz="3600" dirty="0" smtClean="0">
                <a:solidFill>
                  <a:srgbClr val="FF0000"/>
                </a:solidFill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События</a:t>
            </a:r>
            <a:endParaRPr sz="3600" dirty="0">
              <a:solidFill>
                <a:srgbClr val="FF0000"/>
              </a:solidFill>
              <a:latin typeface="Ouroboros RUS by Cop" pitchFamily="2" charset="-52"/>
              <a:ea typeface="Ouroboros RUS by Cop" pitchFamily="2" charset="-52"/>
              <a:cs typeface="Caveat"/>
              <a:sym typeface="Caveat"/>
            </a:endParaRPr>
          </a:p>
        </p:txBody>
      </p:sp>
      <p:pic>
        <p:nvPicPr>
          <p:cNvPr id="251" name="Google Shape;25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2075" y="2410025"/>
            <a:ext cx="4875024" cy="270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6"/>
          <p:cNvSpPr txBox="1">
            <a:spLocks noGrp="1"/>
          </p:cNvSpPr>
          <p:nvPr>
            <p:ph type="body" idx="1"/>
          </p:nvPr>
        </p:nvSpPr>
        <p:spPr>
          <a:xfrm>
            <a:off x="138600" y="718875"/>
            <a:ext cx="8835600" cy="36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mbria"/>
              <a:buAutoNum type="arabicPeriod"/>
            </a:pPr>
            <a:r>
              <a:rPr lang="ru" sz="2800" u="sng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Действия для бизнеса</a:t>
            </a:r>
            <a:r>
              <a:rPr lang="ru" sz="28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: покупка/ бронь/ аренда</a:t>
            </a:r>
            <a:endParaRPr sz="28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mbria"/>
              <a:buAutoNum type="arabicPeriod"/>
            </a:pPr>
            <a:r>
              <a:rPr lang="ru" sz="2800" u="sng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События с данными</a:t>
            </a:r>
            <a:r>
              <a:rPr lang="ru" sz="28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: управление личной информацией, управления бронью</a:t>
            </a:r>
            <a:endParaRPr sz="28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mbria"/>
              <a:buAutoNum type="arabicPeriod"/>
            </a:pPr>
            <a:r>
              <a:rPr lang="ru" sz="2800" u="sng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Внутренние события</a:t>
            </a:r>
            <a:r>
              <a:rPr lang="ru" sz="28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: интеграции, уведомления, поиск, фильтрация</a:t>
            </a:r>
            <a:endParaRPr sz="28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mbria"/>
              <a:buAutoNum type="arabicPeriod"/>
            </a:pPr>
            <a:r>
              <a:rPr lang="ru" sz="2800" u="sng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Внешние</a:t>
            </a:r>
            <a:r>
              <a:rPr lang="ru" sz="28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: события с рейсами,</a:t>
            </a:r>
            <a:endParaRPr sz="28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бронью, партнерами, платежами</a:t>
            </a:r>
            <a:endParaRPr sz="28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FFFFFF"/>
              </a:solidFill>
            </a:endParaRPr>
          </a:p>
        </p:txBody>
      </p:sp>
      <p:pic>
        <p:nvPicPr>
          <p:cNvPr id="253" name="Google Shape;25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" y="4090325"/>
            <a:ext cx="1697370" cy="105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7"/>
          <p:cNvSpPr txBox="1">
            <a:spLocks noGrp="1"/>
          </p:cNvSpPr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dirty="0">
                <a:solidFill>
                  <a:srgbClr val="FF0000"/>
                </a:solidFill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KIWI.com -  </a:t>
            </a:r>
            <a:r>
              <a:rPr lang="ru" sz="3600" dirty="0" smtClean="0">
                <a:solidFill>
                  <a:srgbClr val="FF0000"/>
                </a:solidFill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Менеджмент</a:t>
            </a:r>
            <a:endParaRPr sz="3600" dirty="0">
              <a:solidFill>
                <a:srgbClr val="FF0000"/>
              </a:solidFill>
              <a:latin typeface="Ouroboros RUS by Cop" pitchFamily="2" charset="-52"/>
              <a:ea typeface="Ouroboros RUS by Cop" pitchFamily="2" charset="-52"/>
              <a:cs typeface="Caveat"/>
              <a:sym typeface="Caveat"/>
            </a:endParaRPr>
          </a:p>
        </p:txBody>
      </p:sp>
      <p:pic>
        <p:nvPicPr>
          <p:cNvPr id="259" name="Google Shape;259;p37"/>
          <p:cNvPicPr preferRelativeResize="0"/>
          <p:nvPr/>
        </p:nvPicPr>
        <p:blipFill rotWithShape="1">
          <a:blip r:embed="rId3">
            <a:alphaModFix amt="90000"/>
          </a:blip>
          <a:srcRect r="754"/>
          <a:stretch/>
        </p:blipFill>
        <p:spPr>
          <a:xfrm>
            <a:off x="4915975" y="2048175"/>
            <a:ext cx="4228024" cy="30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7"/>
          <p:cNvSpPr txBox="1">
            <a:spLocks noGrp="1"/>
          </p:cNvSpPr>
          <p:nvPr>
            <p:ph type="body" idx="1"/>
          </p:nvPr>
        </p:nvSpPr>
        <p:spPr>
          <a:xfrm>
            <a:off x="81000" y="728325"/>
            <a:ext cx="8370300" cy="40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1-3. Admin panel, разграничения по ролям и доступам:</a:t>
            </a:r>
            <a:endParaRPr sz="26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ingdings" pitchFamily="2" charset="2"/>
              <a:buChar char="§"/>
            </a:pPr>
            <a:r>
              <a:rPr lang="ru" sz="26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конфигурация, управление партнерами, агрегаторами, покупками</a:t>
            </a:r>
            <a:endParaRPr sz="26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ingdings" pitchFamily="2" charset="2"/>
              <a:buChar char="§"/>
            </a:pPr>
            <a:r>
              <a:rPr lang="ru" sz="26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управление пользователями, их данными</a:t>
            </a:r>
            <a:endParaRPr sz="26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Wingdings" pitchFamily="2" charset="2"/>
              <a:buChar char="§"/>
            </a:pPr>
            <a:r>
              <a:rPr lang="ru" sz="26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трекинг действий, событий, изменений</a:t>
            </a:r>
            <a:endParaRPr sz="26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4. User interface/User Experience</a:t>
            </a:r>
            <a:endParaRPr sz="26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61" name="Google Shape;26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" y="4090325"/>
            <a:ext cx="1697370" cy="105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672350"/>
            <a:ext cx="3079950" cy="447115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8"/>
          <p:cNvSpPr txBox="1">
            <a:spLocks noGrp="1"/>
          </p:cNvSpPr>
          <p:nvPr>
            <p:ph type="body" idx="1"/>
          </p:nvPr>
        </p:nvSpPr>
        <p:spPr>
          <a:xfrm>
            <a:off x="2694950" y="1152475"/>
            <a:ext cx="6449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Wingdings" pitchFamily="2" charset="2"/>
              <a:buChar char="§"/>
            </a:pPr>
            <a:r>
              <a:rPr lang="ru" sz="3000" dirty="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изучение проекта</a:t>
            </a:r>
            <a:endParaRPr sz="3000" dirty="0">
              <a:solidFill>
                <a:srgbClr val="43434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Wingdings" pitchFamily="2" charset="2"/>
              <a:buChar char="§"/>
            </a:pPr>
            <a:r>
              <a:rPr lang="ru" sz="3000" dirty="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написание документации </a:t>
            </a:r>
            <a:endParaRPr sz="3000" dirty="0">
              <a:solidFill>
                <a:srgbClr val="43434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Wingdings" pitchFamily="2" charset="2"/>
              <a:buChar char="§"/>
            </a:pPr>
            <a:r>
              <a:rPr lang="ru" sz="3000" dirty="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приоритизация задач</a:t>
            </a:r>
            <a:endParaRPr sz="3000" dirty="0">
              <a:solidFill>
                <a:srgbClr val="43434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Wingdings" pitchFamily="2" charset="2"/>
              <a:buChar char="§"/>
            </a:pPr>
            <a:r>
              <a:rPr lang="ru" sz="3000" dirty="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обучение новичков</a:t>
            </a:r>
            <a:endParaRPr sz="3000" dirty="0">
              <a:solidFill>
                <a:srgbClr val="43434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Wingdings" pitchFamily="2" charset="2"/>
              <a:buChar char="§"/>
            </a:pPr>
            <a:r>
              <a:rPr lang="ru" sz="3000" dirty="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тактика для автоматизации</a:t>
            </a:r>
            <a:endParaRPr sz="3000" dirty="0">
              <a:solidFill>
                <a:srgbClr val="434343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8" name="Google Shape;268;p38"/>
          <p:cNvSpPr txBox="1">
            <a:spLocks noGrp="1"/>
          </p:cNvSpPr>
          <p:nvPr>
            <p:ph type="title"/>
          </p:nvPr>
        </p:nvSpPr>
        <p:spPr>
          <a:xfrm>
            <a:off x="508200" y="292625"/>
            <a:ext cx="832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>
                <a:solidFill>
                  <a:srgbClr val="CC0000"/>
                </a:solidFill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Где можно применять БДСМ-подход? </a:t>
            </a:r>
            <a:endParaRPr dirty="0">
              <a:solidFill>
                <a:srgbClr val="CC0000"/>
              </a:solidFill>
              <a:latin typeface="Ouroboros RUS by Cop" pitchFamily="2" charset="-52"/>
              <a:ea typeface="Ouroboros RUS by Cop" pitchFamily="2" charset="-52"/>
              <a:cs typeface="Caveat"/>
              <a:sym typeface="Caveat"/>
            </a:endParaRPr>
          </a:p>
        </p:txBody>
      </p:sp>
      <p:pic>
        <p:nvPicPr>
          <p:cNvPr id="269" name="Google Shape;26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8750" y="4173675"/>
            <a:ext cx="1565251" cy="96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Спасибо за внимание!</a:t>
            </a:r>
            <a:endParaRPr/>
          </a:p>
        </p:txBody>
      </p:sp>
      <p:pic>
        <p:nvPicPr>
          <p:cNvPr id="275" name="Google Shape;275;p39"/>
          <p:cNvPicPr preferRelativeResize="0"/>
          <p:nvPr/>
        </p:nvPicPr>
        <p:blipFill rotWithShape="1">
          <a:blip r:embed="rId3">
            <a:alphaModFix/>
          </a:blip>
          <a:srcRect l="10230" r="-10229"/>
          <a:stretch/>
        </p:blipFill>
        <p:spPr>
          <a:xfrm>
            <a:off x="475" y="0"/>
            <a:ext cx="10184900" cy="349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9"/>
          <p:cNvSpPr txBox="1"/>
          <p:nvPr/>
        </p:nvSpPr>
        <p:spPr>
          <a:xfrm>
            <a:off x="220718" y="333175"/>
            <a:ext cx="8923282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 dirty="0">
                <a:solidFill>
                  <a:srgbClr val="FFFFFF"/>
                </a:solidFill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Спасибо </a:t>
            </a:r>
            <a:r>
              <a:rPr lang="ru" sz="4800" dirty="0" smtClean="0">
                <a:solidFill>
                  <a:srgbClr val="FFFFFF"/>
                </a:solidFill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      </a:t>
            </a:r>
            <a:r>
              <a:rPr lang="ru" sz="4800" dirty="0">
                <a:solidFill>
                  <a:srgbClr val="FFFFFF"/>
                </a:solidFill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за внимание!</a:t>
            </a:r>
            <a:endParaRPr sz="4800" dirty="0">
              <a:solidFill>
                <a:srgbClr val="FFFFFF"/>
              </a:solidFill>
              <a:latin typeface="Ouroboros RUS by Cop" pitchFamily="2" charset="-52"/>
              <a:ea typeface="Ouroboros RUS by Cop" pitchFamily="2" charset="-52"/>
              <a:cs typeface="Caveat"/>
              <a:sym typeface="Caveat"/>
            </a:endParaRPr>
          </a:p>
        </p:txBody>
      </p:sp>
      <p:sp>
        <p:nvSpPr>
          <p:cNvPr id="277" name="Google Shape;277;p39"/>
          <p:cNvSpPr txBox="1"/>
          <p:nvPr/>
        </p:nvSpPr>
        <p:spPr>
          <a:xfrm>
            <a:off x="0" y="3485239"/>
            <a:ext cx="7126014" cy="14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 dirty="0">
                <a:solidFill>
                  <a:srgbClr val="FFFFFF"/>
                </a:solidFill>
              </a:rPr>
              <a:t>Contacts: </a:t>
            </a:r>
            <a:endParaRPr sz="18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 dirty="0">
                <a:solidFill>
                  <a:srgbClr val="FFFFFF"/>
                </a:solidFill>
              </a:rPr>
              <a:t>	  	  Skype: alina_yakubina</a:t>
            </a:r>
            <a:endParaRPr sz="18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 dirty="0">
                <a:solidFill>
                  <a:srgbClr val="FFFFFF"/>
                </a:solidFill>
              </a:rPr>
              <a:t>	   	  Telegram: @alice_liora</a:t>
            </a:r>
            <a:endParaRPr sz="18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 dirty="0">
                <a:solidFill>
                  <a:srgbClr val="FFFFFF"/>
                </a:solidFill>
              </a:rPr>
              <a:t>	   	  FB: https://www.facebook.com/alice.yakubina</a:t>
            </a:r>
            <a:endParaRPr sz="18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78" name="Google Shape;27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6630" y="4090325"/>
            <a:ext cx="1697370" cy="105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3200" dirty="0" smtClean="0">
                <a:solidFill>
                  <a:srgbClr val="FFFFFF"/>
                </a:solidFill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Что будет в докладе?</a:t>
            </a:r>
            <a:endParaRPr sz="3200" dirty="0">
              <a:solidFill>
                <a:srgbClr val="FFFFFF"/>
              </a:solidFill>
              <a:latin typeface="Ouroboros RUS by Cop" pitchFamily="2" charset="-52"/>
              <a:ea typeface="Ouroboros RUS by Cop" pitchFamily="2" charset="-52"/>
              <a:cs typeface="Caveat"/>
              <a:sym typeface="Caveat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7350" y="1143550"/>
            <a:ext cx="4275600" cy="391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6630" y="4090325"/>
            <a:ext cx="1697370" cy="10531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нак запрета 5"/>
          <p:cNvSpPr/>
          <p:nvPr/>
        </p:nvSpPr>
        <p:spPr>
          <a:xfrm>
            <a:off x="2322790" y="1019506"/>
            <a:ext cx="4414355" cy="4078025"/>
          </a:xfrm>
          <a:prstGeom prst="noSmoking">
            <a:avLst>
              <a:gd name="adj" fmla="val 4810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7350" y="723150"/>
            <a:ext cx="4275600" cy="391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6630" y="4090325"/>
            <a:ext cx="1697370" cy="10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heckmark.sv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8781" y="2459640"/>
            <a:ext cx="3019343" cy="26838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 rotWithShape="1">
          <a:blip r:embed="rId3">
            <a:alphaModFix/>
          </a:blip>
          <a:srcRect r="11551"/>
          <a:stretch/>
        </p:blipFill>
        <p:spPr>
          <a:xfrm>
            <a:off x="5271800" y="0"/>
            <a:ext cx="3872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311700" y="1304875"/>
            <a:ext cx="6785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0000" lvl="0" indent="-28050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Cambria"/>
              <a:buAutoNum type="arabicPeriod"/>
            </a:pPr>
            <a:r>
              <a:rPr lang="ru" sz="300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Причины появления подхода</a:t>
            </a:r>
            <a:endParaRPr sz="3000">
              <a:solidFill>
                <a:srgbClr val="43434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60000" lvl="0" indent="-28050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Cambria"/>
              <a:buAutoNum type="arabicPeriod"/>
            </a:pPr>
            <a:r>
              <a:rPr lang="ru" sz="300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БДСМ-подход: что это и как его применять</a:t>
            </a:r>
            <a:endParaRPr sz="3000">
              <a:solidFill>
                <a:srgbClr val="43434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60000" lvl="0" indent="-28050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Cambria"/>
              <a:buAutoNum type="arabicPeriod"/>
            </a:pPr>
            <a:r>
              <a:rPr lang="ru" sz="300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Пример использования</a:t>
            </a:r>
            <a:endParaRPr sz="3000">
              <a:solidFill>
                <a:srgbClr val="43434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434343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00" y="4173675"/>
            <a:ext cx="1565251" cy="96982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3200" dirty="0" smtClean="0">
                <a:solidFill>
                  <a:srgbClr val="CC0000"/>
                </a:solidFill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В докладе  будет:</a:t>
            </a:r>
            <a:endParaRPr sz="3200" dirty="0">
              <a:solidFill>
                <a:srgbClr val="CC0000"/>
              </a:solidFill>
              <a:latin typeface="Ouroboros RUS by Cop" pitchFamily="2" charset="-52"/>
              <a:ea typeface="Ouroboros RUS by Cop" pitchFamily="2" charset="-52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4863" y="1257425"/>
            <a:ext cx="6839075" cy="388687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404100" y="721075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" sz="4800" dirty="0"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Немного о боли и страданиях</a:t>
            </a:r>
            <a:endParaRPr sz="4800" dirty="0">
              <a:latin typeface="Ouroboros RUS by Cop" pitchFamily="2" charset="-52"/>
              <a:ea typeface="Ouroboros RUS by Cop" pitchFamily="2" charset="-52"/>
              <a:cs typeface="Caveat"/>
              <a:sym typeface="Caveat"/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8750" y="4173675"/>
            <a:ext cx="1565251" cy="96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311700" y="1478375"/>
            <a:ext cx="8520600" cy="30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/>
              <a:t>Документации нет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/>
              <a:t>Она не актуальная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/>
              <a:t>Она неполная</a:t>
            </a:r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00" y="1588575"/>
            <a:ext cx="9144000" cy="366512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843700" cy="15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3600" dirty="0" smtClean="0">
                <a:solidFill>
                  <a:srgbClr val="FFFFFF"/>
                </a:solidFill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Ад любого тестировщика - </a:t>
            </a:r>
            <a:r>
              <a:rPr lang="ru" sz="3200" dirty="0" smtClean="0">
                <a:solidFill>
                  <a:srgbClr val="FFFFFF"/>
                </a:solidFill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проектная документация, а именно: </a:t>
            </a:r>
            <a:endParaRPr sz="3200" dirty="0" smtClean="0">
              <a:solidFill>
                <a:srgbClr val="FFFFFF"/>
              </a:solidFill>
              <a:latin typeface="Ouroboros RUS by Cop" pitchFamily="2" charset="-52"/>
              <a:ea typeface="Ouroboros RUS by Cop" pitchFamily="2" charset="-52"/>
              <a:cs typeface="Caveat"/>
              <a:sym typeface="Cave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ambria"/>
                <a:ea typeface="Cambria"/>
                <a:cs typeface="Cambria"/>
                <a:sym typeface="Cambria"/>
              </a:rPr>
              <a:t>   </a:t>
            </a:r>
            <a:endParaRPr sz="3600" b="1" dirty="0">
              <a:solidFill>
                <a:srgbClr val="000000"/>
              </a:solidFill>
              <a:highlight>
                <a:srgbClr val="FFFFFF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0" name="Google Shape;100;p18"/>
          <p:cNvSpPr txBox="1"/>
          <p:nvPr/>
        </p:nvSpPr>
        <p:spPr>
          <a:xfrm>
            <a:off x="400400" y="1436175"/>
            <a:ext cx="5928900" cy="24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Wingdings" pitchFamily="2" charset="2"/>
              <a:buChar char="§"/>
            </a:pPr>
            <a:r>
              <a:rPr lang="ru" sz="2800" dirty="0" smtClean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слишком много</a:t>
            </a:r>
            <a:endParaRPr sz="2800" dirty="0" smtClean="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Wingdings" pitchFamily="2" charset="2"/>
              <a:buChar char="§"/>
            </a:pPr>
            <a:r>
              <a:rPr lang="ru" sz="2800" dirty="0" smtClean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неактуальная</a:t>
            </a:r>
            <a:r>
              <a:rPr lang="ru" sz="2800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	</a:t>
            </a:r>
            <a:endParaRPr sz="2800" dirty="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Wingdings" pitchFamily="2" charset="2"/>
              <a:buChar char="§"/>
            </a:pPr>
            <a:r>
              <a:rPr lang="ru" sz="2800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неполная		</a:t>
            </a:r>
            <a:endParaRPr sz="2800" dirty="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Wingdings" pitchFamily="2" charset="2"/>
              <a:buChar char="§"/>
            </a:pPr>
            <a:r>
              <a:rPr lang="ru" sz="2800" dirty="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ее нет…</a:t>
            </a:r>
            <a:endParaRPr dirty="0"/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6630" y="4090325"/>
            <a:ext cx="1697370" cy="105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9"/>
          <p:cNvPicPr preferRelativeResize="0"/>
          <p:nvPr/>
        </p:nvPicPr>
        <p:blipFill rotWithShape="1">
          <a:blip r:embed="rId3">
            <a:alphaModFix/>
          </a:blip>
          <a:srcRect r="-190" b="2818"/>
          <a:stretch/>
        </p:blipFill>
        <p:spPr>
          <a:xfrm>
            <a:off x="1142100" y="372000"/>
            <a:ext cx="6966050" cy="43427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7025" y="4296525"/>
            <a:ext cx="1366976" cy="84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>
            <a:spLocks noGrp="1"/>
          </p:cNvSpPr>
          <p:nvPr>
            <p:ph type="title"/>
          </p:nvPr>
        </p:nvSpPr>
        <p:spPr>
          <a:xfrm>
            <a:off x="2292899" y="216425"/>
            <a:ext cx="628354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dirty="0">
                <a:solidFill>
                  <a:srgbClr val="CC0000"/>
                </a:solidFill>
                <a:latin typeface="Ouroboros RUS by Cop" pitchFamily="2" charset="-52"/>
                <a:ea typeface="Ouroboros RUS by Cop" pitchFamily="2" charset="-52"/>
                <a:cs typeface="Caveat"/>
                <a:sym typeface="Caveat"/>
              </a:rPr>
              <a:t>Возникает ряд вопросов</a:t>
            </a:r>
            <a:endParaRPr sz="3200" dirty="0">
              <a:solidFill>
                <a:srgbClr val="CC0000"/>
              </a:solidFill>
              <a:latin typeface="Ouroboros RUS by Cop" pitchFamily="2" charset="-52"/>
              <a:ea typeface="Ouroboros RUS by Cop" pitchFamily="2" charset="-52"/>
              <a:cs typeface="Caveat"/>
              <a:sym typeface="Caveat"/>
            </a:endParaRPr>
          </a:p>
        </p:txBody>
      </p:sp>
      <p:pic>
        <p:nvPicPr>
          <p:cNvPr id="113" name="Google Shape;113;p20"/>
          <p:cNvPicPr preferRelativeResize="0"/>
          <p:nvPr/>
        </p:nvPicPr>
        <p:blipFill rotWithShape="1">
          <a:blip r:embed="rId3">
            <a:alphaModFix/>
          </a:blip>
          <a:srcRect l="10809" b="6716"/>
          <a:stretch/>
        </p:blipFill>
        <p:spPr>
          <a:xfrm>
            <a:off x="0" y="1294925"/>
            <a:ext cx="5463750" cy="384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0"/>
          <p:cNvSpPr txBox="1">
            <a:spLocks noGrp="1"/>
          </p:cNvSpPr>
          <p:nvPr>
            <p:ph type="body" idx="1"/>
          </p:nvPr>
        </p:nvSpPr>
        <p:spPr>
          <a:xfrm>
            <a:off x="2294550" y="1000075"/>
            <a:ext cx="6849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Wingdings" pitchFamily="2" charset="2"/>
              <a:buChar char="§"/>
            </a:pPr>
            <a:r>
              <a:rPr lang="ru" sz="3000" dirty="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приоритезация функциональности</a:t>
            </a:r>
            <a:endParaRPr sz="3000" dirty="0">
              <a:solidFill>
                <a:srgbClr val="43434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Wingdings" pitchFamily="2" charset="2"/>
              <a:buChar char="§"/>
            </a:pPr>
            <a:r>
              <a:rPr lang="ru" sz="3000" dirty="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последовательность изучения продукта</a:t>
            </a:r>
            <a:endParaRPr sz="3000" dirty="0">
              <a:solidFill>
                <a:srgbClr val="43434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Wingdings" pitchFamily="2" charset="2"/>
              <a:buChar char="§"/>
            </a:pPr>
            <a:r>
              <a:rPr lang="ru" sz="3000" dirty="0">
                <a:solidFill>
                  <a:srgbClr val="434343"/>
                </a:solidFill>
                <a:latin typeface="Cambria"/>
                <a:ea typeface="Cambria"/>
                <a:cs typeface="Cambria"/>
                <a:sym typeface="Cambria"/>
              </a:rPr>
              <a:t>порядок написания документации</a:t>
            </a:r>
            <a:endParaRPr sz="3000" dirty="0">
              <a:solidFill>
                <a:srgbClr val="43434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8600" y="4173675"/>
            <a:ext cx="1565251" cy="96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609</Words>
  <Application>Microsoft Office PowerPoint</Application>
  <PresentationFormat>Экран (16:9)</PresentationFormat>
  <Paragraphs>112</Paragraphs>
  <Slides>28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Arial</vt:lpstr>
      <vt:lpstr>Ouroboros RUS by Cop</vt:lpstr>
      <vt:lpstr>Lobster</vt:lpstr>
      <vt:lpstr>Bree Serif</vt:lpstr>
      <vt:lpstr>Caveat</vt:lpstr>
      <vt:lpstr>Cambria</vt:lpstr>
      <vt:lpstr>Wingdings</vt:lpstr>
      <vt:lpstr>Courier New</vt:lpstr>
      <vt:lpstr>Simple Light</vt:lpstr>
      <vt:lpstr>БДСМ-ПОДХОД</vt:lpstr>
      <vt:lpstr>Для кого мой доклад:</vt:lpstr>
      <vt:lpstr>Что будет в докладе?</vt:lpstr>
      <vt:lpstr>Слайд 4</vt:lpstr>
      <vt:lpstr>В докладе  будет:</vt:lpstr>
      <vt:lpstr>Немного о боли и страданиях</vt:lpstr>
      <vt:lpstr>Ад любого тестировщика - проектная документация, а именно:     </vt:lpstr>
      <vt:lpstr>Слайд 8</vt:lpstr>
      <vt:lpstr>Возникает ряд вопросов</vt:lpstr>
      <vt:lpstr>Пришло время поговорить о БДСМ-подходе</vt:lpstr>
      <vt:lpstr>БДСМ-подход</vt:lpstr>
      <vt:lpstr>Бизнес</vt:lpstr>
      <vt:lpstr>Вопросы по бизнесу</vt:lpstr>
      <vt:lpstr>Данные</vt:lpstr>
      <vt:lpstr>Вопросы по данным</vt:lpstr>
      <vt:lpstr>События</vt:lpstr>
      <vt:lpstr>Вопросы по событиям</vt:lpstr>
      <vt:lpstr>Менеджмент </vt:lpstr>
      <vt:lpstr>Вопросы по менеджменту</vt:lpstr>
      <vt:lpstr>Пришло время примера</vt:lpstr>
      <vt:lpstr>Дисклеймер</vt:lpstr>
      <vt:lpstr>KIWI.com - Бизнес</vt:lpstr>
      <vt:lpstr>KIWI.com - Бизнес</vt:lpstr>
      <vt:lpstr>KIWI.com - Данные</vt:lpstr>
      <vt:lpstr>KIWI.com - События</vt:lpstr>
      <vt:lpstr>KIWI.com -  Менеджмент</vt:lpstr>
      <vt:lpstr>Где можно применять БДСМ-подход?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БДСМ-ПОДХОД</dc:title>
  <cp:lastModifiedBy>Alice</cp:lastModifiedBy>
  <cp:revision>2</cp:revision>
  <dcterms:modified xsi:type="dcterms:W3CDTF">2019-05-29T19:43:47Z</dcterms:modified>
</cp:coreProperties>
</file>