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0" r:id="rId1"/>
  </p:sldMasterIdLst>
  <p:notesMasterIdLst>
    <p:notesMasterId r:id="rId42"/>
  </p:notesMasterIdLst>
  <p:handoutMasterIdLst>
    <p:handoutMasterId r:id="rId43"/>
  </p:handoutMasterIdLst>
  <p:sldIdLst>
    <p:sldId id="313" r:id="rId2"/>
    <p:sldId id="278" r:id="rId3"/>
    <p:sldId id="279" r:id="rId4"/>
    <p:sldId id="312" r:id="rId5"/>
    <p:sldId id="282" r:id="rId6"/>
    <p:sldId id="316" r:id="rId7"/>
    <p:sldId id="314" r:id="rId8"/>
    <p:sldId id="315" r:id="rId9"/>
    <p:sldId id="262" r:id="rId10"/>
    <p:sldId id="280" r:id="rId11"/>
    <p:sldId id="263" r:id="rId12"/>
    <p:sldId id="283" r:id="rId13"/>
    <p:sldId id="259" r:id="rId14"/>
    <p:sldId id="281" r:id="rId15"/>
    <p:sldId id="310" r:id="rId16"/>
    <p:sldId id="311" r:id="rId17"/>
    <p:sldId id="276" r:id="rId18"/>
    <p:sldId id="284" r:id="rId19"/>
    <p:sldId id="285" r:id="rId20"/>
    <p:sldId id="286" r:id="rId21"/>
    <p:sldId id="288" r:id="rId22"/>
    <p:sldId id="287" r:id="rId23"/>
    <p:sldId id="294" r:id="rId24"/>
    <p:sldId id="258" r:id="rId25"/>
    <p:sldId id="296" r:id="rId26"/>
    <p:sldId id="297" r:id="rId27"/>
    <p:sldId id="298" r:id="rId28"/>
    <p:sldId id="299" r:id="rId29"/>
    <p:sldId id="300" r:id="rId30"/>
    <p:sldId id="301" r:id="rId31"/>
    <p:sldId id="302" r:id="rId32"/>
    <p:sldId id="303" r:id="rId33"/>
    <p:sldId id="304" r:id="rId34"/>
    <p:sldId id="305" r:id="rId35"/>
    <p:sldId id="306" r:id="rId36"/>
    <p:sldId id="307" r:id="rId37"/>
    <p:sldId id="308" r:id="rId38"/>
    <p:sldId id="293" r:id="rId39"/>
    <p:sldId id="309" r:id="rId40"/>
    <p:sldId id="292" r:id="rId41"/>
  </p:sldIdLst>
  <p:sldSz cx="9144000" cy="6858000" type="screen4x3"/>
  <p:notesSz cx="7099300" cy="10234613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sv-SE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  <a:srgbClr val="FFFF00"/>
    <a:srgbClr val="6666FF"/>
    <a:srgbClr val="FF6600"/>
    <a:srgbClr val="CCFF33"/>
    <a:srgbClr val="000066"/>
    <a:srgbClr val="9999FF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082" autoAdjust="0"/>
    <p:restoredTop sz="93830" autoAdjust="0"/>
  </p:normalViewPr>
  <p:slideViewPr>
    <p:cSldViewPr snapToGrid="0">
      <p:cViewPr>
        <p:scale>
          <a:sx n="60" d="100"/>
          <a:sy n="60" d="100"/>
        </p:scale>
        <p:origin x="-2240" y="-5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2246" y="2506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349250" y="9577388"/>
            <a:ext cx="6415088" cy="54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5566" tIns="47783" rIns="95566" bIns="47783">
            <a:spAutoFit/>
          </a:bodyPr>
          <a:lstStyle/>
          <a:p>
            <a:pPr algn="ctr" defTabSz="955675" eaLnBrk="0" hangingPunct="0">
              <a:defRPr/>
            </a:pPr>
            <a:r>
              <a:rPr lang="pl-PL" sz="1500" b="0">
                <a:latin typeface="Tahoma" pitchFamily="34" charset="0"/>
              </a:rPr>
              <a:t>p</a:t>
            </a:r>
            <a:r>
              <a:rPr lang="en-GB" sz="1500" b="0">
                <a:latin typeface="Tahoma" pitchFamily="34" charset="0"/>
              </a:rPr>
              <a:t>age </a:t>
            </a:r>
            <a:fld id="{C708FC90-F7FB-4559-B047-898705FA622A}" type="slidenum">
              <a:rPr lang="en-GB" sz="1500" b="0">
                <a:latin typeface="Tahoma" pitchFamily="34" charset="0"/>
              </a:rPr>
              <a:pPr algn="ctr" defTabSz="955675" eaLnBrk="0" hangingPunct="0">
                <a:defRPr/>
              </a:pPr>
              <a:t>‹#›</a:t>
            </a:fld>
            <a:r>
              <a:rPr lang="pl-PL" sz="1500" b="0">
                <a:latin typeface="Tahoma" pitchFamily="34" charset="0"/>
              </a:rPr>
              <a:t>    </a:t>
            </a:r>
            <a:r>
              <a:rPr lang="en-GB" sz="1500" b="0">
                <a:latin typeface="Tahoma" pitchFamily="34" charset="0"/>
              </a:rPr>
              <a:t>   </a:t>
            </a:r>
            <a:endParaRPr lang="pl-PL" sz="1500" b="0">
              <a:latin typeface="Tahoma" pitchFamily="34" charset="0"/>
            </a:endParaRPr>
          </a:p>
          <a:p>
            <a:pPr algn="ctr" defTabSz="955675" eaLnBrk="0" hangingPunct="0">
              <a:defRPr/>
            </a:pPr>
            <a:r>
              <a:rPr lang="en-GB" sz="1500" b="0">
                <a:latin typeface="Tahoma" pitchFamily="34" charset="0"/>
              </a:rPr>
              <a:t>ISTQB </a:t>
            </a:r>
            <a:r>
              <a:rPr lang="pl-PL" sz="1500" b="0">
                <a:latin typeface="Tahoma" pitchFamily="34" charset="0"/>
              </a:rPr>
              <a:t>Certyfikowany tester – poziom podstawowy</a:t>
            </a:r>
            <a:endParaRPr lang="en-GB" sz="1500" b="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16054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4100"/>
            <a:ext cx="5207000" cy="4311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5269" tIns="46798" rIns="95269" bIns="4679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noProof="0" smtClean="0"/>
              <a:t>Click to edit Master text styles</a:t>
            </a:r>
          </a:p>
          <a:p>
            <a:pPr lvl="1"/>
            <a:r>
              <a:rPr lang="sv-SE" noProof="0" smtClean="0"/>
              <a:t>Second level</a:t>
            </a:r>
          </a:p>
          <a:p>
            <a:pPr lvl="2"/>
            <a:r>
              <a:rPr lang="sv-SE" noProof="0" smtClean="0"/>
              <a:t>Third level</a:t>
            </a:r>
          </a:p>
          <a:p>
            <a:pPr lvl="3"/>
            <a:r>
              <a:rPr lang="sv-SE" noProof="0" smtClean="0"/>
              <a:t>Fourth level</a:t>
            </a:r>
          </a:p>
          <a:p>
            <a:pPr lvl="4"/>
            <a:r>
              <a:rPr lang="sv-SE" noProof="0" smtClean="0"/>
              <a:t>Fifth level</a:t>
            </a:r>
          </a:p>
        </p:txBody>
      </p:sp>
      <p:sp>
        <p:nvSpPr>
          <p:cNvPr id="105475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8400" y="896938"/>
            <a:ext cx="4768850" cy="357663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grpSp>
        <p:nvGrpSpPr>
          <p:cNvPr id="105476" name="Group 14"/>
          <p:cNvGrpSpPr>
            <a:grpSpLocks/>
          </p:cNvGrpSpPr>
          <p:nvPr/>
        </p:nvGrpSpPr>
        <p:grpSpPr bwMode="auto">
          <a:xfrm>
            <a:off x="946150" y="9444038"/>
            <a:ext cx="5297488" cy="244475"/>
            <a:chOff x="576" y="5652"/>
            <a:chExt cx="3223" cy="146"/>
          </a:xfrm>
        </p:grpSpPr>
        <p:sp>
          <p:nvSpPr>
            <p:cNvPr id="2059" name="Text Box 11"/>
            <p:cNvSpPr txBox="1">
              <a:spLocks noChangeArrowheads="1"/>
            </p:cNvSpPr>
            <p:nvPr/>
          </p:nvSpPr>
          <p:spPr bwMode="auto">
            <a:xfrm>
              <a:off x="576" y="5695"/>
              <a:ext cx="1295" cy="7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defTabSz="796925" eaLnBrk="0" hangingPunct="0">
                <a:defRPr/>
              </a:pPr>
              <a:r>
                <a:rPr lang="en-GB" sz="800" b="0">
                  <a:latin typeface="Verdana" pitchFamily="34" charset="0"/>
                </a:rPr>
                <a:t>ISTQB Foundation Level Certified Tester</a:t>
              </a:r>
              <a:endParaRPr lang="en-GB" sz="800" b="0">
                <a:solidFill>
                  <a:schemeClr val="accent2"/>
                </a:solidFill>
                <a:latin typeface="Verdana" pitchFamily="34" charset="0"/>
              </a:endParaRPr>
            </a:p>
          </p:txBody>
        </p:sp>
        <p:sp>
          <p:nvSpPr>
            <p:cNvPr id="2060" name="Line 12"/>
            <p:cNvSpPr>
              <a:spLocks noChangeShapeType="1"/>
            </p:cNvSpPr>
            <p:nvPr/>
          </p:nvSpPr>
          <p:spPr bwMode="auto">
            <a:xfrm>
              <a:off x="576" y="5652"/>
              <a:ext cx="31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l-PL"/>
            </a:p>
          </p:txBody>
        </p:sp>
        <p:sp>
          <p:nvSpPr>
            <p:cNvPr id="2061" name="Rectangle 13"/>
            <p:cNvSpPr>
              <a:spLocks noChangeArrowheads="1"/>
            </p:cNvSpPr>
            <p:nvPr/>
          </p:nvSpPr>
          <p:spPr bwMode="auto">
            <a:xfrm>
              <a:off x="3304" y="5663"/>
              <a:ext cx="495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5566" tIns="47783" rIns="95566" bIns="47783" anchor="ctr">
              <a:spAutoFit/>
            </a:bodyPr>
            <a:lstStyle/>
            <a:p>
              <a:pPr algn="ctr" defTabSz="796925" eaLnBrk="0" hangingPunct="0">
                <a:defRPr/>
              </a:pPr>
              <a:r>
                <a:rPr lang="pl-PL" sz="800" b="0" noProof="1">
                  <a:latin typeface="Verdana" pitchFamily="34" charset="0"/>
                </a:rPr>
                <a:t>©</a:t>
              </a:r>
              <a:r>
                <a:rPr lang="pl-PL" sz="800" b="0" noProof="1">
                  <a:solidFill>
                    <a:schemeClr val="accent2"/>
                  </a:solidFill>
                  <a:latin typeface="Verdana" pitchFamily="34" charset="0"/>
                </a:rPr>
                <a:t> </a:t>
              </a:r>
              <a:r>
                <a:rPr lang="pl-PL" sz="800" i="1" noProof="1">
                  <a:solidFill>
                    <a:srgbClr val="4180FF"/>
                  </a:solidFill>
                  <a:latin typeface="Verdana" pitchFamily="34" charset="0"/>
                </a:rPr>
                <a:t>bbj</a:t>
              </a:r>
              <a:r>
                <a:rPr lang="pl-PL" sz="800" i="1" noProof="1">
                  <a:solidFill>
                    <a:schemeClr val="accent2"/>
                  </a:solidFill>
                  <a:latin typeface="Verdana" pitchFamily="34" charset="0"/>
                </a:rPr>
                <a:t> </a:t>
              </a:r>
              <a:r>
                <a:rPr lang="pl-PL" sz="800" i="1" noProof="1">
                  <a:latin typeface="Verdana" pitchFamily="34" charset="0"/>
                </a:rPr>
                <a:t>Test</a:t>
              </a:r>
              <a:endParaRPr lang="en-GB" sz="800" i="1">
                <a:latin typeface="Verdan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204397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sldNum" sz="quarter"/>
          </p:nvPr>
        </p:nvSpPr>
        <p:spPr>
          <a:xfrm>
            <a:off x="4020751" y="9720983"/>
            <a:ext cx="3077059" cy="512110"/>
          </a:xfrm>
          <a:prstGeom prst="rect">
            <a:avLst/>
          </a:prstGeo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 lIns="86841" tIns="43420" rIns="86841" bIns="43420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687488" algn="l"/>
                <a:tab pos="1374976" algn="l"/>
                <a:tab pos="2062463" algn="l"/>
                <a:tab pos="2749951" algn="l"/>
              </a:tabLst>
              <a:defRPr sz="1100">
                <a:solidFill>
                  <a:srgbClr val="000000"/>
                </a:solidFill>
                <a:latin typeface="Times New Roman" pitchFamily="16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687488" algn="l"/>
                <a:tab pos="1374976" algn="l"/>
                <a:tab pos="2062463" algn="l"/>
                <a:tab pos="2749951" algn="l"/>
              </a:tabLst>
              <a:defRPr sz="1100">
                <a:solidFill>
                  <a:srgbClr val="000000"/>
                </a:solidFill>
                <a:latin typeface="Times New Roman" pitchFamily="16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687488" algn="l"/>
                <a:tab pos="1374976" algn="l"/>
                <a:tab pos="2062463" algn="l"/>
                <a:tab pos="2749951" algn="l"/>
              </a:tabLst>
              <a:defRPr sz="1100">
                <a:solidFill>
                  <a:srgbClr val="000000"/>
                </a:solidFill>
                <a:latin typeface="Times New Roman" pitchFamily="16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687488" algn="l"/>
                <a:tab pos="1374976" algn="l"/>
                <a:tab pos="2062463" algn="l"/>
                <a:tab pos="2749951" algn="l"/>
              </a:tabLst>
              <a:defRPr sz="1100">
                <a:solidFill>
                  <a:srgbClr val="000000"/>
                </a:solidFill>
                <a:latin typeface="Times New Roman" pitchFamily="16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687488" algn="l"/>
                <a:tab pos="1374976" algn="l"/>
                <a:tab pos="2062463" algn="l"/>
                <a:tab pos="2749951" algn="l"/>
              </a:tabLst>
              <a:defRPr sz="1100">
                <a:solidFill>
                  <a:srgbClr val="000000"/>
                </a:solidFill>
                <a:latin typeface="Times New Roman" pitchFamily="16" charset="0"/>
              </a:defRPr>
            </a:lvl5pPr>
            <a:lvl6pPr marL="2388116" indent="-217101" defTabSz="42666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87488" algn="l"/>
                <a:tab pos="1374976" algn="l"/>
                <a:tab pos="2062463" algn="l"/>
                <a:tab pos="2749951" algn="l"/>
              </a:tabLst>
              <a:defRPr sz="1100">
                <a:solidFill>
                  <a:srgbClr val="000000"/>
                </a:solidFill>
                <a:latin typeface="Times New Roman" pitchFamily="16" charset="0"/>
              </a:defRPr>
            </a:lvl6pPr>
            <a:lvl7pPr marL="2822318" indent="-217101" defTabSz="42666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87488" algn="l"/>
                <a:tab pos="1374976" algn="l"/>
                <a:tab pos="2062463" algn="l"/>
                <a:tab pos="2749951" algn="l"/>
              </a:tabLst>
              <a:defRPr sz="1100">
                <a:solidFill>
                  <a:srgbClr val="000000"/>
                </a:solidFill>
                <a:latin typeface="Times New Roman" pitchFamily="16" charset="0"/>
              </a:defRPr>
            </a:lvl7pPr>
            <a:lvl8pPr marL="3256521" indent="-217101" defTabSz="42666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87488" algn="l"/>
                <a:tab pos="1374976" algn="l"/>
                <a:tab pos="2062463" algn="l"/>
                <a:tab pos="2749951" algn="l"/>
              </a:tabLst>
              <a:defRPr sz="1100">
                <a:solidFill>
                  <a:srgbClr val="000000"/>
                </a:solidFill>
                <a:latin typeface="Times New Roman" pitchFamily="16" charset="0"/>
              </a:defRPr>
            </a:lvl8pPr>
            <a:lvl9pPr marL="3690724" indent="-217101" defTabSz="42666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87488" algn="l"/>
                <a:tab pos="1374976" algn="l"/>
                <a:tab pos="2062463" algn="l"/>
                <a:tab pos="2749951" algn="l"/>
              </a:tabLst>
              <a:defRPr sz="11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>
              <a:spcBef>
                <a:spcPct val="0"/>
              </a:spcBef>
            </a:pPr>
            <a:fld id="{E1C19AD1-5FA9-4C82-AFDC-10CEE4B5C049}" type="slidenum">
              <a:rPr lang="ru-RU" altLang="ru-RU" sz="1300"/>
              <a:pPr>
                <a:spcBef>
                  <a:spcPct val="0"/>
                </a:spcBef>
              </a:pPr>
              <a:t>1</a:t>
            </a:fld>
            <a:endParaRPr lang="ru-RU" altLang="ru-RU" sz="1300"/>
          </a:p>
        </p:txBody>
      </p:sp>
      <p:sp>
        <p:nvSpPr>
          <p:cNvPr id="40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77875"/>
            <a:ext cx="5114925" cy="38369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32" y="4861252"/>
            <a:ext cx="5680036" cy="460595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967270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967270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967270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967270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96727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7"/>
          <p:cNvSpPr>
            <a:spLocks noChangeArrowheads="1"/>
          </p:cNvSpPr>
          <p:nvPr/>
        </p:nvSpPr>
        <p:spPr bwMode="auto">
          <a:xfrm>
            <a:off x="582613" y="250825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3" name="Line 8"/>
          <p:cNvSpPr>
            <a:spLocks noChangeShapeType="1"/>
          </p:cNvSpPr>
          <p:nvPr/>
        </p:nvSpPr>
        <p:spPr bwMode="auto">
          <a:xfrm>
            <a:off x="1135063" y="3976688"/>
            <a:ext cx="728027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Garamond" pitchFamily="18" charset="0"/>
              </a:defRPr>
            </a:lvl1pPr>
          </a:lstStyle>
          <a:p>
            <a:pPr>
              <a:defRPr/>
            </a:pPr>
            <a:endParaRPr lang="pl-PL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  <a:prstGeom prst="rect">
            <a:avLst/>
          </a:prstGeom>
        </p:spPr>
        <p:txBody>
          <a:bodyPr/>
          <a:lstStyle>
            <a:lvl1pPr algn="ctr">
              <a:defRPr smtClean="0">
                <a:latin typeface="Garamond" pitchFamily="18" charset="0"/>
              </a:defRPr>
            </a:lvl1pPr>
          </a:lstStyle>
          <a:p>
            <a:pPr>
              <a:defRPr/>
            </a:pPr>
            <a:endParaRPr lang="pl-PL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0721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58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en-US" dirty="0" err="1" smtClean="0"/>
              <a:t>nagłowek</a:t>
            </a:r>
            <a:endParaRPr lang="pl-PL" altLang="en-US" dirty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75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en-US" dirty="0" smtClean="0"/>
              <a:t>Kliknij, aby edytować style wzorca tekstu</a:t>
            </a:r>
          </a:p>
          <a:p>
            <a:pPr lvl="1"/>
            <a:r>
              <a:rPr lang="pl-PL" altLang="en-US" dirty="0" smtClean="0"/>
              <a:t>Drugi poziom</a:t>
            </a:r>
          </a:p>
          <a:p>
            <a:pPr lvl="2"/>
            <a:r>
              <a:rPr lang="pl-PL" altLang="en-US" dirty="0" smtClean="0"/>
              <a:t>Trzeci poziom</a:t>
            </a:r>
          </a:p>
          <a:p>
            <a:pPr lvl="3"/>
            <a:r>
              <a:rPr lang="pl-PL" altLang="en-US" dirty="0" smtClean="0"/>
              <a:t>Czwarty poziom</a:t>
            </a:r>
          </a:p>
          <a:p>
            <a:pPr lvl="4"/>
            <a:r>
              <a:rPr lang="pl-PL" altLang="en-US" dirty="0" smtClean="0"/>
              <a:t>Piąty poziom</a:t>
            </a:r>
          </a:p>
        </p:txBody>
      </p:sp>
      <p:sp>
        <p:nvSpPr>
          <p:cNvPr id="2438152" name="Line 8"/>
          <p:cNvSpPr>
            <a:spLocks noChangeShapeType="1"/>
          </p:cNvSpPr>
          <p:nvPr/>
        </p:nvSpPr>
        <p:spPr bwMode="auto">
          <a:xfrm>
            <a:off x="368300" y="6308725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2438153" name="Rectangle 9"/>
          <p:cNvSpPr>
            <a:spLocks noChangeArrowheads="1"/>
          </p:cNvSpPr>
          <p:nvPr/>
        </p:nvSpPr>
        <p:spPr bwMode="auto">
          <a:xfrm>
            <a:off x="5722938" y="6475413"/>
            <a:ext cx="28956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r">
              <a:defRPr/>
            </a:pPr>
            <a:r>
              <a:rPr lang="pl-PL" altLang="en-US" sz="1200" b="0">
                <a:latin typeface="Tahoma" pitchFamily="34" charset="0"/>
              </a:rPr>
              <a:t>Lucjan Stapp</a:t>
            </a:r>
          </a:p>
          <a:p>
            <a:pPr algn="r">
              <a:defRPr/>
            </a:pPr>
            <a:r>
              <a:rPr lang="pl-PL" altLang="en-US" sz="1200" b="0">
                <a:latin typeface="Tahoma" pitchFamily="34" charset="0"/>
              </a:rPr>
              <a:t>l.stapp@sjsi.org</a:t>
            </a:r>
          </a:p>
        </p:txBody>
      </p:sp>
      <p:sp>
        <p:nvSpPr>
          <p:cNvPr id="2438154" name="Text Box 10"/>
          <p:cNvSpPr txBox="1">
            <a:spLocks noChangeArrowheads="1"/>
          </p:cNvSpPr>
          <p:nvPr userDrawn="1"/>
        </p:nvSpPr>
        <p:spPr bwMode="auto">
          <a:xfrm>
            <a:off x="3817938" y="6440488"/>
            <a:ext cx="1828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pl-PL" b="0"/>
          </a:p>
        </p:txBody>
      </p:sp>
      <p:sp>
        <p:nvSpPr>
          <p:cNvPr id="2438155" name="Text Box 11"/>
          <p:cNvSpPr txBox="1">
            <a:spLocks noChangeArrowheads="1"/>
          </p:cNvSpPr>
          <p:nvPr userDrawn="1"/>
        </p:nvSpPr>
        <p:spPr bwMode="auto">
          <a:xfrm>
            <a:off x="2700670" y="6367463"/>
            <a:ext cx="38636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800" b="0" dirty="0" smtClean="0">
                <a:latin typeface="Tahoma" pitchFamily="34" charset="0"/>
              </a:rPr>
              <a:t>Saint Petersburg, </a:t>
            </a:r>
            <a:r>
              <a:rPr lang="en-US" sz="1800" b="0" noProof="0" dirty="0" smtClean="0">
                <a:latin typeface="Tahoma" pitchFamily="34" charset="0"/>
              </a:rPr>
              <a:t>June</a:t>
            </a:r>
            <a:r>
              <a:rPr lang="pl-PL" sz="1800" b="0" dirty="0" smtClean="0">
                <a:latin typeface="Tahoma" pitchFamily="34" charset="0"/>
              </a:rPr>
              <a:t> 01, </a:t>
            </a:r>
            <a:r>
              <a:rPr lang="en-US" sz="1800" b="0" dirty="0" smtClean="0">
                <a:latin typeface="Tahoma" pitchFamily="34" charset="0"/>
              </a:rPr>
              <a:t>2019</a:t>
            </a:r>
            <a:endParaRPr lang="pl-PL" sz="1800" b="0" dirty="0" smtClean="0">
              <a:latin typeface="Tahoma" pitchFamily="34" charset="0"/>
            </a:endParaRPr>
          </a:p>
        </p:txBody>
      </p:sp>
      <p:sp>
        <p:nvSpPr>
          <p:cNvPr id="2438156" name="Line 12"/>
          <p:cNvSpPr>
            <a:spLocks noChangeShapeType="1"/>
          </p:cNvSpPr>
          <p:nvPr userDrawn="1"/>
        </p:nvSpPr>
        <p:spPr bwMode="auto">
          <a:xfrm>
            <a:off x="482600" y="9398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2438157" name="Line 13"/>
          <p:cNvSpPr>
            <a:spLocks noChangeShapeType="1"/>
          </p:cNvSpPr>
          <p:nvPr userDrawn="1"/>
        </p:nvSpPr>
        <p:spPr bwMode="auto">
          <a:xfrm>
            <a:off x="511175" y="282575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pl-PL"/>
          </a:p>
        </p:txBody>
      </p:sp>
      <p:pic>
        <p:nvPicPr>
          <p:cNvPr id="2059" name="Picture 14" descr="logo_sjsi_02c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400" y="63500"/>
            <a:ext cx="112077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684" y="6370106"/>
            <a:ext cx="760491" cy="507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65" r:id="rId2"/>
    <p:sldLayoutId id="2147483678" r:id="rId3"/>
  </p:sldLayoutIdLst>
  <p:transition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pl-PL" altLang="en-US" sz="3600" b="1" dirty="0" smtClean="0">
          <a:solidFill>
            <a:srgbClr val="00B0F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1"/>
          <p:cNvSpPr>
            <a:spLocks noChangeArrowheads="1"/>
          </p:cNvSpPr>
          <p:nvPr/>
        </p:nvSpPr>
        <p:spPr bwMode="auto">
          <a:xfrm>
            <a:off x="0" y="0"/>
            <a:ext cx="9144000" cy="2416574"/>
          </a:xfrm>
          <a:prstGeom prst="roundRect">
            <a:avLst>
              <a:gd name="adj" fmla="val 56"/>
            </a:avLst>
          </a:prstGeom>
          <a:solidFill>
            <a:srgbClr val="24877A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3468961" y="230424"/>
            <a:ext cx="5348160" cy="56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3200"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800"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eaLnBrk="1">
              <a:lnSpc>
                <a:spcPct val="113000"/>
              </a:lnSpc>
              <a:spcAft>
                <a:spcPct val="0"/>
              </a:spcAft>
            </a:pPr>
            <a:r>
              <a:rPr lang="ru-RU" altLang="ru-RU" sz="2700">
                <a:solidFill>
                  <a:srgbClr val="79C6BB"/>
                </a:solidFill>
                <a:latin typeface="Open Sans" pitchFamily="32" charset="0"/>
              </a:rPr>
              <a:t>Software quality assurance days</a:t>
            </a: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3468960" y="783443"/>
            <a:ext cx="5316480" cy="885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40820" rIns="81639" bIns="4082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3200"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800"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eaLnBrk="1">
              <a:lnSpc>
                <a:spcPct val="113000"/>
              </a:lnSpc>
              <a:spcAft>
                <a:spcPct val="0"/>
              </a:spcAft>
            </a:pPr>
            <a:r>
              <a:rPr lang="en-US" altLang="ru-RU" sz="2400">
                <a:solidFill>
                  <a:srgbClr val="FFFFFF"/>
                </a:solidFill>
                <a:latin typeface="Open Sans" pitchFamily="32" charset="0"/>
              </a:rPr>
              <a:t>International Conference of </a:t>
            </a:r>
          </a:p>
          <a:p>
            <a:pPr eaLnBrk="1">
              <a:lnSpc>
                <a:spcPct val="113000"/>
              </a:lnSpc>
              <a:spcAft>
                <a:spcPct val="0"/>
              </a:spcAft>
            </a:pPr>
            <a:r>
              <a:rPr lang="en-US" altLang="ru-RU" sz="2400">
                <a:solidFill>
                  <a:srgbClr val="FFFFFF"/>
                </a:solidFill>
                <a:latin typeface="Open Sans" pitchFamily="32" charset="0"/>
              </a:rPr>
              <a:t>Software Quality Assurance</a:t>
            </a:r>
            <a:endParaRPr lang="ru-RU" altLang="ru-RU" sz="2400">
              <a:solidFill>
                <a:srgbClr val="FFFFFF"/>
              </a:solidFill>
              <a:latin typeface="Open Sans" pitchFamily="32" charset="0"/>
            </a:endParaRP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3468960" y="1660495"/>
            <a:ext cx="1699200" cy="427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40820" rIns="81639" bIns="4082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 sz="3200"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 sz="2800"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eaLnBrk="1">
              <a:lnSpc>
                <a:spcPct val="113000"/>
              </a:lnSpc>
              <a:spcAft>
                <a:spcPct val="0"/>
              </a:spcAft>
            </a:pPr>
            <a:r>
              <a:rPr lang="ru-RU" altLang="ru-RU" sz="2000">
                <a:solidFill>
                  <a:srgbClr val="FFFFFF"/>
                </a:solidFill>
                <a:latin typeface="Open Sans" pitchFamily="32" charset="0"/>
              </a:rPr>
              <a:t>sqadays.com</a:t>
            </a:r>
          </a:p>
        </p:txBody>
      </p:sp>
      <p:sp>
        <p:nvSpPr>
          <p:cNvPr id="3078" name="AutoShape 6"/>
          <p:cNvSpPr>
            <a:spLocks noChangeArrowheads="1"/>
          </p:cNvSpPr>
          <p:nvPr/>
        </p:nvSpPr>
        <p:spPr bwMode="auto">
          <a:xfrm>
            <a:off x="0" y="6270418"/>
            <a:ext cx="9144000" cy="587582"/>
          </a:xfrm>
          <a:prstGeom prst="roundRect">
            <a:avLst>
              <a:gd name="adj" fmla="val 241"/>
            </a:avLst>
          </a:prstGeom>
          <a:solidFill>
            <a:srgbClr val="333333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0" y="6381311"/>
            <a:ext cx="2472480" cy="365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40820" rIns="81639" bIns="4082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 sz="3200"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 sz="2800"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eaLnBrk="1">
              <a:lnSpc>
                <a:spcPct val="113000"/>
              </a:lnSpc>
              <a:spcAft>
                <a:spcPct val="0"/>
              </a:spcAft>
            </a:pPr>
            <a:r>
              <a:rPr lang="en-US" altLang="ru-RU" sz="1600">
                <a:solidFill>
                  <a:srgbClr val="FFFFFF"/>
                </a:solidFill>
                <a:latin typeface="Open Sans" pitchFamily="32" charset="0"/>
              </a:rPr>
              <a:t>Saint Petersburg, Russia. May 31-June 1, 2019</a:t>
            </a:r>
            <a:endParaRPr lang="ru-RU" altLang="ru-RU" sz="1600">
              <a:solidFill>
                <a:srgbClr val="FFFFFF"/>
              </a:solidFill>
              <a:latin typeface="Open Sans" pitchFamily="32" charset="0"/>
            </a:endParaRPr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391680" y="2710364"/>
            <a:ext cx="8490240" cy="583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marL="457200" indent="-457200" algn="ctr" eaLnBrk="0" hangingPunct="0"/>
            <a:r>
              <a:rPr lang="pl-PL" dirty="0">
                <a:latin typeface="Tahoma" pitchFamily="34" charset="0"/>
              </a:rPr>
              <a:t>Lucjan Stapp</a:t>
            </a:r>
          </a:p>
          <a:p>
            <a:pPr marL="457200" indent="-457200" algn="ctr" eaLnBrk="0" hangingPunct="0"/>
            <a:r>
              <a:rPr lang="pl-PL" dirty="0">
                <a:latin typeface="Tahoma" pitchFamily="34" charset="0"/>
              </a:rPr>
              <a:t>L.Stapp@sjsi.org</a:t>
            </a:r>
          </a:p>
        </p:txBody>
      </p:sp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282240" y="4454450"/>
            <a:ext cx="8503200" cy="1035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0" hangingPunct="0"/>
            <a:r>
              <a:rPr lang="en-US" dirty="0"/>
              <a:t>Testing </a:t>
            </a:r>
            <a:r>
              <a:rPr lang="en-US" dirty="0" smtClean="0"/>
              <a:t>tools</a:t>
            </a:r>
            <a:r>
              <a:rPr lang="pl-PL" dirty="0" smtClean="0"/>
              <a:t> </a:t>
            </a:r>
            <a:r>
              <a:rPr lang="en-US" dirty="0" smtClean="0"/>
              <a:t>for </a:t>
            </a:r>
            <a:r>
              <a:rPr lang="en-US" dirty="0"/>
              <a:t>Blockchains</a:t>
            </a:r>
          </a:p>
          <a:p>
            <a:pPr algn="ctr" eaLnBrk="0" hangingPunct="0"/>
            <a:r>
              <a:rPr lang="en-US" b="0" dirty="0">
                <a:latin typeface="Tahoma" pitchFamily="34" charset="0"/>
              </a:rPr>
              <a:t>Preliminary report</a:t>
            </a:r>
            <a:endParaRPr lang="en-GB" sz="2800" b="0" dirty="0">
              <a:latin typeface="Tahoma" pitchFamily="34" charset="0"/>
            </a:endParaRPr>
          </a:p>
        </p:txBody>
      </p:sp>
      <p:pic>
        <p:nvPicPr>
          <p:cNvPr id="3085" name="Рисунок 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0" y="31684"/>
            <a:ext cx="1370880" cy="851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8" descr="logo_sjsi_02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3512" y="2634844"/>
            <a:ext cx="263048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922021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3538" y="986648"/>
            <a:ext cx="8399462" cy="4759325"/>
          </a:xfrm>
        </p:spPr>
        <p:txBody>
          <a:bodyPr/>
          <a:lstStyle/>
          <a:p>
            <a:r>
              <a:rPr lang="en-US" dirty="0" smtClean="0"/>
              <a:t>A </a:t>
            </a:r>
            <a:r>
              <a:rPr lang="en-US" dirty="0"/>
              <a:t>kind of self-auditing ecosystem of a digital value, the network reconciles every transaction that happens in ten-minute intervals. </a:t>
            </a:r>
            <a:endParaRPr lang="en-US" dirty="0" smtClean="0"/>
          </a:p>
          <a:p>
            <a:r>
              <a:rPr lang="en-US" dirty="0" smtClean="0"/>
              <a:t>Each </a:t>
            </a:r>
            <a:r>
              <a:rPr lang="en-US" dirty="0"/>
              <a:t>group of these transactions is referred to as a “block”. </a:t>
            </a:r>
            <a:endParaRPr lang="en-US" dirty="0" smtClean="0"/>
          </a:p>
          <a:p>
            <a:r>
              <a:rPr lang="en-US" dirty="0" smtClean="0"/>
              <a:t>Two </a:t>
            </a:r>
            <a:r>
              <a:rPr lang="en-US" dirty="0"/>
              <a:t>important properties result from this:</a:t>
            </a:r>
          </a:p>
          <a:p>
            <a:pPr lvl="1"/>
            <a:r>
              <a:rPr lang="en-US" dirty="0"/>
              <a:t>Transparency data is embedded within the network as a whole, by definition it is public.</a:t>
            </a:r>
          </a:p>
          <a:p>
            <a:pPr lvl="1"/>
            <a:r>
              <a:rPr lang="en-US" dirty="0"/>
              <a:t>It cannot be corrupted altering any unit of information on the blockchain would mean using a huge amount of computing power to override the entire network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277813"/>
            <a:ext cx="9144000" cy="588962"/>
          </a:xfrm>
        </p:spPr>
        <p:txBody>
          <a:bodyPr/>
          <a:lstStyle/>
          <a:p>
            <a:r>
              <a:rPr lang="en-US" sz="3500" dirty="0"/>
              <a:t>Common knowledge about blockchains</a:t>
            </a:r>
            <a:endParaRPr lang="pl-PL" sz="3500" dirty="0"/>
          </a:p>
        </p:txBody>
      </p:sp>
    </p:spTree>
    <p:extLst>
      <p:ext uri="{BB962C8B-B14F-4D97-AF65-F5344CB8AC3E}">
        <p14:creationId xmlns:p14="http://schemas.microsoft.com/office/powerpoint/2010/main" val="41424714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Blockchain technology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3538" y="1039813"/>
            <a:ext cx="8399462" cy="4759325"/>
          </a:xfrm>
        </p:spPr>
        <p:txBody>
          <a:bodyPr/>
          <a:lstStyle/>
          <a:p>
            <a:pPr eaLnBrk="1" hangingPunct="1"/>
            <a:r>
              <a:rPr lang="en-US" dirty="0" smtClean="0"/>
              <a:t>Decentralization </a:t>
            </a:r>
            <a:r>
              <a:rPr lang="en-US" dirty="0"/>
              <a:t>is already a </a:t>
            </a:r>
            <a:r>
              <a:rPr lang="en-US" dirty="0" smtClean="0"/>
              <a:t>reality;</a:t>
            </a:r>
            <a:endParaRPr lang="pl-PL" dirty="0" smtClean="0"/>
          </a:p>
          <a:p>
            <a:pPr eaLnBrk="1" hangingPunct="1"/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blockchain eliminates the risks that come with data being held </a:t>
            </a:r>
            <a:r>
              <a:rPr lang="en-US" dirty="0" smtClean="0"/>
              <a:t>centrally;</a:t>
            </a:r>
            <a:endParaRPr lang="pl-PL" dirty="0" smtClean="0"/>
          </a:p>
          <a:p>
            <a:pPr eaLnBrk="1" hangingPunct="1"/>
            <a:r>
              <a:rPr lang="en-US" dirty="0"/>
              <a:t>Blockchain security methods use encryption technology</a:t>
            </a:r>
            <a:r>
              <a:rPr lang="en-US" dirty="0" smtClean="0"/>
              <a:t>.</a:t>
            </a:r>
            <a:endParaRPr lang="pl-PL" dirty="0" smtClean="0"/>
          </a:p>
          <a:p>
            <a:pPr marL="0" indent="0" algn="r" eaLnBrk="1" hangingPunct="1">
              <a:buNone/>
            </a:pPr>
            <a:r>
              <a:rPr lang="pl-PL" sz="1800" dirty="0" smtClean="0"/>
              <a:t>https</a:t>
            </a:r>
            <a:r>
              <a:rPr lang="pl-PL" sz="1800" dirty="0"/>
              <a:t>://blockgeeks.com/guides/what-is-blockchain-technology</a:t>
            </a:r>
            <a:r>
              <a:rPr lang="pl-PL" sz="1400" dirty="0"/>
              <a:t>/</a:t>
            </a:r>
            <a:endParaRPr lang="pl-PL" sz="1400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829" y="3682762"/>
            <a:ext cx="3031444" cy="2448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68106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608" y="1425574"/>
            <a:ext cx="7619831" cy="470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277813"/>
            <a:ext cx="9046028" cy="588962"/>
          </a:xfrm>
        </p:spPr>
        <p:txBody>
          <a:bodyPr/>
          <a:lstStyle/>
          <a:p>
            <a:pPr eaLnBrk="1" hangingPunct="1"/>
            <a:r>
              <a:rPr lang="en-US" sz="3200" dirty="0"/>
              <a:t>Blockchain technology</a:t>
            </a:r>
            <a:endParaRPr lang="pl-PL" sz="3500" dirty="0" smtClean="0"/>
          </a:p>
        </p:txBody>
      </p:sp>
    </p:spTree>
    <p:extLst>
      <p:ext uri="{BB962C8B-B14F-4D97-AF65-F5344CB8AC3E}">
        <p14:creationId xmlns:p14="http://schemas.microsoft.com/office/powerpoint/2010/main" val="28601440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dirty="0" smtClean="0"/>
              <a:t>First </a:t>
            </a:r>
            <a:r>
              <a:rPr lang="en-US" dirty="0" smtClean="0"/>
              <a:t>problem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3538" y="1039813"/>
            <a:ext cx="8399462" cy="4759325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i="1" dirty="0"/>
              <a:t>Only </a:t>
            </a:r>
            <a:r>
              <a:rPr lang="en-US" b="1" i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1</a:t>
            </a:r>
            <a:r>
              <a:rPr lang="en-US" i="1" dirty="0"/>
              <a:t> percent of CIOs indicated any kind of blockchain adoption within their </a:t>
            </a:r>
            <a:r>
              <a:rPr lang="en-US" i="1" dirty="0" smtClean="0"/>
              <a:t>organizations</a:t>
            </a:r>
            <a:r>
              <a:rPr lang="pl-PL" i="1" dirty="0" smtClean="0"/>
              <a:t>.</a:t>
            </a:r>
            <a:r>
              <a:rPr lang="en-US" i="1" dirty="0" smtClean="0"/>
              <a:t> </a:t>
            </a:r>
          </a:p>
          <a:p>
            <a:pPr marL="0" indent="0" eaLnBrk="1" hangingPunct="1">
              <a:buNone/>
            </a:pPr>
            <a:r>
              <a:rPr lang="en-US" i="1" dirty="0" smtClean="0"/>
              <a:t>Only</a:t>
            </a:r>
            <a:r>
              <a:rPr lang="en-US" i="1" dirty="0"/>
              <a:t> </a:t>
            </a:r>
            <a:r>
              <a:rPr lang="en-US" b="1" i="1" dirty="0">
                <a:solidFill>
                  <a:srgbClr val="3333CC"/>
                </a:solidFill>
              </a:rPr>
              <a:t>8</a:t>
            </a:r>
            <a:r>
              <a:rPr lang="en-US" i="1" dirty="0"/>
              <a:t> percent of CIOs were in short-term planning or active experimentation with blockchain. </a:t>
            </a:r>
            <a:endParaRPr lang="en-US" i="1" dirty="0" smtClean="0"/>
          </a:p>
          <a:p>
            <a:pPr marL="0" indent="0" eaLnBrk="1" hangingPunct="1">
              <a:buNone/>
            </a:pPr>
            <a:r>
              <a:rPr lang="en-US" b="1" i="1" dirty="0" smtClean="0">
                <a:solidFill>
                  <a:srgbClr val="FF0000"/>
                </a:solidFill>
              </a:rPr>
              <a:t>77</a:t>
            </a:r>
            <a:r>
              <a:rPr lang="en-US" i="1" dirty="0" smtClean="0"/>
              <a:t> </a:t>
            </a:r>
            <a:r>
              <a:rPr lang="en-US" i="1" dirty="0"/>
              <a:t>percent of CIOs surveyed said their organization has no interest in the technology and/or no action planned to investigate or develop </a:t>
            </a:r>
            <a:r>
              <a:rPr lang="en-US" i="1" dirty="0" smtClean="0"/>
              <a:t>it.</a:t>
            </a:r>
          </a:p>
          <a:p>
            <a:pPr marL="0" indent="0" eaLnBrk="1" hangingPunct="1">
              <a:buNone/>
            </a:pPr>
            <a:endParaRPr lang="en-US" i="1" dirty="0" smtClean="0"/>
          </a:p>
          <a:p>
            <a:pPr marL="0" indent="0" algn="r" eaLnBrk="1" hangingPunct="1">
              <a:buNone/>
            </a:pPr>
            <a:r>
              <a:rPr lang="en-US" dirty="0" smtClean="0"/>
              <a:t>Gartner report:</a:t>
            </a:r>
          </a:p>
          <a:p>
            <a:pPr marL="0" indent="0" algn="r" eaLnBrk="1" hangingPunct="1">
              <a:buNone/>
            </a:pPr>
            <a:r>
              <a:rPr lang="en-US" dirty="0"/>
              <a:t> Scarcity of Current Blockchain Deployments</a:t>
            </a:r>
            <a:endParaRPr lang="en-US" i="1" dirty="0"/>
          </a:p>
          <a:p>
            <a:pPr marL="0" indent="0" algn="r" eaLnBrk="1" hangingPunct="1">
              <a:buNone/>
            </a:pPr>
            <a:r>
              <a:rPr lang="pl-PL" dirty="0"/>
              <a:t>https://www.gartner.com/en/newsroom</a:t>
            </a:r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23304359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440" y="1035050"/>
            <a:ext cx="7421787" cy="5259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277813"/>
            <a:ext cx="9046028" cy="588962"/>
          </a:xfrm>
        </p:spPr>
        <p:txBody>
          <a:bodyPr/>
          <a:lstStyle/>
          <a:p>
            <a:pPr eaLnBrk="1" hangingPunct="1"/>
            <a:r>
              <a:rPr lang="pl-PL" sz="3200" dirty="0"/>
              <a:t>First </a:t>
            </a:r>
            <a:r>
              <a:rPr lang="en-US" sz="3200" dirty="0"/>
              <a:t>problem</a:t>
            </a:r>
            <a:endParaRPr lang="pl-PL" sz="3500" dirty="0" smtClean="0"/>
          </a:p>
        </p:txBody>
      </p:sp>
    </p:spTree>
    <p:extLst>
      <p:ext uri="{BB962C8B-B14F-4D97-AF65-F5344CB8AC3E}">
        <p14:creationId xmlns:p14="http://schemas.microsoft.com/office/powerpoint/2010/main" val="551835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Second problem</a:t>
            </a:r>
            <a:endParaRPr lang="pl-PL" dirty="0" smtClean="0"/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3538" y="1039813"/>
            <a:ext cx="8069262" cy="4759325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Blockchain vs Ecology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One </a:t>
            </a:r>
            <a:r>
              <a:rPr lang="en-US" dirty="0"/>
              <a:t>Bitcoin transaction is worth</a:t>
            </a:r>
          </a:p>
          <a:p>
            <a:r>
              <a:rPr lang="en-US" dirty="0"/>
              <a:t>~948 KWh</a:t>
            </a:r>
          </a:p>
          <a:p>
            <a:r>
              <a:rPr lang="en-US" dirty="0"/>
              <a:t>~32.03 U.S. households powered for 1 day</a:t>
            </a:r>
          </a:p>
          <a:p>
            <a:r>
              <a:rPr lang="en-US" dirty="0"/>
              <a:t>464 kg C02 (Carbon footprint)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546910" y="5580705"/>
            <a:ext cx="5449698" cy="41549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2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Lato"/>
                <a:cs typeface="Arial" pitchFamily="34" charset="0"/>
              </a:rPr>
              <a:t> 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effectLst/>
                <a:latin typeface="+mn-lt"/>
                <a:cs typeface="Arial" pitchFamily="34" charset="0"/>
              </a:rPr>
              <a:t>https://digiconomist.net/bitcoin-energy-consumption</a:t>
            </a:r>
          </a:p>
        </p:txBody>
      </p:sp>
    </p:spTree>
    <p:extLst>
      <p:ext uri="{BB962C8B-B14F-4D97-AF65-F5344CB8AC3E}">
        <p14:creationId xmlns:p14="http://schemas.microsoft.com/office/powerpoint/2010/main" val="13558520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Second problem</a:t>
            </a:r>
            <a:endParaRPr lang="en-US" dirty="0" smtClean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371060" y="5818934"/>
            <a:ext cx="6793188" cy="41549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2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Lato"/>
                <a:cs typeface="Arial" pitchFamily="34" charset="0"/>
              </a:rPr>
              <a:t> 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00008B"/>
                </a:solidFill>
                <a:effectLst/>
                <a:latin typeface="+mn-lt"/>
                <a:cs typeface="Arial" pitchFamily="34" charset="0"/>
              </a:rPr>
              <a:t>https://digiconomist.net/bitcoin-energy-consumption</a:t>
            </a:r>
            <a:endParaRPr kumimoji="0" lang="pl-PL" altLang="pl-P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596" y="1479920"/>
            <a:ext cx="6390274" cy="443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rostokąt 1"/>
          <p:cNvSpPr/>
          <p:nvPr/>
        </p:nvSpPr>
        <p:spPr>
          <a:xfrm>
            <a:off x="2633932" y="956699"/>
            <a:ext cx="41376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Blockchain vs Ecology</a:t>
            </a:r>
            <a:endParaRPr lang="pl-PL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31331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Clouds</a:t>
            </a:r>
            <a:endParaRPr lang="pl-PL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422" y="950663"/>
            <a:ext cx="2506436" cy="2732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7380" y="1107440"/>
            <a:ext cx="3088640" cy="231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300" y="3606800"/>
            <a:ext cx="3474720" cy="2606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859" y="3606800"/>
            <a:ext cx="4908441" cy="259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5686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dirty="0" err="1" smtClean="0"/>
              <a:t>Azure</a:t>
            </a:r>
            <a:r>
              <a:rPr lang="pl-PL" dirty="0" smtClean="0"/>
              <a:t> </a:t>
            </a:r>
            <a:r>
              <a:rPr lang="en-US" smtClean="0"/>
              <a:t>&amp;</a:t>
            </a:r>
            <a:r>
              <a:rPr lang="pl-PL" smtClean="0"/>
              <a:t> </a:t>
            </a:r>
            <a:r>
              <a:rPr lang="pl-PL" dirty="0" smtClean="0"/>
              <a:t>AWS (Amazon)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3538" y="1039813"/>
            <a:ext cx="8399462" cy="4759325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 smtClean="0"/>
              <a:t>If you do not have possibility of your own, you can use Azure </a:t>
            </a:r>
          </a:p>
          <a:p>
            <a:pPr marL="0" indent="0" eaLnBrk="1" hangingPunct="1">
              <a:buNone/>
            </a:pPr>
            <a:r>
              <a:rPr lang="pl-PL" sz="2000" dirty="0" smtClean="0"/>
              <a:t>https</a:t>
            </a:r>
            <a:r>
              <a:rPr lang="pl-PL" sz="2000" dirty="0"/>
              <a:t>://</a:t>
            </a:r>
            <a:r>
              <a:rPr lang="pl-PL" sz="2000" dirty="0" smtClean="0"/>
              <a:t>docs.microsoft.com/en-us/azure/blockchain/workbench</a:t>
            </a:r>
            <a:r>
              <a:rPr lang="pl-PL" sz="1800" dirty="0" smtClean="0"/>
              <a:t>/</a:t>
            </a:r>
            <a:endParaRPr lang="en-US" sz="1800" dirty="0" smtClean="0"/>
          </a:p>
          <a:p>
            <a:pPr marL="0" indent="0" eaLnBrk="1" hangingPunct="1">
              <a:buNone/>
            </a:pPr>
            <a:r>
              <a:rPr lang="en-US" dirty="0" smtClean="0"/>
              <a:t>	Very helpful information are here</a:t>
            </a:r>
          </a:p>
          <a:p>
            <a:pPr marL="0" indent="0" eaLnBrk="1" hangingPunct="1">
              <a:buNone/>
            </a:pPr>
            <a:r>
              <a:rPr lang="pl-PL" sz="2000" dirty="0" smtClean="0"/>
              <a:t>https</a:t>
            </a:r>
            <a:r>
              <a:rPr lang="pl-PL" sz="2000" dirty="0"/>
              <a:t>://blogs.msdn.microsoft.com/uk_faculty_connection/2016/08/01/getting-started-with-blockchain-as-a-service-using-microsoft-azure-dev-test-labs/ </a:t>
            </a:r>
            <a:endParaRPr lang="pl-PL" sz="2000" dirty="0" smtClean="0"/>
          </a:p>
          <a:p>
            <a:pPr marL="0" indent="0" eaLnBrk="1" hangingPunct="1">
              <a:buNone/>
            </a:pPr>
            <a:endParaRPr lang="en-US" dirty="0" smtClean="0"/>
          </a:p>
          <a:p>
            <a:pPr marL="0" indent="0" eaLnBrk="1" hangingPunct="1">
              <a:buNone/>
            </a:pPr>
            <a:r>
              <a:rPr lang="en-US" dirty="0" smtClean="0"/>
              <a:t>or </a:t>
            </a:r>
            <a:r>
              <a:rPr lang="en-US" dirty="0"/>
              <a:t>Amazon’s </a:t>
            </a:r>
            <a:r>
              <a:rPr lang="en-US" dirty="0" smtClean="0"/>
              <a:t>AWS: </a:t>
            </a:r>
            <a:r>
              <a:rPr lang="pl-PL" sz="2000" dirty="0" smtClean="0"/>
              <a:t>https</a:t>
            </a:r>
            <a:r>
              <a:rPr lang="pl-PL" sz="2000" dirty="0"/>
              <a:t>://aws.amazon.com/blockchain/</a:t>
            </a:r>
            <a:endParaRPr lang="pl-PL" sz="2000" dirty="0" smtClean="0"/>
          </a:p>
        </p:txBody>
      </p:sp>
    </p:spTree>
    <p:extLst>
      <p:ext uri="{BB962C8B-B14F-4D97-AF65-F5344CB8AC3E}">
        <p14:creationId xmlns:p14="http://schemas.microsoft.com/office/powerpoint/2010/main" val="33399758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dirty="0" smtClean="0"/>
              <a:t>Blockchain</a:t>
            </a:r>
            <a:r>
              <a:rPr lang="en-US" dirty="0" smtClean="0"/>
              <a:t> framework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1638" y="1204913"/>
            <a:ext cx="8742362" cy="4759325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 smtClean="0"/>
              <a:t>There are few frameworks for blockchains:</a:t>
            </a:r>
            <a:endParaRPr lang="pl-PL" dirty="0" smtClean="0"/>
          </a:p>
          <a:p>
            <a:pPr marL="0" indent="0" eaLnBrk="1" hangingPunct="1">
              <a:buNone/>
            </a:pPr>
            <a:endParaRPr lang="pl-PL" dirty="0" smtClean="0"/>
          </a:p>
          <a:p>
            <a:pPr marL="0" indent="0" eaLnBrk="1" hangingPunct="1">
              <a:buNone/>
            </a:pPr>
            <a:endParaRPr lang="pl-PL" dirty="0" smtClean="0"/>
          </a:p>
          <a:p>
            <a:pPr marL="0" indent="0" eaLnBrk="1" hangingPunct="1">
              <a:buNone/>
            </a:pPr>
            <a:endParaRPr lang="pl-PL" dirty="0"/>
          </a:p>
          <a:p>
            <a:pPr marL="0" indent="0" eaLnBrk="1" hangingPunct="1">
              <a:buNone/>
            </a:pPr>
            <a:endParaRPr lang="pl-PL" dirty="0" smtClean="0"/>
          </a:p>
          <a:p>
            <a:pPr marL="0" indent="0" eaLnBrk="1" hangingPunct="1">
              <a:buNone/>
            </a:pPr>
            <a:endParaRPr lang="pl-PL" dirty="0"/>
          </a:p>
          <a:p>
            <a:pPr marL="0" indent="0" eaLnBrk="1" hangingPunct="1">
              <a:buNone/>
            </a:pPr>
            <a:endParaRPr lang="pl-PL" dirty="0" smtClean="0"/>
          </a:p>
          <a:p>
            <a:pPr marL="0" indent="0" eaLnBrk="1" hangingPunct="1">
              <a:buNone/>
            </a:pPr>
            <a:endParaRPr lang="pl-PL" dirty="0"/>
          </a:p>
          <a:p>
            <a:pPr marL="0" indent="0" eaLnBrk="1" hangingPunct="1">
              <a:spcBef>
                <a:spcPts val="2400"/>
              </a:spcBef>
              <a:buNone/>
            </a:pPr>
            <a:r>
              <a:rPr lang="en-US" dirty="0" smtClean="0"/>
              <a:t>Most popular is </a:t>
            </a:r>
            <a:r>
              <a:rPr lang="en-US" dirty="0" err="1" smtClean="0"/>
              <a:t>Ethereum</a:t>
            </a:r>
            <a:r>
              <a:rPr lang="en-US" dirty="0" smtClean="0"/>
              <a:t>.</a:t>
            </a:r>
            <a:endParaRPr lang="pl-PL" dirty="0" smtClean="0"/>
          </a:p>
          <a:p>
            <a:pPr marL="0" indent="0" eaLnBrk="1" hangingPunct="1">
              <a:buNone/>
            </a:pPr>
            <a:r>
              <a:rPr lang="pl-PL" dirty="0"/>
              <a:t> </a:t>
            </a:r>
            <a:endParaRPr lang="pl-PL" dirty="0" smtClean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5245535"/>
              </p:ext>
            </p:extLst>
          </p:nvPr>
        </p:nvGraphicFramePr>
        <p:xfrm>
          <a:off x="208230" y="1812551"/>
          <a:ext cx="8700380" cy="362338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90992"/>
                <a:gridCol w="2669071"/>
                <a:gridCol w="3440317"/>
              </a:tblGrid>
              <a:tr h="474334">
                <a:tc>
                  <a:txBody>
                    <a:bodyPr/>
                    <a:lstStyle/>
                    <a:p>
                      <a:r>
                        <a:rPr lang="pl-PL" sz="2400" dirty="0" err="1" smtClean="0"/>
                        <a:t>Ethereum</a:t>
                      </a:r>
                      <a:endParaRPr lang="pl-P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400" dirty="0" smtClean="0"/>
                        <a:t>Open </a:t>
                      </a:r>
                      <a:r>
                        <a:rPr lang="en-US" sz="2400" noProof="0" dirty="0" smtClean="0"/>
                        <a:t>source</a:t>
                      </a:r>
                      <a:endParaRPr lang="en-US" sz="2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General platform, </a:t>
                      </a:r>
                      <a:r>
                        <a:rPr lang="en-US" sz="2400" dirty="0" err="1" smtClean="0"/>
                        <a:t>Ethereum</a:t>
                      </a:r>
                      <a:r>
                        <a:rPr lang="en-US" sz="2400" dirty="0" smtClean="0"/>
                        <a:t> foundation</a:t>
                      </a:r>
                      <a:endParaRPr lang="pl-PL" sz="2400" dirty="0"/>
                    </a:p>
                  </a:txBody>
                  <a:tcPr/>
                </a:tc>
              </a:tr>
              <a:tr h="541666">
                <a:tc>
                  <a:txBody>
                    <a:bodyPr/>
                    <a:lstStyle/>
                    <a:p>
                      <a:r>
                        <a:rPr lang="pl-PL" sz="2400" dirty="0" err="1" smtClean="0"/>
                        <a:t>Hyperleger</a:t>
                      </a:r>
                      <a:r>
                        <a:rPr lang="pl-PL" sz="2400" dirty="0" smtClean="0"/>
                        <a:t> </a:t>
                      </a:r>
                      <a:r>
                        <a:rPr lang="pl-PL" sz="2400" dirty="0" err="1" smtClean="0"/>
                        <a:t>Fabric</a:t>
                      </a:r>
                      <a:endParaRPr lang="pl-P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400" dirty="0" smtClean="0"/>
                        <a:t>Linux Foundation</a:t>
                      </a:r>
                      <a:endParaRPr lang="pl-P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Modular platform</a:t>
                      </a:r>
                      <a:endParaRPr lang="pl-PL" sz="2400" dirty="0"/>
                    </a:p>
                  </a:txBody>
                  <a:tcPr/>
                </a:tc>
              </a:tr>
              <a:tr h="659980">
                <a:tc>
                  <a:txBody>
                    <a:bodyPr/>
                    <a:lstStyle/>
                    <a:p>
                      <a:r>
                        <a:rPr lang="pl-PL" sz="2400" dirty="0" err="1" smtClean="0"/>
                        <a:t>Multichain</a:t>
                      </a:r>
                      <a:endParaRPr lang="pl-P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400" dirty="0" smtClean="0"/>
                        <a:t>Open platform</a:t>
                      </a:r>
                      <a:endParaRPr lang="pl-P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2400" dirty="0"/>
                    </a:p>
                  </a:txBody>
                  <a:tcPr/>
                </a:tc>
              </a:tr>
              <a:tr h="501497">
                <a:tc>
                  <a:txBody>
                    <a:bodyPr/>
                    <a:lstStyle/>
                    <a:p>
                      <a:r>
                        <a:rPr lang="pl-PL" sz="2400" dirty="0" err="1" smtClean="0"/>
                        <a:t>Exonum</a:t>
                      </a:r>
                      <a:endParaRPr lang="pl-P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2400" dirty="0"/>
                    </a:p>
                  </a:txBody>
                  <a:tcPr/>
                </a:tc>
              </a:tr>
              <a:tr h="659980">
                <a:tc>
                  <a:txBody>
                    <a:bodyPr/>
                    <a:lstStyle/>
                    <a:p>
                      <a:r>
                        <a:rPr lang="pl-PL" sz="2400" dirty="0" smtClean="0"/>
                        <a:t>R3</a:t>
                      </a:r>
                      <a:r>
                        <a:rPr lang="pl-PL" sz="2400" baseline="0" dirty="0" smtClean="0"/>
                        <a:t> </a:t>
                      </a:r>
                      <a:r>
                        <a:rPr lang="pl-PL" sz="2400" dirty="0" err="1" smtClean="0"/>
                        <a:t>Corda</a:t>
                      </a:r>
                      <a:endParaRPr lang="pl-P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R3</a:t>
                      </a:r>
                      <a:endParaRPr lang="pl-P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Especially for BFSI (</a:t>
                      </a:r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Banking, financial services and insurance)</a:t>
                      </a:r>
                      <a:endParaRPr lang="pl-PL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95001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6500813" y="1476375"/>
          <a:ext cx="2262187" cy="2185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Obraz - mapa bitowa" r:id="rId3" imgW="1495634" imgH="1209524" progId="PBrush">
                  <p:embed/>
                </p:oleObj>
              </mc:Choice>
              <mc:Fallback>
                <p:oleObj name="Obraz - mapa bitowa" r:id="rId3" imgW="1495634" imgH="1209524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0813" y="1476375"/>
                        <a:ext cx="2262187" cy="2185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gradFill rotWithShape="0">
                              <a:gsLst>
                                <a:gs pos="0">
                                  <a:srgbClr val="9999FF"/>
                                </a:gs>
                                <a:gs pos="50000">
                                  <a:srgbClr val="9999FF">
                                    <a:gamma/>
                                    <a:tint val="63922"/>
                                    <a:invGamma/>
                                  </a:srgbClr>
                                </a:gs>
                                <a:gs pos="100000">
                                  <a:srgbClr val="9999FF"/>
                                </a:gs>
                              </a:gsLst>
                              <a:lin ang="5400000" scaled="1"/>
                            </a:gra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rgbClr val="9999FF">
                                  <a:gamma/>
                                  <a:shade val="60000"/>
                                  <a:invGamma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Rectangle 5"/>
          <p:cNvSpPr>
            <a:spLocks noChangeArrowheads="1"/>
          </p:cNvSpPr>
          <p:nvPr/>
        </p:nvSpPr>
        <p:spPr bwMode="auto">
          <a:xfrm>
            <a:off x="628650" y="1120322"/>
            <a:ext cx="7078436" cy="47111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757238" indent="-757238" defTabSz="449263">
              <a:spcBef>
                <a:spcPts val="600"/>
              </a:spcBef>
              <a:buClr>
                <a:srgbClr val="000000"/>
              </a:buClr>
              <a:buSzPct val="65000"/>
              <a:buFont typeface="Arial" charset="0"/>
              <a:buNone/>
              <a:tabLst>
                <a:tab pos="1327150" algn="l"/>
                <a:tab pos="2241550" algn="l"/>
                <a:tab pos="3155950" algn="l"/>
                <a:tab pos="4070350" algn="l"/>
                <a:tab pos="4984750" algn="l"/>
                <a:tab pos="5899150" algn="l"/>
                <a:tab pos="6813550" algn="l"/>
                <a:tab pos="7727950" algn="l"/>
                <a:tab pos="8642350" algn="l"/>
                <a:tab pos="9556750" algn="l"/>
                <a:tab pos="10471150" algn="l"/>
              </a:tabLst>
            </a:pPr>
            <a:r>
              <a:rPr lang="en-US" sz="2000" dirty="0">
                <a:solidFill>
                  <a:srgbClr val="3333CC"/>
                </a:solidFill>
                <a:latin typeface="Tahoma" pitchFamily="34" charset="0"/>
              </a:rPr>
              <a:t>Author</a:t>
            </a:r>
            <a:r>
              <a:rPr lang="en-US" sz="2000" dirty="0">
                <a:latin typeface="Tahoma" pitchFamily="34" charset="0"/>
              </a:rPr>
              <a:t> of over </a:t>
            </a:r>
            <a:r>
              <a:rPr lang="en-US" sz="2000" dirty="0" smtClean="0">
                <a:solidFill>
                  <a:srgbClr val="3333CC"/>
                </a:solidFill>
                <a:latin typeface="Tahoma" pitchFamily="34" charset="0"/>
              </a:rPr>
              <a:t>50</a:t>
            </a:r>
            <a:r>
              <a:rPr lang="en-US" sz="2000" dirty="0" smtClean="0">
                <a:latin typeface="Tahoma" pitchFamily="34" charset="0"/>
              </a:rPr>
              <a:t> </a:t>
            </a:r>
            <a:r>
              <a:rPr lang="en-US" sz="2000" dirty="0">
                <a:latin typeface="Tahoma" pitchFamily="34" charset="0"/>
              </a:rPr>
              <a:t>publications, including </a:t>
            </a:r>
            <a:endParaRPr lang="pl-PL" sz="2000" dirty="0" smtClean="0">
              <a:latin typeface="Tahoma" pitchFamily="34" charset="0"/>
            </a:endParaRPr>
          </a:p>
          <a:p>
            <a:pPr marL="757238" indent="-757238" defTabSz="449263">
              <a:spcBef>
                <a:spcPts val="600"/>
              </a:spcBef>
              <a:buClr>
                <a:srgbClr val="000000"/>
              </a:buClr>
              <a:buSzPct val="65000"/>
              <a:buFont typeface="Arial" charset="0"/>
              <a:buNone/>
              <a:tabLst>
                <a:tab pos="1327150" algn="l"/>
                <a:tab pos="2241550" algn="l"/>
                <a:tab pos="3155950" algn="l"/>
                <a:tab pos="4070350" algn="l"/>
                <a:tab pos="4984750" algn="l"/>
                <a:tab pos="5899150" algn="l"/>
                <a:tab pos="6813550" algn="l"/>
                <a:tab pos="7727950" algn="l"/>
                <a:tab pos="8642350" algn="l"/>
                <a:tab pos="9556750" algn="l"/>
                <a:tab pos="10471150" algn="l"/>
              </a:tabLst>
            </a:pPr>
            <a:r>
              <a:rPr lang="pl-PL" sz="2000" dirty="0">
                <a:latin typeface="Tahoma" pitchFamily="34" charset="0"/>
              </a:rPr>
              <a:t>	</a:t>
            </a:r>
            <a:r>
              <a:rPr lang="en-US" sz="2000" dirty="0" smtClean="0">
                <a:solidFill>
                  <a:srgbClr val="3333CC"/>
                </a:solidFill>
                <a:latin typeface="Tahoma" pitchFamily="34" charset="0"/>
              </a:rPr>
              <a:t>15</a:t>
            </a:r>
            <a:r>
              <a:rPr lang="en-US" sz="2000" dirty="0" smtClean="0">
                <a:latin typeface="Tahoma" pitchFamily="34" charset="0"/>
              </a:rPr>
              <a:t> about </a:t>
            </a:r>
            <a:r>
              <a:rPr lang="en-US" sz="2000" dirty="0">
                <a:latin typeface="Tahoma" pitchFamily="34" charset="0"/>
              </a:rPr>
              <a:t>various problems related </a:t>
            </a:r>
            <a:endParaRPr lang="pl-PL" sz="2000" dirty="0" smtClean="0">
              <a:latin typeface="Tahoma" pitchFamily="34" charset="0"/>
            </a:endParaRPr>
          </a:p>
          <a:p>
            <a:pPr marL="757238" indent="-757238" defTabSz="449263">
              <a:spcBef>
                <a:spcPts val="600"/>
              </a:spcBef>
              <a:buClr>
                <a:srgbClr val="000000"/>
              </a:buClr>
              <a:buSzPct val="65000"/>
              <a:buFont typeface="Arial" charset="0"/>
              <a:buNone/>
              <a:tabLst>
                <a:tab pos="1327150" algn="l"/>
                <a:tab pos="2241550" algn="l"/>
                <a:tab pos="3155950" algn="l"/>
                <a:tab pos="4070350" algn="l"/>
                <a:tab pos="4984750" algn="l"/>
                <a:tab pos="5899150" algn="l"/>
                <a:tab pos="6813550" algn="l"/>
                <a:tab pos="7727950" algn="l"/>
                <a:tab pos="8642350" algn="l"/>
                <a:tab pos="9556750" algn="l"/>
                <a:tab pos="10471150" algn="l"/>
              </a:tabLst>
            </a:pPr>
            <a:r>
              <a:rPr lang="pl-PL" sz="2000" dirty="0">
                <a:latin typeface="Tahoma" pitchFamily="34" charset="0"/>
              </a:rPr>
              <a:t>	</a:t>
            </a:r>
            <a:r>
              <a:rPr lang="en-US" sz="2000" dirty="0" smtClean="0">
                <a:latin typeface="Tahoma" pitchFamily="34" charset="0"/>
              </a:rPr>
              <a:t>to </a:t>
            </a:r>
            <a:r>
              <a:rPr lang="en-US" sz="2000" dirty="0">
                <a:latin typeface="Tahoma" pitchFamily="34" charset="0"/>
              </a:rPr>
              <a:t>testing and quality assurance;</a:t>
            </a:r>
          </a:p>
          <a:p>
            <a:pPr marL="757238" indent="-757238" defTabSz="449263">
              <a:spcBef>
                <a:spcPts val="600"/>
              </a:spcBef>
              <a:buClr>
                <a:srgbClr val="000000"/>
              </a:buClr>
              <a:buSzPct val="65000"/>
              <a:buFont typeface="Arial" charset="0"/>
              <a:buNone/>
              <a:tabLst>
                <a:tab pos="1327150" algn="l"/>
                <a:tab pos="2241550" algn="l"/>
                <a:tab pos="3155950" algn="l"/>
                <a:tab pos="4070350" algn="l"/>
                <a:tab pos="4984750" algn="l"/>
                <a:tab pos="5899150" algn="l"/>
                <a:tab pos="6813550" algn="l"/>
                <a:tab pos="7727950" algn="l"/>
                <a:tab pos="8642350" algn="l"/>
                <a:tab pos="9556750" algn="l"/>
                <a:tab pos="10471150" algn="l"/>
              </a:tabLst>
            </a:pPr>
            <a:r>
              <a:rPr lang="en-US" sz="2000" dirty="0">
                <a:solidFill>
                  <a:srgbClr val="3333CC"/>
                </a:solidFill>
                <a:latin typeface="Tahoma" pitchFamily="34" charset="0"/>
              </a:rPr>
              <a:t>Manager</a:t>
            </a:r>
            <a:r>
              <a:rPr lang="en-US" sz="2000" dirty="0">
                <a:latin typeface="Tahoma" pitchFamily="34" charset="0"/>
              </a:rPr>
              <a:t> and member of Quality Assurance </a:t>
            </a:r>
            <a:endParaRPr lang="pl-PL" sz="2000" dirty="0" smtClean="0">
              <a:latin typeface="Tahoma" pitchFamily="34" charset="0"/>
            </a:endParaRPr>
          </a:p>
          <a:p>
            <a:pPr marL="757238" indent="-757238" defTabSz="449263">
              <a:spcBef>
                <a:spcPts val="600"/>
              </a:spcBef>
              <a:buClr>
                <a:srgbClr val="000000"/>
              </a:buClr>
              <a:buSzPct val="65000"/>
              <a:buFont typeface="Arial" charset="0"/>
              <a:buNone/>
              <a:tabLst>
                <a:tab pos="1327150" algn="l"/>
                <a:tab pos="2241550" algn="l"/>
                <a:tab pos="3155950" algn="l"/>
                <a:tab pos="4070350" algn="l"/>
                <a:tab pos="4984750" algn="l"/>
                <a:tab pos="5899150" algn="l"/>
                <a:tab pos="6813550" algn="l"/>
                <a:tab pos="7727950" algn="l"/>
                <a:tab pos="8642350" algn="l"/>
                <a:tab pos="9556750" algn="l"/>
                <a:tab pos="10471150" algn="l"/>
              </a:tabLst>
            </a:pPr>
            <a:r>
              <a:rPr lang="pl-PL" sz="2000" dirty="0">
                <a:latin typeface="Tahoma" pitchFamily="34" charset="0"/>
              </a:rPr>
              <a:t>	</a:t>
            </a:r>
            <a:r>
              <a:rPr lang="en-US" sz="2000" dirty="0" smtClean="0">
                <a:latin typeface="Tahoma" pitchFamily="34" charset="0"/>
              </a:rPr>
              <a:t>teams </a:t>
            </a:r>
            <a:r>
              <a:rPr lang="en-US" sz="2000" dirty="0">
                <a:latin typeface="Tahoma" pitchFamily="34" charset="0"/>
              </a:rPr>
              <a:t>in several projects;</a:t>
            </a:r>
          </a:p>
          <a:p>
            <a:pPr marL="757238" indent="-757238" defTabSz="449263">
              <a:spcBef>
                <a:spcPts val="600"/>
              </a:spcBef>
              <a:buClr>
                <a:srgbClr val="000000"/>
              </a:buClr>
              <a:buSzPct val="65000"/>
              <a:buFont typeface="Arial" charset="0"/>
              <a:buNone/>
              <a:tabLst>
                <a:tab pos="1327150" algn="l"/>
                <a:tab pos="2241550" algn="l"/>
                <a:tab pos="3155950" algn="l"/>
                <a:tab pos="4070350" algn="l"/>
                <a:tab pos="4984750" algn="l"/>
                <a:tab pos="5899150" algn="l"/>
                <a:tab pos="6813550" algn="l"/>
                <a:tab pos="7727950" algn="l"/>
                <a:tab pos="8642350" algn="l"/>
                <a:tab pos="9556750" algn="l"/>
                <a:tab pos="10471150" algn="l"/>
              </a:tabLst>
            </a:pPr>
            <a:r>
              <a:rPr lang="en-US" sz="2000" dirty="0">
                <a:solidFill>
                  <a:srgbClr val="3333CC"/>
                </a:solidFill>
                <a:latin typeface="Tahoma" pitchFamily="34" charset="0"/>
              </a:rPr>
              <a:t>Co-organizer</a:t>
            </a:r>
            <a:r>
              <a:rPr lang="en-US" sz="2000" dirty="0">
                <a:latin typeface="Tahoma" pitchFamily="34" charset="0"/>
              </a:rPr>
              <a:t> and </a:t>
            </a:r>
            <a:r>
              <a:rPr lang="en-US" sz="2000" dirty="0">
                <a:solidFill>
                  <a:srgbClr val="3333CC"/>
                </a:solidFill>
                <a:latin typeface="Tahoma" pitchFamily="34" charset="0"/>
              </a:rPr>
              <a:t>speaker</a:t>
            </a:r>
            <a:r>
              <a:rPr lang="en-US" sz="2000" dirty="0">
                <a:latin typeface="Tahoma" pitchFamily="34" charset="0"/>
              </a:rPr>
              <a:t> at many </a:t>
            </a:r>
            <a:r>
              <a:rPr lang="en-US" sz="2000" dirty="0" smtClean="0">
                <a:latin typeface="Tahoma" pitchFamily="34" charset="0"/>
              </a:rPr>
              <a:t>testing </a:t>
            </a:r>
            <a:r>
              <a:rPr lang="en-US" sz="2000" dirty="0">
                <a:latin typeface="Tahoma" pitchFamily="34" charset="0"/>
              </a:rPr>
              <a:t>conferences;</a:t>
            </a:r>
          </a:p>
          <a:p>
            <a:pPr marL="757238" indent="-757238" defTabSz="449263">
              <a:spcBef>
                <a:spcPts val="600"/>
              </a:spcBef>
              <a:buClr>
                <a:srgbClr val="000000"/>
              </a:buClr>
              <a:buSzPct val="65000"/>
              <a:buFont typeface="Arial" charset="0"/>
              <a:buNone/>
              <a:tabLst>
                <a:tab pos="1327150" algn="l"/>
                <a:tab pos="2241550" algn="l"/>
                <a:tab pos="3155950" algn="l"/>
                <a:tab pos="4070350" algn="l"/>
                <a:tab pos="4984750" algn="l"/>
                <a:tab pos="5899150" algn="l"/>
                <a:tab pos="6813550" algn="l"/>
                <a:tab pos="7727950" algn="l"/>
                <a:tab pos="8642350" algn="l"/>
                <a:tab pos="9556750" algn="l"/>
                <a:tab pos="10471150" algn="l"/>
              </a:tabLst>
            </a:pPr>
            <a:r>
              <a:rPr lang="en-US" sz="2000" dirty="0" smtClean="0">
                <a:solidFill>
                  <a:srgbClr val="3333CC"/>
                </a:solidFill>
                <a:latin typeface="Tahoma" pitchFamily="34" charset="0"/>
              </a:rPr>
              <a:t>Multiannual researcher </a:t>
            </a:r>
            <a:r>
              <a:rPr lang="en-US" sz="2000" dirty="0" smtClean="0">
                <a:latin typeface="Tahoma" pitchFamily="34" charset="0"/>
              </a:rPr>
              <a:t>at Warsaw University of Technology;</a:t>
            </a:r>
            <a:endParaRPr lang="en-US" sz="2000" dirty="0">
              <a:latin typeface="Tahoma" pitchFamily="34" charset="0"/>
            </a:endParaRPr>
          </a:p>
          <a:p>
            <a:pPr marL="757238" indent="-757238" defTabSz="449263">
              <a:spcBef>
                <a:spcPts val="600"/>
              </a:spcBef>
              <a:buClr>
                <a:srgbClr val="000000"/>
              </a:buClr>
              <a:buSzPct val="65000"/>
              <a:buFont typeface="Arial" charset="0"/>
              <a:buNone/>
              <a:tabLst>
                <a:tab pos="1327150" algn="l"/>
                <a:tab pos="2241550" algn="l"/>
                <a:tab pos="3155950" algn="l"/>
                <a:tab pos="4070350" algn="l"/>
                <a:tab pos="4984750" algn="l"/>
                <a:tab pos="5899150" algn="l"/>
                <a:tab pos="6813550" algn="l"/>
                <a:tab pos="7727950" algn="l"/>
                <a:tab pos="8642350" algn="l"/>
                <a:tab pos="9556750" algn="l"/>
                <a:tab pos="10471150" algn="l"/>
              </a:tabLst>
            </a:pPr>
            <a:r>
              <a:rPr lang="en-US" sz="2000" dirty="0" smtClean="0">
                <a:solidFill>
                  <a:srgbClr val="3333CC"/>
                </a:solidFill>
                <a:latin typeface="Tahoma" pitchFamily="34" charset="0"/>
              </a:rPr>
              <a:t>Vice-president</a:t>
            </a:r>
            <a:r>
              <a:rPr lang="en-US" sz="2000" dirty="0" smtClean="0">
                <a:latin typeface="Tahoma" pitchFamily="34" charset="0"/>
              </a:rPr>
              <a:t> of </a:t>
            </a:r>
            <a:r>
              <a:rPr lang="en-US" sz="2000" dirty="0">
                <a:latin typeface="Tahoma" pitchFamily="34" charset="0"/>
              </a:rPr>
              <a:t>the </a:t>
            </a:r>
            <a:r>
              <a:rPr lang="en-US" sz="2000" dirty="0" err="1" smtClean="0">
                <a:latin typeface="Tahoma" pitchFamily="34" charset="0"/>
              </a:rPr>
              <a:t>Stowarzyszenie</a:t>
            </a:r>
            <a:r>
              <a:rPr lang="en-US" sz="2000" dirty="0" smtClean="0">
                <a:latin typeface="Tahoma" pitchFamily="34" charset="0"/>
              </a:rPr>
              <a:t> </a:t>
            </a:r>
            <a:r>
              <a:rPr lang="en-US" sz="2000" dirty="0" err="1" smtClean="0">
                <a:latin typeface="Tahoma" pitchFamily="34" charset="0"/>
              </a:rPr>
              <a:t>Jako</a:t>
            </a:r>
            <a:r>
              <a:rPr lang="pl-PL" sz="2000" dirty="0" err="1" smtClean="0">
                <a:latin typeface="Tahoma" pitchFamily="34" charset="0"/>
              </a:rPr>
              <a:t>ści</a:t>
            </a:r>
            <a:r>
              <a:rPr lang="pl-PL" sz="2000" dirty="0" smtClean="0">
                <a:latin typeface="Tahoma" pitchFamily="34" charset="0"/>
              </a:rPr>
              <a:t> Systemów Informatycznych -  </a:t>
            </a:r>
            <a:r>
              <a:rPr lang="en-US" sz="2000" dirty="0" smtClean="0">
                <a:latin typeface="Tahoma" pitchFamily="34" charset="0"/>
              </a:rPr>
              <a:t>Polish </a:t>
            </a:r>
            <a:r>
              <a:rPr lang="en-US" sz="2000" dirty="0">
                <a:latin typeface="Tahoma" pitchFamily="34" charset="0"/>
              </a:rPr>
              <a:t>Testing </a:t>
            </a:r>
            <a:r>
              <a:rPr lang="en-US" sz="2000" dirty="0" smtClean="0">
                <a:latin typeface="Tahoma" pitchFamily="34" charset="0"/>
              </a:rPr>
              <a:t>Board; </a:t>
            </a:r>
          </a:p>
          <a:p>
            <a:pPr marL="757238" indent="-757238" defTabSz="449263">
              <a:spcBef>
                <a:spcPts val="600"/>
              </a:spcBef>
              <a:buClr>
                <a:srgbClr val="000000"/>
              </a:buClr>
              <a:buSzPct val="65000"/>
              <a:buFont typeface="Arial" charset="0"/>
              <a:buNone/>
              <a:tabLst>
                <a:tab pos="1327150" algn="l"/>
                <a:tab pos="2241550" algn="l"/>
                <a:tab pos="3155950" algn="l"/>
                <a:tab pos="4070350" algn="l"/>
                <a:tab pos="4984750" algn="l"/>
                <a:tab pos="5899150" algn="l"/>
                <a:tab pos="6813550" algn="l"/>
                <a:tab pos="7727950" algn="l"/>
                <a:tab pos="8642350" algn="l"/>
                <a:tab pos="9556750" algn="l"/>
                <a:tab pos="10471150" algn="l"/>
              </a:tabLst>
            </a:pPr>
            <a:r>
              <a:rPr lang="pl-PL" sz="2000" b="1" dirty="0" smtClean="0">
                <a:latin typeface="Tahoma" pitchFamily="34" charset="0"/>
              </a:rPr>
              <a:t>CTAL </a:t>
            </a:r>
            <a:r>
              <a:rPr lang="pl-PL" sz="2000" b="1" dirty="0">
                <a:latin typeface="Tahoma" pitchFamily="34" charset="0"/>
              </a:rPr>
              <a:t>- TM, CTAL - TA</a:t>
            </a:r>
          </a:p>
        </p:txBody>
      </p:sp>
      <p:sp>
        <p:nvSpPr>
          <p:cNvPr id="1029" name="Text Box 7"/>
          <p:cNvSpPr txBox="1">
            <a:spLocks noChangeArrowheads="1"/>
          </p:cNvSpPr>
          <p:nvPr/>
        </p:nvSpPr>
        <p:spPr bwMode="auto">
          <a:xfrm>
            <a:off x="1543050" y="300038"/>
            <a:ext cx="56229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l-PL" dirty="0"/>
              <a:t> </a:t>
            </a:r>
            <a:r>
              <a:rPr lang="en-US" sz="3200" b="1" dirty="0" smtClean="0">
                <a:solidFill>
                  <a:srgbClr val="00B0F0"/>
                </a:solidFill>
                <a:latin typeface="Tahoma" pitchFamily="34" charset="0"/>
              </a:rPr>
              <a:t>About me</a:t>
            </a:r>
            <a:endParaRPr lang="pl-PL" sz="3200" b="1" dirty="0">
              <a:solidFill>
                <a:srgbClr val="00B0F0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56689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dirty="0" err="1" smtClean="0"/>
              <a:t>Ether</a:t>
            </a:r>
            <a:r>
              <a:rPr lang="en-US" dirty="0" smtClean="0"/>
              <a:t>e</a:t>
            </a:r>
            <a:r>
              <a:rPr lang="pl-PL" dirty="0" err="1" smtClean="0"/>
              <a:t>um</a:t>
            </a:r>
            <a:endParaRPr lang="pl-PL" dirty="0" smtClean="0"/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4171" y="1039813"/>
            <a:ext cx="8491875" cy="4759325"/>
          </a:xfrm>
        </p:spPr>
        <p:txBody>
          <a:bodyPr/>
          <a:lstStyle/>
          <a:p>
            <a:r>
              <a:rPr lang="en-US" sz="2600" dirty="0" err="1"/>
              <a:t>Ethereum</a:t>
            </a:r>
            <a:r>
              <a:rPr lang="en-US" sz="2600" dirty="0"/>
              <a:t> in the </a:t>
            </a:r>
            <a:r>
              <a:rPr lang="en-US" sz="2600" dirty="0" smtClean="0"/>
              <a:t>narrow </a:t>
            </a:r>
          </a:p>
          <a:p>
            <a:pPr marL="0" indent="358775">
              <a:buNone/>
            </a:pPr>
            <a:r>
              <a:rPr lang="en-US" sz="2600" dirty="0" smtClean="0"/>
              <a:t>sense </a:t>
            </a:r>
            <a:r>
              <a:rPr lang="en-US" sz="2600" dirty="0"/>
              <a:t>refers </a:t>
            </a:r>
            <a:r>
              <a:rPr lang="en-US" sz="2600" dirty="0" smtClean="0"/>
              <a:t>to </a:t>
            </a:r>
            <a:r>
              <a:rPr lang="en-US" sz="2600" dirty="0"/>
              <a:t>a suite of </a:t>
            </a:r>
            <a:endParaRPr lang="en-US" sz="2600" dirty="0" smtClean="0"/>
          </a:p>
          <a:p>
            <a:pPr marL="0" indent="358775">
              <a:buNone/>
            </a:pPr>
            <a:r>
              <a:rPr lang="en-US" sz="2600" dirty="0" smtClean="0"/>
              <a:t>protocols that </a:t>
            </a:r>
            <a:r>
              <a:rPr lang="en-US" sz="2600" dirty="0"/>
              <a:t>define a </a:t>
            </a:r>
            <a:endParaRPr lang="en-US" sz="2600" dirty="0" smtClean="0"/>
          </a:p>
          <a:p>
            <a:pPr marL="0" indent="358775">
              <a:buNone/>
            </a:pPr>
            <a:r>
              <a:rPr lang="en-US" sz="2600" dirty="0" smtClean="0"/>
              <a:t>platform for decentralized </a:t>
            </a:r>
          </a:p>
          <a:p>
            <a:pPr marL="0" indent="358775">
              <a:buNone/>
            </a:pPr>
            <a:r>
              <a:rPr lang="en-US" sz="2600" dirty="0" smtClean="0"/>
              <a:t>applications</a:t>
            </a:r>
            <a:r>
              <a:rPr lang="en-US" sz="2600" dirty="0"/>
              <a:t>. </a:t>
            </a:r>
            <a:endParaRPr lang="en-US" sz="2600" dirty="0" smtClean="0"/>
          </a:p>
          <a:p>
            <a:r>
              <a:rPr lang="en-US" sz="2600" dirty="0" smtClean="0"/>
              <a:t>It used</a:t>
            </a:r>
            <a:r>
              <a:rPr lang="en-US" sz="2600" dirty="0"/>
              <a:t> </a:t>
            </a:r>
            <a:r>
              <a:rPr lang="en-US" sz="2600" dirty="0" err="1"/>
              <a:t>Ethereum</a:t>
            </a:r>
            <a:r>
              <a:rPr lang="en-US" sz="2600" dirty="0"/>
              <a:t> Virtual Machine (“EVM”), which can execute code of arbitrary algorithmic </a:t>
            </a:r>
            <a:r>
              <a:rPr lang="en-US" sz="2600" dirty="0" smtClean="0"/>
              <a:t>complexity</a:t>
            </a:r>
            <a:r>
              <a:rPr lang="en-US" sz="2600" dirty="0"/>
              <a:t>.</a:t>
            </a:r>
            <a:r>
              <a:rPr lang="en-US" sz="2600" dirty="0" smtClean="0"/>
              <a:t> </a:t>
            </a:r>
          </a:p>
          <a:p>
            <a:r>
              <a:rPr lang="en-US" sz="2600" dirty="0" smtClean="0"/>
              <a:t>Developers </a:t>
            </a:r>
            <a:r>
              <a:rPr lang="en-US" sz="2600" dirty="0"/>
              <a:t>can create applications that run on the EVM using friendly programming languages modelled on existing languages like JavaScript and Python</a:t>
            </a:r>
            <a:r>
              <a:rPr lang="en-US" sz="2600" dirty="0" smtClean="0"/>
              <a:t>.</a:t>
            </a:r>
            <a:endParaRPr lang="en-US" sz="2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8810" y="1111353"/>
            <a:ext cx="4515190" cy="1914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31358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dirty="0" err="1" smtClean="0"/>
              <a:t>Ether</a:t>
            </a:r>
            <a:r>
              <a:rPr lang="en-US" dirty="0" smtClean="0"/>
              <a:t>e</a:t>
            </a:r>
            <a:r>
              <a:rPr lang="pl-PL" dirty="0" err="1" smtClean="0"/>
              <a:t>um</a:t>
            </a:r>
            <a:r>
              <a:rPr lang="en-US" dirty="0" smtClean="0"/>
              <a:t> - pluses</a:t>
            </a:r>
            <a:endParaRPr lang="pl-PL" dirty="0" smtClean="0"/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971" y="1039813"/>
            <a:ext cx="8567058" cy="4141787"/>
          </a:xfrm>
        </p:spPr>
        <p:txBody>
          <a:bodyPr/>
          <a:lstStyle/>
          <a:p>
            <a:r>
              <a:rPr lang="en-US" dirty="0" smtClean="0"/>
              <a:t>Every </a:t>
            </a:r>
            <a:r>
              <a:rPr lang="en-US" dirty="0" err="1"/>
              <a:t>Ethereum</a:t>
            </a:r>
            <a:r>
              <a:rPr lang="en-US" dirty="0"/>
              <a:t> node runs </a:t>
            </a:r>
            <a:endParaRPr lang="en-US" dirty="0" smtClean="0"/>
          </a:p>
          <a:p>
            <a:pPr marL="0" indent="358775">
              <a:buNone/>
            </a:pPr>
            <a:r>
              <a:rPr lang="en-US" dirty="0" smtClean="0"/>
              <a:t>the </a:t>
            </a:r>
            <a:r>
              <a:rPr lang="en-US" dirty="0"/>
              <a:t>EVM in order to maintain </a:t>
            </a:r>
            <a:endParaRPr lang="en-US" dirty="0" smtClean="0"/>
          </a:p>
          <a:p>
            <a:pPr marL="0" indent="358775">
              <a:buNone/>
            </a:pPr>
            <a:r>
              <a:rPr lang="en-US" dirty="0" smtClean="0"/>
              <a:t>consensus </a:t>
            </a:r>
            <a:r>
              <a:rPr lang="en-US" dirty="0"/>
              <a:t>across the </a:t>
            </a:r>
            <a:endParaRPr lang="en-US" dirty="0" smtClean="0"/>
          </a:p>
          <a:p>
            <a:pPr marL="0" indent="358775">
              <a:buNone/>
            </a:pPr>
            <a:r>
              <a:rPr lang="en-US" dirty="0" smtClean="0"/>
              <a:t>blockchain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Decentralized </a:t>
            </a:r>
            <a:r>
              <a:rPr lang="en-US" dirty="0"/>
              <a:t>consensus gives </a:t>
            </a:r>
            <a:endParaRPr lang="en-US" dirty="0" smtClean="0"/>
          </a:p>
          <a:p>
            <a:pPr marL="0" indent="358775">
              <a:buNone/>
            </a:pPr>
            <a:r>
              <a:rPr lang="en-US" dirty="0" err="1" smtClean="0"/>
              <a:t>Ethereum</a:t>
            </a:r>
            <a:r>
              <a:rPr lang="en-US" dirty="0" smtClean="0"/>
              <a:t> </a:t>
            </a:r>
            <a:r>
              <a:rPr lang="en-US" dirty="0"/>
              <a:t>extreme levels of </a:t>
            </a:r>
            <a:endParaRPr lang="en-US" dirty="0" smtClean="0"/>
          </a:p>
          <a:p>
            <a:pPr marL="0" indent="358775">
              <a:buNone/>
            </a:pPr>
            <a:r>
              <a:rPr lang="en-US" dirty="0" smtClean="0"/>
              <a:t>fault </a:t>
            </a:r>
            <a:r>
              <a:rPr lang="en-US" dirty="0"/>
              <a:t>tolerance, ensures zero </a:t>
            </a:r>
            <a:endParaRPr lang="en-US" dirty="0" smtClean="0"/>
          </a:p>
          <a:p>
            <a:pPr marL="0" indent="358775">
              <a:buNone/>
            </a:pPr>
            <a:r>
              <a:rPr lang="en-US" dirty="0" smtClean="0"/>
              <a:t>downtime</a:t>
            </a:r>
            <a:r>
              <a:rPr lang="en-US" dirty="0"/>
              <a:t>, and makes data </a:t>
            </a:r>
            <a:endParaRPr lang="en-US" dirty="0" smtClean="0"/>
          </a:p>
          <a:p>
            <a:pPr marL="0" indent="358775">
              <a:buNone/>
            </a:pPr>
            <a:r>
              <a:rPr lang="en-US" dirty="0" smtClean="0"/>
              <a:t>stored </a:t>
            </a:r>
            <a:r>
              <a:rPr lang="en-US" dirty="0"/>
              <a:t>on the </a:t>
            </a:r>
            <a:r>
              <a:rPr lang="en-US" dirty="0" smtClean="0"/>
              <a:t>blockchain </a:t>
            </a:r>
            <a:r>
              <a:rPr lang="en-US" dirty="0"/>
              <a:t>forever unchangeable </a:t>
            </a:r>
            <a:endParaRPr lang="en-US" dirty="0" smtClean="0"/>
          </a:p>
          <a:p>
            <a:pPr marL="0" indent="358775">
              <a:buNone/>
            </a:pPr>
            <a:r>
              <a:rPr lang="en-US" dirty="0" smtClean="0"/>
              <a:t>and censorship-resistant.</a:t>
            </a:r>
            <a:endParaRPr lang="en-US" dirty="0"/>
          </a:p>
        </p:txBody>
      </p:sp>
      <p:pic>
        <p:nvPicPr>
          <p:cNvPr id="6149" name="Picture 5" descr="C:\Users\lucja\AppData\Local\Microsoft\Windows\INetCache\IE\OIRWGHOD\Consensus-Meme-4-with-att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402" y="1115784"/>
            <a:ext cx="3262745" cy="1709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C:\Users\lucja\AppData\Local\Microsoft\Windows\INetCache\IE\RQU213IW\fault-tolerance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554" y="3243943"/>
            <a:ext cx="2917364" cy="182335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0209492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dirty="0" err="1" smtClean="0"/>
              <a:t>Ether</a:t>
            </a:r>
            <a:r>
              <a:rPr lang="en-US" dirty="0" smtClean="0"/>
              <a:t>e</a:t>
            </a:r>
            <a:r>
              <a:rPr lang="pl-PL" dirty="0" err="1" smtClean="0"/>
              <a:t>um</a:t>
            </a:r>
            <a:r>
              <a:rPr lang="en-US" dirty="0" smtClean="0"/>
              <a:t> - problems</a:t>
            </a:r>
            <a:endParaRPr lang="pl-PL" dirty="0" smtClean="0"/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3537" y="1039813"/>
            <a:ext cx="6712177" cy="4759325"/>
          </a:xfrm>
        </p:spPr>
        <p:txBody>
          <a:bodyPr/>
          <a:lstStyle/>
          <a:p>
            <a:r>
              <a:rPr lang="en-US" dirty="0" smtClean="0"/>
              <a:t>This </a:t>
            </a:r>
            <a:r>
              <a:rPr lang="en-US" dirty="0"/>
              <a:t>massive </a:t>
            </a:r>
            <a:r>
              <a:rPr lang="en-US" dirty="0" smtClean="0"/>
              <a:t>parallelization </a:t>
            </a:r>
            <a:r>
              <a:rPr lang="en-US" dirty="0"/>
              <a:t>of computing across the entire </a:t>
            </a:r>
            <a:r>
              <a:rPr lang="en-US" dirty="0" err="1"/>
              <a:t>Ethereum</a:t>
            </a:r>
            <a:r>
              <a:rPr lang="en-US" dirty="0"/>
              <a:t> network </a:t>
            </a:r>
            <a:r>
              <a:rPr lang="en-US" b="1" dirty="0">
                <a:solidFill>
                  <a:srgbClr val="FF0000"/>
                </a:solidFill>
              </a:rPr>
              <a:t>is not done to make computation more efficient</a:t>
            </a:r>
            <a:r>
              <a:rPr lang="en-US" b="1" dirty="0" smtClean="0">
                <a:solidFill>
                  <a:srgbClr val="FF0000"/>
                </a:solidFill>
              </a:rPr>
              <a:t>. </a:t>
            </a:r>
          </a:p>
          <a:p>
            <a:r>
              <a:rPr lang="en-US" dirty="0" smtClean="0"/>
              <a:t>This </a:t>
            </a:r>
            <a:r>
              <a:rPr lang="en-US" dirty="0"/>
              <a:t>process makes computation on </a:t>
            </a:r>
            <a:r>
              <a:rPr lang="en-US" dirty="0" err="1"/>
              <a:t>Ethereum</a:t>
            </a:r>
            <a:r>
              <a:rPr lang="en-US" dirty="0"/>
              <a:t> </a:t>
            </a:r>
            <a:r>
              <a:rPr lang="en-US" b="1" dirty="0">
                <a:solidFill>
                  <a:srgbClr val="FF0000"/>
                </a:solidFill>
              </a:rPr>
              <a:t>far slower and more expensive </a:t>
            </a:r>
            <a:r>
              <a:rPr lang="en-US" dirty="0"/>
              <a:t>than on a traditional “computer”. </a:t>
            </a:r>
            <a:endParaRPr lang="pl-PL" dirty="0" smtClean="0"/>
          </a:p>
        </p:txBody>
      </p:sp>
      <p:pic>
        <p:nvPicPr>
          <p:cNvPr id="5122" name="Picture 2" descr="C:\Users\lucja\AppData\Local\Microsoft\Windows\INetCache\IE\OIRWGHOD\wykrzyknik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517" y="1861457"/>
            <a:ext cx="1554398" cy="2579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02730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dirty="0" err="1" smtClean="0"/>
              <a:t>Testnet</a:t>
            </a:r>
            <a:endParaRPr lang="pl-PL" dirty="0" smtClean="0"/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1638" y="1204913"/>
            <a:ext cx="8404905" cy="4759325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 smtClean="0"/>
              <a:t>There is possibility to test our application before install them in real nets.</a:t>
            </a:r>
            <a:endParaRPr lang="pl-PL" dirty="0" smtClean="0"/>
          </a:p>
          <a:p>
            <a:pPr marL="0" indent="0" eaLnBrk="1" hangingPunct="1">
              <a:buNone/>
            </a:pPr>
            <a:r>
              <a:rPr lang="en-US" dirty="0" smtClean="0"/>
              <a:t>Needs </a:t>
            </a:r>
            <a:r>
              <a:rPr lang="en-US" dirty="0" err="1" smtClean="0"/>
              <a:t>Ethereum</a:t>
            </a:r>
            <a:r>
              <a:rPr lang="pl-PL" dirty="0" smtClean="0"/>
              <a:t>.</a:t>
            </a:r>
          </a:p>
          <a:p>
            <a:pPr marL="0" indent="0" eaLnBrk="1" hangingPunct="1">
              <a:buNone/>
            </a:pPr>
            <a:endParaRPr lang="pl-PL" dirty="0"/>
          </a:p>
          <a:p>
            <a:pPr marL="0" indent="0" eaLnBrk="1" hangingPunct="1">
              <a:buNone/>
            </a:pPr>
            <a:endParaRPr lang="pl-PL" dirty="0" smtClean="0"/>
          </a:p>
          <a:p>
            <a:pPr marL="0" indent="0" eaLnBrk="1" hangingPunct="1">
              <a:buNone/>
            </a:pPr>
            <a:endParaRPr lang="pl-PL" dirty="0"/>
          </a:p>
          <a:p>
            <a:pPr marL="0" indent="0" eaLnBrk="1" hangingPunct="1">
              <a:buNone/>
            </a:pPr>
            <a:endParaRPr lang="pl-PL" dirty="0" smtClean="0"/>
          </a:p>
          <a:p>
            <a:pPr marL="0" indent="0" eaLnBrk="1" hangingPunct="1">
              <a:buNone/>
            </a:pPr>
            <a:endParaRPr lang="pl-PL" dirty="0"/>
          </a:p>
          <a:p>
            <a:pPr marL="0" indent="0" eaLnBrk="1" hangingPunct="1">
              <a:buNone/>
            </a:pPr>
            <a:r>
              <a:rPr lang="en-US" dirty="0" smtClean="0"/>
              <a:t>We used </a:t>
            </a:r>
            <a:r>
              <a:rPr lang="en-US" dirty="0" smtClean="0"/>
              <a:t>private cloud and</a:t>
            </a:r>
            <a:r>
              <a:rPr lang="pl-PL" dirty="0" smtClean="0"/>
              <a:t> </a:t>
            </a:r>
            <a:r>
              <a:rPr lang="pl-PL" dirty="0" err="1" smtClean="0"/>
              <a:t>Kovan</a:t>
            </a:r>
            <a:r>
              <a:rPr lang="en-US" dirty="0"/>
              <a:t>.</a:t>
            </a:r>
            <a:endParaRPr lang="pl-PL" dirty="0" smtClean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432269"/>
              </p:ext>
            </p:extLst>
          </p:nvPr>
        </p:nvGraphicFramePr>
        <p:xfrm>
          <a:off x="1264683" y="2779528"/>
          <a:ext cx="6709735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55325"/>
                <a:gridCol w="4854410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pl-PL" sz="2400" b="1" dirty="0" err="1" smtClean="0"/>
                        <a:t>Testnet</a:t>
                      </a:r>
                      <a:endParaRPr lang="pl-PL" sz="2400" b="1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l-PL" sz="2400" b="1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pl-PL" sz="2400" strike="noStrike" baseline="0" dirty="0" err="1" smtClean="0"/>
                        <a:t>Ropsten</a:t>
                      </a:r>
                      <a:endParaRPr lang="pl-PL" sz="2400" strike="noStrike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2400" strike="noStrike" baseline="0" dirty="0" smtClean="0"/>
                        <a:t>Very popular, but not working now</a:t>
                      </a:r>
                      <a:endParaRPr lang="pl-PL" sz="2400" strike="noStrike" baseline="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400" dirty="0" err="1" smtClean="0"/>
                        <a:t>Kovan</a:t>
                      </a:r>
                      <a:endParaRPr lang="pl-PL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Most popular in the moment</a:t>
                      </a:r>
                      <a:endParaRPr lang="pl-PL" sz="24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400" dirty="0" err="1" smtClean="0"/>
                        <a:t>Rinkeby</a:t>
                      </a:r>
                      <a:endParaRPr lang="pl-PL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The newest, introduced in 2018</a:t>
                      </a:r>
                      <a:endParaRPr lang="pl-PL" sz="2400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14183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TOOLS</a:t>
            </a:r>
            <a:endParaRPr lang="pl-PL" dirty="0" smtClean="0"/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1638" y="1204913"/>
            <a:ext cx="8742362" cy="4759325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 smtClean="0"/>
              <a:t>There are many tools for blockchain testing.</a:t>
            </a:r>
          </a:p>
          <a:p>
            <a:pPr marL="0" indent="0" eaLnBrk="1" hangingPunct="1">
              <a:buNone/>
            </a:pPr>
            <a:r>
              <a:rPr lang="en-US" dirty="0" smtClean="0"/>
              <a:t>The following list does not cover all of them</a:t>
            </a:r>
            <a:endParaRPr lang="pl-PL" dirty="0" smtClean="0"/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1306261"/>
              </p:ext>
            </p:extLst>
          </p:nvPr>
        </p:nvGraphicFramePr>
        <p:xfrm>
          <a:off x="1378858" y="2803072"/>
          <a:ext cx="6096000" cy="2926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b="1" dirty="0" err="1" smtClean="0"/>
                        <a:t>Ethereum</a:t>
                      </a:r>
                      <a:endParaRPr lang="pl-PL" sz="2400" b="1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Others</a:t>
                      </a:r>
                      <a:endParaRPr lang="pl-PL" sz="2400" b="1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pl-PL" sz="2400" dirty="0" err="1" smtClean="0"/>
                        <a:t>Truffle</a:t>
                      </a:r>
                      <a:r>
                        <a:rPr lang="pl-PL" sz="2400" dirty="0" smtClean="0"/>
                        <a:t> </a:t>
                      </a:r>
                      <a:r>
                        <a:rPr lang="pl-PL" sz="2400" dirty="0" err="1" smtClean="0"/>
                        <a:t>suite</a:t>
                      </a:r>
                      <a:endParaRPr lang="pl-PL" sz="2400" dirty="0" smtClean="0"/>
                    </a:p>
                    <a:p>
                      <a:pPr marL="457200" marR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pl-PL" sz="2400" dirty="0" err="1" smtClean="0"/>
                        <a:t>Truffle</a:t>
                      </a:r>
                      <a:endParaRPr lang="pl-PL" sz="2400" dirty="0" smtClean="0"/>
                    </a:p>
                    <a:p>
                      <a:pPr marL="457200" marR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pl-PL" sz="2400" strike="sngStrike" baseline="0" dirty="0" err="1" smtClean="0"/>
                        <a:t>Ganache</a:t>
                      </a:r>
                      <a:endParaRPr lang="pl-PL" sz="2400" strike="sngStrike" baseline="0" dirty="0" smtClean="0"/>
                    </a:p>
                    <a:p>
                      <a:pPr marL="457200" marR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pl-PL" sz="2400" strike="sngStrike" baseline="0" dirty="0" err="1" smtClean="0"/>
                        <a:t>Drizzle</a:t>
                      </a:r>
                      <a:endParaRPr lang="pl-PL" sz="2400" strike="sngStrike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400" dirty="0" err="1" smtClean="0"/>
                        <a:t>BitCoinJ</a:t>
                      </a:r>
                      <a:endParaRPr lang="pl-PL" sz="2400" dirty="0" smtClean="0"/>
                    </a:p>
                    <a:p>
                      <a:endParaRPr lang="pl-PL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400" dirty="0" err="1" smtClean="0"/>
                        <a:t>Populus</a:t>
                      </a:r>
                      <a:endParaRPr lang="pl-PL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400" dirty="0" err="1" smtClean="0"/>
                        <a:t>Exonum</a:t>
                      </a:r>
                      <a:r>
                        <a:rPr lang="pl-PL" sz="2400" dirty="0" smtClean="0"/>
                        <a:t> (</a:t>
                      </a:r>
                      <a:r>
                        <a:rPr lang="pl-PL" sz="2400" dirty="0" err="1" smtClean="0"/>
                        <a:t>Corda</a:t>
                      </a:r>
                      <a:r>
                        <a:rPr lang="pl-PL" sz="2400" dirty="0" smtClean="0"/>
                        <a:t>)</a:t>
                      </a:r>
                      <a:endParaRPr lang="pl-PL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400" dirty="0" err="1" smtClean="0"/>
                        <a:t>Embark</a:t>
                      </a:r>
                      <a:endParaRPr lang="pl-PL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400" dirty="0" err="1" smtClean="0"/>
                        <a:t>HeperlegerComposer</a:t>
                      </a:r>
                      <a:endParaRPr lang="pl-PL" sz="2400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18268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520574" y="277813"/>
            <a:ext cx="8229600" cy="588962"/>
          </a:xfrm>
        </p:spPr>
        <p:txBody>
          <a:bodyPr/>
          <a:lstStyle/>
          <a:p>
            <a:pPr eaLnBrk="1" hangingPunct="1"/>
            <a:r>
              <a:rPr lang="pl-PL" dirty="0" err="1" smtClean="0"/>
              <a:t>Truffle</a:t>
            </a:r>
            <a:endParaRPr lang="pl-PL" dirty="0" smtClean="0"/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9995" y="2024743"/>
            <a:ext cx="8069262" cy="4759325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pl-PL" dirty="0" smtClean="0"/>
              <a:t>Unit </a:t>
            </a:r>
            <a:r>
              <a:rPr lang="en-US" dirty="0" smtClean="0"/>
              <a:t>tests</a:t>
            </a:r>
            <a:r>
              <a:rPr lang="pl-PL" dirty="0" smtClean="0"/>
              <a:t> in:</a:t>
            </a:r>
          </a:p>
          <a:p>
            <a:pPr eaLnBrk="1" hangingPunct="1"/>
            <a:r>
              <a:rPr lang="pl-PL" dirty="0" err="1" smtClean="0"/>
              <a:t>Mocha</a:t>
            </a:r>
            <a:r>
              <a:rPr lang="pl-PL" dirty="0" smtClean="0"/>
              <a:t> </a:t>
            </a:r>
          </a:p>
          <a:p>
            <a:pPr lvl="1" eaLnBrk="1" hangingPunct="1"/>
            <a:r>
              <a:rPr lang="en-US" dirty="0"/>
              <a:t>Test framework in JavaScript using the Chrome's V8 JavaScript engine</a:t>
            </a:r>
            <a:r>
              <a:rPr lang="en-US" dirty="0" smtClean="0"/>
              <a:t>.</a:t>
            </a:r>
          </a:p>
          <a:p>
            <a:pPr eaLnBrk="1" hangingPunct="1"/>
            <a:r>
              <a:rPr lang="pl-PL" dirty="0" err="1" smtClean="0"/>
              <a:t>Solidity</a:t>
            </a:r>
            <a:r>
              <a:rPr lang="pl-PL" dirty="0" smtClean="0"/>
              <a:t> </a:t>
            </a:r>
            <a:endParaRPr lang="pl-PL" dirty="0"/>
          </a:p>
          <a:p>
            <a:r>
              <a:rPr lang="en-US" dirty="0" smtClean="0"/>
              <a:t>Designed </a:t>
            </a:r>
            <a:r>
              <a:rPr lang="en-US" dirty="0"/>
              <a:t>specifically for </a:t>
            </a:r>
            <a:r>
              <a:rPr lang="en-US" dirty="0" err="1" smtClean="0"/>
              <a:t>Ethereum</a:t>
            </a:r>
            <a:r>
              <a:rPr lang="en-US" dirty="0" smtClean="0"/>
              <a:t> </a:t>
            </a:r>
            <a:r>
              <a:rPr lang="pl-PL" dirty="0" smtClean="0"/>
              <a:t>(+-)</a:t>
            </a:r>
            <a:endParaRPr lang="pl-PL" dirty="0"/>
          </a:p>
          <a:p>
            <a:pPr lvl="2" eaLnBrk="1" hangingPunct="1"/>
            <a:r>
              <a:rPr lang="en-US" dirty="0" smtClean="0"/>
              <a:t>contract-oriented programming language</a:t>
            </a:r>
            <a:r>
              <a:rPr lang="pl-PL" dirty="0" smtClean="0"/>
              <a:t>;</a:t>
            </a:r>
            <a:endParaRPr lang="pl-PL" dirty="0"/>
          </a:p>
          <a:p>
            <a:pPr lvl="1" eaLnBrk="1" hangingPunct="1"/>
            <a:endParaRPr lang="pl-PL" dirty="0" smtClean="0"/>
          </a:p>
          <a:p>
            <a:pPr lvl="1" eaLnBrk="1" hangingPunct="1"/>
            <a:endParaRPr lang="pl-PL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3218" y="919843"/>
            <a:ext cx="382905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36430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708" y="1047939"/>
            <a:ext cx="4923262" cy="475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dirty="0" err="1" smtClean="0"/>
              <a:t>Truffle</a:t>
            </a:r>
            <a:r>
              <a:rPr lang="pl-PL" dirty="0" smtClean="0"/>
              <a:t> </a:t>
            </a:r>
            <a:r>
              <a:rPr lang="pl-PL" dirty="0" err="1" smtClean="0"/>
              <a:t>Mocha</a:t>
            </a:r>
            <a:r>
              <a:rPr lang="pl-PL" dirty="0" smtClean="0"/>
              <a:t> (1/3)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6120143" y="2236206"/>
            <a:ext cx="20641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List of available modules on GitHub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492829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26" y="1376127"/>
            <a:ext cx="8593924" cy="235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588962"/>
          </a:xfrm>
        </p:spPr>
        <p:txBody>
          <a:bodyPr/>
          <a:lstStyle/>
          <a:p>
            <a:pPr eaLnBrk="1" hangingPunct="1"/>
            <a:r>
              <a:rPr lang="pl-PL" dirty="0" err="1" smtClean="0"/>
              <a:t>Truffle</a:t>
            </a:r>
            <a:r>
              <a:rPr lang="pl-PL" dirty="0" smtClean="0"/>
              <a:t> </a:t>
            </a:r>
            <a:r>
              <a:rPr lang="pl-PL" dirty="0" err="1" smtClean="0"/>
              <a:t>Mocha</a:t>
            </a:r>
            <a:r>
              <a:rPr lang="pl-PL" dirty="0" smtClean="0"/>
              <a:t> (2/3)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1557196" y="4182701"/>
            <a:ext cx="5359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 smtClean="0">
                <a:latin typeface="+mn-lt"/>
              </a:rPr>
              <a:t>Sample</a:t>
            </a:r>
            <a:r>
              <a:rPr lang="pl-PL" sz="2400" b="0" dirty="0" smtClean="0">
                <a:latin typeface="+mn-lt"/>
              </a:rPr>
              <a:t> </a:t>
            </a:r>
            <a:r>
              <a:rPr lang="en-US" sz="2400" b="0" dirty="0" smtClean="0">
                <a:latin typeface="+mn-lt"/>
              </a:rPr>
              <a:t>module in</a:t>
            </a:r>
            <a:r>
              <a:rPr lang="pl-PL" sz="2400" b="0" dirty="0" smtClean="0">
                <a:latin typeface="+mn-lt"/>
              </a:rPr>
              <a:t> </a:t>
            </a:r>
            <a:r>
              <a:rPr lang="pl-PL" sz="2400" b="0" dirty="0" err="1" smtClean="0">
                <a:latin typeface="+mn-lt"/>
              </a:rPr>
              <a:t>Mocha</a:t>
            </a:r>
            <a:endParaRPr lang="pl-PL" sz="24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041013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520574" y="277813"/>
            <a:ext cx="8229600" cy="588962"/>
          </a:xfrm>
        </p:spPr>
        <p:txBody>
          <a:bodyPr/>
          <a:lstStyle/>
          <a:p>
            <a:pPr eaLnBrk="1" hangingPunct="1"/>
            <a:r>
              <a:rPr lang="pl-PL" dirty="0" err="1" smtClean="0"/>
              <a:t>Truffle</a:t>
            </a:r>
            <a:r>
              <a:rPr lang="pl-PL" dirty="0" smtClean="0"/>
              <a:t> Mo</a:t>
            </a:r>
            <a:r>
              <a:rPr lang="en-US" dirty="0" smtClean="0"/>
              <a:t>c</a:t>
            </a:r>
            <a:r>
              <a:rPr lang="pl-PL" dirty="0" smtClean="0"/>
              <a:t>ha (3/3)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3538" y="1039813"/>
            <a:ext cx="8069262" cy="4759325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 smtClean="0"/>
              <a:t>Unit tests in </a:t>
            </a:r>
            <a:r>
              <a:rPr lang="pl-PL" dirty="0" smtClean="0"/>
              <a:t>Mo</a:t>
            </a:r>
            <a:r>
              <a:rPr lang="en-US" dirty="0" smtClean="0"/>
              <a:t>c</a:t>
            </a:r>
            <a:r>
              <a:rPr lang="pl-PL" dirty="0" smtClean="0"/>
              <a:t>ha</a:t>
            </a:r>
            <a:r>
              <a:rPr lang="en-US" dirty="0" smtClean="0"/>
              <a:t>:</a:t>
            </a:r>
            <a:r>
              <a:rPr lang="pl-PL" dirty="0" smtClean="0"/>
              <a:t> </a:t>
            </a:r>
            <a:endParaRPr lang="en-US" dirty="0" smtClean="0"/>
          </a:p>
          <a:p>
            <a:pPr lvl="1" eaLnBrk="1" hangingPunct="1"/>
            <a:r>
              <a:rPr lang="en-US" dirty="0" smtClean="0"/>
              <a:t>More assertion than tests (-)</a:t>
            </a:r>
          </a:p>
          <a:p>
            <a:pPr lvl="1" eaLnBrk="1" hangingPunct="1"/>
            <a:r>
              <a:rPr lang="en-US" dirty="0" smtClean="0"/>
              <a:t>Good form of reports </a:t>
            </a:r>
            <a:r>
              <a:rPr lang="pl-PL" dirty="0" smtClean="0"/>
              <a:t>(+)</a:t>
            </a:r>
          </a:p>
          <a:p>
            <a:pPr lvl="1" eaLnBrk="1" hangingPunct="1"/>
            <a:r>
              <a:rPr lang="en-US" dirty="0" smtClean="0"/>
              <a:t>Syntax</a:t>
            </a:r>
            <a:r>
              <a:rPr lang="pl-PL" dirty="0" smtClean="0"/>
              <a:t> (-)</a:t>
            </a:r>
          </a:p>
          <a:p>
            <a:pPr lvl="1" eaLnBrk="1" hangingPunct="1"/>
            <a:r>
              <a:rPr lang="en-US" dirty="0" smtClean="0"/>
              <a:t>Hosted on</a:t>
            </a:r>
            <a:r>
              <a:rPr lang="pl-PL" dirty="0" smtClean="0"/>
              <a:t> </a:t>
            </a:r>
            <a:r>
              <a:rPr lang="pl-PL" dirty="0"/>
              <a:t>GitHub </a:t>
            </a:r>
            <a:r>
              <a:rPr lang="pl-PL" dirty="0" smtClean="0"/>
              <a:t>(+) https</a:t>
            </a:r>
            <a:r>
              <a:rPr lang="pl-PL" dirty="0"/>
              <a:t>://</a:t>
            </a:r>
            <a:r>
              <a:rPr lang="pl-PL" dirty="0" smtClean="0"/>
              <a:t>github.com/mochajs/mocha</a:t>
            </a:r>
          </a:p>
        </p:txBody>
      </p:sp>
    </p:spTree>
    <p:extLst>
      <p:ext uri="{BB962C8B-B14F-4D97-AF65-F5344CB8AC3E}">
        <p14:creationId xmlns:p14="http://schemas.microsoft.com/office/powerpoint/2010/main" val="30039793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dirty="0" err="1" smtClean="0"/>
              <a:t>Truffle</a:t>
            </a:r>
            <a:r>
              <a:rPr lang="pl-PL" dirty="0" smtClean="0"/>
              <a:t> </a:t>
            </a:r>
            <a:r>
              <a:rPr lang="pl-PL" dirty="0" err="1" smtClean="0"/>
              <a:t>Solidity</a:t>
            </a:r>
            <a:r>
              <a:rPr lang="pl-PL" dirty="0" smtClean="0"/>
              <a:t> (1/3)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6726725" y="2236206"/>
            <a:ext cx="20641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List of available modules on GitHub</a:t>
            </a:r>
            <a:endParaRPr lang="pl-PL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34" y="1032441"/>
            <a:ext cx="5276850" cy="513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80035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5"/>
          <p:cNvSpPr>
            <a:spLocks noChangeArrowheads="1"/>
          </p:cNvSpPr>
          <p:nvPr/>
        </p:nvSpPr>
        <p:spPr bwMode="auto">
          <a:xfrm>
            <a:off x="323842" y="1403350"/>
            <a:ext cx="4835979" cy="341850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757238" indent="-757238" defTabSz="449263">
              <a:spcBef>
                <a:spcPts val="600"/>
              </a:spcBef>
              <a:buClr>
                <a:srgbClr val="000000"/>
              </a:buClr>
              <a:buSzPct val="65000"/>
              <a:buFont typeface="Arial" charset="0"/>
              <a:buNone/>
              <a:tabLst>
                <a:tab pos="1327150" algn="l"/>
                <a:tab pos="2241550" algn="l"/>
                <a:tab pos="3155950" algn="l"/>
                <a:tab pos="4070350" algn="l"/>
                <a:tab pos="4984750" algn="l"/>
                <a:tab pos="5899150" algn="l"/>
                <a:tab pos="6813550" algn="l"/>
                <a:tab pos="7727950" algn="l"/>
                <a:tab pos="8642350" algn="l"/>
                <a:tab pos="9556750" algn="l"/>
                <a:tab pos="10471150" algn="l"/>
              </a:tabLst>
            </a:pPr>
            <a:endParaRPr lang="pl-PL" sz="2800" b="0" dirty="0">
              <a:latin typeface="Tahoma" pitchFamily="34" charset="0"/>
            </a:endParaRPr>
          </a:p>
          <a:p>
            <a:pPr marL="757238" indent="-757238" defTabSz="449263">
              <a:spcBef>
                <a:spcPts val="600"/>
              </a:spcBef>
              <a:buClr>
                <a:srgbClr val="000000"/>
              </a:buClr>
              <a:buSzPct val="65000"/>
              <a:buFont typeface="Arial" charset="0"/>
              <a:buNone/>
              <a:tabLst>
                <a:tab pos="1327150" algn="l"/>
                <a:tab pos="2241550" algn="l"/>
                <a:tab pos="3155950" algn="l"/>
                <a:tab pos="4070350" algn="l"/>
                <a:tab pos="4984750" algn="l"/>
                <a:tab pos="5899150" algn="l"/>
                <a:tab pos="6813550" algn="l"/>
                <a:tab pos="7727950" algn="l"/>
                <a:tab pos="8642350" algn="l"/>
                <a:tab pos="9556750" algn="l"/>
                <a:tab pos="10471150" algn="l"/>
              </a:tabLst>
            </a:pPr>
            <a:r>
              <a:rPr lang="en-US" sz="2800" b="0" dirty="0" smtClean="0">
                <a:latin typeface="Tahoma" pitchFamily="34" charset="0"/>
              </a:rPr>
              <a:t>I’m</a:t>
            </a:r>
            <a:r>
              <a:rPr lang="pl-PL" sz="2800" b="0" dirty="0" smtClean="0">
                <a:latin typeface="Tahoma" pitchFamily="34" charset="0"/>
              </a:rPr>
              <a:t> NOT </a:t>
            </a:r>
            <a:r>
              <a:rPr lang="en-US" sz="2800" b="0" dirty="0" smtClean="0">
                <a:latin typeface="Tahoma" pitchFamily="34" charset="0"/>
              </a:rPr>
              <a:t>interested in</a:t>
            </a:r>
            <a:r>
              <a:rPr lang="pl-PL" sz="2800" b="0" dirty="0" smtClean="0">
                <a:latin typeface="Tahoma" pitchFamily="34" charset="0"/>
              </a:rPr>
              <a:t> </a:t>
            </a:r>
            <a:r>
              <a:rPr lang="pl-PL" sz="2800" b="0" dirty="0" err="1" smtClean="0">
                <a:latin typeface="Tahoma" pitchFamily="34" charset="0"/>
              </a:rPr>
              <a:t>bitcoin</a:t>
            </a:r>
            <a:r>
              <a:rPr lang="en-US" sz="2800" b="0" dirty="0" smtClean="0">
                <a:latin typeface="Tahoma" pitchFamily="34" charset="0"/>
              </a:rPr>
              <a:t> problems</a:t>
            </a:r>
            <a:endParaRPr lang="pl-PL" sz="2800" b="0" dirty="0" smtClean="0">
              <a:latin typeface="Tahoma" pitchFamily="34" charset="0"/>
              <a:sym typeface="Wingdings" panose="05000000000000000000" pitchFamily="2" charset="2"/>
            </a:endParaRPr>
          </a:p>
          <a:p>
            <a:pPr marL="757238" indent="-757238" defTabSz="449263">
              <a:spcBef>
                <a:spcPts val="600"/>
              </a:spcBef>
              <a:buClr>
                <a:srgbClr val="000000"/>
              </a:buClr>
              <a:buSzPct val="65000"/>
              <a:buFont typeface="Arial" charset="0"/>
              <a:buNone/>
              <a:tabLst>
                <a:tab pos="1327150" algn="l"/>
                <a:tab pos="2241550" algn="l"/>
                <a:tab pos="3155950" algn="l"/>
                <a:tab pos="4070350" algn="l"/>
                <a:tab pos="4984750" algn="l"/>
                <a:tab pos="5899150" algn="l"/>
                <a:tab pos="6813550" algn="l"/>
                <a:tab pos="7727950" algn="l"/>
                <a:tab pos="8642350" algn="l"/>
                <a:tab pos="9556750" algn="l"/>
                <a:tab pos="10471150" algn="l"/>
              </a:tabLst>
            </a:pPr>
            <a:endParaRPr lang="pl-PL" sz="2800" b="0" dirty="0">
              <a:latin typeface="Tahoma" pitchFamily="34" charset="0"/>
              <a:sym typeface="Wingdings" panose="05000000000000000000" pitchFamily="2" charset="2"/>
            </a:endParaRPr>
          </a:p>
          <a:p>
            <a:pPr marL="757238" indent="-757238" defTabSz="449263">
              <a:spcBef>
                <a:spcPts val="600"/>
              </a:spcBef>
              <a:buClr>
                <a:srgbClr val="000000"/>
              </a:buClr>
              <a:buSzPct val="65000"/>
              <a:buFont typeface="Arial" charset="0"/>
              <a:buNone/>
              <a:tabLst>
                <a:tab pos="1327150" algn="l"/>
                <a:tab pos="2241550" algn="l"/>
                <a:tab pos="3155950" algn="l"/>
                <a:tab pos="4070350" algn="l"/>
                <a:tab pos="4984750" algn="l"/>
                <a:tab pos="5899150" algn="l"/>
                <a:tab pos="6813550" algn="l"/>
                <a:tab pos="7727950" algn="l"/>
                <a:tab pos="8642350" algn="l"/>
                <a:tab pos="9556750" algn="l"/>
                <a:tab pos="10471150" algn="l"/>
              </a:tabLst>
            </a:pPr>
            <a:endParaRPr lang="pl-PL" sz="2800" b="0" dirty="0" smtClean="0">
              <a:latin typeface="Tahoma" pitchFamily="34" charset="0"/>
              <a:sym typeface="Wingdings" panose="05000000000000000000" pitchFamily="2" charset="2"/>
            </a:endParaRPr>
          </a:p>
          <a:p>
            <a:pPr marL="757238" indent="-757238" defTabSz="449263">
              <a:spcBef>
                <a:spcPts val="600"/>
              </a:spcBef>
              <a:buClr>
                <a:srgbClr val="000000"/>
              </a:buClr>
              <a:buSzPct val="65000"/>
              <a:buFont typeface="Arial" charset="0"/>
              <a:buNone/>
              <a:tabLst>
                <a:tab pos="1327150" algn="l"/>
                <a:tab pos="2241550" algn="l"/>
                <a:tab pos="3155950" algn="l"/>
                <a:tab pos="4070350" algn="l"/>
                <a:tab pos="4984750" algn="l"/>
                <a:tab pos="5899150" algn="l"/>
                <a:tab pos="6813550" algn="l"/>
                <a:tab pos="7727950" algn="l"/>
                <a:tab pos="8642350" algn="l"/>
                <a:tab pos="9556750" algn="l"/>
                <a:tab pos="10471150" algn="l"/>
              </a:tabLst>
            </a:pPr>
            <a:r>
              <a:rPr lang="en-US" sz="2800" b="0" dirty="0" smtClean="0">
                <a:latin typeface="Tahoma" pitchFamily="34" charset="0"/>
                <a:sym typeface="Wingdings" panose="05000000000000000000" pitchFamily="2" charset="2"/>
              </a:rPr>
              <a:t>Security </a:t>
            </a:r>
            <a:r>
              <a:rPr lang="en-US" sz="2800" b="0" dirty="0">
                <a:latin typeface="Tahoma" pitchFamily="34" charset="0"/>
                <a:sym typeface="Wingdings" panose="05000000000000000000" pitchFamily="2" charset="2"/>
              </a:rPr>
              <a:t>problems in </a:t>
            </a:r>
            <a:r>
              <a:rPr lang="en-US" sz="2800" b="0" dirty="0" err="1">
                <a:latin typeface="Tahoma" pitchFamily="34" charset="0"/>
                <a:sym typeface="Wingdings" panose="05000000000000000000" pitchFamily="2" charset="2"/>
              </a:rPr>
              <a:t>IoT</a:t>
            </a:r>
            <a:r>
              <a:rPr lang="en-US" sz="2800" b="0" dirty="0">
                <a:latin typeface="Tahoma" pitchFamily="34" charset="0"/>
                <a:sym typeface="Wingdings" panose="05000000000000000000" pitchFamily="2" charset="2"/>
              </a:rPr>
              <a:t> applications</a:t>
            </a:r>
            <a:r>
              <a:rPr lang="pl-PL" sz="2800" b="0" dirty="0" smtClean="0">
                <a:latin typeface="Tahoma" pitchFamily="34" charset="0"/>
                <a:sym typeface="Wingdings" panose="05000000000000000000" pitchFamily="2" charset="2"/>
              </a:rPr>
              <a:t>.</a:t>
            </a:r>
            <a:endParaRPr lang="pl-PL" sz="2800" b="0" dirty="0">
              <a:latin typeface="Tahoma" pitchFamily="34" charset="0"/>
            </a:endParaRPr>
          </a:p>
        </p:txBody>
      </p:sp>
      <p:sp>
        <p:nvSpPr>
          <p:cNvPr id="1029" name="Text Box 7"/>
          <p:cNvSpPr txBox="1">
            <a:spLocks noChangeArrowheads="1"/>
          </p:cNvSpPr>
          <p:nvPr/>
        </p:nvSpPr>
        <p:spPr bwMode="auto">
          <a:xfrm>
            <a:off x="1543050" y="300038"/>
            <a:ext cx="56229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smtClean="0">
                <a:solidFill>
                  <a:srgbClr val="00B0F0"/>
                </a:solidFill>
                <a:latin typeface="Tahoma" pitchFamily="34" charset="0"/>
              </a:rPr>
              <a:t>Why </a:t>
            </a:r>
            <a:r>
              <a:rPr lang="pl-PL" sz="3200" dirty="0">
                <a:solidFill>
                  <a:srgbClr val="00B0F0"/>
                </a:solidFill>
                <a:latin typeface="Tahoma" pitchFamily="34" charset="0"/>
              </a:rPr>
              <a:t>Blockchain</a:t>
            </a:r>
            <a:endParaRPr lang="pl-PL" sz="3200" b="1" dirty="0">
              <a:solidFill>
                <a:srgbClr val="00B0F0"/>
              </a:solidFill>
              <a:latin typeface="Tahoma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6636" y="1403350"/>
            <a:ext cx="3075992" cy="337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4659086" y="5015337"/>
            <a:ext cx="44849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0" dirty="0">
                <a:latin typeface="+mn-lt"/>
              </a:rPr>
              <a:t>https://www.wired.com/story/xiaomi-scooter-hack</a:t>
            </a:r>
            <a:r>
              <a:rPr lang="pl-PL" sz="1400" dirty="0"/>
              <a:t>/</a:t>
            </a:r>
          </a:p>
        </p:txBody>
      </p:sp>
      <p:pic>
        <p:nvPicPr>
          <p:cNvPr id="2050" name="Picture 2" descr="C:\Users\lucja\AppData\Local\Microsoft\Windows\INetCache\IE\FIEOL9YB\smile-98458_64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0439" y="2906486"/>
            <a:ext cx="1009462" cy="1040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lucja\AppData\Local\Microsoft\Windows\INetCache\IE\NLS7HLCI\problem-1020300_960_720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0439" y="5121364"/>
            <a:ext cx="1411459" cy="996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8125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588962"/>
          </a:xfrm>
        </p:spPr>
        <p:txBody>
          <a:bodyPr/>
          <a:lstStyle/>
          <a:p>
            <a:pPr eaLnBrk="1" hangingPunct="1"/>
            <a:r>
              <a:rPr lang="pl-PL" dirty="0" err="1" smtClean="0"/>
              <a:t>Truffle</a:t>
            </a:r>
            <a:r>
              <a:rPr lang="pl-PL" dirty="0" smtClean="0"/>
              <a:t> </a:t>
            </a:r>
            <a:r>
              <a:rPr lang="pl-PL" dirty="0" err="1" smtClean="0"/>
              <a:t>Solidity</a:t>
            </a:r>
            <a:r>
              <a:rPr lang="pl-PL" dirty="0" smtClean="0"/>
              <a:t> (2/3)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6663351" y="3612332"/>
            <a:ext cx="23901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/>
              <a:t>Sample</a:t>
            </a:r>
            <a:r>
              <a:rPr lang="pl-PL" sz="2400" b="0" dirty="0"/>
              <a:t> </a:t>
            </a:r>
            <a:r>
              <a:rPr lang="en-US" sz="2400" b="0" dirty="0"/>
              <a:t>module in</a:t>
            </a:r>
            <a:r>
              <a:rPr lang="pl-PL" sz="2400" b="0" dirty="0"/>
              <a:t> </a:t>
            </a:r>
            <a:r>
              <a:rPr lang="pl-PL" sz="2400" b="0" dirty="0" err="1" smtClean="0">
                <a:latin typeface="+mn-lt"/>
              </a:rPr>
              <a:t>Solidity</a:t>
            </a:r>
            <a:endParaRPr lang="pl-PL" sz="2400" b="0" dirty="0">
              <a:latin typeface="+mn-lt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562" y="1126226"/>
            <a:ext cx="5460359" cy="4939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44575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dirty="0" err="1" smtClean="0"/>
              <a:t>Truffle</a:t>
            </a:r>
            <a:r>
              <a:rPr lang="pl-PL" dirty="0" smtClean="0"/>
              <a:t> </a:t>
            </a:r>
            <a:r>
              <a:rPr lang="pl-PL" dirty="0" err="1" smtClean="0"/>
              <a:t>Solidity</a:t>
            </a:r>
            <a:r>
              <a:rPr lang="pl-PL" dirty="0" smtClean="0"/>
              <a:t> (3/3)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3538" y="1039813"/>
            <a:ext cx="8069262" cy="4759325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/>
              <a:t>Unit tests in </a:t>
            </a:r>
            <a:r>
              <a:rPr lang="pl-PL" dirty="0" err="1" smtClean="0"/>
              <a:t>Solidity</a:t>
            </a:r>
            <a:r>
              <a:rPr lang="en-US" dirty="0"/>
              <a:t>:</a:t>
            </a:r>
            <a:endParaRPr lang="pl-PL" dirty="0" smtClean="0"/>
          </a:p>
          <a:p>
            <a:pPr lvl="1"/>
            <a:r>
              <a:rPr lang="en-US" dirty="0"/>
              <a:t>Designed specifically for </a:t>
            </a:r>
            <a:r>
              <a:rPr lang="en-US" dirty="0" err="1"/>
              <a:t>Ethereum</a:t>
            </a:r>
            <a:r>
              <a:rPr lang="en-US" dirty="0"/>
              <a:t> </a:t>
            </a:r>
            <a:r>
              <a:rPr lang="pl-PL" dirty="0"/>
              <a:t>(+-)</a:t>
            </a:r>
          </a:p>
          <a:p>
            <a:pPr lvl="2" eaLnBrk="1" hangingPunct="1"/>
            <a:r>
              <a:rPr lang="en-US" dirty="0" smtClean="0"/>
              <a:t>contract-oriented programming language</a:t>
            </a:r>
            <a:r>
              <a:rPr lang="pl-PL" dirty="0" smtClean="0"/>
              <a:t>;</a:t>
            </a:r>
          </a:p>
          <a:p>
            <a:pPr lvl="1" eaLnBrk="1" hangingPunct="1"/>
            <a:r>
              <a:rPr lang="pl-PL" dirty="0" smtClean="0"/>
              <a:t>"</a:t>
            </a:r>
            <a:r>
              <a:rPr lang="en-US" dirty="0" smtClean="0"/>
              <a:t>Similar</a:t>
            </a:r>
            <a:r>
              <a:rPr lang="pl-PL" dirty="0" smtClean="0"/>
              <a:t>" </a:t>
            </a:r>
            <a:r>
              <a:rPr lang="pl-PL" dirty="0"/>
              <a:t>to Java </a:t>
            </a:r>
            <a:r>
              <a:rPr lang="pl-PL" dirty="0" err="1"/>
              <a:t>Script</a:t>
            </a:r>
            <a:r>
              <a:rPr lang="pl-PL" dirty="0"/>
              <a:t> </a:t>
            </a:r>
            <a:r>
              <a:rPr lang="pl-PL" dirty="0" smtClean="0"/>
              <a:t>(</a:t>
            </a:r>
            <a:r>
              <a:rPr lang="en-US" dirty="0" smtClean="0"/>
              <a:t>+</a:t>
            </a:r>
            <a:r>
              <a:rPr lang="pl-PL" dirty="0" smtClean="0"/>
              <a:t>-)</a:t>
            </a:r>
            <a:endParaRPr lang="en-US" dirty="0" smtClean="0"/>
          </a:p>
          <a:p>
            <a:pPr lvl="1" eaLnBrk="1" hangingPunct="1"/>
            <a:r>
              <a:rPr lang="en-US" dirty="0" err="1" smtClean="0"/>
              <a:t>Hostedon</a:t>
            </a:r>
            <a:r>
              <a:rPr lang="pl-PL" dirty="0" smtClean="0"/>
              <a:t> </a:t>
            </a:r>
            <a:r>
              <a:rPr lang="pl-PL" dirty="0"/>
              <a:t>GitHub </a:t>
            </a:r>
            <a:r>
              <a:rPr lang="pl-PL" dirty="0" smtClean="0"/>
              <a:t>(+)</a:t>
            </a:r>
          </a:p>
          <a:p>
            <a:pPr lvl="2" eaLnBrk="1" hangingPunct="1"/>
            <a:r>
              <a:rPr lang="pl-PL" dirty="0"/>
              <a:t>https://</a:t>
            </a:r>
            <a:r>
              <a:rPr lang="pl-PL" dirty="0" smtClean="0"/>
              <a:t>github.com/ethereum/solidity</a:t>
            </a:r>
            <a:endParaRPr lang="en-US" dirty="0" smtClean="0"/>
          </a:p>
          <a:p>
            <a:pPr marL="671512" lvl="2" indent="0" eaLnBrk="1" hangingPunct="1">
              <a:buNone/>
            </a:pPr>
            <a:endParaRPr lang="pl-PL" dirty="0"/>
          </a:p>
          <a:p>
            <a:pPr lvl="1" eaLnBrk="1" hangingPunct="1"/>
            <a:endParaRPr lang="pl-PL" dirty="0" smtClean="0"/>
          </a:p>
        </p:txBody>
      </p:sp>
      <p:pic>
        <p:nvPicPr>
          <p:cNvPr id="4099" name="Picture 3" descr="C:\Users\lucja\AppData\Local\Microsoft\Windows\INetCache\IE\O85J0W1L\1200px-Solidity_logo.svg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100" y="3189514"/>
            <a:ext cx="3429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92044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dirty="0" err="1" smtClean="0"/>
              <a:t>Truffle</a:t>
            </a:r>
            <a:r>
              <a:rPr lang="pl-PL" dirty="0" smtClean="0"/>
              <a:t>  - </a:t>
            </a:r>
            <a:r>
              <a:rPr lang="en-US" dirty="0" smtClean="0"/>
              <a:t>summary</a:t>
            </a:r>
            <a:endParaRPr lang="pl-PL" dirty="0" smtClean="0"/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596" y="1039813"/>
            <a:ext cx="8628062" cy="4759325"/>
          </a:xfrm>
        </p:spPr>
        <p:txBody>
          <a:bodyPr/>
          <a:lstStyle/>
          <a:p>
            <a:pPr eaLnBrk="1" hangingPunct="1"/>
            <a:r>
              <a:rPr lang="en-US" b="1" dirty="0">
                <a:solidFill>
                  <a:srgbClr val="0070C0"/>
                </a:solidFill>
              </a:rPr>
              <a:t>Definitely for developers </a:t>
            </a:r>
            <a:r>
              <a:rPr lang="en-US" dirty="0"/>
              <a:t>(-)</a:t>
            </a:r>
          </a:p>
          <a:p>
            <a:pPr eaLnBrk="1" hangingPunct="1"/>
            <a:r>
              <a:rPr lang="en-US" dirty="0"/>
              <a:t>The ability to create tests in Java </a:t>
            </a:r>
            <a:r>
              <a:rPr lang="en-US" dirty="0" smtClean="0"/>
              <a:t>Script </a:t>
            </a:r>
            <a:r>
              <a:rPr lang="en-US" dirty="0"/>
              <a:t>(+)</a:t>
            </a:r>
          </a:p>
          <a:p>
            <a:pPr eaLnBrk="1" hangingPunct="1"/>
            <a:r>
              <a:rPr lang="en-US" dirty="0"/>
              <a:t>Modular functional tests</a:t>
            </a:r>
          </a:p>
          <a:p>
            <a:pPr lvl="1" eaLnBrk="1" hangingPunct="1"/>
            <a:r>
              <a:rPr lang="en-US" dirty="0"/>
              <a:t>easy to create (+)</a:t>
            </a:r>
          </a:p>
          <a:p>
            <a:pPr eaLnBrk="1" hangingPunct="1"/>
            <a:r>
              <a:rPr lang="en-US" dirty="0"/>
              <a:t>The possibility of asynchronous tests (+)</a:t>
            </a:r>
          </a:p>
          <a:p>
            <a:pPr eaLnBrk="1" hangingPunct="1"/>
            <a:r>
              <a:rPr lang="en-US" dirty="0"/>
              <a:t>A lot of available examples (+)</a:t>
            </a:r>
          </a:p>
          <a:p>
            <a:pPr eaLnBrk="1" hangingPunct="1"/>
            <a:r>
              <a:rPr lang="en-US" dirty="0" smtClean="0"/>
              <a:t>Very</a:t>
            </a:r>
            <a:r>
              <a:rPr lang="pl-PL" dirty="0" smtClean="0"/>
              <a:t> p</a:t>
            </a:r>
            <a:r>
              <a:rPr lang="en-US" dirty="0" err="1" smtClean="0"/>
              <a:t>oor</a:t>
            </a:r>
            <a:r>
              <a:rPr lang="en-US" dirty="0" smtClean="0"/>
              <a:t> </a:t>
            </a:r>
            <a:r>
              <a:rPr lang="en-US" dirty="0"/>
              <a:t>support for non-functional tests (-)</a:t>
            </a:r>
            <a:endParaRPr lang="pl-PL" dirty="0" smtClean="0"/>
          </a:p>
          <a:p>
            <a:pPr marL="0" indent="0" eaLnBrk="1" hangingPunct="1">
              <a:buNone/>
            </a:pPr>
            <a:r>
              <a:rPr lang="en-US" dirty="0" smtClean="0"/>
              <a:t>More</a:t>
            </a:r>
            <a:r>
              <a:rPr lang="pl-PL" dirty="0" smtClean="0"/>
              <a:t>:</a:t>
            </a:r>
            <a:endParaRPr lang="pl-PL" dirty="0"/>
          </a:p>
          <a:p>
            <a:pPr marL="0" indent="0" eaLnBrk="1" hangingPunct="1">
              <a:buNone/>
            </a:pPr>
            <a:r>
              <a:rPr lang="pl-PL" sz="1800" dirty="0"/>
              <a:t>https://www.truffleframework.com/docs/truffle/testing/testing-your-contracts</a:t>
            </a:r>
            <a:endParaRPr lang="pl-PL" sz="1800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3628" y="1709056"/>
            <a:ext cx="1570372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97788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dirty="0" err="1" smtClean="0"/>
              <a:t>Ganache</a:t>
            </a:r>
            <a:r>
              <a:rPr lang="pl-PL" dirty="0" smtClean="0"/>
              <a:t> &amp; </a:t>
            </a:r>
            <a:r>
              <a:rPr lang="pl-PL" dirty="0" err="1" smtClean="0"/>
              <a:t>Drizzle</a:t>
            </a:r>
            <a:endParaRPr lang="pl-PL" dirty="0" smtClean="0"/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3538" y="1039813"/>
            <a:ext cx="8628062" cy="4759325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400" dirty="0" smtClean="0"/>
              <a:t>These </a:t>
            </a:r>
            <a:r>
              <a:rPr lang="en-US" sz="2400" dirty="0"/>
              <a:t>are </a:t>
            </a:r>
            <a:r>
              <a:rPr lang="en-US" sz="2400" dirty="0" smtClean="0"/>
              <a:t>“</a:t>
            </a:r>
            <a:r>
              <a:rPr lang="en-US" sz="2400" dirty="0" err="1" smtClean="0"/>
              <a:t>premaids</a:t>
            </a:r>
            <a:r>
              <a:rPr lang="en-US" sz="2400" dirty="0" smtClean="0"/>
              <a:t>" </a:t>
            </a:r>
            <a:r>
              <a:rPr lang="en-US" sz="2400" dirty="0"/>
              <a:t>for developers:</a:t>
            </a:r>
          </a:p>
          <a:p>
            <a:pPr marL="0" indent="0" eaLnBrk="1" hangingPunct="1">
              <a:buNone/>
            </a:pPr>
            <a:endParaRPr lang="en-US" sz="2400" b="1" dirty="0" smtClean="0"/>
          </a:p>
          <a:p>
            <a:pPr marL="0" indent="0" eaLnBrk="1" hangingPunct="1">
              <a:buNone/>
            </a:pPr>
            <a:r>
              <a:rPr lang="en-US" sz="2400" b="1" dirty="0" smtClean="0"/>
              <a:t>Ganache</a:t>
            </a:r>
            <a:r>
              <a:rPr lang="en-US" sz="2400" dirty="0" smtClean="0"/>
              <a:t> </a:t>
            </a:r>
            <a:r>
              <a:rPr lang="en-US" sz="2400" dirty="0"/>
              <a:t>- </a:t>
            </a:r>
            <a:r>
              <a:rPr lang="en-US" sz="2400" dirty="0" err="1"/>
              <a:t>Ethereum</a:t>
            </a:r>
            <a:r>
              <a:rPr lang="en-US" sz="2400" dirty="0"/>
              <a:t> blockchain design </a:t>
            </a:r>
            <a:endParaRPr lang="en-US" sz="2400" dirty="0" smtClean="0"/>
          </a:p>
          <a:p>
            <a:pPr marL="0" indent="0" eaLnBrk="1" hangingPunct="1">
              <a:buNone/>
            </a:pPr>
            <a:r>
              <a:rPr lang="en-US" sz="2400" dirty="0"/>
              <a:t>	</a:t>
            </a:r>
            <a:r>
              <a:rPr lang="en-US" sz="2400" dirty="0" smtClean="0"/>
              <a:t>	tool</a:t>
            </a:r>
            <a:endParaRPr lang="en-US" sz="2400" dirty="0"/>
          </a:p>
          <a:p>
            <a:pPr eaLnBrk="1" hangingPunct="1"/>
            <a:r>
              <a:rPr lang="en-US" sz="2400" dirty="0"/>
              <a:t>can be used for</a:t>
            </a:r>
          </a:p>
          <a:p>
            <a:pPr lvl="1" eaLnBrk="1" hangingPunct="1"/>
            <a:r>
              <a:rPr lang="en-US" sz="2200" dirty="0"/>
              <a:t>running tests,</a:t>
            </a:r>
          </a:p>
          <a:p>
            <a:pPr lvl="1" eaLnBrk="1" hangingPunct="1"/>
            <a:r>
              <a:rPr lang="en-US" sz="2200" dirty="0"/>
              <a:t>executing commands</a:t>
            </a:r>
          </a:p>
          <a:p>
            <a:pPr lvl="1" eaLnBrk="1" hangingPunct="1"/>
            <a:r>
              <a:rPr lang="en-US" sz="2200" dirty="0"/>
              <a:t>checking the status</a:t>
            </a:r>
          </a:p>
          <a:p>
            <a:pPr marL="0" indent="0" eaLnBrk="1" hangingPunct="1">
              <a:buNone/>
            </a:pPr>
            <a:endParaRPr lang="en-US" sz="2400" b="1" dirty="0" smtClean="0"/>
          </a:p>
          <a:p>
            <a:pPr marL="0" indent="0" eaLnBrk="1" hangingPunct="1">
              <a:buNone/>
            </a:pPr>
            <a:r>
              <a:rPr lang="en-US" sz="2400" b="1" dirty="0" smtClean="0"/>
              <a:t>Drizzle</a:t>
            </a:r>
            <a:r>
              <a:rPr lang="en-US" sz="2400" dirty="0" smtClean="0"/>
              <a:t> </a:t>
            </a:r>
            <a:r>
              <a:rPr lang="en-US" sz="2400" dirty="0"/>
              <a:t>- front-end libraries</a:t>
            </a:r>
            <a:endParaRPr lang="pl-PL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8657" y="4129584"/>
            <a:ext cx="3015343" cy="2114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5203" y="1291999"/>
            <a:ext cx="2762250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09276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dirty="0" err="1" smtClean="0"/>
              <a:t>Populus</a:t>
            </a:r>
            <a:endParaRPr lang="pl-PL" dirty="0" smtClean="0"/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39813"/>
            <a:ext cx="8432800" cy="4759325"/>
          </a:xfrm>
        </p:spPr>
        <p:txBody>
          <a:bodyPr/>
          <a:lstStyle/>
          <a:p>
            <a:pPr eaLnBrk="1" hangingPunct="1"/>
            <a:r>
              <a:rPr lang="en-US" dirty="0" smtClean="0"/>
              <a:t>Definitely for developers </a:t>
            </a:r>
            <a:r>
              <a:rPr lang="pl-PL" dirty="0" smtClean="0"/>
              <a:t>(-)</a:t>
            </a:r>
          </a:p>
          <a:p>
            <a:pPr lvl="1" eaLnBrk="1" hangingPunct="1"/>
            <a:r>
              <a:rPr lang="en-US" dirty="0"/>
              <a:t>The ability to create tests in Python</a:t>
            </a:r>
            <a:r>
              <a:rPr lang="pl-PL" dirty="0" smtClean="0"/>
              <a:t>(+)</a:t>
            </a:r>
          </a:p>
          <a:p>
            <a:pPr lvl="2" eaLnBrk="1" hangingPunct="1"/>
            <a:r>
              <a:rPr lang="pl-PL" dirty="0" smtClean="0"/>
              <a:t>PY.TEST</a:t>
            </a:r>
          </a:p>
          <a:p>
            <a:pPr lvl="1" eaLnBrk="1" hangingPunct="1"/>
            <a:endParaRPr lang="pl-PL" dirty="0" smtClean="0"/>
          </a:p>
          <a:p>
            <a:pPr lvl="1" eaLnBrk="1" hangingPunct="1"/>
            <a:endParaRPr lang="pl-PL" dirty="0"/>
          </a:p>
          <a:p>
            <a:pPr lvl="1" eaLnBrk="1" hangingPunct="1"/>
            <a:endParaRPr lang="pl-PL" dirty="0"/>
          </a:p>
          <a:p>
            <a:pPr lvl="1" eaLnBrk="1" hangingPunct="1"/>
            <a:r>
              <a:rPr lang="en-US" dirty="0" smtClean="0"/>
              <a:t>Modular functional tests</a:t>
            </a:r>
          </a:p>
          <a:p>
            <a:pPr lvl="2" eaLnBrk="1" hangingPunct="1"/>
            <a:r>
              <a:rPr lang="en-US" dirty="0"/>
              <a:t>easy to create</a:t>
            </a:r>
            <a:r>
              <a:rPr lang="pl-PL" dirty="0" smtClean="0"/>
              <a:t>(+)</a:t>
            </a:r>
          </a:p>
          <a:p>
            <a:pPr eaLnBrk="1" hangingPunct="1"/>
            <a:r>
              <a:rPr lang="en-US" dirty="0"/>
              <a:t>You can run from a laptop</a:t>
            </a:r>
            <a:r>
              <a:rPr lang="pl-PL" dirty="0" smtClean="0"/>
              <a:t>(+)</a:t>
            </a:r>
          </a:p>
          <a:p>
            <a:pPr eaLnBrk="1" hangingPunct="1"/>
            <a:r>
              <a:rPr lang="en-US" dirty="0"/>
              <a:t>Failed to run performance </a:t>
            </a:r>
            <a:r>
              <a:rPr lang="en-US" dirty="0" smtClean="0"/>
              <a:t>tests </a:t>
            </a:r>
            <a:r>
              <a:rPr lang="pl-PL" dirty="0" smtClean="0"/>
              <a:t>(-)</a:t>
            </a:r>
            <a:endParaRPr lang="en-US" dirty="0" smtClean="0"/>
          </a:p>
          <a:p>
            <a:pPr eaLnBrk="1" hangingPunct="1"/>
            <a:endParaRPr lang="en-US" dirty="0"/>
          </a:p>
          <a:p>
            <a:pPr eaLnBrk="1" hangingPunct="1"/>
            <a:endParaRPr lang="en-US" dirty="0" smtClean="0"/>
          </a:p>
          <a:p>
            <a:pPr marL="0" indent="0" eaLnBrk="1" hangingPunct="1">
              <a:buNone/>
            </a:pPr>
            <a:endParaRPr lang="pl-PL" dirty="0" smtClean="0"/>
          </a:p>
        </p:txBody>
      </p:sp>
      <p:sp>
        <p:nvSpPr>
          <p:cNvPr id="2" name="pole tekstowe 1"/>
          <p:cNvSpPr txBox="1"/>
          <p:nvPr/>
        </p:nvSpPr>
        <p:spPr>
          <a:xfrm>
            <a:off x="5791200" y="2209800"/>
            <a:ext cx="3352800" cy="203132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Running Tests With </a:t>
            </a:r>
            <a:r>
              <a:rPr lang="en-US" dirty="0" err="1"/>
              <a:t>Pytest</a:t>
            </a:r>
            <a:endParaRPr lang="en-US" dirty="0"/>
          </a:p>
          <a:p>
            <a:r>
              <a:rPr lang="en-US" b="0" dirty="0"/>
              <a:t>To run the full test suite of your project:</a:t>
            </a:r>
          </a:p>
          <a:p>
            <a:r>
              <a:rPr lang="en-US" b="0" i="1" dirty="0"/>
              <a:t>$ </a:t>
            </a:r>
            <a:r>
              <a:rPr lang="en-US" b="0" i="1" dirty="0" err="1"/>
              <a:t>py.test</a:t>
            </a:r>
            <a:r>
              <a:rPr lang="en-US" b="0" i="1" dirty="0"/>
              <a:t> tests/ </a:t>
            </a:r>
          </a:p>
          <a:p>
            <a:r>
              <a:rPr lang="pl-PL" b="0" dirty="0" smtClean="0"/>
              <a:t>o</a:t>
            </a:r>
            <a:r>
              <a:rPr lang="en-US" b="0" dirty="0" smtClean="0"/>
              <a:t>r </a:t>
            </a:r>
            <a:r>
              <a:rPr lang="en-US" b="0" dirty="0"/>
              <a:t>to run a specific test</a:t>
            </a:r>
          </a:p>
          <a:p>
            <a:r>
              <a:rPr lang="en-US" b="0" i="1" dirty="0"/>
              <a:t>$ </a:t>
            </a:r>
            <a:r>
              <a:rPr lang="en-US" b="0" i="1" dirty="0" err="1"/>
              <a:t>py.test</a:t>
            </a:r>
            <a:r>
              <a:rPr lang="en-US" b="0" i="1" dirty="0"/>
              <a:t> tests/test_greeter.py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887412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dirty="0" err="1" smtClean="0"/>
              <a:t>Embark</a:t>
            </a:r>
            <a:endParaRPr lang="pl-PL" dirty="0" smtClean="0"/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3538" y="1039813"/>
            <a:ext cx="8069262" cy="4759325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pl-PL" dirty="0"/>
              <a:t>https://mlgblockchain.com/learn/tutorials/blockchain-embark-framework/</a:t>
            </a:r>
            <a:endParaRPr lang="pl-PL" dirty="0" smtClean="0"/>
          </a:p>
          <a:p>
            <a:pPr marL="0" indent="0" eaLnBrk="1" hangingPunct="1">
              <a:buNone/>
            </a:pPr>
            <a:endParaRPr lang="pl-PL" dirty="0"/>
          </a:p>
          <a:p>
            <a:pPr marL="0" indent="0" eaLnBrk="1" hangingPunct="1">
              <a:buNone/>
            </a:pPr>
            <a:r>
              <a:rPr lang="en-US" dirty="0" smtClean="0"/>
              <a:t>Loss of documentation </a:t>
            </a:r>
            <a:r>
              <a:rPr lang="pl-PL" dirty="0" smtClean="0"/>
              <a:t>(-)</a:t>
            </a:r>
          </a:p>
          <a:p>
            <a:pPr marL="327025" lvl="1" indent="0" eaLnBrk="1" hangingPunct="1">
              <a:buNone/>
            </a:pPr>
            <a:r>
              <a:rPr lang="pl-PL" dirty="0" smtClean="0"/>
              <a:t>https</a:t>
            </a:r>
            <a:r>
              <a:rPr lang="pl-PL" dirty="0"/>
              <a:t>://</a:t>
            </a:r>
            <a:r>
              <a:rPr lang="pl-PL" dirty="0" smtClean="0"/>
              <a:t>media.readthedocs.org/pdf/embark/latest/embark.pdf</a:t>
            </a:r>
          </a:p>
          <a:p>
            <a:pPr marL="85725" lvl="1" indent="-85725" eaLnBrk="1" hangingPunct="1">
              <a:buNone/>
            </a:pPr>
            <a:r>
              <a:rPr lang="en-US" b="1" dirty="0" smtClean="0">
                <a:solidFill>
                  <a:srgbClr val="FF0000"/>
                </a:solidFill>
              </a:rPr>
              <a:t>Empty pages</a:t>
            </a:r>
            <a:endParaRPr lang="pl-PL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2297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dirty="0" err="1" smtClean="0"/>
              <a:t>BitcoinJ</a:t>
            </a:r>
            <a:endParaRPr lang="pl-PL" dirty="0" smtClean="0"/>
          </a:p>
        </p:txBody>
      </p:sp>
      <p:sp>
        <p:nvSpPr>
          <p:cNvPr id="3" name="pole tekstowe 2"/>
          <p:cNvSpPr txBox="1"/>
          <p:nvPr/>
        </p:nvSpPr>
        <p:spPr>
          <a:xfrm>
            <a:off x="456144" y="1371601"/>
            <a:ext cx="792480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/>
            </a:r>
            <a:br>
              <a:rPr lang="pl-PL" dirty="0"/>
            </a:br>
            <a:r>
              <a:rPr lang="en-US" sz="2400" dirty="0" err="1"/>
              <a:t>bitcoinj</a:t>
            </a:r>
            <a:r>
              <a:rPr lang="en-US" sz="2400" b="0" dirty="0"/>
              <a:t> is a library for working with the Bitcoin protocol. It can maintain a wallet, send/receive transactions without needing a local copy of Bitcoin Core and has many other advanced features. </a:t>
            </a:r>
            <a:endParaRPr lang="en-US" sz="2400" b="0" dirty="0" smtClean="0"/>
          </a:p>
          <a:p>
            <a:r>
              <a:rPr lang="en-US" sz="2400" b="0" dirty="0" smtClean="0"/>
              <a:t>It's </a:t>
            </a:r>
            <a:r>
              <a:rPr lang="en-US" sz="2400" b="0" dirty="0"/>
              <a:t>implemented in Java but can be used from any JVM compatible language: examples in Python and JavaScript are included.</a:t>
            </a:r>
          </a:p>
          <a:p>
            <a:r>
              <a:rPr lang="en-US" sz="2400" b="0" dirty="0"/>
              <a:t>It comes with full documentation and many large, well known Bitcoin apps and services are built on it.</a:t>
            </a:r>
          </a:p>
          <a:p>
            <a:endParaRPr lang="pl-PL" sz="2400" b="0" dirty="0">
              <a:latin typeface="+mn-lt"/>
            </a:endParaRPr>
          </a:p>
          <a:p>
            <a:pPr algn="r"/>
            <a:r>
              <a:rPr lang="pl-PL" sz="2000" b="0" dirty="0">
                <a:latin typeface="+mn-lt"/>
              </a:rPr>
              <a:t>https://bitcoinj.github.io</a:t>
            </a:r>
            <a:r>
              <a:rPr lang="pl-PL" sz="2400" b="0" dirty="0">
                <a:latin typeface="+mn-lt"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5348490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dirty="0" err="1" smtClean="0"/>
              <a:t>Corda</a:t>
            </a:r>
            <a:endParaRPr lang="pl-PL" dirty="0" smtClean="0"/>
          </a:p>
        </p:txBody>
      </p:sp>
      <p:sp>
        <p:nvSpPr>
          <p:cNvPr id="3" name="pole tekstowe 2"/>
          <p:cNvSpPr txBox="1"/>
          <p:nvPr/>
        </p:nvSpPr>
        <p:spPr>
          <a:xfrm>
            <a:off x="456144" y="1371601"/>
            <a:ext cx="79248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/>
            </a:r>
            <a:br>
              <a:rPr lang="pl-PL" dirty="0"/>
            </a:br>
            <a:r>
              <a:rPr lang="en-US" sz="2400" b="0" dirty="0" smtClean="0">
                <a:latin typeface="+mn-lt"/>
              </a:rPr>
              <a:t>Still working on it </a:t>
            </a:r>
            <a:r>
              <a:rPr lang="pl-PL" sz="2400" b="0" dirty="0" smtClean="0">
                <a:latin typeface="+mn-lt"/>
                <a:sym typeface="Wingdings" panose="05000000000000000000" pitchFamily="2" charset="2"/>
              </a:rPr>
              <a:t></a:t>
            </a:r>
          </a:p>
          <a:p>
            <a:endParaRPr lang="pl-PL" sz="2400" b="0" dirty="0">
              <a:latin typeface="+mn-lt"/>
              <a:sym typeface="Wingdings" panose="05000000000000000000" pitchFamily="2" charset="2"/>
            </a:endParaRPr>
          </a:p>
          <a:p>
            <a:r>
              <a:rPr lang="en-US" sz="2400" b="0" dirty="0" smtClean="0">
                <a:latin typeface="+mn-lt"/>
              </a:rPr>
              <a:t>Checked</a:t>
            </a:r>
            <a:r>
              <a:rPr lang="en-US" sz="2400" b="0" dirty="0">
                <a:latin typeface="+mn-lt"/>
              </a:rPr>
              <a:t>:</a:t>
            </a:r>
            <a:endParaRPr lang="pl-PL" sz="2400" b="0" dirty="0" smtClean="0">
              <a:latin typeface="+mn-lt"/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>
                <a:latin typeface="+mn-lt"/>
              </a:rPr>
              <a:t>Private </a:t>
            </a:r>
            <a:r>
              <a:rPr lang="en-US" sz="2400" b="0" dirty="0" err="1">
                <a:latin typeface="+mn-lt"/>
              </a:rPr>
              <a:t>testnet</a:t>
            </a:r>
            <a:r>
              <a:rPr lang="en-US" sz="2400" b="0" dirty="0">
                <a:latin typeface="+mn-lt"/>
              </a:rPr>
              <a:t> </a:t>
            </a:r>
            <a:r>
              <a:rPr lang="pl-PL" sz="2400" b="0" dirty="0" smtClean="0">
                <a:latin typeface="+mn-lt"/>
                <a:sym typeface="Wingdings" panose="05000000000000000000" pitchFamily="2" charset="2"/>
              </a:rPr>
              <a:t> (+)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>
                <a:latin typeface="+mn-lt"/>
              </a:rPr>
              <a:t>Works well with Azure </a:t>
            </a:r>
            <a:r>
              <a:rPr lang="pl-PL" sz="2400" b="0" dirty="0" smtClean="0">
                <a:latin typeface="+mn-lt"/>
                <a:sym typeface="Wingdings" panose="05000000000000000000" pitchFamily="2" charset="2"/>
              </a:rPr>
              <a:t>(+)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>
                <a:latin typeface="+mn-lt"/>
              </a:rPr>
              <a:t>Easy commissioning of stress tests </a:t>
            </a:r>
            <a:r>
              <a:rPr lang="pl-PL" sz="2400" b="0" dirty="0" smtClean="0">
                <a:latin typeface="+mn-lt"/>
                <a:sym typeface="Wingdings" panose="05000000000000000000" pitchFamily="2" charset="2"/>
              </a:rPr>
              <a:t>(+)</a:t>
            </a:r>
          </a:p>
          <a:p>
            <a:endParaRPr lang="pl-PL" sz="24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947868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TOOLS</a:t>
            </a:r>
            <a:endParaRPr lang="pl-PL" dirty="0" smtClean="0"/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5943" y="1204913"/>
            <a:ext cx="8077199" cy="4759325"/>
          </a:xfrm>
        </p:spPr>
        <p:txBody>
          <a:bodyPr/>
          <a:lstStyle/>
          <a:p>
            <a:endParaRPr lang="pl-PL" dirty="0"/>
          </a:p>
          <a:p>
            <a:pPr marL="0" indent="0">
              <a:buNone/>
            </a:pPr>
            <a:r>
              <a:rPr lang="en-US" dirty="0"/>
              <a:t> Some decent tools for developers</a:t>
            </a:r>
          </a:p>
          <a:p>
            <a:pPr lvl="1"/>
            <a:r>
              <a:rPr lang="en-US" dirty="0"/>
              <a:t>unit tests level</a:t>
            </a:r>
          </a:p>
          <a:p>
            <a:pPr marL="0" indent="0">
              <a:buNone/>
            </a:pPr>
            <a:r>
              <a:rPr lang="en-US" dirty="0"/>
              <a:t>And what </a:t>
            </a:r>
            <a:r>
              <a:rPr lang="pl-PL" dirty="0" smtClean="0"/>
              <a:t>for</a:t>
            </a:r>
            <a:r>
              <a:rPr lang="en-US" dirty="0" smtClean="0"/>
              <a:t>"</a:t>
            </a:r>
            <a:r>
              <a:rPr lang="en-US" b="1" dirty="0" smtClean="0">
                <a:solidFill>
                  <a:srgbClr val="00B0F0"/>
                </a:solidFill>
              </a:rPr>
              <a:t>real</a:t>
            </a:r>
            <a:r>
              <a:rPr lang="en-US" dirty="0"/>
              <a:t>" testers?</a:t>
            </a:r>
          </a:p>
          <a:p>
            <a:r>
              <a:rPr lang="en-US" dirty="0"/>
              <a:t>We </a:t>
            </a:r>
            <a:r>
              <a:rPr lang="en-US" b="1" dirty="0">
                <a:solidFill>
                  <a:srgbClr val="FF0000"/>
                </a:solidFill>
              </a:rPr>
              <a:t>do not have </a:t>
            </a:r>
            <a:r>
              <a:rPr lang="en-US" dirty="0"/>
              <a:t>good </a:t>
            </a:r>
            <a:r>
              <a:rPr lang="en-US" dirty="0" smtClean="0"/>
              <a:t>tools</a:t>
            </a:r>
            <a:endParaRPr lang="pl-PL" dirty="0" smtClean="0"/>
          </a:p>
          <a:p>
            <a:pPr lvl="1"/>
            <a:r>
              <a:rPr lang="pl-PL" dirty="0" smtClean="0"/>
              <a:t>We </a:t>
            </a:r>
            <a:r>
              <a:rPr lang="en-US" dirty="0" smtClean="0"/>
              <a:t>need such tools</a:t>
            </a:r>
          </a:p>
          <a:p>
            <a:pPr lvl="2"/>
            <a:r>
              <a:rPr lang="en-US" dirty="0" smtClean="0"/>
              <a:t>minimal </a:t>
            </a:r>
            <a:r>
              <a:rPr lang="en-US" dirty="0"/>
              <a:t>possibilities of manual tests (very difficult)</a:t>
            </a:r>
            <a:endParaRPr lang="pl-PL" dirty="0" smtClean="0"/>
          </a:p>
        </p:txBody>
      </p:sp>
      <p:pic>
        <p:nvPicPr>
          <p:cNvPr id="7170" name="Picture 2" descr="C:\Users\lucja\AppData\Local\Microsoft\Windows\INetCache\IE\R09OFHE4\Tools_various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595" y="947057"/>
            <a:ext cx="2589268" cy="217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34960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TOOLS</a:t>
            </a:r>
            <a:endParaRPr lang="pl-PL" dirty="0" smtClean="0"/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5943" y="1204913"/>
            <a:ext cx="8077199" cy="4759325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dirty="0" smtClean="0"/>
              <a:t>WHY</a:t>
            </a:r>
            <a:r>
              <a:rPr lang="en-US" sz="4000" b="1" dirty="0" smtClean="0">
                <a:solidFill>
                  <a:srgbClr val="FF0000"/>
                </a:solidFill>
              </a:rPr>
              <a:t>?</a:t>
            </a:r>
            <a:endParaRPr lang="pl-PL" sz="4000" b="1" dirty="0">
              <a:solidFill>
                <a:srgbClr val="FF0000"/>
              </a:solidFill>
            </a:endParaRPr>
          </a:p>
          <a:p>
            <a:r>
              <a:rPr lang="en-US" dirty="0"/>
              <a:t> Testing distributed systems </a:t>
            </a:r>
            <a:r>
              <a:rPr lang="en-US" dirty="0" smtClean="0"/>
              <a:t>remains challenging</a:t>
            </a:r>
            <a:r>
              <a:rPr lang="en-US" dirty="0"/>
              <a:t>. 	</a:t>
            </a:r>
          </a:p>
          <a:p>
            <a:r>
              <a:rPr lang="en-US" dirty="0" smtClean="0"/>
              <a:t> </a:t>
            </a:r>
            <a:r>
              <a:rPr lang="en-US" dirty="0"/>
              <a:t>The </a:t>
            </a:r>
            <a:r>
              <a:rPr lang="en-US" b="1" dirty="0">
                <a:solidFill>
                  <a:srgbClr val="00B0F0"/>
                </a:solidFill>
              </a:rPr>
              <a:t>main difficulties </a:t>
            </a:r>
            <a:r>
              <a:rPr lang="en-US" dirty="0" smtClean="0"/>
              <a:t>are: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high-level degree of </a:t>
            </a:r>
            <a:endParaRPr lang="en-US" dirty="0" smtClean="0"/>
          </a:p>
          <a:p>
            <a:pPr marL="342900" lvl="1" indent="376238">
              <a:buNone/>
            </a:pPr>
            <a:r>
              <a:rPr lang="en-US" dirty="0" smtClean="0"/>
              <a:t>interleaving</a:t>
            </a:r>
            <a:r>
              <a:rPr lang="en-US" dirty="0"/>
              <a:t>, </a:t>
            </a:r>
            <a:endParaRPr lang="en-US" dirty="0" smtClean="0"/>
          </a:p>
          <a:p>
            <a:pPr lvl="1"/>
            <a:r>
              <a:rPr lang="en-US" dirty="0" smtClean="0"/>
              <a:t>large </a:t>
            </a:r>
            <a:r>
              <a:rPr lang="en-US" dirty="0"/>
              <a:t>number of </a:t>
            </a:r>
            <a:r>
              <a:rPr lang="en-US" dirty="0" smtClean="0"/>
              <a:t>scenarios</a:t>
            </a:r>
            <a:r>
              <a:rPr lang="en-US" dirty="0"/>
              <a:t>.</a:t>
            </a:r>
            <a:endParaRPr lang="pl-PL" dirty="0" smtClean="0"/>
          </a:p>
        </p:txBody>
      </p:sp>
      <p:pic>
        <p:nvPicPr>
          <p:cNvPr id="7172" name="Picture 4" descr="C:\Users\lucja\AppData\Local\Microsoft\Windows\INetCache\IE\OIRWGHOD\Driver_tools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6972" y="2666999"/>
            <a:ext cx="3077028" cy="2307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48789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5"/>
          <p:cNvSpPr>
            <a:spLocks noChangeArrowheads="1"/>
          </p:cNvSpPr>
          <p:nvPr/>
        </p:nvSpPr>
        <p:spPr bwMode="auto">
          <a:xfrm>
            <a:off x="254449" y="1575516"/>
            <a:ext cx="8417387" cy="157184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defTabSz="449263">
              <a:spcBef>
                <a:spcPts val="600"/>
              </a:spcBef>
              <a:buClr>
                <a:srgbClr val="000000"/>
              </a:buClr>
              <a:buSzPct val="65000"/>
              <a:tabLst>
                <a:tab pos="4984750" algn="l"/>
                <a:tab pos="5899150" algn="l"/>
                <a:tab pos="6813550" algn="l"/>
                <a:tab pos="7727950" algn="l"/>
                <a:tab pos="8642350" algn="l"/>
                <a:tab pos="9556750" algn="l"/>
                <a:tab pos="10471150" algn="l"/>
              </a:tabLst>
            </a:pPr>
            <a:r>
              <a:rPr lang="en-US" sz="2400" b="0" dirty="0">
                <a:latin typeface="+mn-lt"/>
              </a:rPr>
              <a:t>“…using […] blockchain only makes sense when multiple mutually mistrusting entities want to interact and change the state of a system, and are not willing to agree on an online trusted third party </a:t>
            </a:r>
            <a:r>
              <a:rPr lang="en-US" sz="2400" b="0" dirty="0" smtClean="0">
                <a:latin typeface="+mn-lt"/>
              </a:rPr>
              <a:t>[…]”</a:t>
            </a:r>
            <a:endParaRPr lang="pl-PL" sz="2400" b="0" dirty="0">
              <a:latin typeface="+mn-lt"/>
            </a:endParaRPr>
          </a:p>
        </p:txBody>
      </p:sp>
      <p:sp>
        <p:nvSpPr>
          <p:cNvPr id="1029" name="Text Box 7"/>
          <p:cNvSpPr txBox="1">
            <a:spLocks noChangeArrowheads="1"/>
          </p:cNvSpPr>
          <p:nvPr/>
        </p:nvSpPr>
        <p:spPr bwMode="auto">
          <a:xfrm>
            <a:off x="1543050" y="300038"/>
            <a:ext cx="56229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smtClean="0">
                <a:solidFill>
                  <a:srgbClr val="00B0F0"/>
                </a:solidFill>
                <a:latin typeface="Tahoma" pitchFamily="34" charset="0"/>
              </a:rPr>
              <a:t>Why </a:t>
            </a:r>
            <a:r>
              <a:rPr lang="pl-PL" sz="3200" dirty="0" smtClean="0">
                <a:solidFill>
                  <a:srgbClr val="00B0F0"/>
                </a:solidFill>
                <a:latin typeface="Tahoma" pitchFamily="34" charset="0"/>
              </a:rPr>
              <a:t>Blockchain</a:t>
            </a:r>
            <a:r>
              <a:rPr lang="en-US" sz="3200" dirty="0" smtClean="0">
                <a:solidFill>
                  <a:srgbClr val="00B0F0"/>
                </a:solidFill>
                <a:latin typeface="Tahoma" pitchFamily="34" charset="0"/>
              </a:rPr>
              <a:t>?</a:t>
            </a:r>
            <a:endParaRPr lang="pl-PL" sz="3200" b="1" dirty="0">
              <a:solidFill>
                <a:srgbClr val="00B0F0"/>
              </a:solidFill>
              <a:latin typeface="Tahoma" pitchFamily="34" charset="0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2296633" y="3679552"/>
            <a:ext cx="59198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b="0" dirty="0" smtClean="0">
                <a:latin typeface="+mn-lt"/>
              </a:rPr>
              <a:t>K. </a:t>
            </a:r>
            <a:r>
              <a:rPr lang="en-US" b="0" dirty="0" err="1" smtClean="0">
                <a:latin typeface="+mn-lt"/>
              </a:rPr>
              <a:t>Wüst</a:t>
            </a:r>
            <a:r>
              <a:rPr lang="en-US" b="0" dirty="0" smtClean="0">
                <a:latin typeface="+mn-lt"/>
              </a:rPr>
              <a:t> &amp; A. Gervais “</a:t>
            </a:r>
            <a:r>
              <a:rPr lang="en-US" b="0" dirty="0">
                <a:latin typeface="+mn-lt"/>
              </a:rPr>
              <a:t>Do you need a blockchain</a:t>
            </a:r>
            <a:r>
              <a:rPr lang="en-US" b="0" dirty="0" smtClean="0">
                <a:latin typeface="+mn-lt"/>
              </a:rPr>
              <a:t>?”</a:t>
            </a:r>
          </a:p>
          <a:p>
            <a:pPr algn="r"/>
            <a:r>
              <a:rPr lang="pl-PL" b="0" dirty="0">
                <a:latin typeface="+mn-lt"/>
              </a:rPr>
              <a:t>https://eprint.iacr.org/2017/375.pdf</a:t>
            </a:r>
          </a:p>
        </p:txBody>
      </p:sp>
    </p:spTree>
    <p:extLst>
      <p:ext uri="{BB962C8B-B14F-4D97-AF65-F5344CB8AC3E}">
        <p14:creationId xmlns:p14="http://schemas.microsoft.com/office/powerpoint/2010/main" val="38116868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Znalezione obrazy dla zapytania talking funny">
            <a:extLst>
              <a:ext uri="{FF2B5EF4-FFF2-40B4-BE49-F238E27FC236}">
                <a16:creationId xmlns:a16="http://schemas.microsoft.com/office/drawing/2014/main" xmlns="" id="{A3983876-AEEC-4113-90C7-579280F5D3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905" y="1466532"/>
            <a:ext cx="4309723" cy="4315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588962"/>
          </a:xfrm>
        </p:spPr>
        <p:txBody>
          <a:bodyPr/>
          <a:lstStyle/>
          <a:p>
            <a:pPr eaLnBrk="1" hangingPunct="1"/>
            <a:r>
              <a:rPr lang="en-US" dirty="0" smtClean="0"/>
              <a:t>Questions, comments, remarks</a:t>
            </a:r>
          </a:p>
        </p:txBody>
      </p:sp>
    </p:spTree>
    <p:extLst>
      <p:ext uri="{BB962C8B-B14F-4D97-AF65-F5344CB8AC3E}">
        <p14:creationId xmlns:p14="http://schemas.microsoft.com/office/powerpoint/2010/main" val="42322403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Text Box 7"/>
          <p:cNvSpPr txBox="1">
            <a:spLocks noChangeArrowheads="1"/>
          </p:cNvSpPr>
          <p:nvPr/>
        </p:nvSpPr>
        <p:spPr bwMode="auto">
          <a:xfrm>
            <a:off x="1543050" y="300038"/>
            <a:ext cx="56229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smtClean="0">
                <a:solidFill>
                  <a:srgbClr val="00B0F0"/>
                </a:solidFill>
                <a:latin typeface="Tahoma" pitchFamily="34" charset="0"/>
              </a:rPr>
              <a:t>Why </a:t>
            </a:r>
            <a:r>
              <a:rPr lang="pl-PL" sz="3200" dirty="0" smtClean="0">
                <a:solidFill>
                  <a:srgbClr val="00B0F0"/>
                </a:solidFill>
                <a:latin typeface="Tahoma" pitchFamily="34" charset="0"/>
              </a:rPr>
              <a:t>Blockchain</a:t>
            </a:r>
            <a:r>
              <a:rPr lang="en-US" sz="3200" dirty="0" smtClean="0">
                <a:solidFill>
                  <a:srgbClr val="00B0F0"/>
                </a:solidFill>
                <a:latin typeface="Tahoma" pitchFamily="34" charset="0"/>
              </a:rPr>
              <a:t>?</a:t>
            </a:r>
            <a:endParaRPr lang="pl-PL" sz="3200" b="1" dirty="0">
              <a:solidFill>
                <a:srgbClr val="00B0F0"/>
              </a:solidFill>
              <a:latin typeface="Tahoma" pitchFamily="34" charset="0"/>
            </a:endParaRPr>
          </a:p>
        </p:txBody>
      </p:sp>
      <p:pic>
        <p:nvPicPr>
          <p:cNvPr id="4098" name="Picture 2">
            <a:hlinkClick r:id="" action="ppaction://hlinkshowjump?jump=nextslide"/>
            <a:hlinkHover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874" y="1102759"/>
            <a:ext cx="6990017" cy="4139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rostokąt 4"/>
          <p:cNvSpPr/>
          <p:nvPr/>
        </p:nvSpPr>
        <p:spPr>
          <a:xfrm>
            <a:off x="1020724" y="5343385"/>
            <a:ext cx="80144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b="0" dirty="0" smtClean="0">
                <a:latin typeface="+mn-lt"/>
              </a:rPr>
              <a:t>K. </a:t>
            </a:r>
            <a:r>
              <a:rPr lang="en-US" b="0" dirty="0" err="1" smtClean="0">
                <a:latin typeface="+mn-lt"/>
              </a:rPr>
              <a:t>Wüst</a:t>
            </a:r>
            <a:r>
              <a:rPr lang="en-US" b="0" dirty="0" smtClean="0">
                <a:latin typeface="+mn-lt"/>
              </a:rPr>
              <a:t> &amp; A. Gervais “</a:t>
            </a:r>
            <a:r>
              <a:rPr lang="en-US" b="0" dirty="0">
                <a:latin typeface="+mn-lt"/>
              </a:rPr>
              <a:t>Do you need a blockchain</a:t>
            </a:r>
            <a:r>
              <a:rPr lang="en-US" b="0" dirty="0" smtClean="0">
                <a:latin typeface="+mn-lt"/>
              </a:rPr>
              <a:t>?”</a:t>
            </a:r>
            <a:endParaRPr lang="pl-PL" b="0" dirty="0" smtClean="0">
              <a:latin typeface="+mn-lt"/>
            </a:endParaRPr>
          </a:p>
          <a:p>
            <a:pPr algn="r"/>
            <a:r>
              <a:rPr lang="pl-PL" b="0" dirty="0" smtClean="0">
                <a:latin typeface="+mn-lt"/>
              </a:rPr>
              <a:t>https</a:t>
            </a:r>
            <a:r>
              <a:rPr lang="pl-PL" b="0" dirty="0" smtClean="0">
                <a:latin typeface="+mn-lt"/>
              </a:rPr>
              <a:t>://eprint.iacr.org/2017/375.pdf</a:t>
            </a:r>
            <a:endParaRPr lang="pl-PL" b="0" dirty="0">
              <a:latin typeface="+mn-lt"/>
            </a:endParaRPr>
          </a:p>
        </p:txBody>
      </p:sp>
      <p:sp>
        <p:nvSpPr>
          <p:cNvPr id="4" name="Prostokąt 3">
            <a:hlinkClick r:id="rId4" action="ppaction://hlinksldjump"/>
          </p:cNvPr>
          <p:cNvSpPr/>
          <p:nvPr/>
        </p:nvSpPr>
        <p:spPr bwMode="auto">
          <a:xfrm>
            <a:off x="1339701" y="2266322"/>
            <a:ext cx="776178" cy="44846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2887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Text Box 7"/>
          <p:cNvSpPr txBox="1">
            <a:spLocks noChangeArrowheads="1"/>
          </p:cNvSpPr>
          <p:nvPr/>
        </p:nvSpPr>
        <p:spPr bwMode="auto">
          <a:xfrm>
            <a:off x="1543050" y="300038"/>
            <a:ext cx="56229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smtClean="0">
                <a:solidFill>
                  <a:srgbClr val="00B0F0"/>
                </a:solidFill>
                <a:latin typeface="Tahoma" pitchFamily="34" charset="0"/>
              </a:rPr>
              <a:t>Why </a:t>
            </a:r>
            <a:r>
              <a:rPr lang="pl-PL" sz="3200" dirty="0" smtClean="0">
                <a:solidFill>
                  <a:srgbClr val="00B0F0"/>
                </a:solidFill>
                <a:latin typeface="Tahoma" pitchFamily="34" charset="0"/>
              </a:rPr>
              <a:t>Blockchain</a:t>
            </a:r>
            <a:r>
              <a:rPr lang="en-US" sz="3200" dirty="0" smtClean="0">
                <a:solidFill>
                  <a:srgbClr val="00B0F0"/>
                </a:solidFill>
                <a:latin typeface="Tahoma" pitchFamily="34" charset="0"/>
              </a:rPr>
              <a:t>?</a:t>
            </a:r>
            <a:endParaRPr lang="pl-PL" sz="3200" b="1" dirty="0">
              <a:solidFill>
                <a:srgbClr val="00B0F0"/>
              </a:solidFill>
              <a:latin typeface="Tahoma" pitchFamily="34" charset="0"/>
            </a:endParaRPr>
          </a:p>
        </p:txBody>
      </p:sp>
      <p:sp>
        <p:nvSpPr>
          <p:cNvPr id="26" name="Schemat blokowy: decyzja 25"/>
          <p:cNvSpPr/>
          <p:nvPr/>
        </p:nvSpPr>
        <p:spPr>
          <a:xfrm>
            <a:off x="1171057" y="3414709"/>
            <a:ext cx="3007515" cy="2507697"/>
          </a:xfrm>
          <a:prstGeom prst="flowChartDecisi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sz="2400" b="0" dirty="0" smtClean="0">
                <a:solidFill>
                  <a:schemeClr val="tx1"/>
                </a:solidFill>
              </a:rPr>
              <a:t>Do </a:t>
            </a:r>
            <a:r>
              <a:rPr lang="pl-PL" sz="2400" b="0" dirty="0" err="1" smtClean="0">
                <a:solidFill>
                  <a:schemeClr val="tx1"/>
                </a:solidFill>
              </a:rPr>
              <a:t>you</a:t>
            </a:r>
            <a:r>
              <a:rPr lang="pl-PL" sz="2400" b="0" dirty="0" smtClean="0">
                <a:solidFill>
                  <a:schemeClr val="tx1"/>
                </a:solidFill>
              </a:rPr>
              <a:t> </a:t>
            </a:r>
            <a:r>
              <a:rPr lang="pl-PL" sz="2400" b="0" dirty="0" err="1" smtClean="0">
                <a:solidFill>
                  <a:schemeClr val="tx1"/>
                </a:solidFill>
              </a:rPr>
              <a:t>need</a:t>
            </a:r>
            <a:r>
              <a:rPr lang="pl-PL" sz="2400" b="0" dirty="0" smtClean="0">
                <a:solidFill>
                  <a:schemeClr val="tx1"/>
                </a:solidFill>
              </a:rPr>
              <a:t> to </a:t>
            </a:r>
            <a:r>
              <a:rPr lang="pl-PL" sz="2400" b="0" dirty="0" err="1" smtClean="0">
                <a:solidFill>
                  <a:schemeClr val="tx1"/>
                </a:solidFill>
              </a:rPr>
              <a:t>store</a:t>
            </a:r>
            <a:r>
              <a:rPr lang="pl-PL" sz="2400" b="0" dirty="0" smtClean="0">
                <a:solidFill>
                  <a:schemeClr val="tx1"/>
                </a:solidFill>
              </a:rPr>
              <a:t> the </a:t>
            </a:r>
            <a:r>
              <a:rPr lang="pl-PL" sz="2400" b="0" dirty="0" err="1" smtClean="0">
                <a:solidFill>
                  <a:schemeClr val="tx1"/>
                </a:solidFill>
              </a:rPr>
              <a:t>state</a:t>
            </a:r>
            <a:r>
              <a:rPr lang="pl-PL" sz="2400" b="0" dirty="0" smtClean="0">
                <a:solidFill>
                  <a:schemeClr val="tx1"/>
                </a:solidFill>
              </a:rPr>
              <a:t>? </a:t>
            </a:r>
            <a:endParaRPr lang="pl-PL" sz="2400" b="0" dirty="0">
              <a:solidFill>
                <a:schemeClr val="tx1"/>
              </a:solidFill>
            </a:endParaRPr>
          </a:p>
        </p:txBody>
      </p:sp>
      <p:cxnSp>
        <p:nvCxnSpPr>
          <p:cNvPr id="3" name="Łącznik prosty ze strzałką 2"/>
          <p:cNvCxnSpPr/>
          <p:nvPr/>
        </p:nvCxnSpPr>
        <p:spPr bwMode="auto">
          <a:xfrm>
            <a:off x="2674814" y="2841727"/>
            <a:ext cx="0" cy="57298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Łącznik prosty ze strzałką 7"/>
          <p:cNvCxnSpPr/>
          <p:nvPr/>
        </p:nvCxnSpPr>
        <p:spPr bwMode="auto">
          <a:xfrm>
            <a:off x="4139745" y="4672095"/>
            <a:ext cx="990326" cy="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Schemat blokowy: decyzja 8"/>
          <p:cNvSpPr/>
          <p:nvPr/>
        </p:nvSpPr>
        <p:spPr>
          <a:xfrm>
            <a:off x="5087539" y="3396981"/>
            <a:ext cx="3007515" cy="2507697"/>
          </a:xfrm>
          <a:prstGeom prst="flowChartDecisi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b="0" dirty="0" smtClean="0">
                <a:solidFill>
                  <a:schemeClr val="tx1"/>
                </a:solidFill>
              </a:rPr>
              <a:t>Are there multiple writers?</a:t>
            </a:r>
            <a:endParaRPr lang="pl-PL" sz="2400" b="0" dirty="0">
              <a:solidFill>
                <a:schemeClr val="tx1"/>
              </a:solidFill>
            </a:endParaRPr>
          </a:p>
        </p:txBody>
      </p:sp>
      <p:cxnSp>
        <p:nvCxnSpPr>
          <p:cNvPr id="14" name="Łącznik prosty ze strzałką 13"/>
          <p:cNvCxnSpPr/>
          <p:nvPr/>
        </p:nvCxnSpPr>
        <p:spPr bwMode="auto">
          <a:xfrm>
            <a:off x="8056227" y="4665000"/>
            <a:ext cx="990326" cy="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" name="pole tekstowe 3"/>
          <p:cNvSpPr txBox="1"/>
          <p:nvPr/>
        </p:nvSpPr>
        <p:spPr>
          <a:xfrm>
            <a:off x="4008474" y="4019178"/>
            <a:ext cx="946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YES</a:t>
            </a:r>
            <a:endParaRPr lang="pl-PL" dirty="0"/>
          </a:p>
        </p:txBody>
      </p:sp>
      <p:sp>
        <p:nvSpPr>
          <p:cNvPr id="16" name="pole tekstowe 15"/>
          <p:cNvSpPr txBox="1"/>
          <p:nvPr/>
        </p:nvSpPr>
        <p:spPr>
          <a:xfrm>
            <a:off x="7999387" y="4022716"/>
            <a:ext cx="946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YES</a:t>
            </a:r>
            <a:endParaRPr lang="pl-PL" dirty="0"/>
          </a:p>
        </p:txBody>
      </p:sp>
      <p:sp>
        <p:nvSpPr>
          <p:cNvPr id="17" name="pole tekstowe 16"/>
          <p:cNvSpPr txBox="1"/>
          <p:nvPr/>
        </p:nvSpPr>
        <p:spPr>
          <a:xfrm>
            <a:off x="7999387" y="4958420"/>
            <a:ext cx="946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</a:t>
            </a:r>
            <a:endParaRPr lang="pl-PL" dirty="0"/>
          </a:p>
        </p:txBody>
      </p:sp>
      <p:pic>
        <p:nvPicPr>
          <p:cNvPr id="13" name="Picture 2">
            <a:hlinkClick r:id="" action="ppaction://hlinkshowjump?jump=nextslide"/>
            <a:hlinkHover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48" y="998160"/>
            <a:ext cx="3395688" cy="2010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lipsa 1"/>
          <p:cNvSpPr/>
          <p:nvPr/>
        </p:nvSpPr>
        <p:spPr bwMode="auto">
          <a:xfrm>
            <a:off x="4990350" y="1040689"/>
            <a:ext cx="1282859" cy="649887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8336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Text Box 7"/>
          <p:cNvSpPr txBox="1">
            <a:spLocks noChangeArrowheads="1"/>
          </p:cNvSpPr>
          <p:nvPr/>
        </p:nvSpPr>
        <p:spPr bwMode="auto">
          <a:xfrm>
            <a:off x="1543050" y="300038"/>
            <a:ext cx="56229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smtClean="0">
                <a:solidFill>
                  <a:srgbClr val="00B0F0"/>
                </a:solidFill>
                <a:latin typeface="Tahoma" pitchFamily="34" charset="0"/>
              </a:rPr>
              <a:t>Why </a:t>
            </a:r>
            <a:r>
              <a:rPr lang="pl-PL" sz="3200" dirty="0" smtClean="0">
                <a:solidFill>
                  <a:srgbClr val="00B0F0"/>
                </a:solidFill>
                <a:latin typeface="Tahoma" pitchFamily="34" charset="0"/>
              </a:rPr>
              <a:t>Blockchain</a:t>
            </a:r>
            <a:r>
              <a:rPr lang="en-US" sz="3200" dirty="0" smtClean="0">
                <a:solidFill>
                  <a:srgbClr val="00B0F0"/>
                </a:solidFill>
                <a:latin typeface="Tahoma" pitchFamily="34" charset="0"/>
              </a:rPr>
              <a:t>?</a:t>
            </a:r>
            <a:endParaRPr lang="pl-PL" sz="3200" b="1" dirty="0">
              <a:solidFill>
                <a:srgbClr val="00B0F0"/>
              </a:solidFill>
              <a:latin typeface="Tahoma" pitchFamily="34" charset="0"/>
            </a:endParaRPr>
          </a:p>
        </p:txBody>
      </p:sp>
      <p:sp>
        <p:nvSpPr>
          <p:cNvPr id="26" name="Schemat blokowy: decyzja 25"/>
          <p:cNvSpPr/>
          <p:nvPr/>
        </p:nvSpPr>
        <p:spPr>
          <a:xfrm>
            <a:off x="1171057" y="3457241"/>
            <a:ext cx="3007515" cy="2507697"/>
          </a:xfrm>
          <a:prstGeom prst="flowChartDecisi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b="0" dirty="0" smtClean="0">
                <a:solidFill>
                  <a:schemeClr val="tx1"/>
                </a:solidFill>
              </a:rPr>
              <a:t>Can you use an always online TTP</a:t>
            </a:r>
            <a:r>
              <a:rPr lang="pl-PL" sz="2400" b="0" dirty="0" smtClean="0">
                <a:solidFill>
                  <a:schemeClr val="tx1"/>
                </a:solidFill>
              </a:rPr>
              <a:t>? </a:t>
            </a:r>
            <a:endParaRPr lang="pl-PL" sz="2400" b="0" dirty="0">
              <a:solidFill>
                <a:schemeClr val="tx1"/>
              </a:solidFill>
            </a:endParaRPr>
          </a:p>
        </p:txBody>
      </p:sp>
      <p:cxnSp>
        <p:nvCxnSpPr>
          <p:cNvPr id="3" name="Łącznik prosty ze strzałką 2"/>
          <p:cNvCxnSpPr>
            <a:endCxn id="26" idx="1"/>
          </p:cNvCxnSpPr>
          <p:nvPr/>
        </p:nvCxnSpPr>
        <p:spPr bwMode="auto">
          <a:xfrm>
            <a:off x="180731" y="4711089"/>
            <a:ext cx="990326" cy="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Łącznik prosty ze strzałką 7"/>
          <p:cNvCxnSpPr/>
          <p:nvPr/>
        </p:nvCxnSpPr>
        <p:spPr bwMode="auto">
          <a:xfrm>
            <a:off x="4139745" y="4714627"/>
            <a:ext cx="990326" cy="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Schemat blokowy: decyzja 8"/>
          <p:cNvSpPr/>
          <p:nvPr/>
        </p:nvSpPr>
        <p:spPr>
          <a:xfrm>
            <a:off x="5087539" y="3439513"/>
            <a:ext cx="3007515" cy="2507697"/>
          </a:xfrm>
          <a:prstGeom prst="flowChartDecisi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b="0" dirty="0" smtClean="0">
                <a:solidFill>
                  <a:schemeClr val="tx1"/>
                </a:solidFill>
              </a:rPr>
              <a:t>Are all writers known?</a:t>
            </a:r>
            <a:endParaRPr lang="pl-PL" sz="2400" b="0" dirty="0">
              <a:solidFill>
                <a:schemeClr val="tx1"/>
              </a:solidFill>
            </a:endParaRPr>
          </a:p>
        </p:txBody>
      </p:sp>
      <p:cxnSp>
        <p:nvCxnSpPr>
          <p:cNvPr id="14" name="Łącznik prosty ze strzałką 13"/>
          <p:cNvCxnSpPr/>
          <p:nvPr/>
        </p:nvCxnSpPr>
        <p:spPr bwMode="auto">
          <a:xfrm>
            <a:off x="8056227" y="4707532"/>
            <a:ext cx="990326" cy="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pole tekstowe 9"/>
          <p:cNvSpPr txBox="1"/>
          <p:nvPr/>
        </p:nvSpPr>
        <p:spPr>
          <a:xfrm>
            <a:off x="4008474" y="4061710"/>
            <a:ext cx="946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YES</a:t>
            </a:r>
            <a:endParaRPr lang="pl-PL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224759" y="4961958"/>
            <a:ext cx="946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</a:t>
            </a:r>
            <a:endParaRPr lang="pl-PL" dirty="0"/>
          </a:p>
        </p:txBody>
      </p:sp>
      <p:sp>
        <p:nvSpPr>
          <p:cNvPr id="12" name="pole tekstowe 11"/>
          <p:cNvSpPr txBox="1"/>
          <p:nvPr/>
        </p:nvSpPr>
        <p:spPr>
          <a:xfrm>
            <a:off x="7988754" y="4054615"/>
            <a:ext cx="946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NO</a:t>
            </a:r>
            <a:endParaRPr lang="pl-PL" dirty="0"/>
          </a:p>
        </p:txBody>
      </p:sp>
      <p:sp>
        <p:nvSpPr>
          <p:cNvPr id="13" name="pole tekstowe 12"/>
          <p:cNvSpPr txBox="1"/>
          <p:nvPr/>
        </p:nvSpPr>
        <p:spPr>
          <a:xfrm>
            <a:off x="8077356" y="4961958"/>
            <a:ext cx="946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</a:t>
            </a:r>
            <a:endParaRPr lang="pl-PL" dirty="0"/>
          </a:p>
        </p:txBody>
      </p:sp>
      <p:pic>
        <p:nvPicPr>
          <p:cNvPr id="15" name="Picture 2">
            <a:hlinkClick r:id="" action="ppaction://hlinkshowjump?jump=nextslide"/>
            <a:hlinkHover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48" y="998160"/>
            <a:ext cx="3395688" cy="2010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Elipsa 15"/>
          <p:cNvSpPr/>
          <p:nvPr/>
        </p:nvSpPr>
        <p:spPr bwMode="auto">
          <a:xfrm>
            <a:off x="6248467" y="1051321"/>
            <a:ext cx="1282859" cy="649887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66508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Text Box 7"/>
          <p:cNvSpPr txBox="1">
            <a:spLocks noChangeArrowheads="1"/>
          </p:cNvSpPr>
          <p:nvPr/>
        </p:nvSpPr>
        <p:spPr bwMode="auto">
          <a:xfrm>
            <a:off x="1543050" y="300038"/>
            <a:ext cx="56229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smtClean="0">
                <a:solidFill>
                  <a:srgbClr val="00B0F0"/>
                </a:solidFill>
                <a:latin typeface="Tahoma" pitchFamily="34" charset="0"/>
              </a:rPr>
              <a:t>Why </a:t>
            </a:r>
            <a:r>
              <a:rPr lang="pl-PL" sz="3200" dirty="0" smtClean="0">
                <a:solidFill>
                  <a:srgbClr val="00B0F0"/>
                </a:solidFill>
                <a:latin typeface="Tahoma" pitchFamily="34" charset="0"/>
              </a:rPr>
              <a:t>Blockchain</a:t>
            </a:r>
            <a:r>
              <a:rPr lang="en-US" sz="3200" dirty="0" smtClean="0">
                <a:solidFill>
                  <a:srgbClr val="00B0F0"/>
                </a:solidFill>
                <a:latin typeface="Tahoma" pitchFamily="34" charset="0"/>
              </a:rPr>
              <a:t>?</a:t>
            </a:r>
            <a:endParaRPr lang="pl-PL" sz="3200" b="1" dirty="0">
              <a:solidFill>
                <a:srgbClr val="00B0F0"/>
              </a:solidFill>
              <a:latin typeface="Tahoma" pitchFamily="34" charset="0"/>
            </a:endParaRPr>
          </a:p>
        </p:txBody>
      </p:sp>
      <p:cxnSp>
        <p:nvCxnSpPr>
          <p:cNvPr id="3" name="Łącznik prosty ze strzałką 2"/>
          <p:cNvCxnSpPr/>
          <p:nvPr/>
        </p:nvCxnSpPr>
        <p:spPr bwMode="auto">
          <a:xfrm>
            <a:off x="2569453" y="4796076"/>
            <a:ext cx="990326" cy="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pole tekstowe 10"/>
          <p:cNvSpPr txBox="1"/>
          <p:nvPr/>
        </p:nvSpPr>
        <p:spPr>
          <a:xfrm>
            <a:off x="2636652" y="5043407"/>
            <a:ext cx="946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</a:t>
            </a:r>
            <a:endParaRPr lang="pl-PL" dirty="0"/>
          </a:p>
        </p:txBody>
      </p:sp>
      <p:sp>
        <p:nvSpPr>
          <p:cNvPr id="2" name="Prostokąt 1"/>
          <p:cNvSpPr/>
          <p:nvPr/>
        </p:nvSpPr>
        <p:spPr bwMode="auto">
          <a:xfrm>
            <a:off x="3582950" y="3880883"/>
            <a:ext cx="2750451" cy="1850065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Permissionless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en-US" sz="24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blockchain</a:t>
            </a:r>
            <a:endParaRPr kumimoji="0" lang="pl-PL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8" name="Picture 2">
            <a:hlinkClick r:id="" action="ppaction://hlinkshowjump?jump=nextslide"/>
            <a:hlinkHover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48" y="998160"/>
            <a:ext cx="3395688" cy="2010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Elipsa 8"/>
          <p:cNvSpPr/>
          <p:nvPr/>
        </p:nvSpPr>
        <p:spPr bwMode="auto">
          <a:xfrm>
            <a:off x="7354253" y="998160"/>
            <a:ext cx="1282859" cy="649887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85306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277813"/>
            <a:ext cx="9046028" cy="588962"/>
          </a:xfrm>
        </p:spPr>
        <p:txBody>
          <a:bodyPr/>
          <a:lstStyle/>
          <a:p>
            <a:pPr eaLnBrk="1" hangingPunct="1"/>
            <a:r>
              <a:rPr lang="en-US" sz="3500" dirty="0" smtClean="0"/>
              <a:t>Common knowledge about blockchains</a:t>
            </a:r>
            <a:endParaRPr lang="pl-PL" sz="3500" dirty="0" smtClean="0"/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3538" y="1039813"/>
            <a:ext cx="8399462" cy="4759325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i="1" dirty="0"/>
              <a:t>“The blockchain is an incorruptible digital ledger of economic transactions that can be programmed to record not just financial transactions but virtually everything of value.” – Don &amp; Alex </a:t>
            </a:r>
            <a:r>
              <a:rPr lang="en-US" i="1" dirty="0" err="1"/>
              <a:t>Tapscott</a:t>
            </a:r>
            <a:r>
              <a:rPr lang="en-US" i="1" dirty="0"/>
              <a:t>, authors Blockchain Revolution (2016).</a:t>
            </a:r>
            <a:endParaRPr lang="pl-PL" dirty="0"/>
          </a:p>
          <a:p>
            <a:pPr marL="0" indent="0" algn="r" eaLnBrk="1" hangingPunct="1">
              <a:buNone/>
            </a:pPr>
            <a:r>
              <a:rPr lang="pl-PL" sz="1800" dirty="0"/>
              <a:t>https://blockgeeks.com/guides/what-is-blockchain-technology</a:t>
            </a:r>
          </a:p>
          <a:p>
            <a:pPr marL="0" indent="0" eaLnBrk="1" hangingPunct="1">
              <a:buNone/>
            </a:pPr>
            <a:endParaRPr lang="pl-PL" dirty="0"/>
          </a:p>
        </p:txBody>
      </p:sp>
      <p:pic>
        <p:nvPicPr>
          <p:cNvPr id="7" name="Obraz 6"/>
          <p:cNvPicPr/>
          <p:nvPr/>
        </p:nvPicPr>
        <p:blipFill>
          <a:blip r:embed="rId2"/>
          <a:stretch>
            <a:fillRect/>
          </a:stretch>
        </p:blipFill>
        <p:spPr>
          <a:xfrm>
            <a:off x="457201" y="3548743"/>
            <a:ext cx="7794170" cy="2629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5807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urs_lws">
  <a:themeElements>
    <a:clrScheme name="kurs_lws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kurs_lw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kurs_lws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urs_lws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urs_lws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urs_lws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urs_lws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urs_lws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urs_lws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urs_lws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urs_lws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10376</TotalTime>
  <Pages>3</Pages>
  <Words>944</Words>
  <Application>Microsoft Office PowerPoint</Application>
  <PresentationFormat>Pokaz na ekranie (4:3)</PresentationFormat>
  <Paragraphs>271</Paragraphs>
  <Slides>40</Slides>
  <Notes>6</Notes>
  <HiddenSlides>0</HiddenSlides>
  <MMClips>0</MMClips>
  <ScaleCrop>false</ScaleCrop>
  <HeadingPairs>
    <vt:vector size="6" baseType="variant"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40</vt:i4>
      </vt:variant>
    </vt:vector>
  </HeadingPairs>
  <TitlesOfParts>
    <vt:vector size="42" baseType="lpstr">
      <vt:lpstr>kurs_lws</vt:lpstr>
      <vt:lpstr>Obraz - mapa bitowa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Common knowledge about blockchains</vt:lpstr>
      <vt:lpstr>Common knowledge about blockchains</vt:lpstr>
      <vt:lpstr>Blockchain technology</vt:lpstr>
      <vt:lpstr>Blockchain technology</vt:lpstr>
      <vt:lpstr>First problem</vt:lpstr>
      <vt:lpstr>First problem</vt:lpstr>
      <vt:lpstr>Second problem</vt:lpstr>
      <vt:lpstr>Second problem</vt:lpstr>
      <vt:lpstr>Clouds</vt:lpstr>
      <vt:lpstr>Azure &amp; AWS (Amazon)</vt:lpstr>
      <vt:lpstr>Blockchain framework</vt:lpstr>
      <vt:lpstr>Ethereum</vt:lpstr>
      <vt:lpstr>Ethereum - pluses</vt:lpstr>
      <vt:lpstr>Ethereum - problems</vt:lpstr>
      <vt:lpstr>Testnet</vt:lpstr>
      <vt:lpstr>TOOLS</vt:lpstr>
      <vt:lpstr>Truffle</vt:lpstr>
      <vt:lpstr>Truffle Mocha (1/3)</vt:lpstr>
      <vt:lpstr>Truffle Mocha (2/3)</vt:lpstr>
      <vt:lpstr>Truffle Mocha (3/3)</vt:lpstr>
      <vt:lpstr>Truffle Solidity (1/3)</vt:lpstr>
      <vt:lpstr>Truffle Solidity (2/3)</vt:lpstr>
      <vt:lpstr>Truffle Solidity (3/3)</vt:lpstr>
      <vt:lpstr>Truffle  - summary</vt:lpstr>
      <vt:lpstr>Ganache &amp; Drizzle</vt:lpstr>
      <vt:lpstr>Populus</vt:lpstr>
      <vt:lpstr>Embark</vt:lpstr>
      <vt:lpstr>BitcoinJ</vt:lpstr>
      <vt:lpstr>Corda</vt:lpstr>
      <vt:lpstr>TOOLS</vt:lpstr>
      <vt:lpstr>TOOLS</vt:lpstr>
      <vt:lpstr>Questions, comments, remarks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Certyfikowany tester - kurs podstawowy</dc:title>
  <dc:creator>Lucjan Stapp</dc:creator>
  <cp:lastModifiedBy>Lucjan Stapp</cp:lastModifiedBy>
  <cp:revision>835</cp:revision>
  <cp:lastPrinted>2003-02-08T18:37:51Z</cp:lastPrinted>
  <dcterms:created xsi:type="dcterms:W3CDTF">2003-11-09T05:02:08Z</dcterms:created>
  <dcterms:modified xsi:type="dcterms:W3CDTF">2019-05-23T06:14:01Z</dcterms:modified>
</cp:coreProperties>
</file>