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56" r:id="rId2"/>
    <p:sldId id="263" r:id="rId3"/>
    <p:sldId id="277" r:id="rId4"/>
    <p:sldId id="278" r:id="rId5"/>
    <p:sldId id="257" r:id="rId6"/>
    <p:sldId id="265" r:id="rId7"/>
    <p:sldId id="310" r:id="rId8"/>
    <p:sldId id="275" r:id="rId9"/>
    <p:sldId id="266" r:id="rId10"/>
    <p:sldId id="274" r:id="rId11"/>
    <p:sldId id="268" r:id="rId12"/>
    <p:sldId id="279" r:id="rId13"/>
    <p:sldId id="270" r:id="rId14"/>
    <p:sldId id="272" r:id="rId15"/>
    <p:sldId id="271" r:id="rId16"/>
    <p:sldId id="280" r:id="rId17"/>
    <p:sldId id="281" r:id="rId18"/>
    <p:sldId id="282" r:id="rId19"/>
    <p:sldId id="284" r:id="rId20"/>
    <p:sldId id="285" r:id="rId21"/>
    <p:sldId id="286" r:id="rId22"/>
    <p:sldId id="287" r:id="rId23"/>
    <p:sldId id="290" r:id="rId24"/>
    <p:sldId id="291" r:id="rId25"/>
    <p:sldId id="288" r:id="rId26"/>
    <p:sldId id="292" r:id="rId27"/>
    <p:sldId id="294" r:id="rId28"/>
    <p:sldId id="293" r:id="rId29"/>
    <p:sldId id="311" r:id="rId30"/>
    <p:sldId id="298" r:id="rId31"/>
    <p:sldId id="296" r:id="rId32"/>
    <p:sldId id="297" r:id="rId33"/>
    <p:sldId id="300" r:id="rId34"/>
    <p:sldId id="309" r:id="rId35"/>
    <p:sldId id="307" r:id="rId36"/>
    <p:sldId id="262" r:id="rId37"/>
  </p:sldIdLst>
  <p:sldSz cx="1343977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821" autoAdjust="0"/>
  </p:normalViewPr>
  <p:slideViewPr>
    <p:cSldViewPr>
      <p:cViewPr varScale="1">
        <p:scale>
          <a:sx n="111" d="100"/>
          <a:sy n="111" d="100"/>
        </p:scale>
        <p:origin x="120" y="30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Cost to Fix a Security Defect ($)</a:t>
            </a:r>
          </a:p>
        </c:rich>
      </c:tx>
      <c:layout>
        <c:manualLayout>
          <c:xMode val="edge"/>
          <c:yMode val="edge"/>
          <c:x val="7.7736088358082791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to Fix a Security Defect ($)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Development</c:v>
                </c:pt>
                <c:pt idx="1">
                  <c:v>Build</c:v>
                </c:pt>
                <c:pt idx="2">
                  <c:v>QA</c:v>
                </c:pt>
                <c:pt idx="3">
                  <c:v>Release Phase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240</c:v>
                </c:pt>
                <c:pt idx="2">
                  <c:v>960</c:v>
                </c:pt>
                <c:pt idx="3">
                  <c:v>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D-4EA7-A25B-366109A62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508344"/>
        <c:axId val="152505208"/>
      </c:barChart>
      <c:catAx>
        <c:axId val="15250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05208"/>
        <c:crosses val="autoZero"/>
        <c:auto val="1"/>
        <c:lblAlgn val="ctr"/>
        <c:lblOffset val="100"/>
        <c:noMultiLvlLbl val="0"/>
      </c:catAx>
      <c:valAx>
        <c:axId val="15250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08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76B9944-FA3F-4E78-B228-0710994F8B6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9C7E10-D8A0-460F-B1AD-076E328BD8C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F806AFF-EB42-41CF-AC19-DD298346450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9D00817-C776-4F2F-A30A-0CFF5CC3D5F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14D8070-FBF1-4E38-99E1-5D86E4BCAF7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A432750-AD01-4445-806C-A91D946F85B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303CF18-882E-4C67-A457-F69DEADA62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6DCE1E66-CF81-4685-AD97-045878D963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762872-A6EA-4739-9209-18CD93A2A936}" type="slidenum">
              <a:rPr lang="ru-RU" altLang="ru-RU" sz="1400"/>
              <a:pPr>
                <a:spcBef>
                  <a:spcPct val="0"/>
                </a:spcBef>
              </a:pPr>
              <a:t>1</a:t>
            </a:fld>
            <a:endParaRPr lang="ru-RU" altLang="ru-RU" sz="1400"/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9A1AF555-00F8-4D51-98FA-3F28311D95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63E37F6F-CBE0-4443-A5D1-99B1ECD67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10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3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11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7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12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7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13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91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14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97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15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44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16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59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17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11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18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33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19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0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2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20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66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21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17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22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46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23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22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24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40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25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08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26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43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27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11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28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6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29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7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3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43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30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18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31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95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32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95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33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147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34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642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35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868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398E2216-CCD8-4F01-B71F-8CFC1D42FA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CFD17A-A823-42BE-B5FC-025E162EB9AA}" type="slidenum">
              <a:rPr lang="ru-RU" altLang="ru-RU" sz="1400"/>
              <a:pPr>
                <a:spcBef>
                  <a:spcPct val="0"/>
                </a:spcBef>
              </a:pPr>
              <a:t>36</a:t>
            </a:fld>
            <a:endParaRPr lang="ru-RU" altLang="ru-RU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5E095FB2-0CB3-45A0-BC44-7FED6A5B95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5AF0CD3D-11EF-467A-BB86-78FEFDF4D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4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8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6DF13E8C-6C3D-49E6-B3B4-B23E1401AEA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E93199-4D06-4F94-A1E6-ADC9F1C7F954}" type="slidenum">
              <a:rPr lang="ru-RU" altLang="ru-RU" sz="1400"/>
              <a:pPr>
                <a:spcBef>
                  <a:spcPct val="0"/>
                </a:spcBef>
              </a:pPr>
              <a:t>5</a:t>
            </a:fld>
            <a:endParaRPr lang="ru-RU" altLang="ru-RU" sz="14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401343A1-7A23-430C-A4EB-402BB6AA99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7BB7CA5A-2C04-465C-87BC-477AB87FB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6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2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7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44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8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01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F1B8AA5E-DC1B-4BA8-839D-CE7A7B3FE1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F86E2-9EA7-4F5F-9760-A297F5A67404}" type="slidenum">
              <a:rPr lang="ru-RU" altLang="ru-RU" sz="1400"/>
              <a:pPr>
                <a:spcBef>
                  <a:spcPct val="0"/>
                </a:spcBef>
              </a:pPr>
              <a:t>9</a:t>
            </a:fld>
            <a:endParaRPr lang="ru-RU" altLang="ru-RU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171541BB-F198-4BBA-BDD1-B0F491F1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BC729C7-761F-4978-B0B8-CD8DE147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8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55" y="2347914"/>
            <a:ext cx="11424867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7026" y="4283075"/>
            <a:ext cx="9407842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0C2049-A555-4A9F-8EB6-70FAAFE6FE3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EDAB44-9FF7-4E84-93FF-3745FCF36D4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311A55-2E0B-436F-88ED-75048DA8776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4A7B-B476-4409-9430-BB353158CD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160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7ABD24-6A4A-4D11-9E57-17042FF0C5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6F399-5179-4BE5-B3CF-BD5318182A0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001AE-606E-47DA-A435-D17A5ABA4CB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C040-8297-4E1D-8D5B-7F4B4F79ED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342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0133" y="301626"/>
            <a:ext cx="3022362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932" y="301626"/>
            <a:ext cx="8866018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4D5071-9155-47E8-8222-31BA92E78A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D53AFB-B45E-401B-8005-41F1B78B83A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00251E-21E8-4DA1-B5EE-89EF097470C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1318C-92CF-41C0-88EF-4D0CA0B11C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931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070AA9-156B-42DA-A1AF-38FC37BD21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55CE2F-9D29-46A3-A06F-D75804B09A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11997-2E89-4ABB-8EE1-9395EC90FB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AE2E-0508-411F-B90D-C87650C44D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05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483" y="4857751"/>
            <a:ext cx="1142275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2483" y="3203576"/>
            <a:ext cx="11422751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0EF94-A1C7-4959-B944-3BF4FCE342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E0AAD-3CB1-4FC8-845D-997847CEB03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6067F-B2BB-4BF1-8ABC-29416C21AA1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75C4B-3E35-4FCF-B7CE-635E6D28E0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651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0931" y="1768476"/>
            <a:ext cx="594313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7248" y="1768476"/>
            <a:ext cx="594524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AE241C-D421-4CCC-AA21-ABF530BB357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B6219CC-95CA-4838-9416-697884E5B0D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5752C0C-8140-4B03-B693-38994CD1B1C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A380F-ADD0-4868-82BA-A9378B25B1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37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48" y="303214"/>
            <a:ext cx="12095798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047" y="1692275"/>
            <a:ext cx="593678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3047" y="2397125"/>
            <a:ext cx="593678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7830" y="1692275"/>
            <a:ext cx="5941016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27830" y="2397125"/>
            <a:ext cx="5941016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2D07F0F-1CFD-456F-A844-09F61D35D5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9F481C6-2BFB-4341-856B-F98202CD9C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E7F377B-88DF-42B6-9AAE-4BE8504F688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D796-DBB8-4E3B-895E-D28CEC1227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13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31A74A7-93A9-4708-8182-B6F4A80478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ADBBB3-3F83-4E3D-B06E-815DDFB9BDA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893775-D0D8-479A-8EC0-0BCD2F4F545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F2EEB-4523-4964-AFBE-DC90048D71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2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11FD1BC-7E3F-48AA-9241-718C2C9D672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3E9DD31-3634-465B-9DB8-1B14CBFC18A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26EF62-7080-49AF-AAA6-D37D49A8D3F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33771-71F2-407E-BE8D-9C32F97058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1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47" y="301626"/>
            <a:ext cx="4421369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271" y="301625"/>
            <a:ext cx="751357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047" y="1581151"/>
            <a:ext cx="4421369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86A6007-373F-4B02-B8BC-92A55778CFB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FE7D80F-A4D8-4C8A-B6D2-854B0CC81D6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5421013-685C-4FC9-933D-11D286049AE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4A43-0CC6-4BA1-86E5-BDB3C1F298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25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044" y="5291139"/>
            <a:ext cx="806386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5044" y="674689"/>
            <a:ext cx="806386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5044" y="5916613"/>
            <a:ext cx="806386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DE880F2-FE6F-494F-9A5F-7A5BA6A317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FF805E-6FB6-4E9B-8230-721DEC91212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C84FDDE-07FC-4B12-A372-FB4CE83DCD3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3125-B062-4AC8-BF25-97874CDBB7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743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C2C25A5-11C0-40BF-846E-3A625CB9F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301625"/>
            <a:ext cx="120904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CF4B3D1-5A90-41D2-8696-0F76814D6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68475"/>
            <a:ext cx="120904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3500B7F-45B7-40A7-AC6B-042757D996F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71513" y="6886575"/>
            <a:ext cx="31273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17244C-EB44-4342-ADF5-439EE08E9D3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597400" y="6886575"/>
            <a:ext cx="42576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B929CC-64AA-4D2C-9328-2552F14943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636125" y="6886575"/>
            <a:ext cx="312896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85732182-9853-4230-AAD3-819FBFCEA0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we.mitre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khrenov@viva64.c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pvs-studio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s://www.cvedetails.com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ist.gov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ve.mitr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777E0465-3E52-410C-A453-9F0B8BD5F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97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>
            <a:extLst>
              <a:ext uri="{FF2B5EF4-FFF2-40B4-BE49-F238E27FC236}">
                <a16:creationId xmlns:a16="http://schemas.microsoft.com/office/drawing/2014/main" id="{43C1EB74-5C2B-4D94-BB06-0EE74C238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4592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chemeClr val="bg1"/>
                </a:solidFill>
                <a:latin typeface="Roboto" pitchFamily="2" charset="0"/>
              </a:rPr>
              <a:t>Сергей Хренов</a:t>
            </a:r>
            <a:endParaRPr lang="nl-NL" altLang="ru-RU" sz="2000">
              <a:solidFill>
                <a:schemeClr val="bg1"/>
              </a:solidFill>
              <a:latin typeface="Roboto" pitchFamily="2" charset="0"/>
            </a:endParaRPr>
          </a:p>
        </p:txBody>
      </p:sp>
      <p:sp>
        <p:nvSpPr>
          <p:cNvPr id="3076" name="TextBox 20">
            <a:extLst>
              <a:ext uri="{FF2B5EF4-FFF2-40B4-BE49-F238E27FC236}">
                <a16:creationId xmlns:a16="http://schemas.microsoft.com/office/drawing/2014/main" id="{1D98ECA8-C8CC-4272-858A-6623DAFA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87900"/>
            <a:ext cx="324008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 panose="02000000000000000000" pitchFamily="2" charset="0"/>
              </a:rPr>
              <a:t>PVS-Studio</a:t>
            </a:r>
            <a:r>
              <a:rPr lang="ru-RU" alt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 panose="02000000000000000000" pitchFamily="2" charset="0"/>
              </a:rPr>
              <a:t>.</a:t>
            </a:r>
            <a:r>
              <a:rPr lang="en-US" alt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 panose="02000000000000000000" pitchFamily="2" charset="0"/>
              </a:rPr>
              <a:t> </a:t>
            </a:r>
            <a:r>
              <a:rPr lang="ru-RU" alt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 panose="02000000000000000000" pitchFamily="2" charset="0"/>
              </a:rPr>
              <a:t>Тула, Россия</a:t>
            </a:r>
            <a:endParaRPr lang="nl-NL" altLang="ru-RU" sz="1400" dirty="0">
              <a:solidFill>
                <a:schemeClr val="accent1">
                  <a:lumMod val="60000"/>
                  <a:lumOff val="40000"/>
                </a:schemeClr>
              </a:solidFill>
              <a:latin typeface="Roboto Light" panose="02000000000000000000" pitchFamily="2" charset="0"/>
            </a:endParaRPr>
          </a:p>
        </p:txBody>
      </p:sp>
      <p:sp>
        <p:nvSpPr>
          <p:cNvPr id="3077" name="TextBox 21">
            <a:extLst>
              <a:ext uri="{FF2B5EF4-FFF2-40B4-BE49-F238E27FC236}">
                <a16:creationId xmlns:a16="http://schemas.microsoft.com/office/drawing/2014/main" id="{ECA8A504-14EE-44C0-AAD6-D086037C1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5580037"/>
            <a:ext cx="11952287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6000"/>
              </a:lnSpc>
            </a:pPr>
            <a:r>
              <a:rPr lang="ru-RU" altLang="ru-RU" sz="40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</a:t>
            </a:r>
            <a:endParaRPr lang="en-US" altLang="ru-RU" sz="4000" b="1" dirty="0">
              <a:solidFill>
                <a:srgbClr val="FFFFFF"/>
              </a:solidFill>
              <a:latin typeface="Roboto Black" pitchFamily="2" charset="0"/>
            </a:endParaRPr>
          </a:p>
          <a:p>
            <a:pPr eaLnBrk="1">
              <a:lnSpc>
                <a:spcPct val="96000"/>
              </a:lnSpc>
            </a:pPr>
            <a:r>
              <a:rPr lang="ru-RU" altLang="ru-RU" sz="4000" b="1" dirty="0">
                <a:solidFill>
                  <a:srgbClr val="FFFFFF"/>
                </a:solidFill>
                <a:latin typeface="Roboto Black" pitchFamily="2" charset="0"/>
              </a:rPr>
              <a:t>при помощи SAST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40C717F0-05DD-4CEA-87CA-452AF932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3200" b="1" dirty="0"/>
              <a:t>CVE-2020-10558 (</a:t>
            </a:r>
            <a:r>
              <a:rPr lang="ru-RU" altLang="nl-NL" sz="3200" b="1" dirty="0" err="1"/>
              <a:t>DoS</a:t>
            </a:r>
            <a:r>
              <a:rPr lang="ru-RU" altLang="nl-NL" sz="3200" b="1" dirty="0"/>
              <a:t> атака на интерфейс автомобилей </a:t>
            </a:r>
            <a:r>
              <a:rPr lang="ru-RU" altLang="nl-NL" sz="3200" b="1" dirty="0" err="1"/>
              <a:t>Tesla</a:t>
            </a:r>
            <a:r>
              <a:rPr lang="en-US" altLang="nl-NL" sz="3200" b="1" dirty="0"/>
              <a:t>)</a:t>
            </a:r>
            <a:endParaRPr lang="ru-RU" altLang="nl-NL" sz="3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9613D1-771C-4B7B-A544-1B4889DE7216}"/>
              </a:ext>
            </a:extLst>
          </p:cNvPr>
          <p:cNvSpPr/>
          <p:nvPr/>
        </p:nvSpPr>
        <p:spPr>
          <a:xfrm>
            <a:off x="653213" y="930509"/>
            <a:ext cx="121333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Интерфейс управления автомобилями </a:t>
            </a:r>
            <a:r>
              <a:rPr lang="ru-RU" sz="2800" dirty="0" err="1"/>
              <a:t>Tesla</a:t>
            </a:r>
            <a:r>
              <a:rPr lang="ru-RU" sz="2800" dirty="0"/>
              <a:t> </a:t>
            </a:r>
            <a:r>
              <a:rPr lang="ru-RU" sz="2800" dirty="0" err="1"/>
              <a:t>Model</a:t>
            </a:r>
            <a:r>
              <a:rPr lang="ru-RU" sz="2800" dirty="0"/>
              <a:t> 3 в любой версии до 2020.4.10 допускает отказ в обслуживании из-за неправильного разделения процессов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Для взлома пользователь должен перейти на специальную веб-страницу со встроенным кодом </a:t>
            </a:r>
            <a:r>
              <a:rPr lang="ru-RU" sz="2800" dirty="0" err="1">
                <a:solidFill>
                  <a:schemeClr val="tx2"/>
                </a:solidFill>
              </a:rPr>
              <a:t>DoS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Это приведет к сбою интерфейса браузера на основе </a:t>
            </a:r>
            <a:r>
              <a:rPr lang="en-US" sz="2800" dirty="0">
                <a:solidFill>
                  <a:schemeClr val="tx2"/>
                </a:solidFill>
              </a:rPr>
              <a:t>C</a:t>
            </a:r>
            <a:r>
              <a:rPr lang="en-US" sz="2800" dirty="0"/>
              <a:t>hromium</a:t>
            </a:r>
            <a:r>
              <a:rPr lang="ru-RU" sz="2800" dirty="0">
                <a:solidFill>
                  <a:schemeClr val="tx2"/>
                </a:solidFill>
              </a:rPr>
              <a:t> и, по сути, к сбою всего интерфейса </a:t>
            </a:r>
            <a:r>
              <a:rPr lang="ru-RU" sz="2800" dirty="0" err="1">
                <a:solidFill>
                  <a:schemeClr val="tx2"/>
                </a:solidFill>
              </a:rPr>
              <a:t>Tesla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Model</a:t>
            </a:r>
            <a:r>
              <a:rPr lang="ru-RU" sz="2800" dirty="0">
                <a:solidFill>
                  <a:schemeClr val="tx2"/>
                </a:solidFill>
              </a:rPr>
              <a:t> 3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Злоумышленники могут отключить спидометр, веб-браузер, климат-контроль, поворотники, навигацию, уведомления и другие функции главного экрана</a:t>
            </a:r>
            <a:r>
              <a:rPr lang="en-US" sz="2800" dirty="0"/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16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40C717F0-05DD-4CEA-87CA-452AF932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3200" b="1" dirty="0"/>
              <a:t>CVE-2020-10558 (</a:t>
            </a:r>
            <a:r>
              <a:rPr lang="ru-RU" altLang="nl-NL" sz="3200" b="1" dirty="0" err="1"/>
              <a:t>DoS</a:t>
            </a:r>
            <a:r>
              <a:rPr lang="ru-RU" altLang="nl-NL" sz="3200" b="1" dirty="0"/>
              <a:t> атака на интерфейс автомобилей </a:t>
            </a:r>
            <a:r>
              <a:rPr lang="ru-RU" altLang="nl-NL" sz="3200" b="1" dirty="0" err="1"/>
              <a:t>Tesla</a:t>
            </a:r>
            <a:r>
              <a:rPr lang="en-US" altLang="nl-NL" sz="3200" b="1" dirty="0"/>
              <a:t>)</a:t>
            </a:r>
            <a:endParaRPr lang="ru-RU" altLang="nl-NL" sz="3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9613D1-771C-4B7B-A544-1B4889DE7216}"/>
              </a:ext>
            </a:extLst>
          </p:cNvPr>
          <p:cNvSpPr/>
          <p:nvPr/>
        </p:nvSpPr>
        <p:spPr>
          <a:xfrm>
            <a:off x="653213" y="1677467"/>
            <a:ext cx="69307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Будет использована слишком большая вычислительная мощность процессора, что, в свою очередь,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приведет к зависанию всего интерфейса.</a:t>
            </a:r>
          </a:p>
          <a:p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dirty="0">
                <a:solidFill>
                  <a:schemeClr val="tx2"/>
                </a:solidFill>
              </a:rPr>
              <a:t>Это означает, что процесс браузера использует некоторые важные фоновые службы для всего интерфейса экрана,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что приведет к его сбою.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s://pbs.twimg.com/card_img/1446399247885246465/DGRXt3vj?format=jpg&amp;name=small">
            <a:extLst>
              <a:ext uri="{FF2B5EF4-FFF2-40B4-BE49-F238E27FC236}">
                <a16:creationId xmlns:a16="http://schemas.microsoft.com/office/drawing/2014/main" id="{0079E42D-4DD3-4C51-9828-A894645D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912" y="2199302"/>
            <a:ext cx="48196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3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40C717F0-05DD-4CEA-87CA-452AF932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3200" b="1" dirty="0"/>
              <a:t>CVE-2020-10558 (</a:t>
            </a:r>
            <a:r>
              <a:rPr lang="ru-RU" altLang="nl-NL" sz="3200" b="1" dirty="0" err="1"/>
              <a:t>DoS</a:t>
            </a:r>
            <a:r>
              <a:rPr lang="ru-RU" altLang="nl-NL" sz="3200" b="1" dirty="0"/>
              <a:t> атака на интерфейс автомобилей </a:t>
            </a:r>
            <a:r>
              <a:rPr lang="ru-RU" altLang="nl-NL" sz="3200" b="1" dirty="0" err="1"/>
              <a:t>Tesla</a:t>
            </a:r>
            <a:r>
              <a:rPr lang="en-US" altLang="nl-NL" sz="3200" b="1" dirty="0"/>
              <a:t>)</a:t>
            </a:r>
            <a:endParaRPr lang="ru-RU" altLang="nl-NL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4066CD-B9E9-425A-B217-347367F263E4}"/>
              </a:ext>
            </a:extLst>
          </p:cNvPr>
          <p:cNvSpPr/>
          <p:nvPr/>
        </p:nvSpPr>
        <p:spPr>
          <a:xfrm>
            <a:off x="527199" y="984251"/>
            <a:ext cx="12385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В 2016 году об этом коде сообщалось как о проблеме с </a:t>
            </a:r>
            <a:r>
              <a:rPr lang="ru-RU" sz="2800" dirty="0" err="1">
                <a:solidFill>
                  <a:schemeClr val="tx2"/>
                </a:solidFill>
              </a:rPr>
              <a:t>Chromium</a:t>
            </a:r>
            <a:r>
              <a:rPr lang="ru-RU" sz="2800" dirty="0">
                <a:solidFill>
                  <a:schemeClr val="tx2"/>
                </a:solidFill>
              </a:rPr>
              <a:t>, поскольку он нарушает функцию </a:t>
            </a:r>
            <a:r>
              <a:rPr lang="ru-RU" sz="2800" dirty="0" err="1">
                <a:solidFill>
                  <a:schemeClr val="tx2"/>
                </a:solidFill>
              </a:rPr>
              <a:t>pushState</a:t>
            </a:r>
            <a:r>
              <a:rPr lang="ru-RU" sz="2800" dirty="0">
                <a:solidFill>
                  <a:schemeClr val="tx2"/>
                </a:solidFill>
              </a:rPr>
              <a:t>() внутри браузера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r>
              <a:rPr lang="ru-RU" sz="2800" dirty="0">
                <a:solidFill>
                  <a:schemeClr val="tx2"/>
                </a:solidFill>
              </a:rPr>
              <a:t>"Браузер </a:t>
            </a:r>
            <a:r>
              <a:rPr lang="ru-RU" sz="2800" dirty="0" err="1">
                <a:solidFill>
                  <a:schemeClr val="tx2"/>
                </a:solidFill>
              </a:rPr>
              <a:t>аварийно</a:t>
            </a:r>
            <a:r>
              <a:rPr lang="ru-RU" sz="2800" dirty="0">
                <a:solidFill>
                  <a:schemeClr val="tx2"/>
                </a:solidFill>
              </a:rPr>
              <a:t> завершает работу, когда </a:t>
            </a:r>
            <a:r>
              <a:rPr lang="ru-RU" sz="2800" dirty="0" err="1">
                <a:solidFill>
                  <a:schemeClr val="tx2"/>
                </a:solidFill>
              </a:rPr>
              <a:t>window.history</a:t>
            </a:r>
            <a:r>
              <a:rPr lang="ru-RU" sz="2800" dirty="0">
                <a:solidFill>
                  <a:schemeClr val="tx2"/>
                </a:solidFill>
              </a:rPr>
              <a:t> получает множество вызовов </a:t>
            </a:r>
            <a:r>
              <a:rPr lang="ru-RU" sz="2800" dirty="0" err="1">
                <a:solidFill>
                  <a:schemeClr val="tx2"/>
                </a:solidFill>
              </a:rPr>
              <a:t>pushState</a:t>
            </a:r>
            <a:r>
              <a:rPr lang="ru-RU" sz="2800" dirty="0">
                <a:solidFill>
                  <a:schemeClr val="tx2"/>
                </a:solidFill>
              </a:rPr>
              <a:t>()“.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2A9CE-7D21-4E30-BB66-5DE8EEEA632C}"/>
              </a:ext>
            </a:extLst>
          </p:cNvPr>
          <p:cNvSpPr/>
          <p:nvPr/>
        </p:nvSpPr>
        <p:spPr>
          <a:xfrm>
            <a:off x="527199" y="3275781"/>
            <a:ext cx="67183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Consolas" panose="020B0609020204030204" pitchFamily="49" charset="0"/>
              </a:rPr>
              <a:t>&lt;script&gt;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var total = "";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 for(var 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= 0; 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&lt; 100000; 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{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400" dirty="0">
                <a:solidFill>
                  <a:srgbClr val="001080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total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total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+ 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ru-RU" sz="2400" dirty="0">
                <a:solidFill>
                  <a:srgbClr val="001080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history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pushState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total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ru-RU" sz="24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800000"/>
                </a:solidFill>
                <a:latin typeface="Consolas" panose="020B0609020204030204" pitchFamily="49" charset="0"/>
              </a:rPr>
              <a:t>&lt;/script&gt;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80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40C717F0-05DD-4CEA-87CA-452AF932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3200" b="1" dirty="0"/>
              <a:t>Два подхода к поиску уязвимостей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9613D1-771C-4B7B-A544-1B4889DE7216}"/>
              </a:ext>
            </a:extLst>
          </p:cNvPr>
          <p:cNvSpPr/>
          <p:nvPr/>
        </p:nvSpPr>
        <p:spPr>
          <a:xfrm>
            <a:off x="653213" y="1691605"/>
            <a:ext cx="121333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Можно искать по базе существующих известных уязвимостей в своем имеющемся коде (аналогия – антивирусы)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Можно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искать </a:t>
            </a:r>
            <a:r>
              <a:rPr lang="ru-RU" sz="2800" b="1" dirty="0">
                <a:solidFill>
                  <a:schemeClr val="tx2"/>
                </a:solidFill>
              </a:rPr>
              <a:t>потенциальные уязвимости</a:t>
            </a:r>
            <a:r>
              <a:rPr lang="ru-RU" sz="2800" dirty="0">
                <a:solidFill>
                  <a:schemeClr val="tx2"/>
                </a:solidFill>
              </a:rPr>
              <a:t>, которые могут привести к реальным проблемам при написании нового кода</a:t>
            </a:r>
            <a:r>
              <a:rPr lang="en-US" sz="2800" dirty="0">
                <a:solidFill>
                  <a:schemeClr val="tx2"/>
                </a:solidFill>
              </a:rPr>
              <a:t> (SAST).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2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40C717F0-05DD-4CEA-87CA-452AF932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3200" b="1" dirty="0"/>
              <a:t>Связь между потенциальными и реальными уязвимостями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C81CE-B46F-4DC7-AB40-C730B5455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07" y="1115541"/>
            <a:ext cx="5069069" cy="506906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909F91-BE55-4A5A-B1CD-0408B657C036}"/>
              </a:ext>
            </a:extLst>
          </p:cNvPr>
          <p:cNvSpPr txBox="1">
            <a:spLocks/>
          </p:cNvSpPr>
          <p:nvPr/>
        </p:nvSpPr>
        <p:spPr>
          <a:xfrm>
            <a:off x="743223" y="2411685"/>
            <a:ext cx="4866901" cy="2308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Common Weakness Enumeration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Common Vulnerabilities and Exposures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5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40C717F0-05DD-4CEA-87CA-452AF932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3200" b="1" dirty="0"/>
              <a:t>Потенциальные уязвимости (</a:t>
            </a:r>
            <a:r>
              <a:rPr lang="en-US" altLang="nl-NL" sz="3200" b="1" dirty="0"/>
              <a:t>CWE)</a:t>
            </a:r>
            <a:endParaRPr lang="ru-RU" altLang="nl-NL" sz="3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9613D1-771C-4B7B-A544-1B4889DE7216}"/>
              </a:ext>
            </a:extLst>
          </p:cNvPr>
          <p:cNvSpPr/>
          <p:nvPr/>
        </p:nvSpPr>
        <p:spPr>
          <a:xfrm>
            <a:off x="653213" y="1187549"/>
            <a:ext cx="121333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CWE™ is a community-developed list of common software security weaknesses. CWE™ is a community-developed list of software and hardware weakness types. It serves as a common language, a measuring stick for security tools, and as a baseline for weakness identification, mitigation, and prevention efforts.</a:t>
            </a:r>
            <a:endParaRPr lang="ru-R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hlinkClick r:id="rId4"/>
              </a:rPr>
              <a:t>https://cwe.mitre.org</a:t>
            </a: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</a:t>
            </a:r>
            <a:r>
              <a:rPr lang="ru-RU" sz="2800" dirty="0">
                <a:solidFill>
                  <a:schemeClr val="tx2"/>
                </a:solidFill>
              </a:rPr>
              <a:t>писок из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паттернов более чем </a:t>
            </a:r>
            <a:r>
              <a:rPr lang="en-US" sz="2800" dirty="0">
                <a:solidFill>
                  <a:schemeClr val="tx2"/>
                </a:solidFill>
              </a:rPr>
              <a:t>90</a:t>
            </a:r>
            <a:r>
              <a:rPr lang="ru-RU" sz="2800" dirty="0">
                <a:solidFill>
                  <a:schemeClr val="tx2"/>
                </a:solidFill>
              </a:rPr>
              <a:t>0 потенциальных уязвимостей, которые могут стать реальными.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56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40C717F0-05DD-4CEA-87CA-452AF932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sz="3200" b="1" dirty="0"/>
              <a:t>CWE: </a:t>
            </a:r>
            <a:r>
              <a:rPr lang="ru-RU" sz="3200" b="1" dirty="0"/>
              <a:t>примеры потенциальных уязвимостей</a:t>
            </a:r>
            <a:endParaRPr lang="ru-RU" altLang="nl-NL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5A1AA3-6679-4AB1-8C9E-05290A054962}"/>
              </a:ext>
            </a:extLst>
          </p:cNvPr>
          <p:cNvSpPr txBox="1">
            <a:spLocks/>
          </p:cNvSpPr>
          <p:nvPr/>
        </p:nvSpPr>
        <p:spPr>
          <a:xfrm>
            <a:off x="959247" y="1676658"/>
            <a:ext cx="9001000" cy="38855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CWE-14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Compiler Removal of Code to Clear Buffers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CWE-20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Improper Input Validation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CWE-91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XML Injection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CWE-457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Use of Uninitialized Variable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CWE-467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Use of sizeof() on a Pointer Type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CWE-562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Return of Stack Variable Address</a:t>
            </a:r>
          </a:p>
        </p:txBody>
      </p:sp>
    </p:spTree>
    <p:extLst>
      <p:ext uri="{BB962C8B-B14F-4D97-AF65-F5344CB8AC3E}">
        <p14:creationId xmlns:p14="http://schemas.microsoft.com/office/powerpoint/2010/main" val="3740701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40C717F0-05DD-4CEA-87CA-452AF932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sz="3200" b="1" dirty="0"/>
              <a:t>CWE-563</a:t>
            </a:r>
            <a:r>
              <a:rPr lang="ru-RU" sz="3200" b="1" dirty="0"/>
              <a:t> (</a:t>
            </a:r>
            <a:r>
              <a:rPr lang="en-US" sz="3200" b="1" dirty="0"/>
              <a:t>Assignment to Variable without Use</a:t>
            </a:r>
            <a:r>
              <a:rPr lang="ru-RU" sz="3200" b="1" dirty="0"/>
              <a:t>)</a:t>
            </a:r>
            <a:endParaRPr lang="ru-RU" altLang="nl-NL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AC387C-0DB7-4B4F-91BB-BFBBA57CF78D}"/>
              </a:ext>
            </a:extLst>
          </p:cNvPr>
          <p:cNvSpPr/>
          <p:nvPr/>
        </p:nvSpPr>
        <p:spPr>
          <a:xfrm>
            <a:off x="887239" y="1026935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Region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{ 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get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{....}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set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 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IsNullOrEmpty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linker.s3.region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"us-east-1"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linker.s3.region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8CE7E0-07B0-46ED-A26B-6C625B26AF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415" y="1284049"/>
            <a:ext cx="1433169" cy="8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7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40C717F0-05DD-4CEA-87CA-452AF932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sz="3200" b="1" dirty="0"/>
              <a:t>Как работает </a:t>
            </a:r>
            <a:r>
              <a:rPr lang="en-US" sz="3200" b="1" dirty="0"/>
              <a:t>SAST?</a:t>
            </a:r>
            <a:endParaRPr lang="ru-RU" altLang="nl-NL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6CEBF6-306E-447B-A4EB-83C1C4B87C4B}"/>
              </a:ext>
            </a:extLst>
          </p:cNvPr>
          <p:cNvSpPr/>
          <p:nvPr/>
        </p:nvSpPr>
        <p:spPr>
          <a:xfrm>
            <a:off x="743223" y="1376302"/>
            <a:ext cx="70747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Не через регулярные выражения</a:t>
            </a:r>
            <a:r>
              <a:rPr lang="en-US" sz="2800" dirty="0">
                <a:solidFill>
                  <a:schemeClr val="tx2"/>
                </a:solidFill>
              </a:rPr>
              <a:t>!</a:t>
            </a:r>
            <a:endParaRPr lang="ru-R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(a + b + c) == (c + a + 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 ==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(a) ==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(a) == ((a))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this.a</a:t>
            </a:r>
            <a:r>
              <a:rPr lang="en-US" sz="2800" dirty="0"/>
              <a:t> == (a)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(</a:t>
            </a:r>
            <a:r>
              <a:rPr lang="en-US" sz="2800" dirty="0" err="1"/>
              <a:t>base.a</a:t>
            </a:r>
            <a:r>
              <a:rPr lang="en-US" sz="2800" dirty="0"/>
              <a:t>) == ((a))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99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BF4CDF-F13A-47BA-85A1-5798C71C87ED}"/>
              </a:ext>
            </a:extLst>
          </p:cNvPr>
          <p:cNvSpPr/>
          <p:nvPr/>
        </p:nvSpPr>
        <p:spPr>
          <a:xfrm>
            <a:off x="815231" y="1403573"/>
            <a:ext cx="120973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cs typeface="Arial" panose="020B0604020202020204" pitchFamily="34" charset="0"/>
              </a:rPr>
              <a:t>Сопоставление с шаблоном (</a:t>
            </a:r>
            <a:r>
              <a:rPr lang="en-US" sz="2800" dirty="0">
                <a:cs typeface="Arial" panose="020B0604020202020204" pitchFamily="34" charset="0"/>
              </a:rPr>
              <a:t>pattern-based analysis</a:t>
            </a:r>
            <a:r>
              <a:rPr lang="ru-RU" sz="2800" dirty="0"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cs typeface="Arial" panose="020B0604020202020204" pitchFamily="34" charset="0"/>
              </a:rPr>
              <a:t>Символьное выполнение (</a:t>
            </a:r>
            <a:r>
              <a:rPr lang="en-US" sz="2800" dirty="0">
                <a:cs typeface="Arial" panose="020B0604020202020204" pitchFamily="34" charset="0"/>
              </a:rPr>
              <a:t>symbolic execution) </a:t>
            </a:r>
            <a:endParaRPr lang="ru-RU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cs typeface="Arial" panose="020B0604020202020204" pitchFamily="34" charset="0"/>
              </a:rPr>
              <a:t>Анализ потока данных (</a:t>
            </a:r>
            <a:r>
              <a:rPr lang="ru-RU" sz="2800" dirty="0" err="1">
                <a:cs typeface="Arial" panose="020B0604020202020204" pitchFamily="34" charset="0"/>
              </a:rPr>
              <a:t>data-flow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analysis</a:t>
            </a:r>
            <a:r>
              <a:rPr lang="ru-RU" sz="2800" dirty="0"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cs typeface="Arial" panose="020B0604020202020204" pitchFamily="34" charset="0"/>
              </a:rPr>
              <a:t>Аннотирование методов (</a:t>
            </a:r>
            <a:r>
              <a:rPr lang="en-US" sz="2800" dirty="0">
                <a:cs typeface="Arial" panose="020B0604020202020204" pitchFamily="34" charset="0"/>
              </a:rPr>
              <a:t>method annotations)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Taint-</a:t>
            </a:r>
            <a:r>
              <a:rPr lang="ru-RU" sz="2800" dirty="0"/>
              <a:t>анализ</a:t>
            </a:r>
            <a:endParaRPr lang="ru-RU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sz="3200" b="1" dirty="0">
                <a:cs typeface="Arial" panose="020B0604020202020204" pitchFamily="34" charset="0"/>
              </a:rPr>
              <a:t>Основные технологии </a:t>
            </a:r>
            <a:r>
              <a:rPr lang="en-US" sz="3200" b="1" dirty="0"/>
              <a:t>SAST</a:t>
            </a:r>
            <a:endParaRPr lang="ru-RU" alt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373994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40C717F0-05DD-4CEA-87CA-452AF932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3200" b="1" dirty="0"/>
              <a:t>Безопасность и защищенность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FD12A6-4BCC-4C0B-9E40-D2557B3B2D5E}"/>
              </a:ext>
            </a:extLst>
          </p:cNvPr>
          <p:cNvSpPr/>
          <p:nvPr/>
        </p:nvSpPr>
        <p:spPr>
          <a:xfrm>
            <a:off x="653213" y="1403573"/>
            <a:ext cx="121333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Безопасность (</a:t>
            </a:r>
            <a:r>
              <a:rPr lang="en-US" sz="2800" dirty="0">
                <a:solidFill>
                  <a:schemeClr val="tx2"/>
                </a:solidFill>
              </a:rPr>
              <a:t>Safety)</a:t>
            </a:r>
            <a:r>
              <a:rPr lang="ru-RU" sz="2800" dirty="0">
                <a:solidFill>
                  <a:schemeClr val="tx2"/>
                </a:solidFill>
              </a:rPr>
              <a:t> – надежная работа приложения в любых условиях без вмешательства извне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Защищенность (</a:t>
            </a:r>
            <a:r>
              <a:rPr lang="en-US" sz="2800" dirty="0">
                <a:solidFill>
                  <a:schemeClr val="tx2"/>
                </a:solidFill>
              </a:rPr>
              <a:t>Security)</a:t>
            </a:r>
            <a:r>
              <a:rPr lang="ru-RU" sz="2800" dirty="0">
                <a:solidFill>
                  <a:schemeClr val="tx2"/>
                </a:solidFill>
              </a:rPr>
              <a:t> – стойкость приложения к внешним воздействиям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ru-RU" sz="2800" dirty="0"/>
              <a:t>надежность работы при попытках вмешательства извне</a:t>
            </a:r>
            <a:r>
              <a:rPr lang="en-US" sz="2800" dirty="0"/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sz="3200" b="1" dirty="0"/>
              <a:t>Сопоставление с шаблоном (</a:t>
            </a:r>
            <a:r>
              <a:rPr lang="en-US" sz="3200" b="1" dirty="0"/>
              <a:t>pattern-based analysis</a:t>
            </a:r>
            <a:r>
              <a:rPr lang="ru-RU" sz="3200" b="1" dirty="0"/>
              <a:t>)</a:t>
            </a:r>
            <a:endParaRPr lang="ru-RU" altLang="nl-NL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17E678-6444-4333-8E2D-6BD6FB5F34EE}"/>
              </a:ext>
            </a:extLst>
          </p:cNvPr>
          <p:cNvSpPr/>
          <p:nvPr/>
        </p:nvSpPr>
        <p:spPr>
          <a:xfrm>
            <a:off x="815231" y="1691605"/>
            <a:ext cx="122782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ssize_t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lp8788_show_eoc_time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(....)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 ....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stime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[] = {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"400ms"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"5min"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"10min"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"15min"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                  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"20min"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"25min"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"30min" "No timeout"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};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 ....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E6687E-EAC8-4B76-BB18-5AC1191F907D}"/>
              </a:ext>
            </a:extLst>
          </p:cNvPr>
          <p:cNvSpPr/>
          <p:nvPr/>
        </p:nvSpPr>
        <p:spPr>
          <a:xfrm>
            <a:off x="11472415" y="1030716"/>
            <a:ext cx="1737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21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sz="3200" b="1" dirty="0"/>
              <a:t>Символьное выполнение (</a:t>
            </a:r>
            <a:r>
              <a:rPr lang="en-US" sz="3200" b="1" dirty="0"/>
              <a:t>symbolic execution)</a:t>
            </a:r>
            <a:endParaRPr lang="ru-RU" altLang="nl-NL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19BEA0-A27B-489D-B7B0-96196A07F2B0}"/>
              </a:ext>
            </a:extLst>
          </p:cNvPr>
          <p:cNvSpPr/>
          <p:nvPr/>
        </p:nvSpPr>
        <p:spPr>
          <a:xfrm>
            <a:off x="743223" y="1331565"/>
            <a:ext cx="4104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A = X;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B = X + 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Q[B - A] = 1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7408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sz="3200" b="1" dirty="0"/>
              <a:t>Анализ потока данных (</a:t>
            </a:r>
            <a:r>
              <a:rPr lang="ru-RU" sz="3200" b="1" dirty="0" err="1"/>
              <a:t>data-flow</a:t>
            </a:r>
            <a:r>
              <a:rPr lang="ru-RU" sz="3200" b="1" dirty="0"/>
              <a:t> </a:t>
            </a:r>
            <a:r>
              <a:rPr lang="ru-RU" sz="3200" b="1" dirty="0" err="1"/>
              <a:t>analysis</a:t>
            </a:r>
            <a:r>
              <a:rPr lang="ru-RU" sz="3200" b="1" dirty="0"/>
              <a:t>)</a:t>
            </a:r>
            <a:endParaRPr lang="ru-RU" altLang="nl-NL" sz="3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9E90F5-AC4E-4D10-8989-46931626D68E}"/>
              </a:ext>
            </a:extLst>
          </p:cNvPr>
          <p:cNvSpPr/>
          <p:nvPr/>
        </p:nvSpPr>
        <p:spPr>
          <a:xfrm>
            <a:off x="815231" y="1331565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1;</a:t>
            </a:r>
          </a:p>
          <a:p>
            <a:b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if (X == 15)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2;</a:t>
            </a:r>
          </a:p>
          <a:p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  return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24354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sz="3200" b="1" dirty="0"/>
              <a:t>Аннотирование методов (</a:t>
            </a:r>
            <a:r>
              <a:rPr lang="en-US" sz="3200" b="1" dirty="0"/>
              <a:t>method annotations)</a:t>
            </a:r>
            <a:endParaRPr lang="ru-RU" altLang="nl-NL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FCDD7-28F4-4A84-AE68-5725592F36D1}"/>
              </a:ext>
            </a:extLst>
          </p:cNvPr>
          <p:cNvSpPr/>
          <p:nvPr/>
        </p:nvSpPr>
        <p:spPr>
          <a:xfrm>
            <a:off x="743223" y="984251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// The return value must be used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Sum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result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Sum(1, 3);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result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91273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sz="3200" b="1" dirty="0"/>
              <a:t>Taint-</a:t>
            </a:r>
            <a:r>
              <a:rPr lang="ru-RU" sz="3200" b="1" dirty="0"/>
              <a:t>анализ</a:t>
            </a:r>
            <a:endParaRPr lang="ru-RU" altLang="nl-NL" sz="3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20A564-2164-4AA5-A1D1-3DF36920A261}"/>
              </a:ext>
            </a:extLst>
          </p:cNvPr>
          <p:cNvSpPr/>
          <p:nvPr/>
        </p:nvSpPr>
        <p:spPr>
          <a:xfrm>
            <a:off x="599207" y="1115541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Проблема</a:t>
            </a:r>
            <a:r>
              <a:rPr lang="en-US" sz="2800" dirty="0"/>
              <a:t> </a:t>
            </a:r>
            <a:r>
              <a:rPr lang="en-US" sz="2800" dirty="0" err="1"/>
              <a:t>излишнего</a:t>
            </a:r>
            <a:r>
              <a:rPr lang="en-US" sz="2800" dirty="0"/>
              <a:t> </a:t>
            </a:r>
            <a:r>
              <a:rPr lang="en-US" sz="2800" dirty="0" err="1"/>
              <a:t>доверия</a:t>
            </a:r>
            <a:r>
              <a:rPr lang="en-US" sz="2800" dirty="0"/>
              <a:t> к </a:t>
            </a:r>
            <a:r>
              <a:rPr lang="en-US" sz="2800" dirty="0" err="1"/>
              <a:t>входным</a:t>
            </a:r>
            <a:r>
              <a:rPr lang="en-US" sz="2800" dirty="0"/>
              <a:t> </a:t>
            </a:r>
            <a:r>
              <a:rPr lang="en-US" sz="2800" dirty="0" err="1"/>
              <a:t>данным</a:t>
            </a:r>
            <a:r>
              <a:rPr lang="en-US" sz="2800" dirty="0"/>
              <a:t>.</a:t>
            </a:r>
          </a:p>
        </p:txBody>
      </p:sp>
      <p:pic>
        <p:nvPicPr>
          <p:cNvPr id="6" name="Picture 2" descr="Payam Moghtader on Twitter: &amp;quot;#SQL Injection #PLSQL… &amp;quot;">
            <a:extLst>
              <a:ext uri="{FF2B5EF4-FFF2-40B4-BE49-F238E27FC236}">
                <a16:creationId xmlns:a16="http://schemas.microsoft.com/office/drawing/2014/main" id="{F62046AC-D0BD-48B0-9EBA-2C70EA54D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43" y="1115541"/>
            <a:ext cx="6708216" cy="50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82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sz="3200" b="1" dirty="0"/>
              <a:t>Taint-</a:t>
            </a:r>
            <a:r>
              <a:rPr lang="ru-RU" sz="3200" b="1" dirty="0"/>
              <a:t>анализ</a:t>
            </a:r>
            <a:endParaRPr lang="ru-RU" altLang="nl-NL" sz="3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20A564-2164-4AA5-A1D1-3DF36920A261}"/>
              </a:ext>
            </a:extLst>
          </p:cNvPr>
          <p:cNvSpPr/>
          <p:nvPr/>
        </p:nvSpPr>
        <p:spPr>
          <a:xfrm>
            <a:off x="1319287" y="984251"/>
            <a:ext cx="67183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/>
              <a:t>Помогает</a:t>
            </a:r>
            <a:r>
              <a:rPr lang="en-US" sz="2800" dirty="0"/>
              <a:t> в </a:t>
            </a:r>
            <a:r>
              <a:rPr lang="en-US" sz="2800" dirty="0" err="1"/>
              <a:t>поиске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SQL injection;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OS command injection;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XSS (cross-site scripting);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Path traversal;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XXE и XEE;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54692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sz="3200" b="1" dirty="0"/>
              <a:t>SQL injection</a:t>
            </a:r>
            <a:endParaRPr lang="ru-RU" altLang="nl-NL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EA5121-F594-4AB2-81C7-063DC3C7FB67}"/>
              </a:ext>
            </a:extLst>
          </p:cNvPr>
          <p:cNvSpPr txBox="1">
            <a:spLocks/>
          </p:cNvSpPr>
          <p:nvPr/>
        </p:nvSpPr>
        <p:spPr bwMode="auto">
          <a:xfrm>
            <a:off x="671215" y="1331565"/>
            <a:ext cx="12313368" cy="37444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en-US" sz="2800" dirty="0">
                <a:latin typeface="Consolas" panose="020B0609020204030204" pitchFamily="49" charset="0"/>
              </a:rPr>
              <a:t>SELECT * FROM Cars WHERE </a:t>
            </a:r>
            <a:r>
              <a:rPr lang="en-US" sz="2800" dirty="0" err="1">
                <a:latin typeface="Consolas" panose="020B0609020204030204" pitchFamily="49" charset="0"/>
              </a:rPr>
              <a:t>PlateNumber</a:t>
            </a:r>
            <a:r>
              <a:rPr lang="en-US" sz="2800" dirty="0">
                <a:latin typeface="Consolas" panose="020B0609020204030204" pitchFamily="49" charset="0"/>
              </a:rPr>
              <a:t> = ' + </a:t>
            </a:r>
            <a:r>
              <a:rPr lang="en-US" sz="2800" dirty="0" err="1">
                <a:latin typeface="Consolas" panose="020B0609020204030204" pitchFamily="49" charset="0"/>
              </a:rPr>
              <a:t>PlateNumber</a:t>
            </a:r>
            <a:r>
              <a:rPr lang="en-US" sz="2800" dirty="0">
                <a:latin typeface="Consolas" panose="020B0609020204030204" pitchFamily="49" charset="0"/>
              </a:rPr>
              <a:t> + '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// A000AA00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SELECT * FROM Cars WHERE </a:t>
            </a:r>
            <a:r>
              <a:rPr lang="en-US" sz="2800" dirty="0" err="1">
                <a:latin typeface="Consolas" panose="020B0609020204030204" pitchFamily="49" charset="0"/>
              </a:rPr>
              <a:t>PlateNumber</a:t>
            </a:r>
            <a:r>
              <a:rPr lang="en-US" sz="2800" dirty="0">
                <a:latin typeface="Consolas" panose="020B0609020204030204" pitchFamily="49" charset="0"/>
              </a:rPr>
              <a:t> = 'A000AA00'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// 1';DROP TABLE Cars;--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SELECT * FROM Cars WHERE </a:t>
            </a:r>
            <a:r>
              <a:rPr lang="en-US" sz="2800" dirty="0" err="1">
                <a:latin typeface="Consolas" panose="020B0609020204030204" pitchFamily="49" charset="0"/>
              </a:rPr>
              <a:t>PlateNumber</a:t>
            </a:r>
            <a:r>
              <a:rPr lang="en-US" sz="2800" dirty="0">
                <a:latin typeface="Consolas" panose="020B0609020204030204" pitchFamily="49" charset="0"/>
              </a:rPr>
              <a:t> = '1';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DROP TABLE Cars</a:t>
            </a:r>
            <a:r>
              <a:rPr lang="en-US" sz="2800" dirty="0">
                <a:latin typeface="Consolas" panose="020B0609020204030204" pitchFamily="49" charset="0"/>
              </a:rPr>
              <a:t>;--'</a:t>
            </a:r>
          </a:p>
          <a:p>
            <a:endParaRPr lang="en-US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43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sz="3200" b="1" dirty="0">
                <a:latin typeface="+mn-lt"/>
              </a:rPr>
              <a:t>Место SAST в процессе разработки</a:t>
            </a:r>
            <a:endParaRPr lang="ru-RU" altLang="nl-NL" sz="3200" b="1" dirty="0">
              <a:latin typeface="+mn-lt"/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92C4DB2E-CFBF-4CF0-8FA6-C1B40777E9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589791"/>
              </p:ext>
            </p:extLst>
          </p:nvPr>
        </p:nvGraphicFramePr>
        <p:xfrm>
          <a:off x="1042987" y="1082317"/>
          <a:ext cx="11353800" cy="491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77137E-D133-48B6-8956-DA61E28D720C}"/>
              </a:ext>
            </a:extLst>
          </p:cNvPr>
          <p:cNvSpPr txBox="1"/>
          <p:nvPr/>
        </p:nvSpPr>
        <p:spPr>
          <a:xfrm>
            <a:off x="1042987" y="6108026"/>
            <a:ext cx="509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NIST: National Institute of Standards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353728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sz="3200" b="1" dirty="0"/>
              <a:t>Инструменты</a:t>
            </a:r>
            <a:r>
              <a:rPr lang="en-US" sz="3200" b="1" dirty="0"/>
              <a:t> SAST</a:t>
            </a:r>
            <a:endParaRPr lang="ru-RU" altLang="nl-NL" sz="3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1D7E8C-9EA0-4CE9-99E8-DEB8EF3A5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242" y="1486093"/>
            <a:ext cx="1032523" cy="10325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274FDE-24FA-4B20-8182-8EA2EC845E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242" y="2736703"/>
            <a:ext cx="1032522" cy="10325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AC1C69-E397-4FA0-BB7F-5CDB4DA6F9B3}"/>
              </a:ext>
            </a:extLst>
          </p:cNvPr>
          <p:cNvSpPr/>
          <p:nvPr/>
        </p:nvSpPr>
        <p:spPr>
          <a:xfrm>
            <a:off x="1175271" y="1618894"/>
            <a:ext cx="31736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PVS-Studio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Klocwork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Coverity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Checkmarx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SonarQube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Veracode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...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E61F682-4D59-470C-9C52-C8CFE129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983" y="3987312"/>
            <a:ext cx="1032522" cy="63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D2B068D-59D6-46F8-B6D3-F7FAC78E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840" y="4838583"/>
            <a:ext cx="920808" cy="9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78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sz="3200" b="1" dirty="0"/>
              <a:t>Возможности</a:t>
            </a:r>
            <a:endParaRPr lang="ru-RU" altLang="nl-NL" sz="3200" b="1" dirty="0"/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17E82C4C-AA6A-4CE2-B80E-8281AD66CC92}"/>
              </a:ext>
            </a:extLst>
          </p:cNvPr>
          <p:cNvSpPr/>
          <p:nvPr/>
        </p:nvSpPr>
        <p:spPr>
          <a:xfrm>
            <a:off x="887239" y="2123653"/>
            <a:ext cx="6229990" cy="24621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Интеграция в IDE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Интеграция в системы сборки и CI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Инкрементальный анализ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Механизмы подавления шума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63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40C717F0-05DD-4CEA-87CA-452AF932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3200" b="1" dirty="0"/>
              <a:t>Безопасность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FD12A6-4BCC-4C0B-9E40-D2557B3B2D5E}"/>
              </a:ext>
            </a:extLst>
          </p:cNvPr>
          <p:cNvSpPr/>
          <p:nvPr/>
        </p:nvSpPr>
        <p:spPr>
          <a:xfrm>
            <a:off x="455191" y="1475581"/>
            <a:ext cx="52745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Стоимость ошибки велика</a:t>
            </a:r>
            <a:r>
              <a:rPr lang="en-US" sz="2800" dirty="0"/>
              <a:t>.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Код тестируют на соответствие стандартам безопасной разработки</a:t>
            </a:r>
            <a:r>
              <a:rPr lang="en-US" sz="2800" dirty="0"/>
              <a:t>.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MISRA, AUTOSAR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6146" name="Picture 2" descr="Ariane 5 launch">
            <a:extLst>
              <a:ext uri="{FF2B5EF4-FFF2-40B4-BE49-F238E27FC236}">
                <a16:creationId xmlns:a16="http://schemas.microsoft.com/office/drawing/2014/main" id="{CBFB93DE-D0FA-4CCF-9083-18FDCA4A6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39" y="1475581"/>
            <a:ext cx="6808364" cy="375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3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sz="3200" b="1" dirty="0"/>
              <a:t>Алгоритм внедрения </a:t>
            </a:r>
            <a:r>
              <a:rPr lang="en-US" sz="3200" b="1" dirty="0"/>
              <a:t>SAST</a:t>
            </a:r>
            <a:endParaRPr lang="ru-RU" altLang="nl-NL" sz="3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13F9CF-EE78-45F3-BA36-EBEF2D584D63}"/>
              </a:ext>
            </a:extLst>
          </p:cNvPr>
          <p:cNvSpPr txBox="1">
            <a:spLocks/>
          </p:cNvSpPr>
          <p:nvPr/>
        </p:nvSpPr>
        <p:spPr>
          <a:xfrm>
            <a:off x="2759447" y="1187549"/>
            <a:ext cx="8568952" cy="49271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Выбираем подходящий анализатор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Настраиваем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Проверяем проект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рассматриваем текущие предупреждения как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технический долг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Работаем с новыми предупреждениями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Внедряем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SAST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Внедряем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SAST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рабочих местах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PROFIT!!!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23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FC11D1-0DA8-4517-B830-3BA8F12B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sz="3200" b="1" dirty="0"/>
              <a:t>Особенности внедрения</a:t>
            </a:r>
            <a:endParaRPr lang="ru-RU" altLang="nl-NL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3176E2-2AD5-44C7-BCEF-F34DD4E6840F}"/>
              </a:ext>
            </a:extLst>
          </p:cNvPr>
          <p:cNvSpPr/>
          <p:nvPr/>
        </p:nvSpPr>
        <p:spPr>
          <a:xfrm>
            <a:off x="1031255" y="1331565"/>
            <a:ext cx="11737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Б</a:t>
            </a:r>
            <a:r>
              <a:rPr lang="en-US" sz="2800" dirty="0" err="1"/>
              <a:t>ольшой</a:t>
            </a:r>
            <a:r>
              <a:rPr lang="en-US" sz="2800" dirty="0"/>
              <a:t> </a:t>
            </a:r>
            <a:r>
              <a:rPr lang="en-US" sz="2800" dirty="0" err="1"/>
              <a:t>проект</a:t>
            </a:r>
            <a:r>
              <a:rPr lang="en-US" sz="2800" dirty="0"/>
              <a:t> (baselining);</a:t>
            </a: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В</a:t>
            </a:r>
            <a:r>
              <a:rPr lang="en-US" sz="2800" dirty="0" err="1"/>
              <a:t>ажно</a:t>
            </a:r>
            <a:r>
              <a:rPr lang="en-US" sz="2800" dirty="0"/>
              <a:t>, </a:t>
            </a:r>
            <a:r>
              <a:rPr lang="en-US" sz="2800" dirty="0" err="1"/>
              <a:t>чтобы</a:t>
            </a:r>
            <a:r>
              <a:rPr lang="en-US" sz="2800" dirty="0"/>
              <a:t> </a:t>
            </a:r>
            <a:r>
              <a:rPr lang="en-US" sz="2800" dirty="0" err="1"/>
              <a:t>разработчики</a:t>
            </a:r>
            <a:r>
              <a:rPr lang="en-US" sz="2800" dirty="0"/>
              <a:t> </a:t>
            </a:r>
            <a:r>
              <a:rPr lang="en-US" sz="2800" dirty="0" err="1"/>
              <a:t>использовали</a:t>
            </a:r>
            <a:r>
              <a:rPr lang="en-US" sz="2800" dirty="0"/>
              <a:t> </a:t>
            </a:r>
            <a:r>
              <a:rPr lang="en-US" sz="2800" dirty="0" err="1"/>
              <a:t>инструменты</a:t>
            </a:r>
            <a:r>
              <a:rPr lang="en-US" sz="2800" dirty="0"/>
              <a:t> SAST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рабочих</a:t>
            </a:r>
            <a:r>
              <a:rPr lang="en-US" sz="2800" dirty="0"/>
              <a:t> </a:t>
            </a:r>
            <a:r>
              <a:rPr lang="en-US" sz="2800" dirty="0" err="1"/>
              <a:t>местах</a:t>
            </a:r>
            <a:r>
              <a:rPr lang="en-US" sz="2800" dirty="0"/>
              <a:t>;</a:t>
            </a: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В</a:t>
            </a:r>
            <a:r>
              <a:rPr lang="en-US" sz="2800" dirty="0" err="1"/>
              <a:t>озможн</a:t>
            </a:r>
            <a:r>
              <a:rPr lang="ru-RU" sz="2800" dirty="0"/>
              <a:t>о</a:t>
            </a:r>
            <a:r>
              <a:rPr lang="en-US" sz="2800" dirty="0"/>
              <a:t> </a:t>
            </a:r>
            <a:r>
              <a:rPr lang="en-US" sz="2800" dirty="0" err="1"/>
              <a:t>сопротивление</a:t>
            </a:r>
            <a:r>
              <a:rPr lang="en-US" sz="2800" dirty="0"/>
              <a:t> </a:t>
            </a:r>
            <a:r>
              <a:rPr lang="en-US" sz="2800" dirty="0" err="1"/>
              <a:t>команд</a:t>
            </a:r>
            <a:r>
              <a:rPr lang="ru-RU" sz="2800" dirty="0"/>
              <a:t> разработки</a:t>
            </a:r>
            <a:r>
              <a:rPr lang="en-US" sz="28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Необходима р</a:t>
            </a:r>
            <a:r>
              <a:rPr lang="en-US" sz="2800" dirty="0" err="1"/>
              <a:t>азметка</a:t>
            </a:r>
            <a:r>
              <a:rPr lang="en-US" sz="2800" dirty="0"/>
              <a:t> </a:t>
            </a:r>
            <a:r>
              <a:rPr lang="en-US" sz="2800" dirty="0" err="1"/>
              <a:t>ложных</a:t>
            </a:r>
            <a:r>
              <a:rPr lang="en-US" sz="2800" dirty="0"/>
              <a:t> </a:t>
            </a:r>
            <a:r>
              <a:rPr lang="en-US" sz="2800" dirty="0" err="1"/>
              <a:t>срабатываний</a:t>
            </a:r>
            <a:r>
              <a:rPr lang="en-US" sz="28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Возможна н</a:t>
            </a:r>
            <a:r>
              <a:rPr lang="en-US" sz="2800" dirty="0" err="1"/>
              <a:t>астройка</a:t>
            </a:r>
            <a:r>
              <a:rPr lang="en-US" sz="2800" dirty="0"/>
              <a:t> </a:t>
            </a:r>
            <a:r>
              <a:rPr lang="en-US" sz="2800" dirty="0" err="1"/>
              <a:t>диагностик</a:t>
            </a:r>
            <a:r>
              <a:rPr lang="ru-RU" sz="2800" dirty="0"/>
              <a:t> и д</a:t>
            </a:r>
            <a:r>
              <a:rPr lang="en-US" sz="2800" dirty="0" err="1"/>
              <a:t>обавление</a:t>
            </a:r>
            <a:r>
              <a:rPr lang="en-US" sz="2800" dirty="0"/>
              <a:t> </a:t>
            </a:r>
            <a:r>
              <a:rPr lang="en-US" sz="2800" dirty="0" err="1"/>
              <a:t>аннотаций</a:t>
            </a:r>
            <a:r>
              <a:rPr lang="ru-RU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6140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sz="32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Зона ответственности QA, инструменты QA-менеджера</a:t>
            </a:r>
            <a:endParaRPr lang="ru-RU" altLang="nl-NL" sz="32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9DC57-F606-403D-9DF1-72454EEA83A5}"/>
              </a:ext>
            </a:extLst>
          </p:cNvPr>
          <p:cNvSpPr/>
          <p:nvPr/>
        </p:nvSpPr>
        <p:spPr>
          <a:xfrm>
            <a:off x="481410" y="1115541"/>
            <a:ext cx="51457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</a:t>
            </a:r>
            <a:r>
              <a:rPr lang="en-US" sz="2800" dirty="0" err="1"/>
              <a:t>онтроль</a:t>
            </a:r>
            <a:r>
              <a:rPr lang="en-US" sz="2800" dirty="0"/>
              <a:t> </a:t>
            </a:r>
            <a:r>
              <a:rPr lang="en-US" sz="2800" dirty="0" err="1"/>
              <a:t>проблем</a:t>
            </a:r>
            <a:r>
              <a:rPr lang="en-US" sz="2800" dirty="0"/>
              <a:t> в </a:t>
            </a:r>
            <a:r>
              <a:rPr lang="en-US" sz="2800" dirty="0" err="1"/>
              <a:t>коде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blame в </a:t>
            </a:r>
            <a:r>
              <a:rPr lang="en-US" sz="2800" dirty="0" err="1"/>
              <a:t>системе</a:t>
            </a:r>
            <a:r>
              <a:rPr lang="en-US" sz="2800" dirty="0"/>
              <a:t> </a:t>
            </a:r>
            <a:r>
              <a:rPr lang="en-US" sz="2800" dirty="0" err="1"/>
              <a:t>контроля</a:t>
            </a:r>
            <a:r>
              <a:rPr lang="en-US" sz="2800" dirty="0"/>
              <a:t> </a:t>
            </a:r>
            <a:r>
              <a:rPr lang="en-US" sz="2800" dirty="0" err="1"/>
              <a:t>версий</a:t>
            </a:r>
            <a:r>
              <a:rPr lang="en-US" sz="28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</a:t>
            </a:r>
            <a:r>
              <a:rPr lang="en-US" sz="2800" dirty="0" err="1"/>
              <a:t>ассылка</a:t>
            </a:r>
            <a:r>
              <a:rPr lang="en-US" sz="2800" dirty="0"/>
              <a:t> </a:t>
            </a:r>
            <a:r>
              <a:rPr lang="en-US" sz="2800" dirty="0" err="1"/>
              <a:t>уведомлений</a:t>
            </a:r>
            <a:r>
              <a:rPr lang="en-US" sz="2800" dirty="0"/>
              <a:t> </a:t>
            </a:r>
            <a:r>
              <a:rPr lang="en-US" sz="2800" dirty="0" err="1"/>
              <a:t>разработчикам</a:t>
            </a:r>
            <a:r>
              <a:rPr lang="en-US" sz="2800" dirty="0"/>
              <a:t> и </a:t>
            </a:r>
            <a:r>
              <a:rPr lang="en-US" sz="2800" dirty="0" err="1"/>
              <a:t>лидам</a:t>
            </a:r>
            <a:r>
              <a:rPr lang="en-US" sz="28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</a:t>
            </a:r>
            <a:r>
              <a:rPr lang="en-US" sz="2800" dirty="0" err="1"/>
              <a:t>онтроль</a:t>
            </a:r>
            <a:r>
              <a:rPr lang="en-US" sz="2800" dirty="0"/>
              <a:t> </a:t>
            </a:r>
            <a:r>
              <a:rPr lang="en-US" sz="2800" dirty="0" err="1"/>
              <a:t>качества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протяжении</a:t>
            </a:r>
            <a:r>
              <a:rPr lang="en-US" sz="2800" dirty="0"/>
              <a:t> </a:t>
            </a:r>
            <a:r>
              <a:rPr lang="en-US" sz="2800" dirty="0" err="1"/>
              <a:t>всего</a:t>
            </a:r>
            <a:r>
              <a:rPr lang="en-US" sz="2800" dirty="0"/>
              <a:t> </a:t>
            </a:r>
            <a:r>
              <a:rPr lang="en-US" sz="2800" dirty="0" err="1"/>
              <a:t>жизненного</a:t>
            </a:r>
            <a:r>
              <a:rPr lang="en-US" sz="2800" dirty="0"/>
              <a:t> </a:t>
            </a:r>
            <a:r>
              <a:rPr lang="en-US" sz="2800" dirty="0" err="1"/>
              <a:t>цикла</a:t>
            </a:r>
            <a:r>
              <a:rPr lang="en-US" sz="2800" dirty="0"/>
              <a:t> </a:t>
            </a:r>
            <a:r>
              <a:rPr lang="en-US" sz="2800" dirty="0" err="1"/>
              <a:t>продукта</a:t>
            </a:r>
            <a:r>
              <a:rPr lang="en-US" sz="2800" dirty="0"/>
              <a:t> (SonarQube)</a:t>
            </a:r>
            <a:r>
              <a:rPr lang="ru-RU" sz="2800" dirty="0"/>
              <a:t>.</a:t>
            </a:r>
            <a:endParaRPr lang="en-US" sz="2800" dirty="0"/>
          </a:p>
        </p:txBody>
      </p:sp>
      <p:pic>
        <p:nvPicPr>
          <p:cNvPr id="6146" name="Picture 2" descr="Data Center Edition | SonarSource">
            <a:extLst>
              <a:ext uri="{FF2B5EF4-FFF2-40B4-BE49-F238E27FC236}">
                <a16:creationId xmlns:a16="http://schemas.microsoft.com/office/drawing/2014/main" id="{6B22B35D-3782-4ABB-838A-B1419441D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83" y="1223947"/>
            <a:ext cx="7017937" cy="41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664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sz="3200" b="1" dirty="0"/>
              <a:t>Выгоды для компании</a:t>
            </a:r>
            <a:endParaRPr lang="ru-RU" altLang="nl-NL" sz="3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8B9649-C9AC-464B-B8A4-E17CD7DE67D5}"/>
              </a:ext>
            </a:extLst>
          </p:cNvPr>
          <p:cNvSpPr txBox="1">
            <a:spLocks/>
          </p:cNvSpPr>
          <p:nvPr/>
        </p:nvSpPr>
        <p:spPr>
          <a:xfrm>
            <a:off x="1463303" y="1259557"/>
            <a:ext cx="7107314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Возникновение уязвимости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Прямые и косвенные потери: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Эксплуатация злоумышленниками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Bug bounty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Репутация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Исправление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Выпуск обновления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8F25F-FD68-49A1-B926-B04DF216F395}"/>
              </a:ext>
            </a:extLst>
          </p:cNvPr>
          <p:cNvSpPr/>
          <p:nvPr/>
        </p:nvSpPr>
        <p:spPr>
          <a:xfrm>
            <a:off x="9168159" y="1259557"/>
            <a:ext cx="412292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291973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sz="3200" b="1" dirty="0"/>
              <a:t>Выгоды для компании</a:t>
            </a:r>
            <a:endParaRPr lang="ru-RU" altLang="nl-NL" sz="32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11AB35-05B1-46FB-82B8-C7D7774AEC24}"/>
              </a:ext>
            </a:extLst>
          </p:cNvPr>
          <p:cNvSpPr txBox="1">
            <a:spLocks/>
          </p:cNvSpPr>
          <p:nvPr/>
        </p:nvSpPr>
        <p:spPr>
          <a:xfrm>
            <a:off x="1391295" y="1259557"/>
            <a:ext cx="8493214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Возникновение уязвимости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Обнаружение с помощью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SAST,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исправление</a:t>
            </a:r>
          </a:p>
          <a:p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Прямые и косвенные потери:</a:t>
            </a:r>
          </a:p>
          <a:p>
            <a:pPr lvl="1"/>
            <a:r>
              <a:rPr lang="ru-RU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 злоумышленниками</a:t>
            </a: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 bounty</a:t>
            </a:r>
          </a:p>
          <a:p>
            <a:pPr lvl="1"/>
            <a:r>
              <a:rPr lang="ru-RU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Репутация</a:t>
            </a:r>
          </a:p>
          <a:p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Исправление</a:t>
            </a:r>
          </a:p>
          <a:p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 обновления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863269-12A2-4106-9313-82246F287657}"/>
              </a:ext>
            </a:extLst>
          </p:cNvPr>
          <p:cNvSpPr/>
          <p:nvPr/>
        </p:nvSpPr>
        <p:spPr>
          <a:xfrm>
            <a:off x="10268035" y="1259557"/>
            <a:ext cx="412292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3582120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91F30-2182-4BBF-BA4C-DED661F6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sz="3200" b="1" dirty="0"/>
              <a:t>Итоги</a:t>
            </a:r>
            <a:endParaRPr lang="ru-RU" altLang="nl-NL" sz="3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313F1C-EBF8-4F92-B6BE-1341E8C4D539}"/>
              </a:ext>
            </a:extLst>
          </p:cNvPr>
          <p:cNvSpPr/>
          <p:nvPr/>
        </p:nvSpPr>
        <p:spPr>
          <a:xfrm>
            <a:off x="995251" y="1187549"/>
            <a:ext cx="1144927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dirty="0" err="1">
                <a:cs typeface="Arial" panose="020B0604020202020204" pitchFamily="34" charset="0"/>
              </a:rPr>
              <a:t>Проблемы</a:t>
            </a:r>
            <a:r>
              <a:rPr lang="en-US" sz="2800" dirty="0">
                <a:cs typeface="Arial" panose="020B0604020202020204" pitchFamily="34" charset="0"/>
              </a:rPr>
              <a:t> с </a:t>
            </a:r>
            <a:r>
              <a:rPr lang="en-US" sz="2800" dirty="0" err="1">
                <a:cs typeface="Arial" panose="020B0604020202020204" pitchFamily="34" charset="0"/>
              </a:rPr>
              <a:t>безопасностью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дорого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обходятся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если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попадают</a:t>
            </a:r>
            <a:r>
              <a:rPr lang="en-US" sz="2800" dirty="0">
                <a:cs typeface="Arial" panose="020B0604020202020204" pitchFamily="34" charset="0"/>
              </a:rPr>
              <a:t> в </a:t>
            </a:r>
            <a:r>
              <a:rPr lang="en-US" sz="2800" dirty="0" err="1">
                <a:cs typeface="Arial" panose="020B0604020202020204" pitchFamily="34" charset="0"/>
              </a:rPr>
              <a:t>конечный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продукт</a:t>
            </a:r>
            <a:r>
              <a:rPr lang="ru-RU" sz="2800" dirty="0">
                <a:cs typeface="Arial" panose="020B0604020202020204" pitchFamily="34" charset="0"/>
              </a:rPr>
              <a:t>.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dirty="0">
                <a:cs typeface="Arial" panose="020B0604020202020204" pitchFamily="34" charset="0"/>
              </a:rPr>
              <a:t>Инструменты </a:t>
            </a:r>
            <a:r>
              <a:rPr lang="en-US" sz="2800" dirty="0">
                <a:cs typeface="Arial" panose="020B0604020202020204" pitchFamily="34" charset="0"/>
              </a:rPr>
              <a:t>SAST – один </a:t>
            </a:r>
            <a:r>
              <a:rPr lang="en-US" sz="2800" dirty="0" err="1">
                <a:cs typeface="Arial" panose="020B0604020202020204" pitchFamily="34" charset="0"/>
              </a:rPr>
              <a:t>из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способов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ru-RU" sz="2800" dirty="0">
                <a:cs typeface="Arial" panose="020B0604020202020204" pitchFamily="34" charset="0"/>
              </a:rPr>
              <a:t>предотвращения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уязвимостей</a:t>
            </a:r>
            <a:r>
              <a:rPr lang="ru-RU" sz="2800" dirty="0">
                <a:cs typeface="Arial" panose="020B0604020202020204" pitchFamily="34" charset="0"/>
              </a:rPr>
              <a:t>.</a:t>
            </a:r>
            <a:endParaRPr lang="en-US" sz="2800" dirty="0">
              <a:cs typeface="Arial" panose="020B0604020202020204" pitchFamily="34" charset="0"/>
            </a:endParaRP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dirty="0">
                <a:cs typeface="Arial" panose="020B0604020202020204" pitchFamily="34" charset="0"/>
              </a:rPr>
              <a:t>Используйте все другие доступные вам методы улучшения качества кода.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dirty="0">
                <a:cs typeface="Arial" panose="020B0604020202020204" pitchFamily="34" charset="0"/>
              </a:rPr>
              <a:t>Если компания зарабатывает деньги, используя программный код, она просто обязана думать о его безопасности!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9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D1F7C3A-3617-44A7-A0D8-2395A8223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/>
              <a:t>Спасибо за внимание!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86A8E5EB-6ABD-40FF-8F13-95DC98653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1951"/>
            <a:ext cx="1343977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371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288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ru-RU" altLang="nl-NL" sz="3600" dirty="0">
                <a:solidFill>
                  <a:srgbClr val="898989"/>
                </a:solidFill>
              </a:rPr>
              <a:t>Сергей Хренов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nl-NL" sz="3600" dirty="0">
                <a:solidFill>
                  <a:srgbClr val="898989"/>
                </a:solidFill>
              </a:rPr>
              <a:t>PVS-Studio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nl-NL" sz="3600" dirty="0">
                <a:solidFill>
                  <a:srgbClr val="898989"/>
                </a:solidFill>
                <a:hlinkClick r:id="rId3"/>
              </a:rPr>
              <a:t>khrenov@viva64.com</a:t>
            </a:r>
            <a:endParaRPr lang="en-US" altLang="nl-NL" sz="3600" dirty="0">
              <a:solidFill>
                <a:srgbClr val="898989"/>
              </a:solidFill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nl-NL" sz="3600" dirty="0">
                <a:solidFill>
                  <a:srgbClr val="898989"/>
                </a:solidFill>
                <a:hlinkClick r:id="rId4"/>
              </a:rPr>
              <a:t>www.pvs-studio.com</a:t>
            </a:r>
            <a:endParaRPr lang="en-US" altLang="nl-NL" sz="3600" dirty="0">
              <a:solidFill>
                <a:srgbClr val="898989"/>
              </a:solidFill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nl-NL" sz="3600" dirty="0">
              <a:solidFill>
                <a:srgbClr val="898989"/>
              </a:solidFill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nl-NL" dirty="0">
              <a:solidFill>
                <a:srgbClr val="898989"/>
              </a:solidFill>
            </a:endParaRP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8CFC59D7-F2EC-40E5-8C33-3B42A33B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ED3FD47B-BBCB-46C6-B897-86010B667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40C717F0-05DD-4CEA-87CA-452AF932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3200" b="1" dirty="0"/>
              <a:t>Защищенность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FD12A6-4BCC-4C0B-9E40-D2557B3B2D5E}"/>
              </a:ext>
            </a:extLst>
          </p:cNvPr>
          <p:cNvSpPr/>
          <p:nvPr/>
        </p:nvSpPr>
        <p:spPr>
          <a:xfrm>
            <a:off x="460005" y="1547589"/>
            <a:ext cx="61878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Важна конфиденциальность данных и устойчивость к атакам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Уязвимости – проблемы с защищенностью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приложения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SAST: CWE, SEI CERT, OWASP</a:t>
            </a:r>
            <a:endParaRPr lang="ru-R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" name="Picture 2" descr="Взлом и шпионаж с помощью кейлоггера [скрытая угроза] | ВКонтакте">
            <a:extLst>
              <a:ext uri="{FF2B5EF4-FFF2-40B4-BE49-F238E27FC236}">
                <a16:creationId xmlns:a16="http://schemas.microsoft.com/office/drawing/2014/main" id="{1E36D691-4AEA-4A01-B807-6C1C6755F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10" y="1547589"/>
            <a:ext cx="5781694" cy="38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05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BE95224F-E90C-465F-9B54-03032CDB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6D594183-8879-446E-96A0-F956A8783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graphicFrame>
        <p:nvGraphicFramePr>
          <p:cNvPr id="5124" name="Content Placeholder 20">
            <a:extLst>
              <a:ext uri="{FF2B5EF4-FFF2-40B4-BE49-F238E27FC236}">
                <a16:creationId xmlns:a16="http://schemas.microsoft.com/office/drawing/2014/main" id="{D5C806DF-994E-4436-9049-B47E54E1A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026408"/>
              </p:ext>
            </p:extLst>
          </p:nvPr>
        </p:nvGraphicFramePr>
        <p:xfrm>
          <a:off x="1499307" y="799554"/>
          <a:ext cx="10441160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" name="Chart" r:id="rId5" imgW="9401021" imgH="5276850" progId="Excel.Chart.8">
                  <p:embed/>
                </p:oleObj>
              </mc:Choice>
              <mc:Fallback>
                <p:oleObj name="Chart" r:id="rId5" imgW="9401021" imgH="5276850" progId="Excel.Chart.8">
                  <p:embed/>
                  <p:pic>
                    <p:nvPicPr>
                      <p:cNvPr id="0" name="Content Placeholder 20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307" y="799554"/>
                        <a:ext cx="10441160" cy="5264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itle 1">
            <a:extLst>
              <a:ext uri="{FF2B5EF4-FFF2-40B4-BE49-F238E27FC236}">
                <a16:creationId xmlns:a16="http://schemas.microsoft.com/office/drawing/2014/main" id="{FDE95F7A-0141-4074-8119-B9A5B30F5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3200" b="1" dirty="0"/>
              <a:t>Рост числа выявленных уязвимостей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A32CCE4-E4EC-4EFC-B1BF-8F74BFA0F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6083300"/>
            <a:ext cx="4069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en-US" dirty="0">
                <a:cs typeface="Arial" panose="020B0604020202020204" pitchFamily="34" charset="0"/>
              </a:rPr>
              <a:t>Источник: </a:t>
            </a:r>
            <a:r>
              <a:rPr lang="en-US" altLang="en-US" dirty="0">
                <a:cs typeface="Arial" panose="020B0604020202020204" pitchFamily="34" charset="0"/>
                <a:hlinkClick r:id="rId7"/>
              </a:rPr>
              <a:t>https://www.cvedetails.com</a:t>
            </a:r>
            <a:endParaRPr lang="ru-RU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40C717F0-05DD-4CEA-87CA-452AF932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3200" b="1" dirty="0"/>
              <a:t>SAST</a:t>
            </a:r>
            <a:endParaRPr lang="ru-RU" altLang="nl-NL" sz="3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9613D1-771C-4B7B-A544-1B4889DE7216}"/>
              </a:ext>
            </a:extLst>
          </p:cNvPr>
          <p:cNvSpPr/>
          <p:nvPr/>
        </p:nvSpPr>
        <p:spPr>
          <a:xfrm>
            <a:off x="743223" y="2267669"/>
            <a:ext cx="121333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SAST </a:t>
            </a:r>
            <a:r>
              <a:rPr lang="ru-RU" sz="2800" dirty="0"/>
              <a:t>- статический анализ</a:t>
            </a:r>
            <a:r>
              <a:rPr lang="en-US" sz="2800" dirty="0"/>
              <a:t>,</a:t>
            </a:r>
            <a:r>
              <a:rPr lang="ru-RU" sz="2800" dirty="0"/>
              <a:t> ориентированный на поиск потенциальных уязвимостей в коде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cs typeface="Arial" panose="020B0604020202020204" pitchFamily="34" charset="0"/>
              </a:rPr>
              <a:t>Около </a:t>
            </a: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64% </a:t>
            </a:r>
            <a:r>
              <a:rPr lang="ru-RU" sz="2800" dirty="0">
                <a:solidFill>
                  <a:prstClr val="black"/>
                </a:solidFill>
                <a:cs typeface="Arial" panose="020B0604020202020204" pitchFamily="34" charset="0"/>
              </a:rPr>
              <a:t>уязвимостей – программные ошибки (</a:t>
            </a: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  <a:hlinkClick r:id="rId4"/>
              </a:rPr>
              <a:t>NIST</a:t>
            </a:r>
            <a:r>
              <a:rPr lang="ru-RU" sz="28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83504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40C717F0-05DD-4CEA-87CA-452AF932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ru-RU" sz="3200" b="1" dirty="0">
                <a:latin typeface="+mj-lt"/>
              </a:rPr>
              <a:t>Статический анализ кода - это...</a:t>
            </a:r>
            <a:endParaRPr lang="ru-RU" altLang="nl-NL" sz="3200" b="1" dirty="0">
              <a:latin typeface="+mj-lt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F140255-CDCD-4A8E-9297-BDBCE827D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55" y="1403573"/>
            <a:ext cx="9995663" cy="450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736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B7605A-FB15-45B8-9454-A2990E726303}"/>
              </a:ext>
            </a:extLst>
          </p:cNvPr>
          <p:cNvSpPr/>
          <p:nvPr/>
        </p:nvSpPr>
        <p:spPr>
          <a:xfrm>
            <a:off x="1391295" y="1115541"/>
            <a:ext cx="105131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800" dirty="0">
                <a:cs typeface="Arial" panose="020B0604020202020204" pitchFamily="34" charset="0"/>
              </a:rPr>
              <a:t>Преимущества: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cs typeface="Arial" panose="020B0604020202020204" pitchFamily="34" charset="0"/>
              </a:rPr>
              <a:t>Раннее обнаружение проблем</a:t>
            </a:r>
            <a:r>
              <a:rPr lang="en-US" sz="2800" dirty="0">
                <a:cs typeface="Arial" panose="020B0604020202020204" pitchFamily="34" charset="0"/>
              </a:rPr>
              <a:t>;</a:t>
            </a:r>
            <a:endParaRPr lang="ru-RU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cs typeface="Arial" panose="020B0604020202020204" pitchFamily="34" charset="0"/>
              </a:rPr>
              <a:t>Покрытие всего кода</a:t>
            </a:r>
            <a:r>
              <a:rPr lang="en-US" sz="2800" dirty="0">
                <a:cs typeface="Arial" panose="020B0604020202020204" pitchFamily="34" charset="0"/>
              </a:rPr>
              <a:t>;</a:t>
            </a:r>
            <a:endParaRPr lang="ru-RU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cs typeface="Arial" panose="020B0604020202020204" pitchFamily="34" charset="0"/>
              </a:rPr>
              <a:t>Хорош в поиске опечаток и ошибок типа </a:t>
            </a:r>
            <a:r>
              <a:rPr lang="en-US" sz="2800" dirty="0">
                <a:cs typeface="Arial" panose="020B0604020202020204" pitchFamily="34" charset="0"/>
              </a:rPr>
              <a:t>Copy-Paste.</a:t>
            </a:r>
            <a:endParaRPr lang="ru-RU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800" dirty="0">
                <a:cs typeface="Arial" panose="020B0604020202020204" pitchFamily="34" charset="0"/>
              </a:rPr>
              <a:t>Недостатки: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cs typeface="Arial" panose="020B0604020202020204" pitchFamily="34" charset="0"/>
              </a:rPr>
              <a:t>Ложные срабатывания</a:t>
            </a:r>
            <a:r>
              <a:rPr lang="en-US" sz="2800" dirty="0"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cs typeface="Arial" panose="020B0604020202020204" pitchFamily="34" charset="0"/>
              </a:rPr>
              <a:t>Неизвестна точная критичность ошибки</a:t>
            </a:r>
            <a:r>
              <a:rPr lang="en-US" sz="2800" dirty="0">
                <a:cs typeface="Arial" panose="020B0604020202020204" pitchFamily="34" charset="0"/>
              </a:rPr>
              <a:t>;</a:t>
            </a:r>
            <a:endParaRPr lang="ru-RU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cs typeface="Arial" panose="020B0604020202020204" pitchFamily="34" charset="0"/>
              </a:rPr>
              <a:t>Слабое диагностирование утечек памяти и параллельных ошибок</a:t>
            </a:r>
            <a:r>
              <a:rPr lang="en-US" sz="2800" dirty="0">
                <a:cs typeface="Arial" panose="020B0604020202020204" pitchFamily="34" charset="0"/>
              </a:rPr>
              <a:t>.</a:t>
            </a:r>
            <a:endParaRPr lang="ru-RU" sz="2800" dirty="0"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5BB61A-0D19-441E-9770-77C9DD54A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3200" b="1" dirty="0"/>
              <a:t>SAST</a:t>
            </a:r>
            <a:endParaRPr lang="ru-RU" alt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2865644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FCA6FFF2-8D1A-4AA8-B2C6-415C25F0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8CD006C-64EB-43AC-9708-5B04CD3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7018338"/>
            <a:ext cx="8423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Тестирование защищенности приложений при помощи SAST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40C717F0-05DD-4CEA-87CA-452AF932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3200" b="1" dirty="0"/>
              <a:t>Уязвимости (</a:t>
            </a:r>
            <a:r>
              <a:rPr lang="en-US" altLang="nl-NL" sz="3200" b="1" dirty="0"/>
              <a:t>CVE)</a:t>
            </a:r>
            <a:endParaRPr lang="ru-RU" altLang="nl-NL" sz="3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9613D1-771C-4B7B-A544-1B4889DE7216}"/>
              </a:ext>
            </a:extLst>
          </p:cNvPr>
          <p:cNvSpPr/>
          <p:nvPr/>
        </p:nvSpPr>
        <p:spPr>
          <a:xfrm>
            <a:off x="653213" y="1619597"/>
            <a:ext cx="121333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CVE®</a:t>
            </a:r>
            <a:r>
              <a:rPr lang="en-US" sz="2800" dirty="0"/>
              <a:t> is a list of publicly known cybersecurity vulnerabilities.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https://cve.mitre.org/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Список из более чем </a:t>
            </a:r>
            <a:r>
              <a:rPr lang="ru-RU" sz="2800" b="1" dirty="0"/>
              <a:t>1</a:t>
            </a:r>
            <a:r>
              <a:rPr lang="en-US" sz="2800" b="1" dirty="0"/>
              <a:t>60</a:t>
            </a:r>
            <a:r>
              <a:rPr lang="ru-RU" sz="2800" b="1" dirty="0"/>
              <a:t> 000 </a:t>
            </a:r>
            <a:r>
              <a:rPr lang="en-US" sz="2800" dirty="0"/>
              <a:t>реальны</a:t>
            </a:r>
            <a:r>
              <a:rPr lang="ru-RU" sz="2800" dirty="0"/>
              <a:t>х</a:t>
            </a:r>
            <a:r>
              <a:rPr lang="en-US" sz="2800" dirty="0"/>
              <a:t> уязвимост</a:t>
            </a:r>
            <a:r>
              <a:rPr lang="ru-RU" sz="2800" dirty="0"/>
              <a:t>ей</a:t>
            </a:r>
            <a:r>
              <a:rPr lang="en-US" sz="2800" dirty="0"/>
              <a:t>, найденны</a:t>
            </a:r>
            <a:r>
              <a:rPr lang="ru-RU" sz="2800" dirty="0"/>
              <a:t>х</a:t>
            </a:r>
            <a:r>
              <a:rPr lang="en-US" sz="2800" dirty="0"/>
              <a:t> в приложениях.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08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6841</TotalTime>
  <Words>1668</Words>
  <Application>Microsoft Office PowerPoint</Application>
  <PresentationFormat>Custom</PresentationFormat>
  <Paragraphs>332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 Unicode MS</vt:lpstr>
      <vt:lpstr>Microsoft YaHei</vt:lpstr>
      <vt:lpstr>Arial</vt:lpstr>
      <vt:lpstr>Calibri</vt:lpstr>
      <vt:lpstr>Consolas</vt:lpstr>
      <vt:lpstr>Roboto</vt:lpstr>
      <vt:lpstr>Roboto Black</vt:lpstr>
      <vt:lpstr>Roboto Light</vt:lpstr>
      <vt:lpstr>Times New Roman</vt:lpstr>
      <vt:lpstr>Wingdings</vt:lpstr>
      <vt:lpstr>Тема Office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Maiorova Liudmila</dc:creator>
  <cp:lastModifiedBy>Sergey Khrenov</cp:lastModifiedBy>
  <cp:revision>253</cp:revision>
  <cp:lastPrinted>1601-01-01T00:00:00Z</cp:lastPrinted>
  <dcterms:created xsi:type="dcterms:W3CDTF">2015-01-21T10:52:29Z</dcterms:created>
  <dcterms:modified xsi:type="dcterms:W3CDTF">2021-10-26T14:24:46Z</dcterms:modified>
</cp:coreProperties>
</file>