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71" r:id="rId4"/>
    <p:sldId id="272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3" r:id="rId15"/>
    <p:sldId id="267" r:id="rId16"/>
    <p:sldId id="275" r:id="rId17"/>
    <p:sldId id="266" r:id="rId18"/>
    <p:sldId id="274" r:id="rId19"/>
    <p:sldId id="268" r:id="rId20"/>
    <p:sldId id="269" r:id="rId21"/>
  </p:sldIdLst>
  <p:sldSz cx="10080625" cy="7559675"/>
  <p:notesSz cx="7559675" cy="10691813"/>
  <p:defaultTextStyle>
    <a:defPPr>
      <a:defRPr lang="en-GB"/>
    </a:defPPr>
    <a:lvl1pPr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873" indent="-285721"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2881" indent="-228576"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034" indent="-228576"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187" indent="-228576"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524" y="1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15DC403A-23BB-4182-8B37-5673098E0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703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2B87D41-9422-4A41-A676-EA9AA812EC51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98A9AF-D4DE-45AC-9C6C-53EFB0DE72A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4031" y="4078349"/>
            <a:ext cx="9156568" cy="1259946"/>
          </a:xfrm>
        </p:spPr>
        <p:txBody>
          <a:bodyPr>
            <a:noAutofit/>
          </a:bodyPr>
          <a:lstStyle>
            <a:lvl1pPr marL="0" indent="0" algn="ctr">
              <a:buNone/>
              <a:defRPr sz="2400" spc="110" baseline="0"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504031" y="1580424"/>
            <a:ext cx="9156568" cy="2183906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53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13546" y="3913357"/>
            <a:ext cx="3276203" cy="175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90876" y="3913357"/>
            <a:ext cx="3276203" cy="175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005418" y="3887095"/>
            <a:ext cx="50403" cy="50398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D67350-3EBD-43D1-B44F-5822BF7A37C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7EB59-F2E3-4BD8-AD43-C67B22E2989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674C9-7599-41B1-953C-6D5BD9BDB1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04031" y="1679928"/>
            <a:ext cx="9072563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5FF574-28CC-4B9C-81A3-9B77A93B85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7E3D3-CBA8-4645-AE94-03B1A4B55AF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47" y="3863834"/>
            <a:ext cx="8736542" cy="151193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53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047" y="5466229"/>
            <a:ext cx="8736542" cy="1085489"/>
          </a:xfrm>
        </p:spPr>
        <p:txBody>
          <a:bodyPr anchor="t"/>
          <a:lstStyle>
            <a:lvl1pPr marL="0" indent="0">
              <a:buNone/>
              <a:defRPr sz="2200" spc="110" baseline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56047" y="5420074"/>
            <a:ext cx="8736542" cy="474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CC40C-5E58-4E6B-A66F-21E489DB9E5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504031" y="1679928"/>
            <a:ext cx="4475798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124317" y="1679928"/>
            <a:ext cx="4475798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FCC98-D4C7-4D7E-A0F5-B8BCA04D0DD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542792"/>
            <a:ext cx="4454027" cy="839964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0794" tIns="50397" rIns="100794" bIns="50397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900" b="1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504031" y="2427182"/>
            <a:ext cx="4452276" cy="431405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5126068" y="2427182"/>
            <a:ext cx="4452276" cy="431405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171353"/>
            <a:ext cx="9072563" cy="125994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5124318" y="1542792"/>
            <a:ext cx="4454027" cy="839964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0794" tIns="50397" rIns="100794" bIns="50397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900" b="1" baseline="0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20608" y="2403288"/>
            <a:ext cx="4133056" cy="175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41925" y="2403288"/>
            <a:ext cx="4133056" cy="175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02F59-1627-4F93-B94C-8566B9F394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8F947-5CEB-4BAB-A33F-488E6F73B2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504031" y="503978"/>
            <a:ext cx="6888427" cy="6299729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76463" y="1763924"/>
            <a:ext cx="2187496" cy="4115823"/>
          </a:xfrm>
        </p:spPr>
        <p:txBody>
          <a:bodyPr tIns="50397" bIns="50397" anchor="t" anchorCtr="0"/>
          <a:lstStyle>
            <a:lvl1pPr marL="0" indent="0">
              <a:lnSpc>
                <a:spcPct val="125000"/>
              </a:lnSpc>
              <a:spcAft>
                <a:spcPts val="1102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7476464" y="503979"/>
            <a:ext cx="2184135" cy="1175949"/>
          </a:xfrm>
        </p:spPr>
        <p:txBody>
          <a:bodyPr lIns="100794" tIns="100794" anchor="b" anchorCtr="0"/>
          <a:lstStyle>
            <a:lvl1pPr algn="l">
              <a:buNone/>
              <a:defRPr sz="2000" b="1" spc="-55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CC8E85C-0CF9-42DA-97DE-A7AD21E2A29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453" y="503979"/>
            <a:ext cx="2268141" cy="1175949"/>
          </a:xfrm>
        </p:spPr>
        <p:txBody>
          <a:bodyPr lIns="100794" tIns="100794" anchor="b" anchorCtr="0"/>
          <a:lstStyle>
            <a:lvl1pPr algn="l">
              <a:buNone/>
              <a:defRPr sz="2000" b="1" spc="-55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4031" y="503979"/>
            <a:ext cx="6636411" cy="6131736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08453" y="1763924"/>
            <a:ext cx="2268141" cy="4871791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102"/>
              </a:spcAft>
              <a:buFontTx/>
              <a:buNone/>
              <a:defRPr sz="1800" b="0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6DB416-247B-4580-9854-165041694F1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04031" y="1595932"/>
            <a:ext cx="9072563" cy="5157029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6384396" y="6838394"/>
            <a:ext cx="2856177" cy="423342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352146" y="6838394"/>
            <a:ext cx="3948245" cy="423342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272075" y="6813993"/>
            <a:ext cx="672042" cy="503978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8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1095A8-D58E-4CC7-B1F1-2C6FCA3AE3C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1343942"/>
          </a:xfrm>
          <a:prstGeom prst="rect">
            <a:avLst/>
          </a:prstGeom>
          <a:ln w="6350" cap="rnd">
            <a:noFill/>
          </a:ln>
        </p:spPr>
        <p:txBody>
          <a:bodyPr vert="horz" lIns="100794" tIns="50397" rIns="100794" bIns="50397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600" b="0" kern="1200" spc="-11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ts val="661"/>
        </a:spcBef>
        <a:buClr>
          <a:schemeClr val="accent2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ts val="331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108737" indent="-251986" algn="l" rtl="0" eaLnBrk="1" latinLnBrk="0" hangingPunct="1">
        <a:spcBef>
          <a:spcPts val="331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11120" indent="-251986" algn="l" rtl="0" eaLnBrk="1" latinLnBrk="0" hangingPunct="1">
        <a:spcBef>
          <a:spcPts val="331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503" indent="-251986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15886" indent="-251986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217475" indent="-201589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9858" indent="-201589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22241" indent="-201589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24289" y="254000"/>
            <a:ext cx="5895975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4996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sz="3000" dirty="0" err="1">
                <a:solidFill>
                  <a:srgbClr val="79C6BB"/>
                </a:solidFill>
                <a:latin typeface="Open Sans" pitchFamily="32" charset="0"/>
              </a:rPr>
              <a:t>Software</a:t>
            </a:r>
            <a:r>
              <a:rPr lang="ru-RU" altLang="ru-RU" sz="3000" dirty="0">
                <a:solidFill>
                  <a:srgbClr val="79C6BB"/>
                </a:solidFill>
                <a:latin typeface="Open Sans" pitchFamily="32" charset="0"/>
              </a:rPr>
              <a:t> </a:t>
            </a:r>
            <a:r>
              <a:rPr lang="ru-RU" altLang="ru-RU" sz="3000" dirty="0" err="1">
                <a:solidFill>
                  <a:srgbClr val="79C6BB"/>
                </a:solidFill>
                <a:latin typeface="Open Sans" pitchFamily="32" charset="0"/>
              </a:rPr>
              <a:t>quality</a:t>
            </a:r>
            <a:r>
              <a:rPr lang="ru-RU" altLang="ru-RU" sz="3000" dirty="0">
                <a:solidFill>
                  <a:srgbClr val="79C6BB"/>
                </a:solidFill>
                <a:latin typeface="Open Sans" pitchFamily="32" charset="0"/>
              </a:rPr>
              <a:t> </a:t>
            </a:r>
            <a:r>
              <a:rPr lang="ru-RU" altLang="ru-RU" sz="3000" dirty="0" err="1">
                <a:solidFill>
                  <a:srgbClr val="79C6BB"/>
                </a:solidFill>
                <a:latin typeface="Open Sans" pitchFamily="32" charset="0"/>
              </a:rPr>
              <a:t>assurance</a:t>
            </a:r>
            <a:r>
              <a:rPr lang="ru-RU" altLang="ru-RU" sz="3000" dirty="0">
                <a:solidFill>
                  <a:srgbClr val="79C6BB"/>
                </a:solidFill>
                <a:latin typeface="Open Sans" pitchFamily="32" charset="0"/>
              </a:rPr>
              <a:t> </a:t>
            </a:r>
            <a:r>
              <a:rPr lang="ru-RU" altLang="ru-RU" sz="3000" dirty="0" err="1">
                <a:solidFill>
                  <a:srgbClr val="79C6BB"/>
                </a:solidFill>
                <a:latin typeface="Open Sans" pitchFamily="32" charset="0"/>
              </a:rPr>
              <a:t>days</a:t>
            </a:r>
            <a:endParaRPr lang="ru-RU" altLang="ru-RU" sz="3000" dirty="0">
              <a:solidFill>
                <a:srgbClr val="79C6BB"/>
              </a:solidFill>
              <a:latin typeface="Open Sans" pitchFamily="32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24288" y="863601"/>
            <a:ext cx="58610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4996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sz="2600" dirty="0" smtClean="0">
                <a:solidFill>
                  <a:srgbClr val="FFFFFF"/>
                </a:solidFill>
                <a:latin typeface="Open Sans" pitchFamily="32" charset="0"/>
              </a:rPr>
              <a:t>21 </a:t>
            </a:r>
            <a:r>
              <a:rPr lang="ru-RU" altLang="ru-RU" sz="2600" dirty="0">
                <a:solidFill>
                  <a:srgbClr val="FFFFFF"/>
                </a:solidFill>
                <a:latin typeface="Open Sans" pitchFamily="32" charset="0"/>
              </a:rPr>
              <a:t>Международная конференция </a:t>
            </a:r>
          </a:p>
          <a:p>
            <a:pPr eaLnBrk="1">
              <a:lnSpc>
                <a:spcPct val="102000"/>
              </a:lnSpc>
            </a:pPr>
            <a:r>
              <a:rPr lang="ru-RU" altLang="ru-RU" sz="2600" dirty="0">
                <a:solidFill>
                  <a:srgbClr val="FFFFFF"/>
                </a:solidFill>
                <a:latin typeface="Open Sans" pitchFamily="32" charset="0"/>
              </a:rPr>
              <a:t>по вопросам качества ПО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24288" y="1830388"/>
            <a:ext cx="1873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4996" rIns="89991" bIns="44996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sz="2200">
                <a:solidFill>
                  <a:srgbClr val="FFFFFF"/>
                </a:solidFill>
                <a:latin typeface="Open Sans" pitchFamily="32" charset="0"/>
              </a:rPr>
              <a:t>sqadays.com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31800" y="7019925"/>
            <a:ext cx="2725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4996" rIns="89991" bIns="44996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dirty="0" smtClean="0">
                <a:solidFill>
                  <a:srgbClr val="FFFFFF"/>
                </a:solidFill>
                <a:latin typeface="Open Sans" pitchFamily="32" charset="0"/>
              </a:rPr>
              <a:t>Москва. </a:t>
            </a:r>
            <a:r>
              <a:rPr lang="ru-RU" altLang="ru-RU" dirty="0">
                <a:solidFill>
                  <a:srgbClr val="FFFFFF"/>
                </a:solidFill>
                <a:latin typeface="Open Sans" pitchFamily="32" charset="0"/>
              </a:rPr>
              <a:t>20–21 мая </a:t>
            </a:r>
            <a:r>
              <a:rPr lang="ru-RU" altLang="ru-RU" dirty="0" smtClean="0">
                <a:solidFill>
                  <a:srgbClr val="FFFFFF"/>
                </a:solidFill>
                <a:latin typeface="Open Sans" pitchFamily="32" charset="0"/>
              </a:rPr>
              <a:t>2017</a:t>
            </a:r>
            <a:endParaRPr lang="ru-RU" altLang="ru-RU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31800" y="2987675"/>
            <a:ext cx="93599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4996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sz="3200" dirty="0">
                <a:solidFill>
                  <a:srgbClr val="000000"/>
                </a:solidFill>
                <a:latin typeface="Open Sans" pitchFamily="32" charset="0"/>
              </a:rPr>
              <a:t>Казакова Наталья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31801" y="3563938"/>
            <a:ext cx="9288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4996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sz="1400" dirty="0">
                <a:solidFill>
                  <a:srgbClr val="000000"/>
                </a:solidFill>
                <a:latin typeface="Open Sans" pitchFamily="32" charset="0"/>
              </a:rPr>
              <a:t>Суперджоб. Москва. Россия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91840" y="4355901"/>
            <a:ext cx="8712968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4996" rIns="89991" bIns="44996"/>
          <a:lstStyle>
            <a:defPPr>
              <a:defRPr lang="en-GB"/>
            </a:defPPr>
            <a:lvl1pPr eaLnBrk="1">
              <a:lnSpc>
                <a:spcPct val="11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000">
                <a:solidFill>
                  <a:srgbClr val="79C6BB"/>
                </a:solidFill>
                <a:latin typeface="Open Sans" pitchFamily="32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lvl9pPr>
          </a:lstStyle>
          <a:p>
            <a:pPr algn="ctr"/>
            <a:r>
              <a:rPr lang="ru-RU" altLang="ru-RU" b="1" dirty="0"/>
              <a:t>Скандалы, расследования, </a:t>
            </a:r>
            <a:r>
              <a:rPr lang="ru-RU" altLang="ru-RU" b="1" dirty="0" smtClean="0"/>
              <a:t>тестирование</a:t>
            </a:r>
            <a:endParaRPr lang="ru-RU" alt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390076"/>
            <a:ext cx="3096344" cy="1816522"/>
          </a:xfrm>
          <a:prstGeom prst="rect">
            <a:avLst/>
          </a:prstGeom>
        </p:spPr>
      </p:pic>
      <p:pic>
        <p:nvPicPr>
          <p:cNvPr id="11" name="Picture 2" descr="C:\Users\kazakova\Downloads\logo@2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0003" y="683493"/>
            <a:ext cx="5891421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Тестирование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2051645"/>
            <a:ext cx="2879307" cy="2151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9" y="4643933"/>
            <a:ext cx="2880321" cy="21602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88184" y="1664391"/>
            <a:ext cx="60486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Плюсы</a:t>
            </a:r>
            <a:endParaRPr lang="ru-RU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/>
              <a:t>тестировщики</a:t>
            </a:r>
            <a:r>
              <a:rPr lang="ru-RU" dirty="0"/>
              <a:t> </a:t>
            </a:r>
            <a:r>
              <a:rPr lang="ru-RU" dirty="0" smtClean="0"/>
              <a:t>вовлекаются в </a:t>
            </a:r>
            <a:r>
              <a:rPr lang="ru-RU" dirty="0"/>
              <a:t>проработку требований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понятны бизнес-цели задач =&gt; </a:t>
            </a:r>
            <a:r>
              <a:rPr lang="ru-RU" dirty="0" smtClean="0"/>
              <a:t>повысилось </a:t>
            </a:r>
            <a:r>
              <a:rPr lang="ru-RU" dirty="0"/>
              <a:t>качество </a:t>
            </a:r>
            <a:r>
              <a:rPr lang="ru-RU" dirty="0" smtClean="0"/>
              <a:t>задач и удовлетворенность </a:t>
            </a:r>
            <a:r>
              <a:rPr lang="ru-RU" dirty="0"/>
              <a:t>конечных пользователей 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 smtClean="0"/>
              <a:t>Минусы</a:t>
            </a:r>
            <a:endParaRPr lang="ru-RU" dirty="0" smtClean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не налажены коммуникации между командами =&gt; задачи одних команд ломают функционал других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нет </a:t>
            </a:r>
            <a:r>
              <a:rPr lang="ru-RU" dirty="0"/>
              <a:t>тестовой документации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нет автоматизации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/>
              <a:t>тестировщик</a:t>
            </a:r>
            <a:r>
              <a:rPr lang="ru-RU" dirty="0"/>
              <a:t> - носитель знаний </a:t>
            </a:r>
            <a:r>
              <a:rPr lang="ru-RU" dirty="0" smtClean="0"/>
              <a:t>проекта</a:t>
            </a:r>
            <a:endParaRPr lang="ru-RU" dirty="0"/>
          </a:p>
        </p:txBody>
      </p:sp>
      <p:pic>
        <p:nvPicPr>
          <p:cNvPr id="12" name="Picture 2" descr="C:\Users\kazakova\Downloads\logo@2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83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2975" y="683493"/>
            <a:ext cx="8545480" cy="16380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МЕСТО ПРЕСТУПЛЕНИЯ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2014 год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3419797"/>
            <a:ext cx="2952328" cy="21923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79611" y="3713022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SCRUM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77134" y="5762968"/>
            <a:ext cx="22322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Кроссфункциональные</a:t>
            </a:r>
            <a:r>
              <a:rPr lang="ru-RU" dirty="0"/>
              <a:t> команды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79611" y="2708321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Сайт и приложения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89523" y="3693718"/>
            <a:ext cx="2098932" cy="57606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PMBOK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89523" y="5474937"/>
            <a:ext cx="2077818" cy="1152127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Проектные (виртуальные команды)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89523" y="2693433"/>
            <a:ext cx="2098932" cy="57606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 Мобильная версия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6552480" y="2837449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552480" y="385703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624488" y="588795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89523" y="4643933"/>
            <a:ext cx="2098932" cy="57606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Backend + Frontend team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8306245" y="4289086"/>
            <a:ext cx="265487" cy="354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C:\Users\kazakova\Downloads\logo@2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15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1554" y="683493"/>
            <a:ext cx="4648324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Поиск улик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8434" name="Picture 2" descr="C:\Users\kazakova\Documents\История суперджоб\1396452709_21a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2877260"/>
            <a:ext cx="3312368" cy="22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48224" y="2051645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 smtClean="0"/>
              <a:t>Почему это не стало работать?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Отсутствует </a:t>
            </a:r>
            <a:r>
              <a:rPr lang="ru-RU" dirty="0"/>
              <a:t>обучение всех </a:t>
            </a:r>
            <a:r>
              <a:rPr lang="ru-RU" dirty="0" smtClean="0"/>
              <a:t>участников =</a:t>
            </a:r>
            <a:r>
              <a:rPr lang="en-US" dirty="0" smtClean="0"/>
              <a:t>&gt;</a:t>
            </a:r>
            <a:r>
              <a:rPr lang="ru-RU" dirty="0" smtClean="0"/>
              <a:t> хаос и затягивание сроков</a:t>
            </a:r>
            <a:endParaRPr lang="ru-RU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/>
              <a:t>Проектное управление больше подходит для больших задач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/>
              <a:t>Из-за отсутствия коммуникаций между командами много интеграционных багов</a:t>
            </a:r>
          </a:p>
          <a:p>
            <a:pPr>
              <a:lnSpc>
                <a:spcPct val="200000"/>
              </a:lnSpc>
            </a:pPr>
            <a:endParaRPr lang="ru-RU" dirty="0"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pic>
        <p:nvPicPr>
          <p:cNvPr id="9" name="Picture 2" descr="C:\Users\kazakova\Downloads\logo@2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507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0003" y="683493"/>
            <a:ext cx="5891421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Тестирование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7" y="2987749"/>
            <a:ext cx="3425445" cy="2232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04208" y="2123653"/>
            <a:ext cx="56166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Плюсы</a:t>
            </a:r>
            <a:endParaRPr lang="ru-RU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Общий </a:t>
            </a:r>
            <a:r>
              <a:rPr lang="ru-RU" dirty="0"/>
              <a:t>курс по стандарту управления проектами </a:t>
            </a:r>
            <a:r>
              <a:rPr lang="ru-RU" dirty="0" smtClean="0"/>
              <a:t>PMBOK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Чек-листы и тест-кейсы - в зефире, </a:t>
            </a:r>
            <a:r>
              <a:rPr lang="ru-RU" dirty="0" err="1"/>
              <a:t>гуглдоке</a:t>
            </a:r>
            <a:r>
              <a:rPr lang="ru-RU" dirty="0"/>
              <a:t>, в ситечке, в </a:t>
            </a:r>
            <a:r>
              <a:rPr lang="ru-RU" dirty="0" err="1"/>
              <a:t>тестлинке</a:t>
            </a:r>
            <a:r>
              <a:rPr lang="ru-RU" dirty="0"/>
              <a:t> (и даже в </a:t>
            </a:r>
            <a:r>
              <a:rPr lang="ru-RU" dirty="0" err="1"/>
              <a:t>TestFlo</a:t>
            </a:r>
            <a:r>
              <a:rPr lang="ru-RU" dirty="0"/>
              <a:t>).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ru-RU" b="1" dirty="0" smtClean="0"/>
              <a:t>Минусы</a:t>
            </a:r>
            <a:endParaRPr lang="ru-RU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Тестируется </a:t>
            </a:r>
            <a:r>
              <a:rPr lang="ru-RU" dirty="0"/>
              <a:t>не только История, но и отдельно подзадачи и баги – двойная работа.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Нет </a:t>
            </a:r>
            <a:r>
              <a:rPr lang="ru-RU" dirty="0"/>
              <a:t>регламента написания тестов, нет </a:t>
            </a:r>
            <a:r>
              <a:rPr lang="ru-RU" dirty="0" smtClean="0"/>
              <a:t>единой системы </a:t>
            </a:r>
            <a:r>
              <a:rPr lang="ru-RU" dirty="0"/>
              <a:t>тест-менеджмента.</a:t>
            </a:r>
          </a:p>
        </p:txBody>
      </p:sp>
      <p:pic>
        <p:nvPicPr>
          <p:cNvPr id="12" name="Picture 2" descr="C:\Users\kazakova\Downloads\logo@2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83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2975" y="683493"/>
            <a:ext cx="8545480" cy="16380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МЕСТО ПРЕСТУПЛЕНИЯ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2015 год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4" y="3419813"/>
            <a:ext cx="3233138" cy="23153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10954" y="4289453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PMBOK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79611" y="3284752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 человек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89523" y="4270149"/>
            <a:ext cx="2098932" cy="57606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Waterfall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89523" y="3269864"/>
            <a:ext cx="2098932" cy="57606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 человек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6552480" y="341388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552480" y="4433469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28033" y="5295957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Хаос в задачах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06602" y="5276653"/>
            <a:ext cx="2098932" cy="57606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Прозрачные процессы</a:t>
            </a:r>
            <a:endParaRPr lang="en-US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6569559" y="5439973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kazakova\Downloads\logo@2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16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1554" y="683493"/>
            <a:ext cx="4648324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Поиск улик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6" y="2300189"/>
            <a:ext cx="3183260" cy="41074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48224" y="2300189"/>
            <a:ext cx="53540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/>
              <a:t>Регламент работы с </a:t>
            </a:r>
            <a:r>
              <a:rPr lang="ru-RU" dirty="0" smtClean="0"/>
              <a:t>задачами</a:t>
            </a:r>
            <a:endParaRPr lang="ru-RU" dirty="0"/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Изменение </a:t>
            </a:r>
            <a:r>
              <a:rPr lang="ru-RU" dirty="0"/>
              <a:t>функционала </a:t>
            </a:r>
            <a:r>
              <a:rPr lang="ru-RU" dirty="0" smtClean="0"/>
              <a:t>записывается </a:t>
            </a:r>
            <a:r>
              <a:rPr lang="ru-RU" dirty="0"/>
              <a:t>в Историю, а не в комментарии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На </a:t>
            </a:r>
            <a:r>
              <a:rPr lang="ru-RU" dirty="0"/>
              <a:t>тестирование </a:t>
            </a:r>
            <a:r>
              <a:rPr lang="ru-RU" dirty="0" smtClean="0"/>
              <a:t>передается 1 </a:t>
            </a:r>
            <a:r>
              <a:rPr lang="ru-RU" dirty="0"/>
              <a:t>задача – История (требования, макеты, договоренности, план </a:t>
            </a:r>
            <a:r>
              <a:rPr lang="ru-RU" dirty="0" smtClean="0"/>
              <a:t>релиза</a:t>
            </a:r>
          </a:p>
          <a:p>
            <a:pPr>
              <a:lnSpc>
                <a:spcPct val="200000"/>
              </a:lnSpc>
            </a:pPr>
            <a:endParaRPr lang="ru-RU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  <p:pic>
        <p:nvPicPr>
          <p:cNvPr id="10" name="Picture 2" descr="C:\Users\kazakova\Downloads\logo@2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507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0003" y="683493"/>
            <a:ext cx="5891421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Тестирование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0" y="4499474"/>
            <a:ext cx="2663740" cy="2169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0" y="2086307"/>
            <a:ext cx="2671260" cy="21465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17129" y="1907629"/>
            <a:ext cx="619154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Плюсы</a:t>
            </a:r>
            <a:endParaRPr lang="ru-RU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/>
              <a:t>Тестировщик</a:t>
            </a:r>
            <a:r>
              <a:rPr lang="ru-RU" dirty="0"/>
              <a:t> </a:t>
            </a:r>
            <a:r>
              <a:rPr lang="ru-RU" dirty="0" smtClean="0"/>
              <a:t>проверяет </a:t>
            </a:r>
            <a:r>
              <a:rPr lang="ru-RU" dirty="0"/>
              <a:t>выполнение задач на боевом стенде</a:t>
            </a:r>
            <a:r>
              <a:rPr lang="ru-RU" dirty="0" smtClean="0"/>
              <a:t>.</a:t>
            </a:r>
            <a:endParaRPr lang="ru-RU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Баг </a:t>
            </a:r>
            <a:r>
              <a:rPr lang="ru-RU" dirty="0"/>
              <a:t>с однотипными ошибками делят на много мелких.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Минусы</a:t>
            </a:r>
            <a:endParaRPr lang="ru-RU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/>
              <a:t>Переоткрытие</a:t>
            </a:r>
            <a:r>
              <a:rPr lang="ru-RU" dirty="0"/>
              <a:t> багов - сложно отслеживать.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Нет </a:t>
            </a:r>
            <a:r>
              <a:rPr lang="ru-RU" dirty="0"/>
              <a:t>аналитиков, Истории поступают в виде бизнес-требований</a:t>
            </a:r>
            <a:r>
              <a:rPr lang="ru-RU" dirty="0" smtClean="0"/>
              <a:t>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Вместо </a:t>
            </a:r>
            <a:r>
              <a:rPr lang="ru-RU" dirty="0"/>
              <a:t>интеграционных багов появились ошибки, передающиеся от команды к команде</a:t>
            </a:r>
            <a:endParaRPr lang="ru-RU" b="1" dirty="0"/>
          </a:p>
        </p:txBody>
      </p:sp>
      <p:pic>
        <p:nvPicPr>
          <p:cNvPr id="12" name="Picture 2" descr="C:\Users\kazakova\Downloads\logo@2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13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2975" y="683493"/>
            <a:ext cx="8545480" cy="16380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МЕСТО ПРЕСТУПЛЕНИЯ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2016 год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7" y="3174665"/>
            <a:ext cx="3529353" cy="24323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04208" y="2599955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Waterfall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40312" y="3781191"/>
            <a:ext cx="2098932" cy="129614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Простая задача - функциональная команда, итерации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10939" y="2585280"/>
            <a:ext cx="2054950" cy="57606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МИКС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6089778" y="2724759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28818" y="5594624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Бизнес требования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404900" y="3781191"/>
            <a:ext cx="2171916" cy="129614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Сложная </a:t>
            </a:r>
            <a:r>
              <a:rPr lang="ru-RU" dirty="0"/>
              <a:t>задача - </a:t>
            </a:r>
            <a:r>
              <a:rPr lang="ru-RU" dirty="0" err="1"/>
              <a:t>кроссфункциональные</a:t>
            </a:r>
            <a:r>
              <a:rPr lang="ru-RU" dirty="0"/>
              <a:t> команды</a:t>
            </a:r>
            <a:endParaRPr lang="en-US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6115737" y="573864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6839552" y="3224278"/>
            <a:ext cx="317726" cy="504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490858" y="3224278"/>
            <a:ext cx="317726" cy="504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77977" y="5594624"/>
            <a:ext cx="1982943" cy="57606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Аналитики </a:t>
            </a:r>
            <a:r>
              <a:rPr lang="ru-RU" dirty="0"/>
              <a:t>и </a:t>
            </a:r>
            <a:r>
              <a:rPr lang="ru-RU" dirty="0" err="1" smtClean="0"/>
              <a:t>техписатели</a:t>
            </a:r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22" name="Picture 2" descr="C:\Users\kazakova\Downloads\logo@2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15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1554" y="683493"/>
            <a:ext cx="4648324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Поиск улик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3057150"/>
            <a:ext cx="3075817" cy="2306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27784" y="2267669"/>
            <a:ext cx="574903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Фокусируемся на </a:t>
            </a:r>
            <a:r>
              <a:rPr lang="ru-RU" b="1" dirty="0"/>
              <a:t>повышении качества работы каждого из направлений: </a:t>
            </a:r>
            <a:endParaRPr lang="ru-RU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формируются требования </a:t>
            </a:r>
            <a:r>
              <a:rPr lang="ru-RU" dirty="0"/>
              <a:t>к каждому </a:t>
            </a:r>
            <a:r>
              <a:rPr lang="ru-RU" dirty="0" smtClean="0"/>
              <a:t>сотруднику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их выполнение контролируется руководителем или </a:t>
            </a:r>
            <a:r>
              <a:rPr lang="ru-RU" dirty="0" err="1" smtClean="0"/>
              <a:t>тим-лидом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/>
              <a:t>кроссфункциональная</a:t>
            </a:r>
            <a:r>
              <a:rPr lang="ru-RU" dirty="0"/>
              <a:t> команда учится совместно работать и решать возникающие сложности. </a:t>
            </a: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 smtClean="0"/>
              <a:t>Еженедельная </a:t>
            </a:r>
            <a:r>
              <a:rPr lang="ru-RU" b="1" dirty="0" err="1"/>
              <a:t>информ</a:t>
            </a:r>
            <a:r>
              <a:rPr lang="ru-RU" b="1" dirty="0"/>
              <a:t>-рассылка о доработках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9" name="Picture 2" descr="C:\Users\kazakova\Downloads\logo@2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334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0003" y="683493"/>
            <a:ext cx="5891421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Тестирование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9458" name="Picture 2" descr="C:\Users\kazakova\Documents\История суперджоб\f9a2b31cc9b276e90f731b8d65v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2771725"/>
            <a:ext cx="2518709" cy="30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08041" y="2579417"/>
            <a:ext cx="612068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Плюсы:</a:t>
            </a:r>
            <a:endParaRPr lang="ru-RU" b="1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Внедрены регламенты работы с задачами, шаблоны ошибок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Тест-кейсы в </a:t>
            </a:r>
            <a:r>
              <a:rPr lang="en-US" dirty="0" smtClean="0"/>
              <a:t>Test Rail</a:t>
            </a:r>
            <a:endParaRPr lang="ru-RU" dirty="0" smtClean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Приемочное тестирование релиза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Минусы:</a:t>
            </a:r>
            <a:endParaRPr lang="ru-RU" b="1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Нет автоматизации (только </a:t>
            </a:r>
            <a:r>
              <a:rPr lang="ru-RU" dirty="0" err="1" smtClean="0"/>
              <a:t>смоук</a:t>
            </a:r>
            <a:r>
              <a:rPr lang="ru-RU" dirty="0" smtClean="0"/>
              <a:t>, самый критичный функционал)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Нет ручного регресса </a:t>
            </a:r>
            <a:r>
              <a:rPr lang="ru-RU" dirty="0"/>
              <a:t>– долго, </a:t>
            </a:r>
            <a:r>
              <a:rPr lang="ru-RU" dirty="0" smtClean="0"/>
              <a:t>ресурсоемко</a:t>
            </a:r>
            <a:endParaRPr lang="ru-RU" dirty="0"/>
          </a:p>
        </p:txBody>
      </p:sp>
      <p:pic>
        <p:nvPicPr>
          <p:cNvPr id="10" name="Picture 2" descr="C:\Users\kazakova\Downloads\logo@2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83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Немного обо мне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2300" y="1691605"/>
            <a:ext cx="4776084" cy="489576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2000" dirty="0" smtClean="0"/>
              <a:t>Ведущий </a:t>
            </a:r>
            <a:r>
              <a:rPr lang="ru-RU" sz="2000" dirty="0" err="1" smtClean="0"/>
              <a:t>тест</a:t>
            </a:r>
            <a:r>
              <a:rPr lang="ru-RU" sz="2000" dirty="0" err="1"/>
              <a:t>и</a:t>
            </a:r>
            <a:r>
              <a:rPr lang="ru-RU" sz="2000" dirty="0" err="1" smtClean="0"/>
              <a:t>ровщик</a:t>
            </a:r>
            <a:r>
              <a:rPr lang="ru-RU" sz="2000" dirty="0" smtClean="0"/>
              <a:t> в компании </a:t>
            </a:r>
            <a:r>
              <a:rPr lang="en-US" sz="2000" dirty="0" err="1" smtClean="0">
                <a:solidFill>
                  <a:srgbClr val="0070C0"/>
                </a:solidFill>
              </a:rPr>
              <a:t>Super</a:t>
            </a:r>
            <a:r>
              <a:rPr lang="en-US" sz="2000" dirty="0" err="1" smtClean="0">
                <a:solidFill>
                  <a:srgbClr val="FF0000"/>
                </a:solidFill>
              </a:rPr>
              <a:t>Job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000" dirty="0" smtClean="0"/>
              <a:t>В</a:t>
            </a:r>
            <a:r>
              <a:rPr lang="ru-RU" sz="2000" dirty="0" smtClean="0"/>
              <a:t> тестировании с 2007 года </a:t>
            </a:r>
          </a:p>
          <a:p>
            <a:pPr>
              <a:lnSpc>
                <a:spcPct val="200000"/>
              </a:lnSpc>
            </a:pPr>
            <a:r>
              <a:rPr lang="ru-RU" sz="2000" dirty="0" smtClean="0"/>
              <a:t>Два года работы аналитиком и ПМ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40" y="1835621"/>
            <a:ext cx="2781300" cy="27813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pic>
        <p:nvPicPr>
          <p:cNvPr id="1026" name="Picture 2" descr="C:\Users\kazakova\Downloads\logo@2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69225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91678" y="971525"/>
            <a:ext cx="4297267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Вопросы?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pic>
        <p:nvPicPr>
          <p:cNvPr id="7" name="Picture 2" descr="C:\Users\kazakova\Downloads\logo@2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14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" y="1331565"/>
            <a:ext cx="4248472" cy="31716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1012" y="4643933"/>
            <a:ext cx="9226298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Не </a:t>
            </a:r>
            <a:r>
              <a:rPr lang="ru-RU" dirty="0"/>
              <a:t>стоит забывать и про Исследовательский центр портала Superjob.ru, где на регулярной основе проводятся социологические опросы, маркетинговые исследования, обзоры зарплат специалистов рынка труда и т.д.</a:t>
            </a:r>
            <a:endParaRPr lang="ru-RU" dirty="0">
              <a:effectLst/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481012" y="377111"/>
            <a:ext cx="9072563" cy="134394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n-US" sz="4600" b="0" kern="1200" spc="-11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</a:pPr>
            <a:r>
              <a:rPr lang="ru-RU" dirty="0" smtClean="0"/>
              <a:t>Немного о работе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96296" y="1403573"/>
            <a:ext cx="4536503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Superjob.ru - IT компания, которая 17 лет успешно создает технологии для подбора персонала и поиска работы. Ежемесячная аудитория 10 млн. пользователей. </a:t>
            </a:r>
            <a:endParaRPr lang="ru-RU" dirty="0" smtClean="0"/>
          </a:p>
        </p:txBody>
      </p:sp>
      <p:pic>
        <p:nvPicPr>
          <p:cNvPr id="9" name="Picture 2" descr="C:\Users\kazakova\Downloads\logo@2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22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6400"/>
                    </a14:imgEffect>
                    <a14:imgEffect>
                      <a14:brightnessContrast bright="-2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6911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pic>
        <p:nvPicPr>
          <p:cNvPr id="7" name="Picture 2" descr="C:\Users\kazakova\Downloads\logo@2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71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0" y="3669654"/>
            <a:ext cx="3301834" cy="18583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2975" y="683493"/>
            <a:ext cx="8545480" cy="16380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МЕСТО ПРЕСТУПЛЕНИЯ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2009-2011 год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20231" y="2771725"/>
            <a:ext cx="50387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/>
              <a:t>15 человек, 1-2 </a:t>
            </a:r>
            <a:r>
              <a:rPr lang="ru-RU" dirty="0" smtClean="0"/>
              <a:t>тестировщика</a:t>
            </a:r>
            <a:endParaRPr lang="ru-RU" dirty="0"/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/>
              <a:t>Свой </a:t>
            </a:r>
            <a:r>
              <a:rPr lang="ru-RU" dirty="0" err="1"/>
              <a:t>трекер</a:t>
            </a:r>
            <a:r>
              <a:rPr lang="ru-RU" dirty="0"/>
              <a:t> задач со свалкой идей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/>
              <a:t>Задачи - на конкретных разработчиков-универсалов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/>
              <a:t>Тестирование – только для крупных задач, иначе – сами разработчики</a:t>
            </a:r>
          </a:p>
        </p:txBody>
      </p:sp>
      <p:pic>
        <p:nvPicPr>
          <p:cNvPr id="10" name="Picture 2" descr="C:\Users\kazakova\Downloads\logo@2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34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1554" y="683493"/>
            <a:ext cx="4648324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Поиск улик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2949380"/>
            <a:ext cx="3161233" cy="23847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95916" y="3779837"/>
            <a:ext cx="5038725" cy="5604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8093" y="2339676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Свой </a:t>
            </a:r>
            <a:r>
              <a:rPr lang="ru-RU" dirty="0" err="1" smtClean="0"/>
              <a:t>трекер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36256" y="3764183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Свалка идей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36256" y="5143123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Релизов нет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89523" y="2345961"/>
            <a:ext cx="1944216" cy="57606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Переход на </a:t>
            </a:r>
            <a:r>
              <a:rPr lang="en-US" dirty="0" smtClean="0"/>
              <a:t>JIRA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10637" y="3461694"/>
            <a:ext cx="1944216" cy="1152127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 типа История с вложенными </a:t>
            </a:r>
            <a:r>
              <a:rPr lang="ru-RU" dirty="0" err="1" smtClean="0"/>
              <a:t>фичами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89523" y="5153490"/>
            <a:ext cx="1944216" cy="57606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Релизы 1 раз в неделю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6626325" y="2483693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624488" y="391602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624488" y="529750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C:\Users\kazakova\Downloads\logo@2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89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0003" y="683493"/>
            <a:ext cx="5891421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Тестирование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1835621"/>
            <a:ext cx="2808312" cy="2106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9" y="4283893"/>
            <a:ext cx="2817917" cy="21290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88184" y="1832409"/>
            <a:ext cx="568863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Пишутся тесты </a:t>
            </a:r>
            <a:r>
              <a:rPr lang="ru-RU" dirty="0"/>
              <a:t>на </a:t>
            </a:r>
            <a:r>
              <a:rPr lang="ru-RU" dirty="0" err="1"/>
              <a:t>Se</a:t>
            </a:r>
            <a:r>
              <a:rPr lang="ru-RU" dirty="0"/>
              <a:t> + PHP + </a:t>
            </a:r>
            <a:r>
              <a:rPr lang="ru-RU" dirty="0" err="1"/>
              <a:t>webdriver</a:t>
            </a:r>
            <a:endParaRPr lang="ru-RU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/>
              <a:t>Se</a:t>
            </a:r>
            <a:r>
              <a:rPr lang="ru-RU" dirty="0"/>
              <a:t> обновился – </a:t>
            </a:r>
            <a:r>
              <a:rPr lang="ru-RU" dirty="0" err="1"/>
              <a:t>smoke</a:t>
            </a:r>
            <a:r>
              <a:rPr lang="ru-RU" dirty="0"/>
              <a:t> тесты не поддерживаются, нет ресурсов на автоматизацию</a:t>
            </a:r>
          </a:p>
          <a:p>
            <a:pPr>
              <a:lnSpc>
                <a:spcPct val="150000"/>
              </a:lnSpc>
            </a:pPr>
            <a:r>
              <a:rPr lang="ru-RU" dirty="0"/>
              <a:t>Нет регламентов: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Баги </a:t>
            </a:r>
            <a:r>
              <a:rPr lang="ru-RU" dirty="0" smtClean="0"/>
              <a:t>пишутся </a:t>
            </a:r>
            <a:r>
              <a:rPr lang="ru-RU" dirty="0"/>
              <a:t>в комментарии к Истории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Большие </a:t>
            </a:r>
            <a:r>
              <a:rPr lang="ru-RU" dirty="0" err="1"/>
              <a:t>подбаги</a:t>
            </a:r>
            <a:r>
              <a:rPr lang="ru-RU" dirty="0"/>
              <a:t> с кучей ошибок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Окончательное решение </a:t>
            </a:r>
            <a:r>
              <a:rPr lang="ru-RU" dirty="0" smtClean="0"/>
              <a:t>может приниматься </a:t>
            </a:r>
            <a:r>
              <a:rPr lang="ru-RU" dirty="0"/>
              <a:t>в комментариях к подзадаче.</a:t>
            </a:r>
          </a:p>
          <a:p>
            <a:pPr>
              <a:lnSpc>
                <a:spcPct val="150000"/>
              </a:lnSpc>
            </a:pPr>
            <a:r>
              <a:rPr lang="ru-RU" dirty="0"/>
              <a:t>Чек-листы на регресс – длинная простыня в </a:t>
            </a:r>
            <a:r>
              <a:rPr lang="ru-RU" dirty="0" err="1"/>
              <a:t>Excel</a:t>
            </a:r>
            <a:r>
              <a:rPr lang="ru-RU" dirty="0"/>
              <a:t>: неудобная статистика.</a:t>
            </a:r>
          </a:p>
        </p:txBody>
      </p:sp>
      <p:pic>
        <p:nvPicPr>
          <p:cNvPr id="11" name="Picture 2" descr="C:\Users\kazakova\Downloads\logo@2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89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2975" y="683493"/>
            <a:ext cx="8545480" cy="16380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МЕСТО ПРЕСТУПЛЕНИЯ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2012 год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3" y="3275781"/>
            <a:ext cx="3384128" cy="22704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38093" y="2693432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 методологии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36256" y="4117939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Один разработчик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36256" y="5496879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Релизы 1 раз в неделю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389523" y="2699717"/>
            <a:ext cx="2098932" cy="57606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SCRUM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410637" y="3815450"/>
            <a:ext cx="2077818" cy="1152127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Кроссфункциональные</a:t>
            </a:r>
            <a:r>
              <a:rPr lang="ru-RU" sz="1400" dirty="0" smtClean="0"/>
              <a:t> команды (разработчики, верстальщик, </a:t>
            </a:r>
            <a:r>
              <a:rPr lang="ru-RU" sz="1400" dirty="0" err="1" smtClean="0"/>
              <a:t>тестировщик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89523" y="5507246"/>
            <a:ext cx="2098932" cy="57606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Двухнедельные спринты и </a:t>
            </a:r>
            <a:r>
              <a:rPr lang="ru-RU" dirty="0" err="1" smtClean="0"/>
              <a:t>демо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6626325" y="2837449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624488" y="426978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624488" y="565126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Users\kazakova\Downloads\logo@2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15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8425" y="6983414"/>
            <a:ext cx="8423275" cy="5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52051" rIns="89991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Скандалы, расследования, тестирование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1554" y="683493"/>
            <a:ext cx="4648324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Поиск улик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3" y="2950514"/>
            <a:ext cx="3002862" cy="22694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47695"/>
            <a:ext cx="935857" cy="5762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06076" y="1907629"/>
            <a:ext cx="590351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Плюсы: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Понятность, прозрачность и ускорение разработки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Планирование выпуска задач</a:t>
            </a:r>
          </a:p>
          <a:p>
            <a:pPr lvl="0">
              <a:lnSpc>
                <a:spcPct val="200000"/>
              </a:lnSpc>
            </a:pPr>
            <a:r>
              <a:rPr lang="ru-RU" b="1" dirty="0" smtClean="0"/>
              <a:t>Почему </a:t>
            </a:r>
            <a:r>
              <a:rPr lang="ru-RU" b="1" dirty="0"/>
              <a:t>это перестало работать?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Процесс насаждается сверху</a:t>
            </a:r>
            <a:endParaRPr lang="ru-RU" dirty="0"/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ет </a:t>
            </a:r>
            <a:r>
              <a:rPr lang="ru-RU" dirty="0"/>
              <a:t>общей очереди </a:t>
            </a:r>
            <a:r>
              <a:rPr lang="ru-RU" dirty="0" smtClean="0"/>
              <a:t>задач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SCRUM применен ограниченно</a:t>
            </a:r>
            <a:r>
              <a:rPr lang="ru-RU" dirty="0"/>
              <a:t>: не </a:t>
            </a:r>
            <a:r>
              <a:rPr lang="ru-RU" dirty="0" smtClean="0"/>
              <a:t>формализованы </a:t>
            </a:r>
            <a:r>
              <a:rPr lang="ru-RU" dirty="0"/>
              <a:t>процессы, </a:t>
            </a:r>
            <a:r>
              <a:rPr lang="ru-RU" dirty="0" smtClean="0"/>
              <a:t>нет код </a:t>
            </a:r>
            <a:r>
              <a:rPr lang="ru-RU" dirty="0" err="1"/>
              <a:t>ревью</a:t>
            </a:r>
            <a:r>
              <a:rPr lang="ru-RU" dirty="0"/>
              <a:t>, </a:t>
            </a:r>
            <a:r>
              <a:rPr lang="ru-RU" dirty="0" smtClean="0"/>
              <a:t>нет технической документации</a:t>
            </a:r>
            <a:endParaRPr lang="ru-RU" dirty="0"/>
          </a:p>
        </p:txBody>
      </p:sp>
      <p:pic>
        <p:nvPicPr>
          <p:cNvPr id="11" name="Picture 2" descr="C:\Users\kazakova\Downloads\logo@2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14" y="6983414"/>
            <a:ext cx="2012019" cy="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507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51694</TotalTime>
  <Words>739</Words>
  <Application>Microsoft Office PowerPoint</Application>
  <PresentationFormat>Произвольный</PresentationFormat>
  <Paragraphs>166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Презентация PowerPoint</vt:lpstr>
      <vt:lpstr>Немного обо мне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 Kazakova</dc:creator>
  <cp:lastModifiedBy>Natalya Kazakova</cp:lastModifiedBy>
  <cp:revision>113</cp:revision>
  <cp:lastPrinted>1601-01-01T00:00:00Z</cp:lastPrinted>
  <dcterms:created xsi:type="dcterms:W3CDTF">2015-01-21T10:52:29Z</dcterms:created>
  <dcterms:modified xsi:type="dcterms:W3CDTF">2017-03-27T13:20:49Z</dcterms:modified>
</cp:coreProperties>
</file>