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0080625" cy="7559675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Юлия Абрамова" initials="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1603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3211" y="4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5-20T21:53:28.581" idx="1">
    <p:pos x="6000" y="0"/>
    <p:text>Не нравится кусок про разработку: то ли разработка архитектуры, кодирование оставить, то ли сократить до простой разработки. Смотря что хотелось здесь показать.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5-20T21:57:02.256" idx="4">
    <p:pos x="6000" y="100"/>
    <p:text>Второе предложение: либо порядок слов поменять (критичные для него вопросы), либо запятую поставить</p:text>
  </p:cm>
  <p:cm authorId="0" dt="2019-05-20T21:58:25.040" idx="3">
    <p:pos x="6000" y="0"/>
    <p:text>Может сначала всё, что делает qa, а потом упомянуть фиксацию результата? Есть примеры?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5-20T22:01:31.016" idx="6">
    <p:pos x="6000" y="100"/>
    <p:text>Нельзя разбить на два куска? Или упростить формулировки здесь или в рамках текста на две части разбить (пытаюсь читать подряд и получаются странности)</p:text>
  </p:cm>
  <p:cm authorId="0" dt="2019-05-20T22:05:11.552" idx="5">
    <p:pos x="6000" y="0"/>
    <p:text>Согласовать предложения, используя одну форму слов: углубление - &gt;углубляет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5-20T22:02:57.790" idx="7">
    <p:pos x="6000" y="0"/>
    <p:text>Не отдана на тестирование в конец, про состояние требований не стоит сказать?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12800"/>
            <a:ext cx="5343600" cy="400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278312" y="0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/>
          <p:nvPr/>
        </p:nvSpPr>
        <p:spPr>
          <a:xfrm>
            <a:off x="4278312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00" cy="4008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78" name="Google Shape;78;p1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:notes"/>
          <p:cNvSpPr txBox="1"/>
          <p:nvPr/>
        </p:nvSpPr>
        <p:spPr>
          <a:xfrm>
            <a:off x="4278312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87" name="Google Shape;187;p10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QA узнает особенности реализации; QA уточняет информацию для анализа возможного side effect; QA проверяет критичные кейсы и UI локально у разработчика;Обнаруженные замечания сразу кратко фиксируются в задачу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 чем мне довелось столкнуться: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1) Модуль отчётов в системе был очень хрупкий, небольшие изменения могли привести к глобальной поломке. Локальная проверка изменений помогла сократить количество возвратов на доработку и критичных ошибок в разы.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2) При разработке одной из кастомизаций были добавлен автоматический процессинг в систему. Исправление баги в одной ветке алгоритма приводило к поломке в соседней ветке. Тестировщик рассказал особенности и причины использования системы по определенным переходам и как можно быстро проверить изменения, что помогло понять разработчику, как именно лучше сделать фикс.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3) Перед проверкой модификации одного из алгоритмов системы тестировщик попросил помощи у Dev Lead для получения информации о неявных влияниях доработок. В результате были обнаружены ветки, которые не были покрыты тестами, зафиксированы новые данные для импакт-анализа.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:notes"/>
          <p:cNvSpPr txBox="1"/>
          <p:nvPr/>
        </p:nvSpPr>
        <p:spPr>
          <a:xfrm>
            <a:off x="4278312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9" name="Google Shape;199;p11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Что получаем: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небольшие затраты по времени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- 1-2 блокера (баги интеграции) на тестовом стенде вместо 10 и более (при условии команды разработки в основном из джунов)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улучшение понимания разработчиком, как и почему тестировщики что-то проверяют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улучшение понимания бизнеса разработчиком (помним, что тестировщик уже говорил с аналитиком)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улучшение понимания технических особенностей тестировщиком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улучшение понимания взаимосвязей в коде тестировщиком, а иногда и разработчиком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повышение скорости фикса критичных багов (не тратим время на обновление тестового стенда, на заведение тикита в баг-трекере, разработчик просто записывает замечания в таску к себе и фиксит)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повышение вероятности узнавания о проблеме командой (если у разработчика что-то не получилось сделать так, как хотел бизнес, и он сделал немного иначе, то этот вариант сразу будет обсужден с аналитиком, если это критичный момент)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:notes"/>
          <p:cNvSpPr txBox="1"/>
          <p:nvPr/>
        </p:nvSpPr>
        <p:spPr>
          <a:xfrm>
            <a:off x="4278312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11" name="Google Shape;211;p12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Последний этап - администрирование, подготовка тестовых стендов, девопс и т.д., в данный этап я включаю любые обслуживающие работы по подготовке необходимого окружения для проведения анализа, разработки и тестирования.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Данный этап стоит последним в списке, но может быть начат раньше - как только будет получена информация о том, какие активности необходимо осуществить и с какими настройками (например, версии ОС сервера, доступы, мощности серверов и т.д.).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Состояние проекта может быть любое, но до начала работ по тестированию.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:notes"/>
          <p:cNvSpPr txBox="1"/>
          <p:nvPr/>
        </p:nvSpPr>
        <p:spPr>
          <a:xfrm>
            <a:off x="4278312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23" name="Google Shape;223;p13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QA получает информацию об окружении кастомера, интеграциях; QA проводит анализ того, какие технические сложности могут возникнуть при тестировании; осуществляется поиск решения. Так же QA может сформулировать какие-либо необходимости, основываясь на информации о кастомизации.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И, казалось бы, простое общение - может творить чудеса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1) Когда в рамках кастомизации мигрируются данные, QA предупреждает о необходимости иметь доступ к изменению подключения к базе (с тестовой на смигрированную и обратно), админы не отвлекаются. А спустя время со стороны админов введено фиксирование информации о стендах для тестирования, где сразу прописывается путь к расшаренному файлу конфига к базе, папкам с логами.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2) В рамках работы над кастомизациями у каждой из них есть свой приоритет, некоторые могут иметь одинаковый приоритет. QA же может предоставить админу дополнительную информацию о состоянии работ по кастомизации, чтобы понять, какой стенд для проверки инсталлера системы готовить первым.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3) При настройке обновления QA может уточнить для devops-инженера, какая логика обновления базы будет для конкретной кастомизации: возможно можно отключить обновление базы, так как изменений не будет, что уменьшит время обновления.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 txBox="1"/>
          <p:nvPr/>
        </p:nvSpPr>
        <p:spPr>
          <a:xfrm>
            <a:off x="4278312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35" name="Google Shape;235;p14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Данный этап зачастую сильно зависит от особенностей поставляемого приложения, способов поставки в продакшен и может развернуться в совершенно иные “плюшки” для проекта, но они безусловно будут. Но вот, что получили мы: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понимание технические детали настройки тестового стенда (возможно тестировщик уже знает, что у конечного пользователя будет другая архитектура сервера и стенд нужно конфигурировать иначе)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понимание и знание мощностей, что может помочь при оценке производительности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знания о том, как развернуть приложение самостоятельно и как откатить изменения и возможно ли это. Также тестировщик может сообщить о том, что это будет нужно - и эти необходимости будут сразу учтены при настройке.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доступ к логам и мониторингу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:notes"/>
          <p:cNvSpPr txBox="1"/>
          <p:nvPr/>
        </p:nvSpPr>
        <p:spPr>
          <a:xfrm>
            <a:off x="4278312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47" name="Google Shape;247;p15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Лучшее погружение команды в бизнес</a:t>
            </a:r>
            <a:endParaRPr/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Быстрый фидбек по задаче</a:t>
            </a:r>
            <a:endParaRPr/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Повышение взаимной ответственности</a:t>
            </a:r>
            <a:endParaRPr/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Повышение заинтересованности в общем деле</a:t>
            </a:r>
            <a:endParaRPr/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Снижение вероятности блокеров и критикалов на тестовом стенде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6:notes"/>
          <p:cNvSpPr txBox="1"/>
          <p:nvPr/>
        </p:nvSpPr>
        <p:spPr>
          <a:xfrm>
            <a:off x="4278312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59" name="Google Shape;259;p16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Шаринг знаний: аналитики тестировщикам, разработчики тестировщикам - и тестировщики в обратную сторону)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Улучшение понимания ожиданий бизнеса и учёт этих знаний при проведении тестирования, т.е. получаем “думающих тестировщиков”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Улучшение коммуникаций, улучшение микроклимата в команде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Для лидов: быстрое выявление конфликтов в команде, если такие имеются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7:notes"/>
          <p:cNvSpPr txBox="1"/>
          <p:nvPr/>
        </p:nvSpPr>
        <p:spPr>
          <a:xfrm>
            <a:off x="4278312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71" name="Google Shape;271;p17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/>
        </p:nvSpPr>
        <p:spPr>
          <a:xfrm>
            <a:off x="4278312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Всем добрый день! Меня зовут Вострикова Галина и я приехала из столицы Черноземья - города Воронежа, чтобы поделиться своим опытом. Уже семь лет я работаю в IT сфере: на различных позициях и в различных областях.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/>
        </p:nvSpPr>
        <p:spPr>
          <a:xfrm>
            <a:off x="4278312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 всё время моей работы я столкнулась с разными проектами: предметными областями, методологиями разработки и размерами команды. Также в рамках одного проекта условия менялись: варьировался размер команды, нагрузка, типы задач (например, на текущем проекте типы задач: саппорт (фидбеки от кастомеров), новая кастомизация, развитие базовой версии). При этом проблемы зачастую похожи, и касаются они так или иначе качества тестирования, качества поставляемого продукта. В своем докладе я хочу рассказать о положительном опыте раннего привлечения команды тестирования и участия тестировщиков в различных этапах работы над проектом и показать, какое именно положительное влияние на качество ПО я смогла получить в результате.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/>
        </p:nvSpPr>
        <p:spPr>
          <a:xfrm>
            <a:off x="4278312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Я хочу отметить важный пункт, что мой подход подразумевает неповышение затрат на тестирование. Чтобы нам дальше было проще говорить, я выделю этапы работы над проектом, а потом расскажу, как и зачем можно привлекать тестировщиков и что именно можно получить (с точки зрения всех участников процесса) - всё это подкреплено реальными случаями из жизни.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/>
          <p:nvPr/>
        </p:nvSpPr>
        <p:spPr>
          <a:xfrm>
            <a:off x="4278312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/>
              <a:t>Рассмотрим этапы работы над проектом:</a:t>
            </a:r>
            <a:endParaRPr/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/>
              <a:t>Этап аналитики: сбор требований и документирование</a:t>
            </a:r>
            <a:endParaRPr/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/>
              <a:t>Этап разработки: разработка архитектуры приложения/модуля, кодирование, код-ревью, юнит-тесты и т.д. </a:t>
            </a:r>
            <a:endParaRPr/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/>
              <a:t>Этап подготовки и настройки тестового стенда: выбор окружения для сервера, клиентских машин, правила обновления и отката, конфигурирования и т.д.</a:t>
            </a:r>
            <a:endParaRPr/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/>
              <a:t>Этап тестирования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/>
              <a:t>Оговорюсь сразу, что я не буду рассказывать про то, что и как можно протестировать на том или ином этапе работы, я не буду говорить про тестирование требований или написание unit-тестов тестировщиком. Я расскажу о том, как более глубокое вовлечение членов команды в активности “соседей” может позитивно отразиться на всём проекте и, в первую очередь, на достижении ожидаемого качества продукта. Далее рассмотрим подробно первые три этапа.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/>
          <p:nvPr/>
        </p:nvSpPr>
        <p:spPr>
          <a:xfrm>
            <a:off x="4278312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Первый этап - Аналитика. Что в этот момент у нас есть? На самом деле может быть, что нет даже законченных требований- только какой-то драфт или схема; кода нет; аналитик ведёт активную работу на требованиями.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/>
          <p:nvPr/>
        </p:nvSpPr>
        <p:spPr>
          <a:xfrm>
            <a:off x="4278312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51" name="Google Shape;151;p7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QA узнает ожидания бизнеса; QA задаёт вопросы критичные для него; Результаты разъяснений фиксируются в удобном формате; QA составляет план изучения домена, если необходимо.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Из самых ярких примеров: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1) При разработке требований по новой кастомизации, которая меняла один из сложных и основных алгоритмов системы не были учтены особенности работы алгоритма на определенном типе данных -  алгоритм ломался. QA уточнил логику работы ещё на этапе заметок у аналитика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2) Аналитик после общения с кастомером рассказал специфику работы с системой, с которой мы интегрируемся, что позволило подготовить заранее тестовые данные, которые учитывали особенность воркфлоу кастомера, что привело к обнаружению особенности выходных данных сторонней системы, на которых у нас была бага.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3) QA избегал общения с одним из аналитиков. Причина была в конфликте, были споры о замечаниях к документации. Таким образом, вскрылось две проблемы: проблема коммуникаций и плохо сформулированные требования - и это произошло на ранних этапах.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 txBox="1"/>
          <p:nvPr/>
        </p:nvSpPr>
        <p:spPr>
          <a:xfrm>
            <a:off x="4278312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63" name="Google Shape;163;p8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Что получаем: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небольшие затраты по времени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углубление понимания бизнеса и ожиданий от бизнеса тестировщиком, что помогает правильно расставить приоритеты тестирования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бизнес получает другой взгляд  на требования, возможно будут заданы уточняющие вопросы, которые натолкнут на изменение тех или иных решений или приведут к необходимости провести дополнительную аналитику - и мы это узнаем до того, как написан код. А всё же помнят о стоимости ошибки на тех или иных этапах проекта.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тестирование заранее знает, что именно им проверять, возможно заранее можно подготовить тестовые данные, окружения, скрипты, изучить что-то. таким образом, когда задача придет в тестирование - тестировщик будет по все оружии и максимально быстро даст фидбек разработчику, а не будет заниматься ресерчем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аналитик быстро получает фидбек по своему документу: что понятно, а что нет, находясь в контексте задачи и исправит/допишет с минимальными затратами (не надо переключаться между задачами)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 txBox="1"/>
          <p:nvPr/>
        </p:nvSpPr>
        <p:spPr>
          <a:xfrm>
            <a:off x="4278312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75" name="Google Shape;175;p9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Следующий этап - разработка. Что в этот момент у нас есть? фича или часть фичи разработана, исполнитель не отдал фичу в тест, он только закончил делать задачу и всё ещё максимально погружен в неё.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41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ctrTitle"/>
          </p:nvPr>
        </p:nvSpPr>
        <p:spPr>
          <a:xfrm>
            <a:off x="755650" y="2347913"/>
            <a:ext cx="8569200" cy="16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ubTitle" idx="1"/>
          </p:nvPr>
        </p:nvSpPr>
        <p:spPr>
          <a:xfrm>
            <a:off x="1512888" y="4283075"/>
            <a:ext cx="7056300" cy="19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/>
          <a:lstStyle>
            <a:lvl1pPr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2000"/>
              <a:buNone/>
              <a:defRPr/>
            </a:lvl4pPr>
            <a:lvl5pPr lvl="4" algn="ctr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2000"/>
              <a:buNone/>
              <a:defRPr/>
            </a:lvl5pPr>
            <a:lvl6pPr lvl="5" algn="ctr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2000"/>
              <a:buNone/>
              <a:defRPr/>
            </a:lvl6pPr>
            <a:lvl7pPr lvl="6" algn="ctr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2000"/>
              <a:buNone/>
              <a:defRPr/>
            </a:lvl7pPr>
            <a:lvl8pPr lvl="7" algn="ctr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2000"/>
              <a:buNone/>
              <a:defRPr/>
            </a:lvl8pPr>
            <a:lvl9pPr lvl="8" algn="ctr" rtl="0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41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69300" cy="12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503237" y="1768475"/>
            <a:ext cx="9069300" cy="49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/>
          <a:lstStyle>
            <a:lvl1pPr marL="45720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41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 rot="5400000">
            <a:off x="5211675" y="2395475"/>
            <a:ext cx="6454800" cy="22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 rot="5400000">
            <a:off x="600825" y="203975"/>
            <a:ext cx="6454800" cy="6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/>
          <a:lstStyle>
            <a:lvl1pPr marL="45720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41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69300" cy="12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 rot="5400000">
            <a:off x="2544074" y="-272275"/>
            <a:ext cx="4987800" cy="90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/>
          <a:lstStyle>
            <a:lvl1pPr marL="45720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41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1976438" y="5291138"/>
            <a:ext cx="6048300" cy="6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>
            <a:spLocks noGrp="1"/>
          </p:cNvSpPr>
          <p:nvPr>
            <p:ph type="pic" idx="2"/>
          </p:nvPr>
        </p:nvSpPr>
        <p:spPr>
          <a:xfrm>
            <a:off x="1976438" y="674688"/>
            <a:ext cx="6048300" cy="4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1976438" y="5916613"/>
            <a:ext cx="60483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/>
          <a:lstStyle>
            <a:lvl1pPr marL="45720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 rtl="0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 rtl="0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41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504825" y="301625"/>
            <a:ext cx="3316200" cy="1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3941763" y="301625"/>
            <a:ext cx="5635500" cy="6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/>
          <a:lstStyle>
            <a:lvl1pPr marL="45720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228600" algn="l" rtl="0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 sz="2800"/>
            </a:lvl2pPr>
            <a:lvl3pPr marL="137160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2000"/>
            </a:lvl4pPr>
            <a:lvl5pPr marL="2286000" lvl="4" indent="-228600" algn="l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/>
            </a:lvl5pPr>
            <a:lvl6pPr marL="2743200" lvl="5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/>
            </a:lvl6pPr>
            <a:lvl7pPr marL="3200400" lvl="6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/>
            </a:lvl7pPr>
            <a:lvl8pPr marL="3657600" lvl="7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/>
            </a:lvl8pPr>
            <a:lvl9pPr marL="4114800" lvl="8" indent="-228600" algn="l" rtl="0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504825" y="1581150"/>
            <a:ext cx="3316200" cy="51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/>
          <a:lstStyle>
            <a:lvl1pPr marL="45720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 rtl="0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 rtl="0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41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69300" cy="12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41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69300" cy="12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503238" y="1768475"/>
            <a:ext cx="4457700" cy="49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/>
          <a:lstStyle>
            <a:lvl1pPr marL="45720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228600" algn="l" rtl="0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 sz="2400"/>
            </a:lvl2pPr>
            <a:lvl3pPr marL="137160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000"/>
            </a:lvl3pPr>
            <a:lvl4pPr marL="182880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 algn="l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 rtl="0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5113338" y="1768475"/>
            <a:ext cx="4459200" cy="49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/>
          <a:lstStyle>
            <a:lvl1pPr marL="45720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228600" algn="l" rtl="0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 sz="2400"/>
            </a:lvl2pPr>
            <a:lvl3pPr marL="137160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000"/>
            </a:lvl3pPr>
            <a:lvl4pPr marL="182880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 algn="l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 rtl="0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41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796925" y="4857750"/>
            <a:ext cx="8567700" cy="15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796925" y="3203575"/>
            <a:ext cx="8567700" cy="16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b" anchorCtr="0"/>
          <a:lstStyle>
            <a:lvl1pPr marL="45720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 rtl="0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 rtl="0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41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69300" cy="12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503237" y="1768475"/>
            <a:ext cx="9069300" cy="49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/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41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/>
          <p:nvPr/>
        </p:nvSpPr>
        <p:spPr>
          <a:xfrm>
            <a:off x="0" y="0"/>
            <a:ext cx="10080600" cy="2663700"/>
          </a:xfrm>
          <a:prstGeom prst="roundRect">
            <a:avLst>
              <a:gd name="adj" fmla="val 12"/>
            </a:avLst>
          </a:prstGeom>
          <a:solidFill>
            <a:srgbClr val="24877A"/>
          </a:solidFill>
          <a:ln w="9525" cap="flat" cmpd="sng">
            <a:solidFill>
              <a:srgbClr val="808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2"/>
          <p:cNvSpPr txBox="1"/>
          <p:nvPr/>
        </p:nvSpPr>
        <p:spPr>
          <a:xfrm>
            <a:off x="3824287" y="254000"/>
            <a:ext cx="5895900" cy="6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79C6BB"/>
              </a:buClr>
              <a:buSzPts val="3000"/>
              <a:buFont typeface="Open Sans"/>
              <a:buNone/>
            </a:pPr>
            <a:r>
              <a:rPr lang="ru-RU" sz="3000" b="0" i="0" u="none" strike="noStrike" cap="none">
                <a:solidFill>
                  <a:srgbClr val="79C6BB"/>
                </a:solidFill>
                <a:latin typeface="Open Sans"/>
                <a:ea typeface="Open Sans"/>
                <a:cs typeface="Open Sans"/>
                <a:sym typeface="Open Sans"/>
              </a:rPr>
              <a:t>Software quality assurance days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2"/>
          <p:cNvSpPr txBox="1"/>
          <p:nvPr/>
        </p:nvSpPr>
        <p:spPr>
          <a:xfrm>
            <a:off x="3824287" y="863600"/>
            <a:ext cx="5861100" cy="9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Open Sans"/>
              <a:buNone/>
            </a:pPr>
            <a:r>
              <a:rPr lang="ru-RU" sz="27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25 Международная конференция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Open Sans"/>
              <a:buNone/>
            </a:pPr>
            <a:r>
              <a:rPr lang="ru-RU" sz="27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по вопросам качества ПО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2"/>
          <p:cNvSpPr txBox="1"/>
          <p:nvPr/>
        </p:nvSpPr>
        <p:spPr>
          <a:xfrm>
            <a:off x="3824274" y="1830375"/>
            <a:ext cx="21075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Open Sans"/>
              <a:buNone/>
            </a:pPr>
            <a:r>
              <a:rPr lang="ru-RU" sz="2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sqadays.com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2"/>
          <p:cNvSpPr/>
          <p:nvPr/>
        </p:nvSpPr>
        <p:spPr>
          <a:xfrm>
            <a:off x="0" y="6911975"/>
            <a:ext cx="10080600" cy="647700"/>
          </a:xfrm>
          <a:prstGeom prst="roundRect">
            <a:avLst>
              <a:gd name="adj" fmla="val 52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2"/>
          <p:cNvSpPr txBox="1"/>
          <p:nvPr/>
        </p:nvSpPr>
        <p:spPr>
          <a:xfrm>
            <a:off x="36512" y="6911975"/>
            <a:ext cx="24606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lang="ru-RU"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Санкт-Петербург. </a:t>
            </a: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lang="ru-RU"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31 мая–1 июня 2019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2"/>
          <p:cNvSpPr txBox="1"/>
          <p:nvPr/>
        </p:nvSpPr>
        <p:spPr>
          <a:xfrm>
            <a:off x="431800" y="2987675"/>
            <a:ext cx="93600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3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Вострикова Галина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2"/>
          <p:cNvSpPr txBox="1"/>
          <p:nvPr/>
        </p:nvSpPr>
        <p:spPr>
          <a:xfrm>
            <a:off x="431800" y="3563937"/>
            <a:ext cx="92886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Corepartners. Воронеж, Россия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2"/>
          <p:cNvSpPr txBox="1"/>
          <p:nvPr/>
        </p:nvSpPr>
        <p:spPr>
          <a:xfrm>
            <a:off x="417512" y="5214937"/>
            <a:ext cx="9374100" cy="11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0" i="0" u="none" strike="noStrike" cap="none" dirty="0">
                <a:solidFill>
                  <a:srgbClr val="24877A"/>
                </a:solidFill>
                <a:latin typeface="Open Sans"/>
                <a:ea typeface="Open Sans"/>
                <a:cs typeface="Open Sans"/>
                <a:sym typeface="Open Sans"/>
              </a:rPr>
              <a:t>Тестирование в жизни проекта: непоправимая польза раннего подключения тестировщиков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12" y="34925"/>
            <a:ext cx="151130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2717" y="2778893"/>
            <a:ext cx="2789706" cy="2477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1"/>
          <p:cNvPicPr preferRelativeResize="0"/>
          <p:nvPr/>
        </p:nvPicPr>
        <p:blipFill rotWithShape="1">
          <a:blip r:embed="rId3">
            <a:alphaModFix/>
          </a:blip>
          <a:srcRect t="7438" b="8122"/>
          <a:stretch/>
        </p:blipFill>
        <p:spPr>
          <a:xfrm>
            <a:off x="-1" y="0"/>
            <a:ext cx="10080625" cy="703072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1"/>
          <p:cNvSpPr/>
          <p:nvPr/>
        </p:nvSpPr>
        <p:spPr>
          <a:xfrm>
            <a:off x="0" y="6911975"/>
            <a:ext cx="10080600" cy="647700"/>
          </a:xfrm>
          <a:prstGeom prst="roundRect">
            <a:avLst>
              <a:gd name="adj" fmla="val 52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37" y="7016750"/>
            <a:ext cx="704850" cy="436562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1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69300" cy="126060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dirty="0">
                <a:solidFill>
                  <a:schemeClr val="lt1"/>
                </a:solidFill>
              </a:rPr>
              <a:t>Разработка: что делаем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93" name="Google Shape;193;p21"/>
          <p:cNvSpPr txBox="1">
            <a:spLocks noGrp="1"/>
          </p:cNvSpPr>
          <p:nvPr>
            <p:ph type="body" idx="1"/>
          </p:nvPr>
        </p:nvSpPr>
        <p:spPr>
          <a:xfrm>
            <a:off x="503237" y="1936631"/>
            <a:ext cx="9069300" cy="380370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txBody>
          <a:bodyPr spcFirstLastPara="1" wrap="square" lIns="0" tIns="28200" rIns="0" bIns="0" anchor="t" anchorCtr="0">
            <a:noAutofit/>
          </a:bodyPr>
          <a:lstStyle/>
          <a:p>
            <a:pPr marL="685800" lvl="0" indent="-457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⮚"/>
            </a:pPr>
            <a:r>
              <a:rPr lang="ru-RU" sz="3600" dirty="0">
                <a:solidFill>
                  <a:schemeClr val="lt1"/>
                </a:solidFill>
              </a:rPr>
              <a:t>QA узнает особенности реализации</a:t>
            </a:r>
            <a:endParaRPr dirty="0"/>
          </a:p>
          <a:p>
            <a:pPr marL="685800" lvl="0" indent="-457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⮚"/>
            </a:pPr>
            <a:r>
              <a:rPr lang="ru-RU" sz="3600" dirty="0">
                <a:solidFill>
                  <a:schemeClr val="lt1"/>
                </a:solidFill>
              </a:rPr>
              <a:t>QA уточняет информацию для анализа возможного side effect</a:t>
            </a:r>
            <a:endParaRPr dirty="0"/>
          </a:p>
          <a:p>
            <a:pPr marL="685800" lvl="0" indent="-457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⮚"/>
            </a:pPr>
            <a:r>
              <a:rPr lang="ru-RU" sz="3600" dirty="0">
                <a:solidFill>
                  <a:schemeClr val="lt1"/>
                </a:solidFill>
              </a:rPr>
              <a:t>QA проверяет критичные кейсы и UI локально у разработчика</a:t>
            </a:r>
            <a:endParaRPr dirty="0"/>
          </a:p>
          <a:p>
            <a:pPr marL="685800" lvl="0" indent="-457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⮚"/>
            </a:pPr>
            <a:r>
              <a:rPr lang="ru-RU" sz="3600" dirty="0">
                <a:solidFill>
                  <a:schemeClr val="lt1"/>
                </a:solidFill>
              </a:rPr>
              <a:t>Обнаруженные замечания сразу кратко фиксируются в задачу</a:t>
            </a:r>
            <a:endParaRPr sz="3600" dirty="0">
              <a:solidFill>
                <a:schemeClr val="lt1"/>
              </a:solidFill>
            </a:endParaRPr>
          </a:p>
        </p:txBody>
      </p:sp>
      <p:sp>
        <p:nvSpPr>
          <p:cNvPr id="194" name="Google Shape;194;p21"/>
          <p:cNvSpPr txBox="1"/>
          <p:nvPr/>
        </p:nvSpPr>
        <p:spPr>
          <a:xfrm>
            <a:off x="847724" y="6979525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Тестирование в жизни проекта: непоправимая польза раннего подключения тестировщиков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1"/>
          <p:cNvSpPr txBox="1">
            <a:spLocks noGrp="1"/>
          </p:cNvSpPr>
          <p:nvPr>
            <p:ph type="sldNum" idx="12"/>
          </p:nvPr>
        </p:nvSpPr>
        <p:spPr>
          <a:xfrm>
            <a:off x="7226237" y="7022036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>
                <a:solidFill>
                  <a:schemeClr val="lt1"/>
                </a:solidFill>
              </a:rPr>
              <a:t>10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2"/>
          <p:cNvPicPr preferRelativeResize="0"/>
          <p:nvPr/>
        </p:nvPicPr>
        <p:blipFill rotWithShape="1">
          <a:blip r:embed="rId3">
            <a:alphaModFix/>
          </a:blip>
          <a:srcRect l="13455" r="4798"/>
          <a:stretch/>
        </p:blipFill>
        <p:spPr>
          <a:xfrm>
            <a:off x="10160" y="0"/>
            <a:ext cx="10058400" cy="692111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2"/>
          <p:cNvSpPr/>
          <p:nvPr/>
        </p:nvSpPr>
        <p:spPr>
          <a:xfrm>
            <a:off x="0" y="6911975"/>
            <a:ext cx="10080600" cy="647700"/>
          </a:xfrm>
          <a:prstGeom prst="roundRect">
            <a:avLst>
              <a:gd name="adj" fmla="val 52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37" y="7016750"/>
            <a:ext cx="704850" cy="436562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2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69300" cy="126060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dirty="0">
                <a:solidFill>
                  <a:schemeClr val="lt1"/>
                </a:solidFill>
              </a:rPr>
              <a:t>Разработка: результат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05" name="Google Shape;205;p22"/>
          <p:cNvSpPr txBox="1">
            <a:spLocks noGrp="1"/>
          </p:cNvSpPr>
          <p:nvPr>
            <p:ph type="body" idx="1"/>
          </p:nvPr>
        </p:nvSpPr>
        <p:spPr>
          <a:xfrm>
            <a:off x="503237" y="1936630"/>
            <a:ext cx="9069300" cy="433530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txBody>
          <a:bodyPr spcFirstLastPara="1" wrap="square" lIns="0" tIns="28200" rIns="0" bIns="0" anchor="t" anchorCtr="0">
            <a:noAutofit/>
          </a:bodyPr>
          <a:lstStyle/>
          <a:p>
            <a:pPr marL="685800" lvl="0" indent="-457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⮚"/>
            </a:pPr>
            <a:r>
              <a:rPr lang="ru-RU" sz="3600" b="1" dirty="0">
                <a:solidFill>
                  <a:schemeClr val="lt1"/>
                </a:solidFill>
              </a:rPr>
              <a:t>DEV</a:t>
            </a:r>
            <a:r>
              <a:rPr lang="ru-RU" sz="3600" dirty="0">
                <a:solidFill>
                  <a:schemeClr val="lt1"/>
                </a:solidFill>
              </a:rPr>
              <a:t>: быстро получает фидбек по качеству задачи</a:t>
            </a:r>
            <a:endParaRPr dirty="0"/>
          </a:p>
          <a:p>
            <a:pPr marL="685800" lvl="0" indent="-457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⮚"/>
            </a:pPr>
            <a:r>
              <a:rPr lang="ru-RU" sz="3600" b="1" dirty="0">
                <a:solidFill>
                  <a:schemeClr val="lt1"/>
                </a:solidFill>
              </a:rPr>
              <a:t>QA</a:t>
            </a:r>
            <a:r>
              <a:rPr lang="ru-RU" sz="3600" dirty="0">
                <a:solidFill>
                  <a:schemeClr val="lt1"/>
                </a:solidFill>
              </a:rPr>
              <a:t>: получает информацию о неочевидных связях в коде</a:t>
            </a:r>
            <a:endParaRPr dirty="0"/>
          </a:p>
          <a:p>
            <a:pPr marL="685800" lvl="0" indent="-457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⮚"/>
            </a:pPr>
            <a:r>
              <a:rPr lang="ru-RU" sz="3600" b="1" dirty="0">
                <a:solidFill>
                  <a:schemeClr val="lt1"/>
                </a:solidFill>
              </a:rPr>
              <a:t>DEV</a:t>
            </a:r>
            <a:r>
              <a:rPr lang="ru-RU" sz="3600" dirty="0">
                <a:solidFill>
                  <a:schemeClr val="lt1"/>
                </a:solidFill>
              </a:rPr>
              <a:t>: углубляет знания о способах выявление критичных проблем</a:t>
            </a:r>
            <a:endParaRPr dirty="0"/>
          </a:p>
          <a:p>
            <a:pPr marL="685800" lvl="0" indent="-457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⮚"/>
            </a:pPr>
            <a:r>
              <a:rPr lang="ru-RU" sz="3600" b="1" dirty="0">
                <a:solidFill>
                  <a:schemeClr val="lt1"/>
                </a:solidFill>
              </a:rPr>
              <a:t>QA</a:t>
            </a:r>
            <a:r>
              <a:rPr lang="ru-RU" sz="3600" dirty="0">
                <a:solidFill>
                  <a:schemeClr val="lt1"/>
                </a:solidFill>
              </a:rPr>
              <a:t>: снижает вероятность получить нерабочий тестовый стенд</a:t>
            </a:r>
            <a:endParaRPr sz="3600" b="1" dirty="0">
              <a:solidFill>
                <a:schemeClr val="lt1"/>
              </a:solidFill>
            </a:endParaRPr>
          </a:p>
        </p:txBody>
      </p:sp>
      <p:sp>
        <p:nvSpPr>
          <p:cNvPr id="206" name="Google Shape;206;p22"/>
          <p:cNvSpPr txBox="1"/>
          <p:nvPr/>
        </p:nvSpPr>
        <p:spPr>
          <a:xfrm>
            <a:off x="847724" y="6979525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Тестирование в жизни проекта: непоправимая польза раннего подключения тестировщиков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2"/>
          <p:cNvSpPr txBox="1">
            <a:spLocks noGrp="1"/>
          </p:cNvSpPr>
          <p:nvPr>
            <p:ph type="sldNum" idx="12"/>
          </p:nvPr>
        </p:nvSpPr>
        <p:spPr>
          <a:xfrm>
            <a:off x="7226237" y="7022036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>
                <a:solidFill>
                  <a:schemeClr val="lt1"/>
                </a:solidFill>
              </a:rPr>
              <a:t>11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3"/>
          <p:cNvPicPr preferRelativeResize="0"/>
          <p:nvPr/>
        </p:nvPicPr>
        <p:blipFill rotWithShape="1">
          <a:blip r:embed="rId3">
            <a:alphaModFix/>
          </a:blip>
          <a:srcRect l="9421" r="8436"/>
          <a:stretch/>
        </p:blipFill>
        <p:spPr>
          <a:xfrm>
            <a:off x="-20320" y="794"/>
            <a:ext cx="10099040" cy="692032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3"/>
          <p:cNvSpPr/>
          <p:nvPr/>
        </p:nvSpPr>
        <p:spPr>
          <a:xfrm>
            <a:off x="0" y="6911975"/>
            <a:ext cx="10080600" cy="647700"/>
          </a:xfrm>
          <a:prstGeom prst="roundRect">
            <a:avLst>
              <a:gd name="adj" fmla="val 52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37" y="7016750"/>
            <a:ext cx="704850" cy="436562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3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69300" cy="126060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dirty="0">
                <a:solidFill>
                  <a:schemeClr val="lt1"/>
                </a:solidFill>
              </a:rPr>
              <a:t>Администрирование: состояние проекта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17" name="Google Shape;217;p23"/>
          <p:cNvSpPr txBox="1">
            <a:spLocks noGrp="1"/>
          </p:cNvSpPr>
          <p:nvPr>
            <p:ph type="body" idx="1"/>
          </p:nvPr>
        </p:nvSpPr>
        <p:spPr>
          <a:xfrm>
            <a:off x="503237" y="1936631"/>
            <a:ext cx="9069300" cy="237120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txBody>
          <a:bodyPr spcFirstLastPara="1" wrap="square" lIns="0" tIns="28200" rIns="0" bIns="0" anchor="t" anchorCtr="0">
            <a:noAutofit/>
          </a:bodyPr>
          <a:lstStyle/>
          <a:p>
            <a:pPr marL="685800" lvl="0" indent="-457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⮚"/>
            </a:pPr>
            <a:r>
              <a:rPr lang="ru-RU" sz="3600" dirty="0">
                <a:solidFill>
                  <a:schemeClr val="lt1"/>
                </a:solidFill>
              </a:rPr>
              <a:t>Работы по проекту начаты</a:t>
            </a:r>
            <a:endParaRPr dirty="0"/>
          </a:p>
          <a:p>
            <a:pPr marL="685800" lvl="0" indent="-457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⮚"/>
            </a:pPr>
            <a:r>
              <a:rPr lang="ru-RU" sz="3600" dirty="0">
                <a:solidFill>
                  <a:schemeClr val="lt1"/>
                </a:solidFill>
              </a:rPr>
              <a:t>Скоуп задач по администрированию определён</a:t>
            </a:r>
            <a:endParaRPr dirty="0"/>
          </a:p>
          <a:p>
            <a:pPr marL="685800" lvl="0" indent="-457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⮚"/>
            </a:pPr>
            <a:r>
              <a:rPr lang="ru-RU" sz="3600" dirty="0">
                <a:solidFill>
                  <a:schemeClr val="lt1"/>
                </a:solidFill>
              </a:rPr>
              <a:t>Работы по тестированию не начаты</a:t>
            </a:r>
            <a:endParaRPr sz="3600" dirty="0">
              <a:solidFill>
                <a:schemeClr val="lt1"/>
              </a:solidFill>
            </a:endParaRPr>
          </a:p>
        </p:txBody>
      </p:sp>
      <p:sp>
        <p:nvSpPr>
          <p:cNvPr id="218" name="Google Shape;218;p23"/>
          <p:cNvSpPr txBox="1"/>
          <p:nvPr/>
        </p:nvSpPr>
        <p:spPr>
          <a:xfrm>
            <a:off x="847724" y="6979525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Тестирование в жизни проекта: непоправимая польза раннего подключения тестировщиков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3"/>
          <p:cNvSpPr txBox="1">
            <a:spLocks noGrp="1"/>
          </p:cNvSpPr>
          <p:nvPr>
            <p:ph type="sldNum" idx="12"/>
          </p:nvPr>
        </p:nvSpPr>
        <p:spPr>
          <a:xfrm>
            <a:off x="7226237" y="7022036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>
                <a:solidFill>
                  <a:schemeClr val="lt1"/>
                </a:solidFill>
              </a:rPr>
              <a:t>12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4"/>
          <p:cNvPicPr preferRelativeResize="0"/>
          <p:nvPr/>
        </p:nvPicPr>
        <p:blipFill rotWithShape="1">
          <a:blip r:embed="rId3">
            <a:alphaModFix/>
          </a:blip>
          <a:srcRect l="15014" r="3071"/>
          <a:stretch/>
        </p:blipFill>
        <p:spPr>
          <a:xfrm>
            <a:off x="0" y="0"/>
            <a:ext cx="10078720" cy="692111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4"/>
          <p:cNvSpPr/>
          <p:nvPr/>
        </p:nvSpPr>
        <p:spPr>
          <a:xfrm>
            <a:off x="0" y="6911975"/>
            <a:ext cx="10080600" cy="647700"/>
          </a:xfrm>
          <a:prstGeom prst="roundRect">
            <a:avLst>
              <a:gd name="adj" fmla="val 52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37" y="7016750"/>
            <a:ext cx="704850" cy="436562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4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69300" cy="126060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dirty="0">
                <a:solidFill>
                  <a:schemeClr val="lt1"/>
                </a:solidFill>
              </a:rPr>
              <a:t>Администрирование: что делаем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29" name="Google Shape;229;p24"/>
          <p:cNvSpPr txBox="1">
            <a:spLocks noGrp="1"/>
          </p:cNvSpPr>
          <p:nvPr>
            <p:ph type="body" idx="1"/>
          </p:nvPr>
        </p:nvSpPr>
        <p:spPr>
          <a:xfrm>
            <a:off x="503237" y="1936631"/>
            <a:ext cx="9069300" cy="345840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txBody>
          <a:bodyPr spcFirstLastPara="1" wrap="square" lIns="0" tIns="28200" rIns="0" bIns="0" anchor="t" anchorCtr="0">
            <a:noAutofit/>
          </a:bodyPr>
          <a:lstStyle/>
          <a:p>
            <a:pPr marL="685800" lvl="0" indent="-457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⮚"/>
            </a:pPr>
            <a:r>
              <a:rPr lang="ru-RU" sz="3600" dirty="0">
                <a:solidFill>
                  <a:schemeClr val="lt1"/>
                </a:solidFill>
              </a:rPr>
              <a:t>QA получает информацию об окружении кастомера, интеграциях</a:t>
            </a:r>
            <a:endParaRPr dirty="0"/>
          </a:p>
          <a:p>
            <a:pPr marL="685800" lvl="0" indent="-457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⮚"/>
            </a:pPr>
            <a:r>
              <a:rPr lang="ru-RU" sz="3600" dirty="0">
                <a:solidFill>
                  <a:schemeClr val="lt1"/>
                </a:solidFill>
              </a:rPr>
              <a:t>QA проводит анализ того, какие технические сложности могут возникнуть при тестировании</a:t>
            </a:r>
            <a:endParaRPr dirty="0"/>
          </a:p>
          <a:p>
            <a:pPr marL="685800" lvl="0" indent="-457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⮚"/>
            </a:pPr>
            <a:r>
              <a:rPr lang="ru-RU" sz="3600" dirty="0">
                <a:solidFill>
                  <a:schemeClr val="lt1"/>
                </a:solidFill>
              </a:rPr>
              <a:t>Осуществляется поиск решения</a:t>
            </a:r>
            <a:endParaRPr sz="3600" dirty="0">
              <a:solidFill>
                <a:schemeClr val="lt1"/>
              </a:solidFill>
            </a:endParaRPr>
          </a:p>
        </p:txBody>
      </p:sp>
      <p:sp>
        <p:nvSpPr>
          <p:cNvPr id="230" name="Google Shape;230;p24"/>
          <p:cNvSpPr txBox="1"/>
          <p:nvPr/>
        </p:nvSpPr>
        <p:spPr>
          <a:xfrm>
            <a:off x="847724" y="6979525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Тестирование в жизни проекта: непоправимая польза раннего подключения тестировщиков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4"/>
          <p:cNvSpPr txBox="1">
            <a:spLocks noGrp="1"/>
          </p:cNvSpPr>
          <p:nvPr>
            <p:ph type="sldNum" idx="12"/>
          </p:nvPr>
        </p:nvSpPr>
        <p:spPr>
          <a:xfrm>
            <a:off x="7226237" y="7022036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>
                <a:solidFill>
                  <a:schemeClr val="lt1"/>
                </a:solidFill>
              </a:rPr>
              <a:t>13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25"/>
          <p:cNvPicPr preferRelativeResize="0"/>
          <p:nvPr/>
        </p:nvPicPr>
        <p:blipFill rotWithShape="1">
          <a:blip r:embed="rId3">
            <a:alphaModFix/>
          </a:blip>
          <a:srcRect l="17484" t="4915"/>
          <a:stretch/>
        </p:blipFill>
        <p:spPr>
          <a:xfrm>
            <a:off x="0" y="10160"/>
            <a:ext cx="10068559" cy="7251421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5"/>
          <p:cNvSpPr/>
          <p:nvPr/>
        </p:nvSpPr>
        <p:spPr>
          <a:xfrm>
            <a:off x="0" y="6911975"/>
            <a:ext cx="10080600" cy="647700"/>
          </a:xfrm>
          <a:prstGeom prst="roundRect">
            <a:avLst>
              <a:gd name="adj" fmla="val 52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37" y="7016750"/>
            <a:ext cx="704850" cy="436562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5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69300" cy="1260600"/>
          </a:xfrm>
          <a:prstGeom prst="rect">
            <a:avLst/>
          </a:prstGeom>
          <a:solidFill>
            <a:srgbClr val="000000">
              <a:alpha val="65098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dirty="0">
                <a:solidFill>
                  <a:schemeClr val="lt1"/>
                </a:solidFill>
              </a:rPr>
              <a:t>Администрирование: результат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41" name="Google Shape;241;p25"/>
          <p:cNvSpPr txBox="1">
            <a:spLocks noGrp="1"/>
          </p:cNvSpPr>
          <p:nvPr>
            <p:ph type="body" idx="1"/>
          </p:nvPr>
        </p:nvSpPr>
        <p:spPr>
          <a:xfrm>
            <a:off x="503237" y="1936630"/>
            <a:ext cx="9069300" cy="4335300"/>
          </a:xfrm>
          <a:prstGeom prst="rect">
            <a:avLst/>
          </a:prstGeom>
          <a:solidFill>
            <a:srgbClr val="000000">
              <a:alpha val="65098"/>
            </a:srgbClr>
          </a:solidFill>
          <a:ln>
            <a:noFill/>
          </a:ln>
        </p:spPr>
        <p:txBody>
          <a:bodyPr spcFirstLastPara="1" wrap="square" lIns="0" tIns="28200" rIns="0" bIns="0" anchor="t" anchorCtr="0">
            <a:noAutofit/>
          </a:bodyPr>
          <a:lstStyle/>
          <a:p>
            <a:pPr marL="685800" lvl="0" indent="-457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⮚"/>
            </a:pPr>
            <a:r>
              <a:rPr lang="ru-RU" sz="3600" b="1" dirty="0">
                <a:solidFill>
                  <a:schemeClr val="lt1"/>
                </a:solidFill>
              </a:rPr>
              <a:t>QA</a:t>
            </a:r>
            <a:r>
              <a:rPr lang="ru-RU" sz="3600" dirty="0">
                <a:solidFill>
                  <a:schemeClr val="lt1"/>
                </a:solidFill>
              </a:rPr>
              <a:t> расширяет знания в области деталей настройки тестовых стендов</a:t>
            </a:r>
            <a:endParaRPr dirty="0"/>
          </a:p>
          <a:p>
            <a:pPr marL="685800" lvl="0" indent="-457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⮚"/>
            </a:pPr>
            <a:r>
              <a:rPr lang="ru-RU" sz="3600" b="1" dirty="0">
                <a:solidFill>
                  <a:schemeClr val="lt1"/>
                </a:solidFill>
              </a:rPr>
              <a:t>QA</a:t>
            </a:r>
            <a:r>
              <a:rPr lang="ru-RU" sz="3600" dirty="0">
                <a:solidFill>
                  <a:schemeClr val="lt1"/>
                </a:solidFill>
              </a:rPr>
              <a:t> экономят время админов, меняя необходимые настройки самостоятельно</a:t>
            </a:r>
            <a:endParaRPr dirty="0"/>
          </a:p>
          <a:p>
            <a:pPr marL="685800" lvl="0" indent="-457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⮚"/>
            </a:pPr>
            <a:r>
              <a:rPr lang="ru-RU" sz="3600" b="1" dirty="0">
                <a:solidFill>
                  <a:schemeClr val="lt1"/>
                </a:solidFill>
              </a:rPr>
              <a:t>Админы</a:t>
            </a:r>
            <a:r>
              <a:rPr lang="ru-RU" sz="3600" dirty="0">
                <a:solidFill>
                  <a:schemeClr val="lt1"/>
                </a:solidFill>
              </a:rPr>
              <a:t> облегчают процесс обновления стенда, мониторинг состояния</a:t>
            </a:r>
            <a:endParaRPr sz="3600" dirty="0">
              <a:solidFill>
                <a:schemeClr val="lt1"/>
              </a:solidFill>
            </a:endParaRPr>
          </a:p>
        </p:txBody>
      </p:sp>
      <p:sp>
        <p:nvSpPr>
          <p:cNvPr id="242" name="Google Shape;242;p25"/>
          <p:cNvSpPr txBox="1"/>
          <p:nvPr/>
        </p:nvSpPr>
        <p:spPr>
          <a:xfrm>
            <a:off x="847724" y="6979525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Тестирование в жизни проекта: непоправимая польза раннего подключения тестировщиков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5"/>
          <p:cNvSpPr txBox="1">
            <a:spLocks noGrp="1"/>
          </p:cNvSpPr>
          <p:nvPr>
            <p:ph type="sldNum" idx="12"/>
          </p:nvPr>
        </p:nvSpPr>
        <p:spPr>
          <a:xfrm>
            <a:off x="7226237" y="7022036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>
                <a:solidFill>
                  <a:schemeClr val="lt1"/>
                </a:solidFill>
              </a:rPr>
              <a:t>14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26"/>
          <p:cNvPicPr preferRelativeResize="0"/>
          <p:nvPr/>
        </p:nvPicPr>
        <p:blipFill rotWithShape="1">
          <a:blip r:embed="rId3">
            <a:alphaModFix/>
          </a:blip>
          <a:srcRect l="6319" t="149" r="11827"/>
          <a:stretch/>
        </p:blipFill>
        <p:spPr>
          <a:xfrm>
            <a:off x="-40640" y="10160"/>
            <a:ext cx="10129522" cy="6950726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6"/>
          <p:cNvSpPr/>
          <p:nvPr/>
        </p:nvSpPr>
        <p:spPr>
          <a:xfrm>
            <a:off x="0" y="6911975"/>
            <a:ext cx="10080600" cy="647700"/>
          </a:xfrm>
          <a:prstGeom prst="roundRect">
            <a:avLst>
              <a:gd name="adj" fmla="val 52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37" y="7016750"/>
            <a:ext cx="704850" cy="436562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6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69300" cy="1260600"/>
          </a:xfrm>
          <a:prstGeom prst="rect">
            <a:avLst/>
          </a:prstGeom>
          <a:solidFill>
            <a:srgbClr val="000000">
              <a:alpha val="65098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>
                <a:solidFill>
                  <a:schemeClr val="lt1"/>
                </a:solidFill>
              </a:rPr>
              <a:t>Профит!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3" name="Google Shape;253;p26"/>
          <p:cNvSpPr txBox="1">
            <a:spLocks noGrp="1"/>
          </p:cNvSpPr>
          <p:nvPr>
            <p:ph type="body" idx="1"/>
          </p:nvPr>
        </p:nvSpPr>
        <p:spPr>
          <a:xfrm>
            <a:off x="503237" y="1936630"/>
            <a:ext cx="9069300" cy="4335300"/>
          </a:xfrm>
          <a:prstGeom prst="rect">
            <a:avLst/>
          </a:prstGeom>
          <a:solidFill>
            <a:srgbClr val="000000">
              <a:alpha val="65098"/>
            </a:srgbClr>
          </a:solidFill>
          <a:ln>
            <a:noFill/>
          </a:ln>
        </p:spPr>
        <p:txBody>
          <a:bodyPr spcFirstLastPara="1" wrap="square" lIns="0" tIns="28200" rIns="0" bIns="0" anchor="t" anchorCtr="0">
            <a:noAutofit/>
          </a:bodyPr>
          <a:lstStyle/>
          <a:p>
            <a:pPr marL="742950" lvl="0" indent="-5143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⮚"/>
            </a:pPr>
            <a:r>
              <a:rPr lang="ru-RU" sz="3600" dirty="0">
                <a:solidFill>
                  <a:schemeClr val="lt1"/>
                </a:solidFill>
              </a:rPr>
              <a:t>Лучшее погружение команды в бизнес</a:t>
            </a:r>
            <a:endParaRPr dirty="0"/>
          </a:p>
          <a:p>
            <a:pPr marL="742950" lvl="0" indent="-5143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⮚"/>
            </a:pPr>
            <a:r>
              <a:rPr lang="ru-RU" sz="3600" dirty="0">
                <a:solidFill>
                  <a:schemeClr val="lt1"/>
                </a:solidFill>
              </a:rPr>
              <a:t>Быстрый фидбек по задаче</a:t>
            </a:r>
            <a:endParaRPr dirty="0"/>
          </a:p>
          <a:p>
            <a:pPr marL="742950" lvl="0" indent="-5143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⮚"/>
            </a:pPr>
            <a:r>
              <a:rPr lang="ru-RU" sz="3600" dirty="0">
                <a:solidFill>
                  <a:schemeClr val="lt1"/>
                </a:solidFill>
              </a:rPr>
              <a:t>Повышение взаимной ответственности</a:t>
            </a:r>
            <a:endParaRPr dirty="0"/>
          </a:p>
          <a:p>
            <a:pPr marL="742950" lvl="0" indent="-5143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⮚"/>
            </a:pPr>
            <a:r>
              <a:rPr lang="ru-RU" sz="3600" dirty="0">
                <a:solidFill>
                  <a:schemeClr val="lt1"/>
                </a:solidFill>
              </a:rPr>
              <a:t>Повышение заинтересованности в общем деле</a:t>
            </a:r>
            <a:endParaRPr dirty="0"/>
          </a:p>
          <a:p>
            <a:pPr marL="742950" lvl="0" indent="-5143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⮚"/>
            </a:pPr>
            <a:r>
              <a:rPr lang="ru-RU" sz="3600" dirty="0">
                <a:solidFill>
                  <a:schemeClr val="lt1"/>
                </a:solidFill>
              </a:rPr>
              <a:t>Снижение вероятности блокеров и критикалов на тестовом стенде</a:t>
            </a:r>
            <a:endParaRPr sz="3600" dirty="0">
              <a:solidFill>
                <a:schemeClr val="lt1"/>
              </a:solidFill>
            </a:endParaRPr>
          </a:p>
        </p:txBody>
      </p:sp>
      <p:sp>
        <p:nvSpPr>
          <p:cNvPr id="254" name="Google Shape;254;p26"/>
          <p:cNvSpPr txBox="1"/>
          <p:nvPr/>
        </p:nvSpPr>
        <p:spPr>
          <a:xfrm>
            <a:off x="847724" y="6979525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Тестирование в жизни проекта: непоправимая польза раннего подключения тестировщиков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6"/>
          <p:cNvSpPr txBox="1">
            <a:spLocks noGrp="1"/>
          </p:cNvSpPr>
          <p:nvPr>
            <p:ph type="sldNum" idx="12"/>
          </p:nvPr>
        </p:nvSpPr>
        <p:spPr>
          <a:xfrm>
            <a:off x="7226237" y="7022036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>
                <a:solidFill>
                  <a:schemeClr val="lt1"/>
                </a:solidFill>
              </a:rPr>
              <a:t>15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27"/>
          <p:cNvPicPr preferRelativeResize="0"/>
          <p:nvPr/>
        </p:nvPicPr>
        <p:blipFill rotWithShape="1">
          <a:blip r:embed="rId3">
            <a:alphaModFix/>
          </a:blip>
          <a:srcRect l="19263"/>
          <a:stretch/>
        </p:blipFill>
        <p:spPr>
          <a:xfrm>
            <a:off x="-10160" y="-12272"/>
            <a:ext cx="10090760" cy="6936767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7"/>
          <p:cNvSpPr/>
          <p:nvPr/>
        </p:nvSpPr>
        <p:spPr>
          <a:xfrm>
            <a:off x="0" y="6911975"/>
            <a:ext cx="10080600" cy="647700"/>
          </a:xfrm>
          <a:prstGeom prst="roundRect">
            <a:avLst>
              <a:gd name="adj" fmla="val 52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37" y="7016750"/>
            <a:ext cx="704850" cy="436562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7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69300" cy="126060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>
                <a:solidFill>
                  <a:schemeClr val="lt1"/>
                </a:solidFill>
              </a:rPr>
              <a:t>Профит!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5" name="Google Shape;265;p27"/>
          <p:cNvSpPr txBox="1">
            <a:spLocks noGrp="1"/>
          </p:cNvSpPr>
          <p:nvPr>
            <p:ph type="body" idx="1"/>
          </p:nvPr>
        </p:nvSpPr>
        <p:spPr>
          <a:xfrm>
            <a:off x="503237" y="1936631"/>
            <a:ext cx="9069300" cy="389520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txBody>
          <a:bodyPr spcFirstLastPara="1" wrap="square" lIns="0" tIns="28200" rIns="0" bIns="0" anchor="t" anchorCtr="0">
            <a:noAutofit/>
          </a:bodyPr>
          <a:lstStyle/>
          <a:p>
            <a:pPr marL="685800" lvl="0" indent="-457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⮚"/>
            </a:pPr>
            <a:r>
              <a:rPr lang="ru-RU" sz="3600" dirty="0">
                <a:solidFill>
                  <a:schemeClr val="lt1"/>
                </a:solidFill>
              </a:rPr>
              <a:t>Шаринг знаний</a:t>
            </a:r>
            <a:endParaRPr sz="3600" dirty="0">
              <a:solidFill>
                <a:schemeClr val="lt1"/>
              </a:solidFill>
            </a:endParaRPr>
          </a:p>
          <a:p>
            <a:pPr marL="685800" lvl="0" indent="-457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⮚"/>
            </a:pPr>
            <a:r>
              <a:rPr lang="ru-RU" sz="3600" dirty="0">
                <a:solidFill>
                  <a:schemeClr val="lt1"/>
                </a:solidFill>
              </a:rPr>
              <a:t>«Думающие» тестировщики</a:t>
            </a:r>
            <a:endParaRPr dirty="0"/>
          </a:p>
          <a:p>
            <a:pPr marL="685800" lvl="0" indent="-457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⮚"/>
            </a:pPr>
            <a:r>
              <a:rPr lang="ru-RU" sz="3600" dirty="0">
                <a:solidFill>
                  <a:schemeClr val="lt1"/>
                </a:solidFill>
              </a:rPr>
              <a:t>Улучшение коммуникаций, улучшение микроклимата в команде</a:t>
            </a:r>
            <a:endParaRPr dirty="0"/>
          </a:p>
          <a:p>
            <a:pPr marL="685800" lvl="0" indent="-457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⮚"/>
            </a:pPr>
            <a:r>
              <a:rPr lang="ru-RU" sz="3600" dirty="0">
                <a:solidFill>
                  <a:schemeClr val="lt1"/>
                </a:solidFill>
              </a:rPr>
              <a:t>Для лидов: быстрое выявление конфликтов в команде, если такие имеются</a:t>
            </a:r>
            <a:endParaRPr dirty="0"/>
          </a:p>
        </p:txBody>
      </p:sp>
      <p:sp>
        <p:nvSpPr>
          <p:cNvPr id="266" name="Google Shape;266;p27"/>
          <p:cNvSpPr txBox="1"/>
          <p:nvPr/>
        </p:nvSpPr>
        <p:spPr>
          <a:xfrm>
            <a:off x="847724" y="6979525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Тестирование в жизни проекта: непоправимая польза раннего подключения тестировщиков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7"/>
          <p:cNvSpPr txBox="1">
            <a:spLocks noGrp="1"/>
          </p:cNvSpPr>
          <p:nvPr>
            <p:ph type="sldNum" idx="12"/>
          </p:nvPr>
        </p:nvSpPr>
        <p:spPr>
          <a:xfrm>
            <a:off x="7226237" y="7022036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>
                <a:solidFill>
                  <a:schemeClr val="lt1"/>
                </a:solidFill>
              </a:rPr>
              <a:t>16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28"/>
          <p:cNvPicPr preferRelativeResize="0"/>
          <p:nvPr/>
        </p:nvPicPr>
        <p:blipFill rotWithShape="1">
          <a:blip r:embed="rId3">
            <a:alphaModFix/>
          </a:blip>
          <a:srcRect r="3892"/>
          <a:stretch/>
        </p:blipFill>
        <p:spPr>
          <a:xfrm>
            <a:off x="0" y="0"/>
            <a:ext cx="10088881" cy="6921116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8"/>
          <p:cNvSpPr/>
          <p:nvPr/>
        </p:nvSpPr>
        <p:spPr>
          <a:xfrm>
            <a:off x="0" y="6911975"/>
            <a:ext cx="10080600" cy="647700"/>
          </a:xfrm>
          <a:prstGeom prst="roundRect">
            <a:avLst>
              <a:gd name="adj" fmla="val 52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37" y="7016750"/>
            <a:ext cx="704850" cy="436562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8"/>
          <p:cNvSpPr txBox="1">
            <a:spLocks noGrp="1"/>
          </p:cNvSpPr>
          <p:nvPr>
            <p:ph type="title"/>
          </p:nvPr>
        </p:nvSpPr>
        <p:spPr>
          <a:xfrm>
            <a:off x="503238" y="611188"/>
            <a:ext cx="9069300" cy="1260600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>
                <a:solidFill>
                  <a:schemeClr val="lt1"/>
                </a:solidFill>
              </a:rPr>
              <a:t>Спасибо за внимание!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77" name="Google Shape;277;p28"/>
          <p:cNvSpPr txBox="1"/>
          <p:nvPr/>
        </p:nvSpPr>
        <p:spPr>
          <a:xfrm>
            <a:off x="508000" y="2339975"/>
            <a:ext cx="9069300" cy="3672000"/>
          </a:xfrm>
          <a:prstGeom prst="rect">
            <a:avLst/>
          </a:prstGeom>
          <a:solidFill>
            <a:srgbClr val="000000">
              <a:alpha val="45098"/>
            </a:srgbClr>
          </a:solidFill>
          <a:ln>
            <a:noFill/>
          </a:ln>
        </p:spPr>
        <p:txBody>
          <a:bodyPr spcFirstLastPara="1" wrap="square" lIns="0" tIns="28200" rIns="0" bIns="0" anchor="t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4000" b="0" i="0" u="sng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600" b="0" i="0" u="sng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3600" b="0" i="0" u="sng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контакты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skype: vostrikova.galina1004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email: vostrikova.galina1004@gmail.com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telegram: gala_vostrikova</a:t>
            </a:r>
            <a:endParaRPr sz="3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8"/>
          <p:cNvSpPr txBox="1"/>
          <p:nvPr/>
        </p:nvSpPr>
        <p:spPr>
          <a:xfrm>
            <a:off x="847724" y="6979525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Тестирование в жизни проекта: непоправимая польза раннего подключения тестировщиков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8"/>
          <p:cNvSpPr txBox="1">
            <a:spLocks noGrp="1"/>
          </p:cNvSpPr>
          <p:nvPr>
            <p:ph type="sldNum" idx="12"/>
          </p:nvPr>
        </p:nvSpPr>
        <p:spPr>
          <a:xfrm>
            <a:off x="7226237" y="7022036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>
                <a:solidFill>
                  <a:schemeClr val="lt1"/>
                </a:solidFill>
              </a:rPr>
              <a:t>17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3"/>
          <p:cNvPicPr preferRelativeResize="0"/>
          <p:nvPr/>
        </p:nvPicPr>
        <p:blipFill rotWithShape="1">
          <a:blip r:embed="rId3">
            <a:alphaModFix/>
          </a:blip>
          <a:srcRect r="1254" b="55054"/>
          <a:stretch/>
        </p:blipFill>
        <p:spPr>
          <a:xfrm>
            <a:off x="-9856" y="0"/>
            <a:ext cx="10090455" cy="691038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3"/>
          <p:cNvSpPr/>
          <p:nvPr/>
        </p:nvSpPr>
        <p:spPr>
          <a:xfrm>
            <a:off x="0" y="6911975"/>
            <a:ext cx="10080600" cy="647700"/>
          </a:xfrm>
          <a:prstGeom prst="roundRect">
            <a:avLst>
              <a:gd name="adj" fmla="val 52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847724" y="6979525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Тестирование в жизни проекта: непоправимая польза раннего подключения тестировщиков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37" y="7016750"/>
            <a:ext cx="704850" cy="43656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69300" cy="126060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dirty="0">
                <a:solidFill>
                  <a:schemeClr val="lt1"/>
                </a:solidFill>
              </a:rPr>
              <a:t>Давайте знакомиться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01" name="Google Shape;101;p13"/>
          <p:cNvSpPr txBox="1">
            <a:spLocks noGrp="1"/>
          </p:cNvSpPr>
          <p:nvPr>
            <p:ph type="body" idx="1"/>
          </p:nvPr>
        </p:nvSpPr>
        <p:spPr>
          <a:xfrm>
            <a:off x="503237" y="2295513"/>
            <a:ext cx="9069300" cy="310830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txBody>
          <a:bodyPr spcFirstLastPara="1" wrap="square" lIns="0" tIns="28200" rIns="0" bIns="0" anchor="t" anchorCtr="0">
            <a:noAutofit/>
          </a:bodyPr>
          <a:lstStyle/>
          <a:p>
            <a:pPr marL="685800" lvl="0" indent="-457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⮚"/>
            </a:pPr>
            <a:r>
              <a:rPr lang="ru-RU" sz="4000" dirty="0">
                <a:solidFill>
                  <a:schemeClr val="lt1"/>
                </a:solidFill>
              </a:rPr>
              <a:t>7 лет в IT: DEV -&gt; QA</a:t>
            </a:r>
            <a:endParaRPr sz="4000" dirty="0">
              <a:solidFill>
                <a:schemeClr val="lt1"/>
              </a:solidFill>
            </a:endParaRPr>
          </a:p>
          <a:p>
            <a:pPr marL="685800" lvl="0" indent="-457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⮚"/>
            </a:pPr>
            <a:r>
              <a:rPr lang="ru-RU" sz="4000" dirty="0">
                <a:solidFill>
                  <a:schemeClr val="lt1"/>
                </a:solidFill>
              </a:rPr>
              <a:t>Аутсорс и продуктовое направление</a:t>
            </a:r>
            <a:endParaRPr sz="4000" dirty="0">
              <a:solidFill>
                <a:schemeClr val="lt1"/>
              </a:solidFill>
            </a:endParaRPr>
          </a:p>
          <a:p>
            <a:pPr marL="685800" lvl="0" indent="-457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⮚"/>
            </a:pPr>
            <a:r>
              <a:rPr lang="ru-RU" sz="4000" dirty="0">
                <a:solidFill>
                  <a:schemeClr val="lt1"/>
                </a:solidFill>
              </a:rPr>
              <a:t>~ 2 года QA Lead на продуктовом направлении</a:t>
            </a:r>
            <a:endParaRPr sz="4000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4"/>
          <p:cNvPicPr preferRelativeResize="0"/>
          <p:nvPr/>
        </p:nvPicPr>
        <p:blipFill rotWithShape="1">
          <a:blip r:embed="rId3">
            <a:alphaModFix/>
          </a:blip>
          <a:srcRect l="4252" r="2887" b="4342"/>
          <a:stretch/>
        </p:blipFill>
        <p:spPr>
          <a:xfrm>
            <a:off x="0" y="0"/>
            <a:ext cx="10077650" cy="692111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4"/>
          <p:cNvSpPr/>
          <p:nvPr/>
        </p:nvSpPr>
        <p:spPr>
          <a:xfrm>
            <a:off x="0" y="6911975"/>
            <a:ext cx="10080600" cy="647700"/>
          </a:xfrm>
          <a:prstGeom prst="roundRect">
            <a:avLst>
              <a:gd name="adj" fmla="val 52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37" y="7016750"/>
            <a:ext cx="704850" cy="43656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4"/>
          <p:cNvSpPr txBox="1">
            <a:spLocks noGrp="1"/>
          </p:cNvSpPr>
          <p:nvPr>
            <p:ph type="body" idx="1"/>
          </p:nvPr>
        </p:nvSpPr>
        <p:spPr>
          <a:xfrm>
            <a:off x="505650" y="1884380"/>
            <a:ext cx="9069300" cy="302640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txBody>
          <a:bodyPr spcFirstLastPara="1" wrap="square" lIns="0" tIns="28200" rIns="0" bIns="0" anchor="t" anchorCtr="0">
            <a:noAutofit/>
          </a:bodyPr>
          <a:lstStyle/>
          <a:p>
            <a:pPr marL="2286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4000" dirty="0">
                <a:solidFill>
                  <a:schemeClr val="lt1"/>
                </a:solidFill>
              </a:rPr>
              <a:t>Проекты разные, а задача одна:</a:t>
            </a:r>
            <a:endParaRPr dirty="0"/>
          </a:p>
          <a:p>
            <a:pPr marL="2286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4000" dirty="0">
                <a:solidFill>
                  <a:schemeClr val="lt1"/>
                </a:solidFill>
              </a:rPr>
              <a:t>обеспечение требуемого качества продукта</a:t>
            </a:r>
            <a:endParaRPr sz="4000" dirty="0">
              <a:solidFill>
                <a:schemeClr val="lt1"/>
              </a:solidFill>
            </a:endParaRPr>
          </a:p>
        </p:txBody>
      </p:sp>
      <p:sp>
        <p:nvSpPr>
          <p:cNvPr id="111" name="Google Shape;111;p14"/>
          <p:cNvSpPr txBox="1"/>
          <p:nvPr/>
        </p:nvSpPr>
        <p:spPr>
          <a:xfrm>
            <a:off x="847724" y="6979525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Тестирование в жизни проекта: непоправимая польза раннего подключения тестировщиков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4"/>
          <p:cNvSpPr txBox="1"/>
          <p:nvPr/>
        </p:nvSpPr>
        <p:spPr>
          <a:xfrm>
            <a:off x="7226237" y="7022036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080601" cy="753419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5"/>
          <p:cNvSpPr/>
          <p:nvPr/>
        </p:nvSpPr>
        <p:spPr>
          <a:xfrm>
            <a:off x="0" y="6911975"/>
            <a:ext cx="10080600" cy="647700"/>
          </a:xfrm>
          <a:prstGeom prst="roundRect">
            <a:avLst>
              <a:gd name="adj" fmla="val 52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37" y="7016750"/>
            <a:ext cx="704850" cy="436562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 txBox="1">
            <a:spLocks noGrp="1"/>
          </p:cNvSpPr>
          <p:nvPr>
            <p:ph type="body" idx="1"/>
          </p:nvPr>
        </p:nvSpPr>
        <p:spPr>
          <a:xfrm>
            <a:off x="517800" y="1040029"/>
            <a:ext cx="9045000" cy="394080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txBody>
          <a:bodyPr spcFirstLastPara="1" wrap="square" lIns="0" tIns="28200" rIns="0" bIns="0" anchor="t" anchorCtr="0">
            <a:noAutofit/>
          </a:bodyPr>
          <a:lstStyle/>
          <a:p>
            <a:pPr marL="22860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4000">
                <a:solidFill>
                  <a:schemeClr val="lt1"/>
                </a:solidFill>
              </a:rPr>
              <a:t>РАННЕЕ ПРИВЛЕЧЕНИЕ ТЕСТИРОВЩИКОВ</a:t>
            </a:r>
            <a:endParaRPr/>
          </a:p>
          <a:p>
            <a:pPr marL="22860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4000">
                <a:solidFill>
                  <a:schemeClr val="lt1"/>
                </a:solidFill>
              </a:rPr>
              <a:t>=</a:t>
            </a:r>
            <a:endParaRPr/>
          </a:p>
          <a:p>
            <a:pPr marL="22860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4000">
                <a:solidFill>
                  <a:schemeClr val="lt1"/>
                </a:solidFill>
              </a:rPr>
              <a:t>ПОВЫШЕНИЕ КАЧЕСТВА ПРОДУКТА</a:t>
            </a:r>
            <a:endParaRPr/>
          </a:p>
          <a:p>
            <a:pPr marL="22860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4000" b="1">
              <a:solidFill>
                <a:schemeClr val="lt1"/>
              </a:solidFill>
            </a:endParaRPr>
          </a:p>
          <a:p>
            <a:pPr marL="22860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3600" i="1">
                <a:solidFill>
                  <a:schemeClr val="lt1"/>
                </a:solidFill>
              </a:rPr>
              <a:t>*без увеличения затрат</a:t>
            </a:r>
            <a:endParaRPr/>
          </a:p>
        </p:txBody>
      </p:sp>
      <p:sp>
        <p:nvSpPr>
          <p:cNvPr id="122" name="Google Shape;122;p15"/>
          <p:cNvSpPr txBox="1"/>
          <p:nvPr/>
        </p:nvSpPr>
        <p:spPr>
          <a:xfrm>
            <a:off x="847724" y="6979525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Тестирование в жизни проекта: непоправимая польза раннего подключения тестировщиков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5"/>
          <p:cNvSpPr txBox="1">
            <a:spLocks noGrp="1"/>
          </p:cNvSpPr>
          <p:nvPr>
            <p:ph type="sldNum" idx="12"/>
          </p:nvPr>
        </p:nvSpPr>
        <p:spPr>
          <a:xfrm>
            <a:off x="7226237" y="7022036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>
                <a:solidFill>
                  <a:schemeClr val="lt1"/>
                </a:solidFill>
              </a:rPr>
              <a:t>4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6"/>
          <p:cNvPicPr preferRelativeResize="0"/>
          <p:nvPr/>
        </p:nvPicPr>
        <p:blipFill rotWithShape="1">
          <a:blip r:embed="rId3">
            <a:alphaModFix/>
          </a:blip>
          <a:srcRect r="18133"/>
          <a:stretch/>
        </p:blipFill>
        <p:spPr>
          <a:xfrm>
            <a:off x="-1" y="0"/>
            <a:ext cx="10058402" cy="692111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/>
          <p:nvPr/>
        </p:nvSpPr>
        <p:spPr>
          <a:xfrm>
            <a:off x="0" y="6911975"/>
            <a:ext cx="10080600" cy="647700"/>
          </a:xfrm>
          <a:prstGeom prst="roundRect">
            <a:avLst>
              <a:gd name="adj" fmla="val 52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37" y="7016750"/>
            <a:ext cx="704850" cy="43656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69300" cy="126060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>
                <a:solidFill>
                  <a:schemeClr val="lt1"/>
                </a:solidFill>
              </a:rPr>
              <a:t>Этапы работы над проектом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3" name="Google Shape;133;p16"/>
          <p:cNvSpPr txBox="1">
            <a:spLocks noGrp="1"/>
          </p:cNvSpPr>
          <p:nvPr>
            <p:ph type="body" idx="1"/>
          </p:nvPr>
        </p:nvSpPr>
        <p:spPr>
          <a:xfrm>
            <a:off x="503237" y="1667000"/>
            <a:ext cx="9069300" cy="467520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txBody>
          <a:bodyPr spcFirstLastPara="1" wrap="square" lIns="0" tIns="28200" rIns="0" bIns="0" anchor="t" anchorCtr="0">
            <a:normAutofit/>
          </a:bodyPr>
          <a:lstStyle/>
          <a:p>
            <a:pPr marL="6858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⮚"/>
            </a:pPr>
            <a:r>
              <a:rPr lang="ru-RU" sz="3600" dirty="0">
                <a:solidFill>
                  <a:schemeClr val="lt1"/>
                </a:solidFill>
              </a:rPr>
              <a:t>Аналитика: сбор требований, документирование</a:t>
            </a:r>
            <a:endParaRPr sz="3600" dirty="0">
              <a:solidFill>
                <a:schemeClr val="lt1"/>
              </a:solidFill>
            </a:endParaRPr>
          </a:p>
          <a:p>
            <a:pPr marL="6858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⮚"/>
            </a:pPr>
            <a:r>
              <a:rPr lang="ru-RU" sz="3600" dirty="0">
                <a:solidFill>
                  <a:schemeClr val="lt1"/>
                </a:solidFill>
              </a:rPr>
              <a:t>Разработка: разработка архитектуры приложения/модуля, кодирование и т.д.</a:t>
            </a:r>
            <a:endParaRPr dirty="0"/>
          </a:p>
          <a:p>
            <a:pPr marL="6858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⮚"/>
            </a:pPr>
            <a:r>
              <a:rPr lang="ru-RU" sz="3600" dirty="0">
                <a:solidFill>
                  <a:schemeClr val="lt1"/>
                </a:solidFill>
              </a:rPr>
              <a:t>Администрирование: подготовка тестового стенда</a:t>
            </a:r>
            <a:endParaRPr dirty="0"/>
          </a:p>
          <a:p>
            <a:pPr marL="6858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⮚"/>
            </a:pPr>
            <a:r>
              <a:rPr lang="ru-RU" sz="3600" i="1" dirty="0">
                <a:solidFill>
                  <a:schemeClr val="lt1"/>
                </a:solidFill>
              </a:rPr>
              <a:t>Тестирование</a:t>
            </a:r>
            <a:endParaRPr sz="3600" i="1" dirty="0">
              <a:solidFill>
                <a:schemeClr val="lt1"/>
              </a:solidFill>
            </a:endParaRPr>
          </a:p>
        </p:txBody>
      </p:sp>
      <p:sp>
        <p:nvSpPr>
          <p:cNvPr id="134" name="Google Shape;134;p16"/>
          <p:cNvSpPr txBox="1"/>
          <p:nvPr/>
        </p:nvSpPr>
        <p:spPr>
          <a:xfrm>
            <a:off x="847724" y="6979525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Тестирование в жизни проекта: непоправимая польза раннего подключения тестировщиков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6"/>
          <p:cNvSpPr txBox="1">
            <a:spLocks noGrp="1"/>
          </p:cNvSpPr>
          <p:nvPr>
            <p:ph type="sldNum" idx="12"/>
          </p:nvPr>
        </p:nvSpPr>
        <p:spPr>
          <a:xfrm>
            <a:off x="7226237" y="7022036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>
                <a:solidFill>
                  <a:schemeClr val="lt1"/>
                </a:solidFill>
              </a:rPr>
              <a:t>5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7"/>
          <p:cNvPicPr preferRelativeResize="0"/>
          <p:nvPr/>
        </p:nvPicPr>
        <p:blipFill rotWithShape="1">
          <a:blip r:embed="rId3">
            <a:alphaModFix/>
          </a:blip>
          <a:srcRect l="18639"/>
          <a:stretch/>
        </p:blipFill>
        <p:spPr>
          <a:xfrm>
            <a:off x="-20320" y="-36391"/>
            <a:ext cx="10100919" cy="6960887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7"/>
          <p:cNvSpPr/>
          <p:nvPr/>
        </p:nvSpPr>
        <p:spPr>
          <a:xfrm>
            <a:off x="0" y="6911975"/>
            <a:ext cx="10080600" cy="647700"/>
          </a:xfrm>
          <a:prstGeom prst="roundRect">
            <a:avLst>
              <a:gd name="adj" fmla="val 52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37" y="7016750"/>
            <a:ext cx="704850" cy="436562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7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69300" cy="126060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dirty="0">
                <a:solidFill>
                  <a:schemeClr val="lt1"/>
                </a:solidFill>
              </a:rPr>
              <a:t>Аналитика: состояние проекта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45" name="Google Shape;145;p17"/>
          <p:cNvSpPr txBox="1">
            <a:spLocks noGrp="1"/>
          </p:cNvSpPr>
          <p:nvPr>
            <p:ph type="body" idx="1"/>
          </p:nvPr>
        </p:nvSpPr>
        <p:spPr>
          <a:xfrm>
            <a:off x="503237" y="1936631"/>
            <a:ext cx="9069300" cy="237120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txBody>
          <a:bodyPr spcFirstLastPara="1" wrap="square" lIns="0" tIns="28200" rIns="0" bIns="0" anchor="t" anchorCtr="0">
            <a:noAutofit/>
          </a:bodyPr>
          <a:lstStyle/>
          <a:p>
            <a:pPr marL="685800" lvl="0" indent="-457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⮚"/>
            </a:pPr>
            <a:r>
              <a:rPr lang="ru-RU" sz="3600" dirty="0">
                <a:solidFill>
                  <a:schemeClr val="lt1"/>
                </a:solidFill>
              </a:rPr>
              <a:t>Кода ещё нет</a:t>
            </a:r>
            <a:endParaRPr dirty="0"/>
          </a:p>
          <a:p>
            <a:pPr marL="685800" lvl="0" indent="-457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⮚"/>
            </a:pPr>
            <a:r>
              <a:rPr lang="ru-RU" sz="3600" dirty="0">
                <a:solidFill>
                  <a:schemeClr val="lt1"/>
                </a:solidFill>
              </a:rPr>
              <a:t>Есть требования в каком-либо виде</a:t>
            </a:r>
            <a:endParaRPr dirty="0"/>
          </a:p>
          <a:p>
            <a:pPr marL="685800" lvl="0" indent="-457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⮚"/>
            </a:pPr>
            <a:r>
              <a:rPr lang="ru-RU" sz="3600" dirty="0">
                <a:solidFill>
                  <a:schemeClr val="lt1"/>
                </a:solidFill>
              </a:rPr>
              <a:t>Аналитик в процессе работы над требованиями</a:t>
            </a:r>
            <a:endParaRPr sz="3600" dirty="0">
              <a:solidFill>
                <a:schemeClr val="lt1"/>
              </a:solidFill>
            </a:endParaRPr>
          </a:p>
        </p:txBody>
      </p:sp>
      <p:sp>
        <p:nvSpPr>
          <p:cNvPr id="146" name="Google Shape;146;p17"/>
          <p:cNvSpPr txBox="1"/>
          <p:nvPr/>
        </p:nvSpPr>
        <p:spPr>
          <a:xfrm>
            <a:off x="847724" y="6979525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Тестирование в жизни проекта: непоправимая польза раннего подключения тестировщиков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7"/>
          <p:cNvSpPr txBox="1">
            <a:spLocks noGrp="1"/>
          </p:cNvSpPr>
          <p:nvPr>
            <p:ph type="sldNum" idx="12"/>
          </p:nvPr>
        </p:nvSpPr>
        <p:spPr>
          <a:xfrm>
            <a:off x="7226237" y="7022036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>
                <a:solidFill>
                  <a:schemeClr val="lt1"/>
                </a:solidFill>
              </a:rPr>
              <a:t>6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8"/>
          <p:cNvPicPr preferRelativeResize="0"/>
          <p:nvPr/>
        </p:nvPicPr>
        <p:blipFill rotWithShape="1">
          <a:blip r:embed="rId3">
            <a:alphaModFix/>
          </a:blip>
          <a:srcRect l="12733" r="15448"/>
          <a:stretch/>
        </p:blipFill>
        <p:spPr>
          <a:xfrm>
            <a:off x="0" y="-95983"/>
            <a:ext cx="10079421" cy="7017098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8"/>
          <p:cNvSpPr/>
          <p:nvPr/>
        </p:nvSpPr>
        <p:spPr>
          <a:xfrm>
            <a:off x="0" y="6911975"/>
            <a:ext cx="10080600" cy="647700"/>
          </a:xfrm>
          <a:prstGeom prst="roundRect">
            <a:avLst>
              <a:gd name="adj" fmla="val 52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37" y="7016750"/>
            <a:ext cx="704850" cy="43656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8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69300" cy="126060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>
                <a:solidFill>
                  <a:schemeClr val="lt1"/>
                </a:solidFill>
              </a:rPr>
              <a:t>Аналитика: что делаем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7" name="Google Shape;157;p18"/>
          <p:cNvSpPr txBox="1">
            <a:spLocks noGrp="1"/>
          </p:cNvSpPr>
          <p:nvPr>
            <p:ph type="body" idx="1"/>
          </p:nvPr>
        </p:nvSpPr>
        <p:spPr>
          <a:xfrm>
            <a:off x="503237" y="1936631"/>
            <a:ext cx="9069300" cy="368040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txBody>
          <a:bodyPr spcFirstLastPara="1" wrap="square" lIns="0" tIns="28200" rIns="0" bIns="0" anchor="t" anchorCtr="0">
            <a:normAutofit/>
          </a:bodyPr>
          <a:lstStyle/>
          <a:p>
            <a:pPr marL="685800" lvl="0" indent="-457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⮚"/>
            </a:pPr>
            <a:r>
              <a:rPr lang="ru-RU" sz="3600" dirty="0">
                <a:solidFill>
                  <a:schemeClr val="lt1"/>
                </a:solidFill>
              </a:rPr>
              <a:t>QA узнает ожидания бизнеса</a:t>
            </a:r>
            <a:endParaRPr dirty="0"/>
          </a:p>
          <a:p>
            <a:pPr marL="685800" lvl="0" indent="-457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⮚"/>
            </a:pPr>
            <a:r>
              <a:rPr lang="ru-RU" sz="3600" dirty="0">
                <a:solidFill>
                  <a:schemeClr val="lt1"/>
                </a:solidFill>
              </a:rPr>
              <a:t>QA задаёт вопросы критичные для него</a:t>
            </a:r>
            <a:endParaRPr dirty="0"/>
          </a:p>
          <a:p>
            <a:pPr marL="685800" lvl="0" indent="-457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⮚"/>
            </a:pPr>
            <a:r>
              <a:rPr lang="ru-RU" sz="3600" dirty="0">
                <a:solidFill>
                  <a:schemeClr val="lt1"/>
                </a:solidFill>
              </a:rPr>
              <a:t>Результаты разъяснений фиксируются в удобном формате</a:t>
            </a:r>
            <a:endParaRPr dirty="0"/>
          </a:p>
          <a:p>
            <a:pPr marL="685800" lvl="0" indent="-457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⮚"/>
            </a:pPr>
            <a:r>
              <a:rPr lang="ru-RU" sz="3600" dirty="0">
                <a:solidFill>
                  <a:schemeClr val="lt1"/>
                </a:solidFill>
              </a:rPr>
              <a:t>QA составляет план изучения домена, если необходимо</a:t>
            </a:r>
            <a:endParaRPr sz="3600" dirty="0">
              <a:solidFill>
                <a:schemeClr val="lt1"/>
              </a:solidFill>
            </a:endParaRPr>
          </a:p>
        </p:txBody>
      </p:sp>
      <p:sp>
        <p:nvSpPr>
          <p:cNvPr id="158" name="Google Shape;158;p18"/>
          <p:cNvSpPr txBox="1"/>
          <p:nvPr/>
        </p:nvSpPr>
        <p:spPr>
          <a:xfrm>
            <a:off x="847724" y="6979525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Тестирование в жизни проекта: непоправимая польза раннего подключения тестировщиков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8"/>
          <p:cNvSpPr txBox="1">
            <a:spLocks noGrp="1"/>
          </p:cNvSpPr>
          <p:nvPr>
            <p:ph type="sldNum" idx="12"/>
          </p:nvPr>
        </p:nvSpPr>
        <p:spPr>
          <a:xfrm>
            <a:off x="7226237" y="7022036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>
                <a:solidFill>
                  <a:schemeClr val="lt1"/>
                </a:solidFill>
              </a:rPr>
              <a:t>7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9"/>
          <p:cNvPicPr preferRelativeResize="0"/>
          <p:nvPr/>
        </p:nvPicPr>
        <p:blipFill rotWithShape="1">
          <a:blip r:embed="rId3">
            <a:alphaModFix/>
          </a:blip>
          <a:srcRect l="2931"/>
          <a:stretch/>
        </p:blipFill>
        <p:spPr>
          <a:xfrm>
            <a:off x="-5489" y="-1"/>
            <a:ext cx="10096576" cy="699811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9"/>
          <p:cNvSpPr/>
          <p:nvPr/>
        </p:nvSpPr>
        <p:spPr>
          <a:xfrm>
            <a:off x="0" y="6911975"/>
            <a:ext cx="10080600" cy="647700"/>
          </a:xfrm>
          <a:prstGeom prst="roundRect">
            <a:avLst>
              <a:gd name="adj" fmla="val 52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37" y="7016750"/>
            <a:ext cx="704850" cy="436562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9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69300" cy="126060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>
                <a:solidFill>
                  <a:schemeClr val="lt1"/>
                </a:solidFill>
              </a:rPr>
              <a:t>Аналитика: результат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9" name="Google Shape;169;p19"/>
          <p:cNvSpPr txBox="1">
            <a:spLocks noGrp="1"/>
          </p:cNvSpPr>
          <p:nvPr>
            <p:ph type="body" idx="1"/>
          </p:nvPr>
        </p:nvSpPr>
        <p:spPr>
          <a:xfrm>
            <a:off x="503237" y="1936630"/>
            <a:ext cx="9069300" cy="433530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txBody>
          <a:bodyPr spcFirstLastPara="1" wrap="square" lIns="0" tIns="28200" rIns="0" bIns="0" anchor="t" anchorCtr="0">
            <a:noAutofit/>
          </a:bodyPr>
          <a:lstStyle/>
          <a:p>
            <a:pPr marL="685800" lvl="0" indent="-457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⮚"/>
            </a:pPr>
            <a:r>
              <a:rPr lang="ru-RU" sz="3600" b="1" dirty="0">
                <a:solidFill>
                  <a:schemeClr val="lt1"/>
                </a:solidFill>
              </a:rPr>
              <a:t>QA</a:t>
            </a:r>
            <a:r>
              <a:rPr lang="ru-RU" sz="3600" dirty="0">
                <a:solidFill>
                  <a:schemeClr val="lt1"/>
                </a:solidFill>
              </a:rPr>
              <a:t>: углубление понимания бизнеса и ожиданий от бизнеса</a:t>
            </a:r>
            <a:endParaRPr sz="3600" dirty="0">
              <a:solidFill>
                <a:schemeClr val="lt1"/>
              </a:solidFill>
            </a:endParaRPr>
          </a:p>
          <a:p>
            <a:pPr marL="685800" lvl="0" indent="-457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⮚"/>
            </a:pPr>
            <a:r>
              <a:rPr lang="ru-RU" sz="3600" b="1" dirty="0">
                <a:solidFill>
                  <a:schemeClr val="lt1"/>
                </a:solidFill>
              </a:rPr>
              <a:t>А</a:t>
            </a:r>
            <a:r>
              <a:rPr lang="ru-RU" sz="3600" dirty="0">
                <a:solidFill>
                  <a:schemeClr val="lt1"/>
                </a:solidFill>
              </a:rPr>
              <a:t>: получает другой взгляд  на требования</a:t>
            </a:r>
            <a:endParaRPr sz="3600" dirty="0">
              <a:solidFill>
                <a:schemeClr val="lt1"/>
              </a:solidFill>
            </a:endParaRPr>
          </a:p>
          <a:p>
            <a:pPr marL="685800" lvl="0" indent="-457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⮚"/>
            </a:pPr>
            <a:r>
              <a:rPr lang="ru-RU" sz="3600" b="1" dirty="0">
                <a:solidFill>
                  <a:schemeClr val="lt1"/>
                </a:solidFill>
              </a:rPr>
              <a:t>QA</a:t>
            </a:r>
            <a:r>
              <a:rPr lang="ru-RU" sz="3600" dirty="0">
                <a:solidFill>
                  <a:schemeClr val="lt1"/>
                </a:solidFill>
              </a:rPr>
              <a:t>: заранее знает, что именно проверять</a:t>
            </a:r>
            <a:endParaRPr dirty="0"/>
          </a:p>
          <a:p>
            <a:pPr marL="685800" lvl="0" indent="-457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⮚"/>
            </a:pPr>
            <a:r>
              <a:rPr lang="ru-RU" sz="3600" b="1" dirty="0">
                <a:solidFill>
                  <a:schemeClr val="lt1"/>
                </a:solidFill>
              </a:rPr>
              <a:t>А</a:t>
            </a:r>
            <a:r>
              <a:rPr lang="ru-RU" sz="3600" dirty="0">
                <a:solidFill>
                  <a:schemeClr val="lt1"/>
                </a:solidFill>
              </a:rPr>
              <a:t>: быстро получает фидбек по своему документу</a:t>
            </a:r>
            <a:endParaRPr dirty="0"/>
          </a:p>
        </p:txBody>
      </p:sp>
      <p:sp>
        <p:nvSpPr>
          <p:cNvPr id="170" name="Google Shape;170;p19"/>
          <p:cNvSpPr txBox="1"/>
          <p:nvPr/>
        </p:nvSpPr>
        <p:spPr>
          <a:xfrm>
            <a:off x="847724" y="6979525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Тестирование в жизни проекта: непоправимая польза раннего подключения тестировщиков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9"/>
          <p:cNvSpPr txBox="1">
            <a:spLocks noGrp="1"/>
          </p:cNvSpPr>
          <p:nvPr>
            <p:ph type="sldNum" idx="12"/>
          </p:nvPr>
        </p:nvSpPr>
        <p:spPr>
          <a:xfrm>
            <a:off x="7226237" y="7022036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>
                <a:solidFill>
                  <a:schemeClr val="lt1"/>
                </a:solidFill>
              </a:rPr>
              <a:t>8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0"/>
          <p:cNvPicPr preferRelativeResize="0"/>
          <p:nvPr/>
        </p:nvPicPr>
        <p:blipFill rotWithShape="1">
          <a:blip r:embed="rId3">
            <a:alphaModFix/>
          </a:blip>
          <a:srcRect l="15437" r="2494"/>
          <a:stretch/>
        </p:blipFill>
        <p:spPr>
          <a:xfrm>
            <a:off x="-10160" y="-1056"/>
            <a:ext cx="10099040" cy="692216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0"/>
          <p:cNvSpPr/>
          <p:nvPr/>
        </p:nvSpPr>
        <p:spPr>
          <a:xfrm>
            <a:off x="0" y="6911975"/>
            <a:ext cx="10080600" cy="647700"/>
          </a:xfrm>
          <a:prstGeom prst="roundRect">
            <a:avLst>
              <a:gd name="adj" fmla="val 52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37" y="7016750"/>
            <a:ext cx="704850" cy="43656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0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69300" cy="126060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dirty="0">
                <a:solidFill>
                  <a:schemeClr val="lt1"/>
                </a:solidFill>
              </a:rPr>
              <a:t>Разработка: состояние проекта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81" name="Google Shape;181;p20"/>
          <p:cNvSpPr txBox="1">
            <a:spLocks noGrp="1"/>
          </p:cNvSpPr>
          <p:nvPr>
            <p:ph type="body" idx="1"/>
          </p:nvPr>
        </p:nvSpPr>
        <p:spPr>
          <a:xfrm>
            <a:off x="503237" y="1936631"/>
            <a:ext cx="9069300" cy="337710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txBody>
          <a:bodyPr spcFirstLastPara="1" wrap="square" lIns="0" tIns="28200" rIns="0" bIns="0" anchor="t" anchorCtr="0">
            <a:noAutofit/>
          </a:bodyPr>
          <a:lstStyle/>
          <a:p>
            <a:pPr marL="685800" lvl="0" indent="-457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⮚"/>
            </a:pPr>
            <a:r>
              <a:rPr lang="ru-RU" sz="3600" dirty="0">
                <a:solidFill>
                  <a:schemeClr val="lt1"/>
                </a:solidFill>
              </a:rPr>
              <a:t>Фича или модуль разработан</a:t>
            </a:r>
            <a:endParaRPr dirty="0"/>
          </a:p>
          <a:p>
            <a:pPr marL="685800" lvl="0" indent="-457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⮚"/>
            </a:pPr>
            <a:r>
              <a:rPr lang="ru-RU" sz="3600" dirty="0">
                <a:solidFill>
                  <a:schemeClr val="lt1"/>
                </a:solidFill>
              </a:rPr>
              <a:t>Разработчик только закончил работу над задачей или её частью</a:t>
            </a:r>
            <a:endParaRPr dirty="0"/>
          </a:p>
          <a:p>
            <a:pPr marL="685800" lvl="0" indent="-457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⮚"/>
            </a:pPr>
            <a:r>
              <a:rPr lang="ru-RU" sz="3600" dirty="0">
                <a:solidFill>
                  <a:schemeClr val="lt1"/>
                </a:solidFill>
              </a:rPr>
              <a:t>Задача не отдана на тестирование</a:t>
            </a:r>
            <a:endParaRPr dirty="0"/>
          </a:p>
          <a:p>
            <a:pPr marL="685800" lvl="0" indent="-457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⮚"/>
            </a:pPr>
            <a:r>
              <a:rPr lang="ru-RU" sz="3600" dirty="0">
                <a:solidFill>
                  <a:schemeClr val="lt1"/>
                </a:solidFill>
              </a:rPr>
              <a:t>Разработчик максимально погружен в задачу</a:t>
            </a:r>
            <a:endParaRPr dirty="0"/>
          </a:p>
        </p:txBody>
      </p:sp>
      <p:sp>
        <p:nvSpPr>
          <p:cNvPr id="182" name="Google Shape;182;p20"/>
          <p:cNvSpPr txBox="1"/>
          <p:nvPr/>
        </p:nvSpPr>
        <p:spPr>
          <a:xfrm>
            <a:off x="847724" y="6979525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Тестирование в жизни проекта: непоправимая польза раннего подключения тестировщиков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0"/>
          <p:cNvSpPr txBox="1">
            <a:spLocks noGrp="1"/>
          </p:cNvSpPr>
          <p:nvPr>
            <p:ph type="sldNum" idx="12"/>
          </p:nvPr>
        </p:nvSpPr>
        <p:spPr>
          <a:xfrm>
            <a:off x="7226237" y="7022036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>
                <a:solidFill>
                  <a:schemeClr val="lt1"/>
                </a:solidFill>
              </a:rPr>
              <a:t>9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2165</Words>
  <Application>Microsoft Office PowerPoint</Application>
  <PresentationFormat>Custom</PresentationFormat>
  <Paragraphs>190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Noto Sans Symbols</vt:lpstr>
      <vt:lpstr>Open Sans</vt:lpstr>
      <vt:lpstr>Times New Roman</vt:lpstr>
      <vt:lpstr>Тема Office</vt:lpstr>
      <vt:lpstr>PowerPoint Presentation</vt:lpstr>
      <vt:lpstr>Давайте знакомиться</vt:lpstr>
      <vt:lpstr>PowerPoint Presentation</vt:lpstr>
      <vt:lpstr>PowerPoint Presentation</vt:lpstr>
      <vt:lpstr>Этапы работы над проектом</vt:lpstr>
      <vt:lpstr>Аналитика: состояние проекта</vt:lpstr>
      <vt:lpstr>Аналитика: что делаем</vt:lpstr>
      <vt:lpstr>Аналитика: результат</vt:lpstr>
      <vt:lpstr>Разработка: состояние проекта</vt:lpstr>
      <vt:lpstr>Разработка: что делаем</vt:lpstr>
      <vt:lpstr>Разработка: результат</vt:lpstr>
      <vt:lpstr>Администрирование: состояние проекта</vt:lpstr>
      <vt:lpstr>Администрирование: что делаем</vt:lpstr>
      <vt:lpstr>Администрирование: результат</vt:lpstr>
      <vt:lpstr>Профит!</vt:lpstr>
      <vt:lpstr>Профит!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Gala</dc:creator>
  <cp:lastModifiedBy>Windows User</cp:lastModifiedBy>
  <cp:revision>3</cp:revision>
  <dcterms:modified xsi:type="dcterms:W3CDTF">2019-05-30T23:36:28Z</dcterms:modified>
</cp:coreProperties>
</file>