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7" r:id="rId2"/>
    <p:sldId id="283" r:id="rId3"/>
    <p:sldId id="273" r:id="rId4"/>
    <p:sldId id="285" r:id="rId5"/>
    <p:sldId id="284" r:id="rId6"/>
    <p:sldId id="275" r:id="rId7"/>
    <p:sldId id="276" r:id="rId8"/>
    <p:sldId id="277" r:id="rId9"/>
    <p:sldId id="278" r:id="rId10"/>
    <p:sldId id="279" r:id="rId11"/>
    <p:sldId id="258" r:id="rId12"/>
    <p:sldId id="256" r:id="rId13"/>
    <p:sldId id="265" r:id="rId14"/>
    <p:sldId id="286" r:id="rId15"/>
    <p:sldId id="287" r:id="rId16"/>
    <p:sldId id="289" r:id="rId17"/>
    <p:sldId id="288" r:id="rId18"/>
    <p:sldId id="290" r:id="rId19"/>
    <p:sldId id="262" r:id="rId20"/>
    <p:sldId id="272" r:id="rId21"/>
    <p:sldId id="264" r:id="rId22"/>
    <p:sldId id="291" r:id="rId23"/>
    <p:sldId id="268" r:id="rId24"/>
    <p:sldId id="292" r:id="rId25"/>
    <p:sldId id="269" r:id="rId26"/>
    <p:sldId id="293" r:id="rId27"/>
    <p:sldId id="274" r:id="rId28"/>
    <p:sldId id="280" r:id="rId29"/>
    <p:sldId id="281" r:id="rId30"/>
    <p:sldId id="282" r:id="rId31"/>
    <p:sldId id="26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неваж Вера Васильевна" initials="ПВВ" lastIdx="1" clrIdx="0">
    <p:extLst>
      <p:ext uri="{19B8F6BF-5375-455C-9EA6-DF929625EA0E}">
        <p15:presenceInfo xmlns:p15="http://schemas.microsoft.com/office/powerpoint/2012/main" userId="Поневаж Вера Василь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55735" autoAdjust="0"/>
  </p:normalViewPr>
  <p:slideViewPr>
    <p:cSldViewPr snapToGrid="0" snapToObjects="1">
      <p:cViewPr varScale="1">
        <p:scale>
          <a:sx n="37" d="100"/>
          <a:sy n="37" d="100"/>
        </p:scale>
        <p:origin x="196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13221-C9A3-4295-B1F6-B97A63F80DA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6CE3A-AA3B-46E8-8855-3291C19A8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9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Меня зовут Вера Поневаж.</a:t>
            </a:r>
          </a:p>
          <a:p>
            <a:r>
              <a:rPr lang="ru-RU" dirty="0"/>
              <a:t>Я руководитель группы тестирования компании Синимекс</a:t>
            </a:r>
          </a:p>
          <a:p>
            <a:r>
              <a:rPr lang="ru-RU" dirty="0"/>
              <a:t>Мой опыт в </a:t>
            </a:r>
            <a:r>
              <a:rPr lang="en-US" dirty="0"/>
              <a:t>IT </a:t>
            </a:r>
            <a:r>
              <a:rPr lang="ru-RU" dirty="0"/>
              <a:t>составляет более 20 лет и включает в себя участие в проектах в самых разных ролях.</a:t>
            </a:r>
          </a:p>
          <a:p>
            <a:r>
              <a:rPr lang="ru-RU" dirty="0"/>
              <a:t>Я некоторое время была программистом, </a:t>
            </a:r>
            <a:r>
              <a:rPr lang="ru-RU" dirty="0" err="1"/>
              <a:t>сопровожденцем</a:t>
            </a:r>
            <a:r>
              <a:rPr lang="ru-RU" dirty="0"/>
              <a:t>, техническим писателем, а затем занималась тестированием.</a:t>
            </a:r>
          </a:p>
          <a:p>
            <a:r>
              <a:rPr lang="ru-RU" dirty="0"/>
              <a:t>Кроме того, вот уже почти 10 лет я психолог, и в сферу моих интересов как психолога входят</a:t>
            </a:r>
          </a:p>
          <a:p>
            <a:r>
              <a:rPr lang="ru-RU" dirty="0"/>
              <a:t>Управление конфликтами, мотивация, как внешняя так и внутренняя, а также синдром выгорания и </a:t>
            </a:r>
            <a:r>
              <a:rPr lang="ru-RU" dirty="0" err="1"/>
              <a:t>преддепрессивные</a:t>
            </a:r>
            <a:r>
              <a:rPr lang="ru-RU" dirty="0"/>
              <a:t> состояния.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50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рассмотрим на примерах.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первый вопрос. Что может сделать тестирование, если у продукта нет явно описанных требований? Соответствие чего чему мы будем проверять?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Тестировщики начинают выносить мозг разработчикам, начинают возникать конфликты – баг или не баг..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И, ура!, в проекте начинают чуть подробнее фиксировать задачи на разработку. Часто задним числом, после факта реализации, но все же появляются какие-то описания. Часто тесты, которые пишут тестировщики - это первые документы, описывающие работу программы.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Следующим этапом мы сталкиваемся с тем, что восстанавливать требования силами разработки и тестирования сложнее и дороже, чем писать их сразу, и руководитель приходит к осознанию необходимости нанять на проект аналитика. Конечно, не самого дорогого. Он же должен просто записывать то, что ему скажут программисты\архитектор. И аналитик начинает записывать, как умеет.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Тестировщики в этот момент в процессе не участвуют, потому что «только отвлекают человека от работы, которой у него и так выше крыши». И переход на следующий этап происходит тогда, когда на этапе тестирования начинают обнаруживаться противоречия между тем, что хотел сказать аналитик, тем, что понял разработчик, тем, как он это реализовал и тем, как видит задачу тестировщик с точки зрения конечного пользователя.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259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Логичным образом на этом этапе мы приходим к необходимости верификации требований тестировщиками.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оформления требований на слайде.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64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Эту цепочку можно развивать дальше, но давайте просто соберём лучшие практики, к которым рано или поздно приходит проект, для которого важно качество продукта и эффективность.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И, первое, это, конечно, необходимость не просто наличия требований, но и проверка их на полноту, непротиворечивость и тестируемость до начала разработки.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29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задача моего доклада не в том, чтобы просто поныть о необходимости требований)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теперь давайте подумаем, что может сделать простой тестировщик, оказавшийся на проекте, в котором ситуация с требованиями оставляет желать лучшего?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самом деле, понимая, каким образом идет развитие качества проекта, мы можем и должны (!) стимулировать этот процесс: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выясняя дотошно тонкости желаемого поведения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фиксируя выявленные договоренности в тестах,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добиваясь корректировки постановки задач, даже уже реализованных.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создавая ошибки на все неоднозначные случаи и добиваясь принятия однозначного решения  по этим случаям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создавая самостоятельно структуру тестов и тестовое покрытие, на основании которого можно будет проще восстанавливать требования.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обращая каждый раз внимание руководства на случаи двойной работы из-за изначально некорректно поставленной задачи.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23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задача моего доклада не в том, чтобы просто поныть о необходимости требований)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теперь давайте подумаем, что может сделать простой тестировщик, оказавшийся на проекте, в котором ситуация с требованиями оставляет желать лучшего?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самом деле, понимая, каким образом идет развитие качества проекта, мы можем и должны (!) стимулировать этот процесс: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выясняя дотошно тонкости желаемого поведения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фиксируя выявленные договоренности в тестах,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добиваясь корректировки постановки задач, даже уже реализованных.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создавая ошибки на все неоднозначные случаи и добиваясь принятия однозначного решения  по этим случаям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создавая самостоятельно структуру тестов и тестовое покрытие, на основании которого можно будет проще восстанавливать требования.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обращая каждый раз внимание руководства на случаи двойной работы из-за изначально некорректно поставленной задачи.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14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требований на слайде, (допустим, они уже поставлены корректно) мы, как грамотные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тестироващики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делаем вывод о том, что тут есть несколько классов эквивалентности, несколько граничных значений и мы вполне можем обойтись при тестировании десятком кейсов для осуществления покрытия.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Да, но нет..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с вами, когда делали этот вывод, исходили из предположения, что код написан в той же логике, как требования.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549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что, если код написан вот так?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(if a==1 then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a==2 then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==99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Поможет ли наше тестирование в этом случае?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Конечно – нет. Но есть способ, который может увеличить нашу уверенность в том, что мы можем позволить себе использованные нами выше логические построения.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61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что, если код написан вот так?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(if a==1 then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a==2 then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==99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Поможет ли наше тестирование в этом случае?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Конечно – нет. Но есть способ, который может увеличить нашу уверенность в том, что мы можем позволить себе использованные нами выше логические построения.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Это, в первую очередь,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 review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 review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вклад разработчиков в обеспечение качества.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ошибок программирования, код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ревью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также может нас уберечь от ситуаций, когда в коде появляются вот такие приколы.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46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Конечно, человеческий фактор остается всегда.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Редко кто вычитывает код с полным вниманием. Особенно, если этот код большой и сложный.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(Когда мой дядя писал кандидатскую диссертацию, он в текст записки вставил фразу, что «тому, кто дочитает до этого места – я ставлю бутылку коньяка».. так вот за 40 лет так никто и не обратился, хотя минимум руководитель и оппонент должны были прочитать от корки до корки). Поэтому есть еще ряд требований, которые могут помочь уменьшить риск возникновения подобных ситуаций.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055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Соглашения о кодировании и наименовании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Дисциплина программирования кода небольшими простыми функциями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Покрытие кода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unit-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тестами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Парное программирование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Test-driven-development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автоматическое выполнение всех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-тестов после каждой сборки также усиливает нашу уверенность в работоспособности кода.</a:t>
            </a:r>
          </a:p>
          <a:p>
            <a:endParaRPr lang="ru-RU" dirty="0"/>
          </a:p>
          <a:p>
            <a:r>
              <a:rPr lang="ru-RU" dirty="0"/>
              <a:t>Но все это опять – вещи, не зависящие от тестировщика, а давайте спросим себя, как мы можем </a:t>
            </a:r>
            <a:r>
              <a:rPr lang="ru-RU" dirty="0" err="1"/>
              <a:t>фасилитировать</a:t>
            </a:r>
            <a:r>
              <a:rPr lang="ru-RU" dirty="0"/>
              <a:t> этот процесс?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36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Прежде чем мы перейдем к сути доклада, хочу обратить ваше внимание, что тема качества может быть раскрыта и с формальной стороны.</a:t>
            </a:r>
          </a:p>
          <a:p>
            <a:r>
              <a:rPr lang="ru-RU" dirty="0"/>
              <a:t>Существуют формальные модели, </a:t>
            </a:r>
            <a:r>
              <a:rPr lang="ru-RU" dirty="0" err="1"/>
              <a:t>определеяющие</a:t>
            </a:r>
            <a:r>
              <a:rPr lang="ru-RU" dirty="0"/>
              <a:t> уровни зрелости процессов тестирования, они представлены на слайде,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76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это все на стороне разработки, а что может сделать тестировщик, чтобы этот процесс стимулировать и поддержать?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подходить к разработчикам и спрашивать о структуре кода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могу ли я быть уверенным, что здесь можно использовать классы эквивалентности?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лучше подходить 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лиду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разработки, тогда он будет вынужден просматривать чужой код, прежде чем захочет отдать свой зуб.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если действовать методично, рано или поздно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лиду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надоест и он вменит программистам в обязанность взаимное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ревью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хорошо отдавать свой тест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ревью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программистам (и аналитику, если он есть)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хорошо подходить к программисту, когда его коллега в отпуске, и попросить посмотреть в коде что-то – необходимость разбираться в чужом коде быстро приводит к мысли о том, что надо вводить общие правила.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Понятно, всё это надо делать из лучших побуждений, из посыла лучше разобраться в продукте и лучше его протестировать.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911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Отдельно стоит рассмотреть роль руководителя проекта в обеспечении качества.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Ведь именно от него зависит атмосфера внутри команды, общий порядок на проекте и эффективность взаимодействия с заказчиком.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Ведь, если заказчик меняет требования по 10 раз за проект, баги не фиксируются в одном месте, а найти ошибки, которые мигрировали из предыдущих версий, не представляется возможным – то несмотря на старания других участников проекта, эффективная работа команды также будет невозможна.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что зависит от руководителя проекта: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эффективного взаимодействия с Заказчиком для своевременного выявления и фиксации требований.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Забота о качестве не только продукта, но и процессов на всех этапах разработки.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Раннее выделение ресурсов на тестирование.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доверительных отношений в команде.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Акценты не на личные, а на общекомандные результаты.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Создание прозрачности принятия решений в команде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Но, давайте опять подумаем, какой вклад в эти фундаментальные задачи может внести обычный тестировщик?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90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тут может сделать обычный тестировщик?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давать честную (но корректную) обратную связь на принимаемы решения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предлагать свою помощь в тестировании требований,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выступать с рацпредложениями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нести как флаг идею о том, что качественный продукт -  наша общая цель, и задача команды– выпустить его с минимальными затратами, а для этого надо использовать все типы тестирования на всех этапах разработки.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Ну, и, конечно, на этапе тестирования важно качественно подходить к выполнению задач тестирования.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26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входит в эти задачи: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тестирования в зависимости от требований проекта;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Покрытие требований тестами;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трассируемости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тестов и требований;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функционального и нефункционального тестирования;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качества на основании тестов;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отчетности по результатам тестирования;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тестов;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хранения тестов для повторного использования;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Тесное взаимодействие со всеми участниками проекта на всех этапах разработки.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432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входит в эти задачи: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тестирования в зависимости от требований проекта;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Покрытие требований тестами;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трассируемости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тестов и требований;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функционального и нефункционального тестирования;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качества на основании тестов;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отчетности по результатам тестирования;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тестов;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хранения тестов для повторного использования;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Тесное взаимодействие со всеми участниками проекта на всех этапах разработки.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92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такой слаженной командной работе у проекта есть все шансы перейти на 4й уровень зрелости тестирования, когда мы фокусируемся на том, чтобы сделать программное обеспечение более тестируемым с момента его создания.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включает в себя: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анализ и проверку требований, дизайна и кода.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написание кода, включающего средства, которые тестировщик может легко использовать для извлечения нужных данных во время выполнения.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написание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самодиагностического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кода, который сообщает об ошибках, а не требует, чтобы тестировщики их обнаруживали.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резюмировать мой доклад, я расскажу вам, что я делаю, когда прихожу на проект, где хотят организовать процесс тестирования.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71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вы хотите получить результаты от организации тестирования?</a:t>
            </a:r>
          </a:p>
          <a:p>
            <a:r>
              <a:rPr lang="ru-RU" dirty="0"/>
              <a:t>Но 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781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у вас уже делается для обеспечения качества?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сейчас оцениваете состояние вашего продукта? По каким критериям?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общие правила наименования функций и переменных,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внедряются ли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practices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написания кода,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ли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ревью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кода старшими разработчиками?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может быть, вы используете парное программирование? Или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driven development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Насколько ваш код покрыт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-тестами? Выполняются ли эти тесты при каждой сборке продукта?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какой систему учета задач вы ведете баги? А где искать требования? Актуальны ли они?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кому можно обращаться с «глупыми» вопросами?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И, наконец, есть ли в команде установка о том, что качество продукта – это ответственность всей команды?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396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654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меня ВСЁ!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 мы сегодня будем говорить не о них.</a:t>
            </a:r>
          </a:p>
          <a:p>
            <a:endParaRPr lang="ru-RU" dirty="0"/>
          </a:p>
          <a:p>
            <a:r>
              <a:rPr lang="ru-RU" dirty="0"/>
              <a:t>Потому что, как бы хорошо у вас не были выстроены процессы в организации в целом, в начале каждого нового проекта вы так или иначе сталкиваетесь с тем, что: проект начинается с 1-2 людей, с прототипа, первого шага  и никакие процессы разработки и тем более тестирования  на этом этапе в расчет не берутся. Поэтому я утверждаю, что при любом уровне процессов внутри организации проект проходит через одни и те же стадии и проблемы, разница лишь в скорости, с которой он эти стадии преодолевает.</a:t>
            </a:r>
            <a:br>
              <a:rPr lang="ru-RU" dirty="0"/>
            </a:br>
            <a:r>
              <a:rPr lang="ru-RU" dirty="0"/>
              <a:t>Но начнем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27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ответим на вопрос:</a:t>
            </a:r>
            <a:br>
              <a:rPr lang="ru-RU" dirty="0"/>
            </a:br>
            <a:r>
              <a:rPr lang="ru-RU" dirty="0"/>
              <a:t>В какой момент чаще всего возникает идея о необходимости тестирования на проекте?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/>
              <a:t>Обычно это причины двух видов: внутренние и внешние.</a:t>
            </a:r>
          </a:p>
          <a:p>
            <a:r>
              <a:rPr lang="ru-RU" sz="1200" dirty="0"/>
              <a:t>Внутренние:</a:t>
            </a:r>
          </a:p>
          <a:p>
            <a:pPr marL="342900" lvl="0" indent="-342900" algn="l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с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начинают прилетать ошибки, которые разрушают радужные планы продаж продукта;</a:t>
            </a:r>
          </a:p>
          <a:p>
            <a:pPr marL="342900" lvl="0" indent="-342900" algn="l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команда сопровождения перестает справляться с недовольством заказчика;</a:t>
            </a:r>
          </a:p>
          <a:p>
            <a:pPr marL="342900" lvl="0" indent="-342900" algn="l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сложность проекта достигает критической отметки, так что уже недостаточно полчаса посидеть перед продуктом, чтобы проверить его работоспособность;</a:t>
            </a:r>
          </a:p>
          <a:p>
            <a:pPr marL="0" lvl="0" indent="0" algn="l">
              <a:lnSpc>
                <a:spcPct val="100000"/>
              </a:lnSpc>
              <a:buFont typeface="Symbol" panose="05050102010706020507" pitchFamily="18" charset="2"/>
              <a:buNone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Внешние: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впервые встречается заказчик, который желает получить не просто демонстрацию продукта перед покупкой, но и комплект документации со стандартными схемами эксплуатации;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возникает необходимость в сертификации продукта.</a:t>
            </a:r>
          </a:p>
          <a:p>
            <a:pPr marL="0" lvl="0" indent="0" algn="l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не хорошо и не плохо - у всего есть две стороны, и прежде, чем начать вкладывать дополнительные деньги в качество, необходимо получить экономическое обоснование таких вложений. То есть, чаша весов в голове руководителя должна качнуться в сторону необходимости специально организованного процесса тестирования.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дается легче, когда продукт необходимо продавать вовне организации и существенно сложнее все обстоит в случае, когда продукт делается для внутреннего использования.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процесс созревания хорошо изучен и может быть представлен в виде 4 стадий зрелости процесса тестирования.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опираюсь на стадии, описанные в книге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 Copeland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Практическое руководство по тест-дизайну, поскольку они мне кажутся очень органичными.</a:t>
            </a:r>
          </a:p>
          <a:p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9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опираюсь на стадии, описанные в книге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 Copeland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Практическое руководство по тест-дизайну, поскольку они мне кажутся очень органичными.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есть нулевой уровень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b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Нулевой уровень часто встречается в небольших компаниях, а также в компаниях, которые впервые решили создать отдел разработки для автоматизации каких-то внутренних процессов.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Бывает, что автоматизация делается энтузиастами без какой-то долгосрочной перспективы типа Сейчас один раз напишем код и дальше все будет автоматически.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Переход к 1й стадии может и не состояться, если проект не стал развиваться. </a:t>
            </a:r>
            <a:b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65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потребность в тестировании возникает, когда возникает необходимость демонстрировать продукт заказчику.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Ну, или просто избежать критичных ошибок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этом уровне зрелости задача тестирования – убедиться, что продукт работает.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Тут у программистов и руководителей проекта возникает первая задача – не связанная с непосредственно программированием и обычно первое желание кому-то эту задачу делегировать</a:t>
            </a:r>
            <a:r>
              <a:rPr lang="ru-RU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Нанять студента, чтобы делал эту «несложную» работу.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 тестеров –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аутстафферов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Их задача ходить по основным маршрутам и сообщать о явных неполадках.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Но, студент обычно попадается въедливый, не желает ходить одними маршрутами и начинает демонстрировать не только работу продукта, но и обнаруживать проблемы. На этом этапе начинается игра – найди больше ошибок.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000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это логичный переход к следующей стадии зрелости тестирования – попытаться доказать, что продукт не работает.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стадия довольно утомительна для всех участников процесса разработки, поскольку содержит в себе противопоставление тестирования и разработки, а значит – создает напряженность в команде, где труд каждого её члена обесценивается коллегой. Тестировщик в работе программиста ищет только проблемы, а программист начинает раздражаться на тестировщика за то, что тот только и умеет – ломать, но не строить.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обычно на этом этапе и принимается решение нанять менеджера по тестированию, чтобы сделал хорошо и снял с руководителя головную боль постоянного разрешения конфликтов между разработчиками и тестировщиками.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0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это  - третья стадия развития процесса тестирования.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команда приходит к тому, что задача тестирования не доказывать что-то, а констатировать качество продукта.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этом этапе возникают отчеты о качестве продукта и создается впечатление, что вот она началась работа по управлению качеством.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так ли это?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208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Именно на этом уровне зрелости ожидания от процесса тестирования здорово превосходят его реальные возможности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6CE3A-AA3B-46E8-8855-3291C19A84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7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20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9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0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8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3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0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8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04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3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8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EFCBE-4DC1-5745-A004-D0404D16CBA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008C0-6053-7840-AF58-BD6C30E76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8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1FECB92-061B-A04E-8423-18D1BA26C339}"/>
              </a:ext>
            </a:extLst>
          </p:cNvPr>
          <p:cNvSpPr txBox="1">
            <a:spLocks/>
          </p:cNvSpPr>
          <p:nvPr/>
        </p:nvSpPr>
        <p:spPr>
          <a:xfrm>
            <a:off x="399024" y="2757715"/>
            <a:ext cx="9108504" cy="1204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>
                <a:solidFill>
                  <a:srgbClr val="0F3E6B"/>
                </a:solidFill>
                <a:latin typeface="Europe" panose="020B7200000000000000"/>
              </a:rPr>
              <a:t>КАЧЕСТВО  КАК ОТВЕТСТВЕННОСТЬ </a:t>
            </a:r>
          </a:p>
          <a:p>
            <a:pPr algn="l"/>
            <a:r>
              <a:rPr lang="ru-RU" sz="2800" b="1" dirty="0">
                <a:solidFill>
                  <a:srgbClr val="0F3E6B"/>
                </a:solidFill>
                <a:latin typeface="Europe" panose="020B7200000000000000"/>
              </a:rPr>
              <a:t>ВСЕЙ КОМАНДЫ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425FBB1-DA04-6D42-BE8C-87113BA7EFAF}"/>
              </a:ext>
            </a:extLst>
          </p:cNvPr>
          <p:cNvSpPr txBox="1">
            <a:spLocks/>
          </p:cNvSpPr>
          <p:nvPr/>
        </p:nvSpPr>
        <p:spPr>
          <a:xfrm>
            <a:off x="1415480" y="6165304"/>
            <a:ext cx="4361865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solidFill>
                  <a:srgbClr val="0F3E6B"/>
                </a:solidFill>
                <a:latin typeface="Europe" panose="020B7200000000000000"/>
              </a:rPr>
              <a:t>Сентябрь 2021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F995DB0-8D69-A849-AE57-70ED2FC6D581}"/>
              </a:ext>
            </a:extLst>
          </p:cNvPr>
          <p:cNvCxnSpPr>
            <a:cxnSpLocks/>
          </p:cNvCxnSpPr>
          <p:nvPr/>
        </p:nvCxnSpPr>
        <p:spPr>
          <a:xfrm>
            <a:off x="477482" y="2765880"/>
            <a:ext cx="726297" cy="0"/>
          </a:xfrm>
          <a:prstGeom prst="line">
            <a:avLst/>
          </a:prstGeom>
          <a:noFill/>
          <a:ln w="38100" cap="flat" cmpd="sng" algn="ctr">
            <a:solidFill>
              <a:srgbClr val="F0893B"/>
            </a:solidFill>
            <a:prstDash val="solid"/>
            <a:miter lim="800000"/>
          </a:ln>
          <a:effectLst/>
        </p:spPr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10F2CD3-1CE8-D543-BB66-ECC0DADDB31B}"/>
              </a:ext>
            </a:extLst>
          </p:cNvPr>
          <p:cNvCxnSpPr>
            <a:cxnSpLocks/>
          </p:cNvCxnSpPr>
          <p:nvPr/>
        </p:nvCxnSpPr>
        <p:spPr>
          <a:xfrm>
            <a:off x="477482" y="3944676"/>
            <a:ext cx="726297" cy="0"/>
          </a:xfrm>
          <a:prstGeom prst="line">
            <a:avLst/>
          </a:prstGeom>
          <a:noFill/>
          <a:ln w="38100" cap="flat" cmpd="sng" algn="ctr">
            <a:solidFill>
              <a:srgbClr val="F0893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65041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НО: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D3328-1EB8-49DE-8A75-1C33D21A7673}"/>
              </a:ext>
            </a:extLst>
          </p:cNvPr>
          <p:cNvSpPr txBox="1"/>
          <p:nvPr/>
        </p:nvSpPr>
        <p:spPr>
          <a:xfrm>
            <a:off x="354261" y="1988903"/>
            <a:ext cx="535774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Именно на этом уровне зрелости </a:t>
            </a:r>
          </a:p>
          <a:p>
            <a:r>
              <a:rPr lang="ru-RU" sz="2800" dirty="0"/>
              <a:t>ожидания от тестирования </a:t>
            </a:r>
          </a:p>
          <a:p>
            <a:r>
              <a:rPr lang="ru-RU" sz="2800" dirty="0"/>
              <a:t>здорово превосходят </a:t>
            </a:r>
          </a:p>
          <a:p>
            <a:r>
              <a:rPr lang="ru-RU" sz="2800" dirty="0"/>
              <a:t>его реальные возможности</a:t>
            </a:r>
          </a:p>
          <a:p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D6E23A-CEC2-46E5-99E7-DDD151332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562" y="2150964"/>
            <a:ext cx="4966195" cy="49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2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929634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78058" y="391637"/>
            <a:ext cx="7655481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3200" b="1" dirty="0">
                <a:solidFill>
                  <a:srgbClr val="0F3E6B"/>
                </a:solidFill>
                <a:latin typeface="Europe" panose="020B7200000000000000"/>
              </a:rPr>
              <a:t>Что может сделать тестирование,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3200" b="1" dirty="0">
                <a:solidFill>
                  <a:srgbClr val="0F3E6B"/>
                </a:solidFill>
                <a:latin typeface="Europe" panose="020B7200000000000000"/>
              </a:rPr>
              <a:t>если требования к продукту: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lang="ru-RU" sz="2000" dirty="0">
              <a:solidFill>
                <a:srgbClr val="0F3E6B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E47B1C-2FD1-46AE-AEA7-3E490DCB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42" y="789093"/>
            <a:ext cx="4727131" cy="47271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BBF0D-7C9C-4775-9969-4B76056C0D45}"/>
              </a:ext>
            </a:extLst>
          </p:cNvPr>
          <p:cNvSpPr txBox="1"/>
          <p:nvPr/>
        </p:nvSpPr>
        <p:spPr>
          <a:xfrm>
            <a:off x="805646" y="1938501"/>
            <a:ext cx="49138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 фиксированы,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Противоречивы, 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Неполны,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 тестируемы,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Недоступны для анализа тестировщикам до момента согласования?</a:t>
            </a:r>
          </a:p>
        </p:txBody>
      </p:sp>
    </p:spTree>
    <p:extLst>
      <p:ext uri="{BB962C8B-B14F-4D97-AF65-F5344CB8AC3E}">
        <p14:creationId xmlns:p14="http://schemas.microsoft.com/office/powerpoint/2010/main" val="1146534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Например: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97512" y="1093024"/>
            <a:ext cx="6719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Мы тестируем задачу, которая поставлена вот так: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10C6F-6742-43AA-8CCD-2103AB7F66CB}"/>
              </a:ext>
            </a:extLst>
          </p:cNvPr>
          <p:cNvSpPr txBox="1"/>
          <p:nvPr/>
        </p:nvSpPr>
        <p:spPr>
          <a:xfrm>
            <a:off x="246863" y="2534009"/>
            <a:ext cx="76642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Правила найма специалистов разного</a:t>
            </a: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возраста: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0-16 Не нанимаем</a:t>
            </a:r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16-18 Нанимаем только на неполный рабочий день</a:t>
            </a: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18-55 Нанимаем на полный день</a:t>
            </a: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55-99 Не нанимаем[*]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973BCF-4E77-445B-9F4D-FC8C9930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817" y="2654465"/>
            <a:ext cx="4070196" cy="40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91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Задачи аналитики в управлении качеством: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05043" y="1060268"/>
            <a:ext cx="81683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Привлечение тестировщиков к анализу требований на этапе их согласования;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Формирование полных, непротиворечивых, тестируемых требований;  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Поддержка версионности требований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 при их изменении;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4.   Оперативное информирование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команды о внесении изменений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в требования.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Europe" panose="020B7200000000000000"/>
            </a:endParaRPr>
          </a:p>
          <a:p>
            <a:pPr marL="514350" indent="-514350">
              <a:buAutoNum type="arabicPeriod"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2915F1-8E4C-43C9-9216-3BA24F157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30" y="2219218"/>
            <a:ext cx="3997916" cy="39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2" y="200522"/>
            <a:ext cx="7624659" cy="859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solidFill>
                  <a:srgbClr val="0F3E6B"/>
                </a:solidFill>
              </a:rPr>
              <a:t>Чем мы можем помочь, чтобы стимулировать </a:t>
            </a:r>
          </a:p>
          <a:p>
            <a:pPr marL="0" indent="0">
              <a:buNone/>
              <a:defRPr/>
            </a:pPr>
            <a:r>
              <a:rPr lang="ru-RU" b="1" dirty="0">
                <a:solidFill>
                  <a:srgbClr val="0F3E6B"/>
                </a:solidFill>
              </a:rPr>
              <a:t>процесс развития требований: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461103" y="1292070"/>
            <a:ext cx="6719015" cy="498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выяснять дотошно тонкости желаемого поведения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фиксируя выявленные договоренности в тестах,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добиваться корректировки постановки задач, даже уже реализованных.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фиксировать ошибки на все неоднозначные случаи и добиваться принятия однозначного решения по этим случаям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518F3BF-F261-4AB8-9CD6-B346A9E79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12" y="1900717"/>
            <a:ext cx="4275319" cy="42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2"/>
            <a:ext cx="6719013" cy="859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Чем мы можем помочь, чтобы стимулировать </a:t>
            </a:r>
          </a:p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процесс развития требований: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05043" y="1378767"/>
            <a:ext cx="6627271" cy="386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самостоятельно структуру тестов и тестовое покрытие, на основании которого можно будет проще восстанавливать требования.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обращать каждый раз внимание руководства на случаи двойной работы из-за изначально некорректно поставленной задачи.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8AD14CC-BCD3-449E-981C-7062A9E25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888" y="1311889"/>
            <a:ext cx="4234222" cy="42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1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Но перейдем к процессу разработки: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97512" y="1093024"/>
            <a:ext cx="6719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Мы тестируем задачу, которая поставлена уже вот так: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10C6F-6742-43AA-8CCD-2103AB7F66CB}"/>
              </a:ext>
            </a:extLst>
          </p:cNvPr>
          <p:cNvSpPr txBox="1"/>
          <p:nvPr/>
        </p:nvSpPr>
        <p:spPr>
          <a:xfrm>
            <a:off x="246863" y="2534009"/>
            <a:ext cx="76642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Правила найма специалистов разного</a:t>
            </a: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возраста: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0-16 Не нанимаем</a:t>
            </a:r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17-18 Нанимаем только на неполный рабочий день</a:t>
            </a: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19-55 Нанимаем на полный день</a:t>
            </a:r>
          </a:p>
          <a:p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56-99 Не нанимаем[*]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973BCF-4E77-445B-9F4D-FC8C9930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817" y="2654465"/>
            <a:ext cx="4070196" cy="40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72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Что может сделать тестирование, если: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608444" y="1326334"/>
            <a:ext cx="441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Код написан вот так: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D0E78F-130A-476F-96FD-83F3DB05E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931" y="1911109"/>
            <a:ext cx="3605899" cy="36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7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Что может сделать тестирование, если: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608444" y="1326334"/>
            <a:ext cx="441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Код написан вот так: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AD0B7-C82D-4B5F-BAC1-64170756A9FB}"/>
              </a:ext>
            </a:extLst>
          </p:cNvPr>
          <p:cNvSpPr txBox="1"/>
          <p:nvPr/>
        </p:nvSpPr>
        <p:spPr>
          <a:xfrm>
            <a:off x="-705081" y="2156473"/>
            <a:ext cx="72902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(applicantAge == 0) hireStatus="NO";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If (applicantAge == 1) hireStatus="NO";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…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If (applicantAge == 14) hireStatus="NO";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If (applicantAge == 15) hireStatus="NO";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If (applicantAge == 16) hireStatus="PART";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If (applicantAge == 17) hireStatus="PART";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If (applicantAge == 18) hireStatus="FULL";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If (applicantAge == 19) hireStatus="FULL";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…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(applicantAge == 56) hireStatus="NO";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D0E78F-130A-476F-96FD-83F3DB05E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724" y="1654203"/>
            <a:ext cx="3605899" cy="36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9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Что может сделать тестирование, если: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ru-RU" sz="2000" dirty="0">
              <a:solidFill>
                <a:srgbClr val="0F3E6B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72DADF-CA96-4B88-89A5-9B1DF1C1D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937" y="1251452"/>
            <a:ext cx="3380198" cy="3380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500865" y="1969383"/>
            <a:ext cx="5157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Или вот так:</a:t>
            </a:r>
          </a:p>
          <a:p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A2A09A-E262-43DB-A7EC-5950B4B9C82C}"/>
              </a:ext>
            </a:extLst>
          </p:cNvPr>
          <p:cNvSpPr txBox="1"/>
          <p:nvPr/>
        </p:nvSpPr>
        <p:spPr>
          <a:xfrm>
            <a:off x="1193754" y="3916449"/>
            <a:ext cx="81383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ea typeface="Times New Roman" panose="02020603050405020304" pitchFamily="18" charset="0"/>
                <a:cs typeface="Alef" panose="00000500000000000000" pitchFamily="2" charset="-79"/>
              </a:rPr>
              <a:t> if (name=="Lee" 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panose="00000500000000000000" pitchFamily="2" charset="-79"/>
              <a:ea typeface="Times New Roman" panose="02020603050405020304" pitchFamily="18" charset="0"/>
              <a:cs typeface="Alef" panose="00000500000000000000" pitchFamily="2" charset="-79"/>
            </a:endParaRP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ea typeface="Times New Roman" panose="02020603050405020304" pitchFamily="18" charset="0"/>
                <a:cs typeface="Alef" panose="00000500000000000000" pitchFamily="2" charset="-79"/>
              </a:rPr>
              <a:t>&amp;&amp; employeeNumber=="1234" 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panose="00000500000000000000" pitchFamily="2" charset="-79"/>
              <a:ea typeface="Times New Roman" panose="02020603050405020304" pitchFamily="18" charset="0"/>
              <a:cs typeface="Alef" panose="00000500000000000000" pitchFamily="2" charset="-79"/>
            </a:endParaRP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ea typeface="Times New Roman" panose="02020603050405020304" pitchFamily="18" charset="0"/>
                <a:cs typeface="Alef" panose="00000500000000000000" pitchFamily="2" charset="-79"/>
              </a:rPr>
              <a:t>&amp;&amp; employmentStatus=="RecentlyTerminatedForCause") 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f" panose="00000500000000000000" pitchFamily="2" charset="-79"/>
              <a:ea typeface="Times New Roman" panose="02020603050405020304" pitchFamily="18" charset="0"/>
              <a:cs typeface="Alef" panose="00000500000000000000" pitchFamily="2" charset="-79"/>
            </a:endParaRP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ea typeface="Times New Roman" panose="02020603050405020304" pitchFamily="18" charset="0"/>
                <a:cs typeface="Alef" panose="00000500000000000000" pitchFamily="2" charset="-79"/>
              </a:rPr>
              <a:t>  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ea typeface="Times New Roman" panose="02020603050405020304" pitchFamily="18" charset="0"/>
                <a:cs typeface="Alef" panose="00000500000000000000" pitchFamily="2" charset="-79"/>
              </a:rPr>
              <a:t>{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Alef" panose="00000500000000000000" pitchFamily="2" charset="-79"/>
            </a:endParaRP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ea typeface="Times New Roman" panose="02020603050405020304" pitchFamily="18" charset="0"/>
                <a:cs typeface="Alef" panose="00000500000000000000" pitchFamily="2" charset="-79"/>
              </a:rPr>
              <a:t>    send Lee a check for $1,000,000;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Alef" panose="00000500000000000000" pitchFamily="2" charset="-79"/>
            </a:endParaRP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ea typeface="Times New Roman" panose="02020603050405020304" pitchFamily="18" charset="0"/>
                <a:cs typeface="Alef" panose="00000500000000000000" pitchFamily="2" charset="-79"/>
              </a:rPr>
              <a:t>   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lef" panose="00000500000000000000" pitchFamily="2" charset="-79"/>
              </a:rPr>
              <a:t>}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716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75D699-B365-46E0-A2C5-72A95659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8" y="1089061"/>
            <a:ext cx="8248222" cy="54038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Меня зовут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Вера Поневаж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Руководитель группы тестирования Синимекс</a:t>
            </a:r>
          </a:p>
          <a:p>
            <a:pPr marL="0" indent="0">
              <a:buNone/>
            </a:pPr>
            <a:r>
              <a:rPr lang="ru-RU" dirty="0"/>
              <a:t>20 лет в </a:t>
            </a:r>
            <a:r>
              <a:rPr lang="en-US" dirty="0"/>
              <a:t>IT </a:t>
            </a:r>
            <a:r>
              <a:rPr lang="ru-RU" dirty="0"/>
              <a:t>в разных ролях </a:t>
            </a:r>
            <a:r>
              <a:rPr lang="en-US" dirty="0"/>
              <a:t>(</a:t>
            </a:r>
            <a:r>
              <a:rPr lang="ru-RU" dirty="0"/>
              <a:t>разработка, сопровождение, тестирование, документирование)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А ещё: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</a:t>
            </a:r>
            <a:r>
              <a:rPr lang="ru-RU" dirty="0"/>
              <a:t> (с 2012 года):</a:t>
            </a:r>
          </a:p>
          <a:p>
            <a:r>
              <a:rPr lang="ru-RU" dirty="0"/>
              <a:t>выгорание, </a:t>
            </a:r>
          </a:p>
          <a:p>
            <a:r>
              <a:rPr lang="ru-RU" dirty="0"/>
              <a:t>мотивация, </a:t>
            </a:r>
          </a:p>
          <a:p>
            <a:r>
              <a:rPr lang="ru-RU" dirty="0"/>
              <a:t>управление конфликтами.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05D575-B3CA-40C2-969B-113B0D1D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59" y="2905924"/>
            <a:ext cx="3586950" cy="358695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508006B3-8748-4255-ACD0-069C3269B689}"/>
              </a:ext>
            </a:extLst>
          </p:cNvPr>
          <p:cNvSpPr txBox="1">
            <a:spLocks/>
          </p:cNvSpPr>
          <p:nvPr/>
        </p:nvSpPr>
        <p:spPr>
          <a:xfrm>
            <a:off x="267128" y="319286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О докладчике:</a:t>
            </a:r>
          </a:p>
        </p:txBody>
      </p:sp>
    </p:spTree>
    <p:extLst>
      <p:ext uri="{BB962C8B-B14F-4D97-AF65-F5344CB8AC3E}">
        <p14:creationId xmlns:p14="http://schemas.microsoft.com/office/powerpoint/2010/main" val="23110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981005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440250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Что можно сделать для качества на этапе </a:t>
            </a:r>
          </a:p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разработки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lang="ru-RU" sz="2000" dirty="0">
              <a:solidFill>
                <a:srgbClr val="0F3E6B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3F72EA-4B14-41AC-B200-46D0C8DD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05" y="603605"/>
            <a:ext cx="6116961" cy="61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43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Задачи разработки в управлении качеством: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05043" y="1060268"/>
            <a:ext cx="81683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0.   Проведение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review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кода;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Поддержание культуры программирования;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Соглашения о наименованиях функций и переменных;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Покрытие кода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unit-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тестами;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Europe" panose="020B7200000000000000"/>
            </a:endParaRP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Парное программирование;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Test Driven Development;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Автоматический прогон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unit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-тестов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при каждой сборке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Europe" panose="020B7200000000000000"/>
            </a:endParaRPr>
          </a:p>
          <a:p>
            <a:pPr marL="514350" indent="-514350">
              <a:buAutoNum type="arabicPeriod"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2915F1-8E4C-43C9-9216-3BA24F157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30" y="2219218"/>
            <a:ext cx="3997916" cy="39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52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61103" y="20052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Что может тестировщик: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97512" y="783357"/>
            <a:ext cx="6349867" cy="5124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подходить к разработчикам и спрашивать о структуре кода;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подходить к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лиду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разработки, тогда он будет вынужден просматривать чужой код, прежде чем захочет «отдать свой зуб»;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отдавать свой тест на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программистам;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подходить к программисту, когда его коллега в отпуске, и попросить посмотреть в коде что-то – необходимость разбираться в чужом коде быстро приводит к мысли о том, что надо вводить общие правила.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2226DF5-F954-41B6-A570-6B6FE4B7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821" y="1706857"/>
            <a:ext cx="4367786" cy="43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62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51838" y="27086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Задачи руководителя проекта в управлении качеством: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05043" y="1060268"/>
            <a:ext cx="81683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Организация эффективного взаимодействия с Заказчиком для своевременного выявления и фиксации требований.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Забота о качестве не только продукта, но и процессов на всех этапах разработки.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Раннее выделение ресурсов на тестирование.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Создание доверительных отношений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       в команде.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5.    Акценты не на личные, а на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       общекомандные результаты;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6.    Создание прозрачности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      принятия решений в команде.</a:t>
            </a:r>
          </a:p>
          <a:p>
            <a:pPr marL="514350" indent="-514350">
              <a:buAutoNum type="arabicPeriod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35E942B-043E-491C-9AC0-A95D58BD6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963" y="2543167"/>
            <a:ext cx="4415319" cy="44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1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451838" y="270863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Что может делать тестировщик: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DBBA8-8AEE-422C-B938-52A45731FDE9}"/>
              </a:ext>
            </a:extLst>
          </p:cNvPr>
          <p:cNvSpPr txBox="1"/>
          <p:nvPr/>
        </p:nvSpPr>
        <p:spPr>
          <a:xfrm>
            <a:off x="205044" y="1060268"/>
            <a:ext cx="6401237" cy="569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давать честную (но корректную) обратную связь на принимаемые решения;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предлагать свою помощь в тестировании требований;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выступать с рацпредложениями;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нести как флаг идею о том, что качественный продукт -  наша общая цель, и задача команды– выпустить его с минимальными затратами, а для этого надо использовать все типы тестирования на всех этапах разработки.</a:t>
            </a:r>
          </a:p>
          <a:p>
            <a:pPr marL="514350" indent="-514350">
              <a:buAutoNum type="arabicPeriod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5AA89E-090B-4391-8EEB-59C9C3EE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28" y="546496"/>
            <a:ext cx="3621879" cy="36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97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А что же остается тестированию?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2B1C8-9BCE-43FA-880D-1E0AB25E7CF4}"/>
              </a:ext>
            </a:extLst>
          </p:cNvPr>
          <p:cNvSpPr txBox="1"/>
          <p:nvPr/>
        </p:nvSpPr>
        <p:spPr>
          <a:xfrm>
            <a:off x="728833" y="1078262"/>
            <a:ext cx="5344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Планирование тестирования в зависимости от требований проекта;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Покрытие требований тестами;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Обеспечение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трассируемости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тестов и требований;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Выполнение функционального и нефункционального тестирования;</a:t>
            </a:r>
          </a:p>
        </p:txBody>
      </p:sp>
      <p:pic>
        <p:nvPicPr>
          <p:cNvPr id="7" name="Рисунок 6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5331A2F-312B-4231-A0F5-B5C8A573A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55" y="1556412"/>
            <a:ext cx="4229361" cy="48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3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41010" y="189257"/>
            <a:ext cx="7712545" cy="124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А что же остается тестированию? </a:t>
            </a:r>
          </a:p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(продолжение)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2B1C8-9BCE-43FA-880D-1E0AB25E7CF4}"/>
              </a:ext>
            </a:extLst>
          </p:cNvPr>
          <p:cNvSpPr txBox="1"/>
          <p:nvPr/>
        </p:nvSpPr>
        <p:spPr>
          <a:xfrm>
            <a:off x="241010" y="1786808"/>
            <a:ext cx="49693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Контроль качества на основании тестов; 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Формирование отчетности по результатам тестирования;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Автоматизация тестов;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Europe" panose="020B7200000000000000"/>
              </a:rPr>
              <a:t>Тесное взаимодействие со всеми участниками проекта на всех этапах разработки.</a:t>
            </a:r>
          </a:p>
        </p:txBody>
      </p:sp>
      <p:pic>
        <p:nvPicPr>
          <p:cNvPr id="7" name="Рисунок 6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65D7DB5-AC63-406E-8DBA-8990FD49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42" y="1786808"/>
            <a:ext cx="4447508" cy="44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4 уровень зрелости процесса тестирования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lang="ru-RU" sz="2000" dirty="0">
              <a:solidFill>
                <a:srgbClr val="0F3E6B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4A26C1-2030-49C6-A5BC-F092B1BD5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215" y="2328749"/>
            <a:ext cx="3843801" cy="3843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46EEFD-C2D0-4D13-AFD2-E14563C10358}"/>
              </a:ext>
            </a:extLst>
          </p:cNvPr>
          <p:cNvSpPr txBox="1"/>
          <p:nvPr/>
        </p:nvSpPr>
        <p:spPr>
          <a:xfrm>
            <a:off x="375731" y="1010043"/>
            <a:ext cx="57271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На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4м уровне </a:t>
            </a:r>
            <a:r>
              <a:rPr lang="ru-RU" sz="4000" dirty="0"/>
              <a:t>зрелости мы фокусируемся на том, </a:t>
            </a:r>
          </a:p>
          <a:p>
            <a:r>
              <a:rPr lang="ru-RU" sz="4000" dirty="0"/>
              <a:t>чтобы сделать программное обеспечение более тестируемым с момента его создания. </a:t>
            </a:r>
          </a:p>
        </p:txBody>
      </p:sp>
    </p:spTree>
    <p:extLst>
      <p:ext uri="{BB962C8B-B14F-4D97-AF65-F5344CB8AC3E}">
        <p14:creationId xmlns:p14="http://schemas.microsoft.com/office/powerpoint/2010/main" val="1087404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Резюме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6EEFD-C2D0-4D13-AFD2-E14563C10358}"/>
              </a:ext>
            </a:extLst>
          </p:cNvPr>
          <p:cNvSpPr txBox="1"/>
          <p:nvPr/>
        </p:nvSpPr>
        <p:spPr>
          <a:xfrm>
            <a:off x="423961" y="797283"/>
            <a:ext cx="8391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я прихожу на проект, где хотят организовать процесс тестирования.</a:t>
            </a: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спрашиваю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только -  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вы хотите получить 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от организации 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тестирования?</a:t>
            </a: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Но и:</a:t>
            </a:r>
          </a:p>
        </p:txBody>
      </p:sp>
      <p:pic>
        <p:nvPicPr>
          <p:cNvPr id="8" name="Рисунок 7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7A4B874-A068-490C-AF83-38C9B611B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42" y="1430830"/>
            <a:ext cx="4337951" cy="50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Резюме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6EEFD-C2D0-4D13-AFD2-E14563C10358}"/>
              </a:ext>
            </a:extLst>
          </p:cNvPr>
          <p:cNvSpPr txBox="1"/>
          <p:nvPr/>
        </p:nvSpPr>
        <p:spPr>
          <a:xfrm>
            <a:off x="274635" y="751789"/>
            <a:ext cx="8391265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что уже делается для</a:t>
            </a:r>
          </a:p>
          <a:p>
            <a:pPr>
              <a:spcAft>
                <a:spcPts val="600"/>
              </a:spcAft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обеспечения качества?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сейчас оцениваете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 вашего продукта? По каким критериям?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уже сейчас используются методы</a:t>
            </a:r>
          </a:p>
          <a:p>
            <a:pPr>
              <a:spcAft>
                <a:spcPts val="600"/>
              </a:spcAft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контроля качества на этапе разработки?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какой системе учета задач вы ведёте баги?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храните тесты?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искать требования? Актуальны ли они?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кому можно обращаться с «глупыми» вопросами?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796EAD-5E7C-4429-B09F-57B1B018A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99" y="-158446"/>
            <a:ext cx="4008190" cy="40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38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До введения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317CA88-76DC-43A3-9A2D-1817EE0AD30B}"/>
              </a:ext>
            </a:extLst>
          </p:cNvPr>
          <p:cNvSpPr txBox="1">
            <a:spLocks/>
          </p:cNvSpPr>
          <p:nvPr/>
        </p:nvSpPr>
        <p:spPr>
          <a:xfrm>
            <a:off x="672958" y="936288"/>
            <a:ext cx="7798084" cy="5116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Существуют формальные модели, определяющие уровни зрелости процессов тестирования, такие как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Testability Maturity Model (TMM);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Software Testing Maturity Model (TMM</a:t>
            </a:r>
            <a:r>
              <a:rPr lang="en-US" baseline="30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r>
              <a:rPr lang="en-US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Test Process Improvement (TPI);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Test Organization Maturity (TOM);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Testing Assessment Program (TAM);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Proposed Evaluation and Test SW-CMM Key Process Areas (SW-CMM KPA)</a:t>
            </a:r>
            <a:r>
              <a:rPr lang="ru-RU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0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Резюме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6EEFD-C2D0-4D13-AFD2-E14563C10358}"/>
              </a:ext>
            </a:extLst>
          </p:cNvPr>
          <p:cNvSpPr txBox="1"/>
          <p:nvPr/>
        </p:nvSpPr>
        <p:spPr>
          <a:xfrm>
            <a:off x="109270" y="492928"/>
            <a:ext cx="839126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ru-RU" sz="3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И, наконец,</a:t>
            </a:r>
          </a:p>
          <a:p>
            <a:pPr>
              <a:spcAft>
                <a:spcPts val="600"/>
              </a:spcAft>
            </a:pPr>
            <a:endParaRPr lang="ru-RU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в ценностях команды установка о том, что качество продукта – это ответственность всей команды?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46F1AB-DFF8-4448-BACD-08F6699FD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02" y="2647906"/>
            <a:ext cx="4370611" cy="43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28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1FECB92-061B-A04E-8423-18D1BA26C339}"/>
              </a:ext>
            </a:extLst>
          </p:cNvPr>
          <p:cNvSpPr txBox="1">
            <a:spLocks/>
          </p:cNvSpPr>
          <p:nvPr/>
        </p:nvSpPr>
        <p:spPr>
          <a:xfrm>
            <a:off x="399024" y="2757715"/>
            <a:ext cx="9108504" cy="1204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>
                <a:solidFill>
                  <a:srgbClr val="0F3E6B"/>
                </a:solidFill>
                <a:latin typeface="Europe" panose="020B720000000000000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0EB1D5-AD6B-4A83-AF03-779E953A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96" y="2878063"/>
            <a:ext cx="3979937" cy="39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0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До введения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317CA88-76DC-43A3-9A2D-1817EE0AD30B}"/>
              </a:ext>
            </a:extLst>
          </p:cNvPr>
          <p:cNvSpPr txBox="1">
            <a:spLocks/>
          </p:cNvSpPr>
          <p:nvPr/>
        </p:nvSpPr>
        <p:spPr>
          <a:xfrm>
            <a:off x="672958" y="936288"/>
            <a:ext cx="7798084" cy="5116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Но мы сейчас будем говорить </a:t>
            </a:r>
          </a:p>
          <a:p>
            <a:pPr marL="74295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не о них </a:t>
            </a:r>
            <a:r>
              <a:rPr lang="ru-RU" sz="3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  <a:sym typeface="Segoe UI Emoji" panose="020B0502040204020203" pitchFamily="34" charset="0"/>
              </a:rPr>
              <a:t>😊</a:t>
            </a:r>
            <a:endParaRPr lang="ru-RU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373AB9-C3F2-4EDF-837E-F7B4FCD8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61" y="1764265"/>
            <a:ext cx="5048449" cy="50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960457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595463" y="44042"/>
            <a:ext cx="9108504" cy="1392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Вот теперь  - Введение. </a:t>
            </a:r>
          </a:p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Эволюция идеи тестирования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317CA88-76DC-43A3-9A2D-1817EE0AD30B}"/>
              </a:ext>
            </a:extLst>
          </p:cNvPr>
          <p:cNvSpPr txBox="1">
            <a:spLocks/>
          </p:cNvSpPr>
          <p:nvPr/>
        </p:nvSpPr>
        <p:spPr>
          <a:xfrm>
            <a:off x="672958" y="1365419"/>
            <a:ext cx="7798084" cy="5116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Когда, чаще всего, руководитель приходит к выводу, что проекту необходимо тестирование?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796D684-A1E7-4397-A6AA-4597F0A78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2" y="1757362"/>
            <a:ext cx="4963205" cy="49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4 уровня зрелости процесса тестирования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317CA88-76DC-43A3-9A2D-1817EE0AD30B}"/>
              </a:ext>
            </a:extLst>
          </p:cNvPr>
          <p:cNvSpPr txBox="1">
            <a:spLocks/>
          </p:cNvSpPr>
          <p:nvPr/>
        </p:nvSpPr>
        <p:spPr>
          <a:xfrm>
            <a:off x="672958" y="936288"/>
            <a:ext cx="7798084" cy="5116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уровень. Нет разницы между тестированием и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debug’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ом. </a:t>
            </a:r>
            <a:r>
              <a:rPr lang="ru-RU" sz="2800" dirty="0"/>
              <a:t>Вычитки кода более, чем достаточно.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C8789-08AA-4475-B830-354D1C963CF3}"/>
              </a:ext>
            </a:extLst>
          </p:cNvPr>
          <p:cNvSpPr txBox="1"/>
          <p:nvPr/>
        </p:nvSpPr>
        <p:spPr>
          <a:xfrm>
            <a:off x="3881098" y="2995820"/>
            <a:ext cx="477727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Зачем усложнять, если:</a:t>
            </a:r>
          </a:p>
          <a:p>
            <a:r>
              <a:rPr lang="ru-RU" sz="2800" dirty="0"/>
              <a:t>1. И так «все работает»</a:t>
            </a:r>
          </a:p>
          <a:p>
            <a:r>
              <a:rPr lang="ru-RU" sz="2800" dirty="0"/>
              <a:t>2. Если что сломалось – </a:t>
            </a:r>
          </a:p>
          <a:p>
            <a:r>
              <a:rPr lang="ru-RU" sz="2800" dirty="0"/>
              <a:t>                         быстро починим</a:t>
            </a:r>
          </a:p>
          <a:p>
            <a:r>
              <a:rPr lang="ru-RU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FB969B-56B8-488C-B88D-994A9C62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67" y="2159623"/>
            <a:ext cx="3515031" cy="351503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1089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4 уровня зрелости процесса тестирования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317CA88-76DC-43A3-9A2D-1817EE0AD30B}"/>
              </a:ext>
            </a:extLst>
          </p:cNvPr>
          <p:cNvSpPr txBox="1">
            <a:spLocks/>
          </p:cNvSpPr>
          <p:nvPr/>
        </p:nvSpPr>
        <p:spPr>
          <a:xfrm>
            <a:off x="672958" y="936288"/>
            <a:ext cx="7798084" cy="1817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уровень. Задача тестирования показать, что ПО работает. </a:t>
            </a:r>
            <a:r>
              <a:rPr lang="ru-RU" sz="2800" dirty="0"/>
              <a:t>Тестирование ведётся по основным сценариям, нет цели специально выискивать дефекты.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7BF8A-CE48-4785-AF8D-1DC1059292DD}"/>
              </a:ext>
            </a:extLst>
          </p:cNvPr>
          <p:cNvSpPr txBox="1"/>
          <p:nvPr/>
        </p:nvSpPr>
        <p:spPr>
          <a:xfrm>
            <a:off x="297512" y="2960960"/>
            <a:ext cx="53405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Достаточно продемонстрировать</a:t>
            </a:r>
          </a:p>
          <a:p>
            <a:r>
              <a:rPr lang="ru-RU" sz="2800" dirty="0"/>
              <a:t>работу продукта Заказчику..</a:t>
            </a:r>
          </a:p>
          <a:p>
            <a:r>
              <a:rPr lang="ru-RU" sz="2800" dirty="0"/>
              <a:t>но хорошо бы сначала убедиться,</a:t>
            </a:r>
          </a:p>
          <a:p>
            <a:r>
              <a:rPr lang="ru-RU" sz="2800" dirty="0"/>
              <a:t>что основной функционал ОК.</a:t>
            </a:r>
          </a:p>
          <a:p>
            <a:r>
              <a:rPr lang="ru-RU" sz="2800" dirty="0"/>
              <a:t>Ценность тестирования - низкая.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31F20A-AE4A-4B19-AA27-FDCAFAA32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607" y="1965013"/>
            <a:ext cx="4847701" cy="48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4 уровня зрелости процесса тестирования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lang="ru-RU" sz="2000" dirty="0">
              <a:solidFill>
                <a:srgbClr val="0F3E6B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317CA88-76DC-43A3-9A2D-1817EE0AD30B}"/>
              </a:ext>
            </a:extLst>
          </p:cNvPr>
          <p:cNvSpPr txBox="1">
            <a:spLocks/>
          </p:cNvSpPr>
          <p:nvPr/>
        </p:nvSpPr>
        <p:spPr>
          <a:xfrm>
            <a:off x="672958" y="936288"/>
            <a:ext cx="7798084" cy="5116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уровень. Задача тестирования показать, что ПО НЕ работает. </a:t>
            </a:r>
            <a:r>
              <a:rPr lang="ru-RU" sz="2800" dirty="0"/>
              <a:t>Специально ищутся ходы и способы сломать и найти слабые места ПО.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83C97-A670-4FC3-A2FB-052C66EA9B9B}"/>
              </a:ext>
            </a:extLst>
          </p:cNvPr>
          <p:cNvSpPr txBox="1"/>
          <p:nvPr/>
        </p:nvSpPr>
        <p:spPr>
          <a:xfrm>
            <a:off x="297512" y="2478632"/>
            <a:ext cx="558992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Тестирование стремится доказать</a:t>
            </a:r>
          </a:p>
          <a:p>
            <a:r>
              <a:rPr lang="ru-RU" sz="2800" dirty="0"/>
              <a:t>собственную ценность, </a:t>
            </a:r>
          </a:p>
          <a:p>
            <a:r>
              <a:rPr lang="ru-RU" sz="2800" dirty="0"/>
              <a:t>выискивая всё более</a:t>
            </a:r>
          </a:p>
          <a:p>
            <a:r>
              <a:rPr lang="ru-RU" sz="2800" dirty="0"/>
              <a:t>изощрённые ошибки.</a:t>
            </a:r>
          </a:p>
          <a:p>
            <a:endParaRPr lang="ru-RU" sz="2800" dirty="0"/>
          </a:p>
          <a:p>
            <a:r>
              <a:rPr lang="ru-RU" sz="2800" dirty="0"/>
              <a:t>Напряжение в команде возрастает.</a:t>
            </a:r>
          </a:p>
          <a:p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6CD9B-1742-420F-91B3-E84CE6FD0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17" y="2177826"/>
            <a:ext cx="4269763" cy="42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15B446-7B9D-EF45-B4FC-67FB8EB56D50}"/>
              </a:ext>
            </a:extLst>
          </p:cNvPr>
          <p:cNvCxnSpPr>
            <a:cxnSpLocks/>
          </p:cNvCxnSpPr>
          <p:nvPr/>
        </p:nvCxnSpPr>
        <p:spPr>
          <a:xfrm flipV="1">
            <a:off x="297512" y="200523"/>
            <a:ext cx="0" cy="540000"/>
          </a:xfrm>
          <a:prstGeom prst="line">
            <a:avLst/>
          </a:prstGeom>
          <a:noFill/>
          <a:ln w="44450" cap="flat" cmpd="sng" algn="ctr">
            <a:solidFill>
              <a:srgbClr val="F3923D"/>
            </a:solidFill>
            <a:prstDash val="solid"/>
            <a:miter lim="800000"/>
          </a:ln>
          <a:effectLst/>
        </p:spPr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68877-950A-6A4E-8AF9-0C48D779C34E}"/>
              </a:ext>
            </a:extLst>
          </p:cNvPr>
          <p:cNvSpPr txBox="1">
            <a:spLocks/>
          </p:cNvSpPr>
          <p:nvPr/>
        </p:nvSpPr>
        <p:spPr>
          <a:xfrm>
            <a:off x="297512" y="189257"/>
            <a:ext cx="9108504" cy="5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 dirty="0">
                <a:solidFill>
                  <a:srgbClr val="0F3E6B"/>
                </a:solidFill>
              </a:rPr>
              <a:t>4 уровня зрелости процесса тестирования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9C4DDB1-B850-7B4E-806D-9B304F475BAF}"/>
              </a:ext>
            </a:extLst>
          </p:cNvPr>
          <p:cNvCxnSpPr>
            <a:cxnSpLocks/>
          </p:cNvCxnSpPr>
          <p:nvPr/>
        </p:nvCxnSpPr>
        <p:spPr>
          <a:xfrm>
            <a:off x="461103" y="6647086"/>
            <a:ext cx="6719015" cy="0"/>
          </a:xfrm>
          <a:prstGeom prst="line">
            <a:avLst/>
          </a:prstGeom>
          <a:noFill/>
          <a:ln w="19050" cap="flat" cmpd="sng" algn="ctr">
            <a:solidFill>
              <a:srgbClr val="F19E5D"/>
            </a:solidFill>
            <a:prstDash val="solid"/>
            <a:miter lim="800000"/>
          </a:ln>
          <a:effectLst/>
        </p:spPr>
      </p:cxn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97DCAAE-90E3-9841-8306-8537167EF695}"/>
              </a:ext>
            </a:extLst>
          </p:cNvPr>
          <p:cNvSpPr txBox="1">
            <a:spLocks/>
          </p:cNvSpPr>
          <p:nvPr/>
        </p:nvSpPr>
        <p:spPr>
          <a:xfrm>
            <a:off x="4470268" y="6447589"/>
            <a:ext cx="557349" cy="36512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133D-C949-9145-82E1-4F5FD7C954BC}" type="slidenum">
              <a:rPr lang="ru-RU" sz="2000">
                <a:solidFill>
                  <a:srgbClr val="0F3E6B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lang="ru-RU" sz="2000" dirty="0">
              <a:solidFill>
                <a:srgbClr val="0F3E6B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4A26C1-2030-49C6-A5BC-F092B1BD5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199" y="2406157"/>
            <a:ext cx="3843801" cy="3843801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E317CA88-76DC-43A3-9A2D-1817EE0AD30B}"/>
              </a:ext>
            </a:extLst>
          </p:cNvPr>
          <p:cNvSpPr txBox="1">
            <a:spLocks/>
          </p:cNvSpPr>
          <p:nvPr/>
        </p:nvSpPr>
        <p:spPr>
          <a:xfrm>
            <a:off x="672958" y="936288"/>
            <a:ext cx="7798084" cy="5116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urope" panose="020B72000000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уровень. Тестирование не ставит себе целью что-то доказать. </a:t>
            </a:r>
            <a:r>
              <a:rPr lang="ru-RU" sz="2800" dirty="0"/>
              <a:t>Тестирование призвано уменьшить риски возникновения ошибок до приемлемого уровня.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D3328-1EB8-49DE-8A75-1C33D21A7673}"/>
              </a:ext>
            </a:extLst>
          </p:cNvPr>
          <p:cNvSpPr txBox="1"/>
          <p:nvPr/>
        </p:nvSpPr>
        <p:spPr>
          <a:xfrm>
            <a:off x="112578" y="3286600"/>
            <a:ext cx="562269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Именно на этом уровне зрелости</a:t>
            </a:r>
          </a:p>
          <a:p>
            <a:r>
              <a:rPr lang="ru-RU" sz="2800" dirty="0"/>
              <a:t>обычно появляется тест-менеджер.</a:t>
            </a:r>
          </a:p>
          <a:p>
            <a:r>
              <a:rPr lang="ru-RU" sz="2800" dirty="0"/>
              <a:t>Задачи тестирования выходят </a:t>
            </a:r>
          </a:p>
          <a:p>
            <a:r>
              <a:rPr lang="ru-RU" sz="2800" dirty="0"/>
              <a:t>за рамки поиска ошибок.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766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8419</TotalTime>
  <Words>3915</Words>
  <Application>Microsoft Office PowerPoint</Application>
  <PresentationFormat>Экран (4:3)</PresentationFormat>
  <Paragraphs>433</Paragraphs>
  <Slides>31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Alef</vt:lpstr>
      <vt:lpstr>Arial</vt:lpstr>
      <vt:lpstr>Calibri</vt:lpstr>
      <vt:lpstr>Calibri Light</vt:lpstr>
      <vt:lpstr>Courier New</vt:lpstr>
      <vt:lpstr>Europe</vt:lpstr>
      <vt:lpstr>Segoe UI Emoji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Шебалов Александр Дмитриевич</dc:creator>
  <cp:lastModifiedBy>Поневаж Вера Васильевна</cp:lastModifiedBy>
  <cp:revision>32</cp:revision>
  <dcterms:created xsi:type="dcterms:W3CDTF">2020-11-25T14:41:14Z</dcterms:created>
  <dcterms:modified xsi:type="dcterms:W3CDTF">2021-10-26T17:39:54Z</dcterms:modified>
</cp:coreProperties>
</file>