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2" r:id="rId2"/>
    <p:sldId id="263" r:id="rId3"/>
    <p:sldId id="257" r:id="rId4"/>
    <p:sldId id="2142532350" r:id="rId5"/>
    <p:sldId id="290" r:id="rId6"/>
    <p:sldId id="289" r:id="rId7"/>
    <p:sldId id="2142532354" r:id="rId8"/>
    <p:sldId id="258" r:id="rId9"/>
    <p:sldId id="259" r:id="rId10"/>
    <p:sldId id="260" r:id="rId11"/>
    <p:sldId id="261" r:id="rId12"/>
    <p:sldId id="296" r:id="rId13"/>
    <p:sldId id="2142532351" r:id="rId14"/>
    <p:sldId id="2142532325" r:id="rId15"/>
    <p:sldId id="2142532352" r:id="rId16"/>
    <p:sldId id="2142532326" r:id="rId17"/>
    <p:sldId id="2142532330" r:id="rId18"/>
    <p:sldId id="2142532331" r:id="rId19"/>
    <p:sldId id="2142532332" r:id="rId20"/>
    <p:sldId id="2142532333" r:id="rId21"/>
    <p:sldId id="2142532334" r:id="rId22"/>
    <p:sldId id="2142532336" r:id="rId23"/>
    <p:sldId id="2142532335" r:id="rId24"/>
    <p:sldId id="2142532337" r:id="rId25"/>
    <p:sldId id="2142532338" r:id="rId26"/>
    <p:sldId id="2142532353" r:id="rId27"/>
    <p:sldId id="2142532339" r:id="rId28"/>
    <p:sldId id="2142532346" r:id="rId29"/>
    <p:sldId id="2142532340" r:id="rId30"/>
    <p:sldId id="2142532345" r:id="rId31"/>
    <p:sldId id="2142532343" r:id="rId32"/>
    <p:sldId id="2142532356" r:id="rId33"/>
    <p:sldId id="2142532355" r:id="rId34"/>
    <p:sldId id="302" r:id="rId35"/>
    <p:sldId id="2142532349" r:id="rId36"/>
    <p:sldId id="301" r:id="rId37"/>
    <p:sldId id="287" r:id="rId38"/>
    <p:sldId id="2142532344" r:id="rId39"/>
    <p:sldId id="2142532347" r:id="rId4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4"/>
    <a:srgbClr val="44546A"/>
    <a:srgbClr val="0096FF"/>
    <a:srgbClr val="00FFC3"/>
    <a:srgbClr val="D9D9D9"/>
    <a:srgbClr val="779424"/>
    <a:srgbClr val="339925"/>
    <a:srgbClr val="319925"/>
    <a:srgbClr val="0432FF"/>
    <a:srgbClr val="956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5"/>
    <p:restoredTop sz="87827"/>
  </p:normalViewPr>
  <p:slideViewPr>
    <p:cSldViewPr snapToGrid="0" snapToObjects="1" showGuides="1">
      <p:cViewPr varScale="1">
        <p:scale>
          <a:sx n="112" d="100"/>
          <a:sy n="112" d="100"/>
        </p:scale>
        <p:origin x="4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21C40-F401-BC46-AB4A-70E894615B5B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F0ADE-B504-5642-9D56-1610D34570D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0008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7655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40113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5227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813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57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92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07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1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43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1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1900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53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60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26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41213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41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43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41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747E-5BCD-4334-93E7-ED225465B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783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44976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Уже к 2025 году 40% ключевых навыков, которые нужны сотрудникам, станут иными, чем сейчас, и 60% работодателей потребуется их переобучать.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47695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1811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29531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85315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+contacts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37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1724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1141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декана история + программирование иностранный язык и доменная область, по мимо основных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0423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8154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обучения вместо планируй-развивай-будь человеком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1882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328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F0ADE-B504-5642-9D56-1610D34570DF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2158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B38F-E052-F742-BBE8-D87972CE3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94552-5F5C-A64B-BEB3-78A1C0C91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99CA-B509-024F-AE6B-CF1D826C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B769E-7E6D-7643-9E74-EE88D7C3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A68E8-985A-F84D-97C8-091DF5D5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3492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5DA0-404C-3A4E-BD8E-33639348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514E9-5F44-8E4C-82E4-37064B887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1A9E7-BA27-E742-B4E0-EE1E74E8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441AB-5D3A-3846-B2AC-AC3CB1FB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8B5CD-618B-3C4E-B568-A724BB3C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3238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77FDF-C350-264F-B299-BE667084E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61E47-A127-6D4B-8A68-C807CD906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0CD8E-A428-E542-A49B-9336A306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DBBC5-A228-FD41-9AE4-C1BBA0AB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C3AA-7DB2-E846-9E04-CB02CFB6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347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C51537F-E5E5-C646-8EA7-62625B5F03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95091" cy="6858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B0530B-2CF0-2B45-9E31-2D14CB34CC97}"/>
              </a:ext>
            </a:extLst>
          </p:cNvPr>
          <p:cNvSpPr/>
          <p:nvPr userDrawn="1"/>
        </p:nvSpPr>
        <p:spPr bwMode="auto">
          <a:xfrm>
            <a:off x="8995090" y="0"/>
            <a:ext cx="3196911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 sz="2400" b="0" i="0">
              <a:solidFill>
                <a:schemeClr val="bg1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FF0414-DAEC-144D-A66B-C479CECF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90" y="457200"/>
            <a:ext cx="2441263" cy="90267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09764F3-19B7-E14C-ABFE-172CDDFBA7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2290" y="231493"/>
            <a:ext cx="2441263" cy="225707"/>
          </a:xfrm>
        </p:spPr>
        <p:txBody>
          <a:bodyPr/>
          <a:lstStyle>
            <a:lvl1pPr>
              <a:defRPr sz="9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A8D0894-5AC7-B249-AC04-C60361B43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2290" y="1353766"/>
            <a:ext cx="2441263" cy="4002007"/>
          </a:xfrm>
        </p:spPr>
        <p:txBody>
          <a:bodyPr anchor="t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  <a:defRPr sz="1400" b="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8608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140107"/>
            <a:ext cx="11274552" cy="5032092"/>
          </a:xfr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251119" algn="l"/>
              </a:tabLst>
              <a:defRPr sz="8800" b="0" i="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31493"/>
            <a:ext cx="3611880" cy="225707"/>
          </a:xfrm>
        </p:spPr>
        <p:txBody>
          <a:bodyPr/>
          <a:lstStyle>
            <a:lvl1pPr>
              <a:defRPr sz="9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98225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C5CD-A1A0-EA42-9470-ECF67D08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A7BE1-F67F-C643-8C72-46CA7BE57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A312E-DBD5-F84F-830B-6D5B8EAF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C5213-3D5C-1446-90FA-8B0594DB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BD41C-1B89-EE47-BA26-2FA91AD2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5806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8C7D-F60F-0E4C-A775-744F9137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00271-7C8A-D444-BD8E-AF1139391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4BE3F-A96D-E04E-81C6-6C750FFB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53D7E-A132-794F-87A6-B7EBAAB2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AA215-57B8-7A4D-9696-F0866902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922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9063-C0EC-1642-A7F9-BA11923D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57B38-5A90-2C4C-BCC6-1B2417863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6C63-BD59-8A4D-AC9C-A55550A03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406C4-0490-524A-9366-EDA98374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6F78B-7B3E-424E-918E-9AB5F2A3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24A1A-EC8C-584C-8DBC-191D90DB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2182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9A5B-AAF7-2043-A5A2-E88CE89F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18874-7E7D-1C4B-93B0-BFC29CDD6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A5B-5839-BB49-B2AD-87CA82748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AEAB3-E92B-7643-9224-56F71F51E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4CC8B-D04D-2F43-89E4-BD3734B9A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79210-8698-F04B-A690-DD45B648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E2DAF-5626-544E-B5C2-DF3271F0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657CD-4DDB-9D4A-ADBE-10BEC1E5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4548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5377-D09F-D848-81F7-4383AAA0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A6F5D-8B51-6043-BD1C-114FDC12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531F1-DB5B-3F41-A0DA-D5048B02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70A9-65F3-ED47-A0A9-7986BB80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259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3AD8A-8E65-6B4B-85DD-F23F17FD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9D1B1-00CC-DD47-82F9-8AE933F05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B5F13-DB2F-E543-A7BC-502A0DBF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7628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F061-8D58-9E4D-A1CB-57328332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CDF5-09F0-5C43-AE8E-A38C236B0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0A804-0D9D-9048-96A1-4357350EA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DA771-84AC-574A-882D-2764C2E1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B1B56-6CE6-214F-AF2C-0EFE3F98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AF84A-85D4-CD40-BD62-36B79663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4768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90DF-A952-A74F-8C21-35F2DE33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57516-42A6-214A-B4F3-AA824ECEA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53BFD-571E-7749-A0BC-FAD90B943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702E-2965-9140-B40E-C91A4C45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951EB-B199-D44E-B761-2E387151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EFECB-7CA3-D443-AF9D-68F4042D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9080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60438-4498-764B-8604-8E3A2D81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2794E-F729-3B47-A2B5-A191E398B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B7B43-A1D0-BE4E-96DA-242D50FF6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78C2F-9FF4-3244-818C-05B5C37EA139}" type="datetimeFigureOut">
              <a:rPr lang="en-RU" smtClean="0"/>
              <a:t>14.04.2021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5AE9A-C3FE-364A-BA61-E10A8A3ED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D589A-AA4B-5A47-98D2-867CCBA10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22893-B9EB-6D4E-B034-62F48F2C08B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3461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essential?utm_source=unsplash&amp;utm_medium=referral&amp;utm_content=creditCopyText" TargetMode="External"/><Relationship Id="rId5" Type="http://schemas.openxmlformats.org/officeDocument/2006/relationships/hyperlink" Target="https://unsplash.com/@wantto?utm_source=unsplash&amp;utm_medium=referral&amp;utm_content=creditCopyTex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lintin9095?utm_source=unsplash&amp;utm_medium=referral&amp;utm_content=creditCopyText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complexity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mbiguity?utm_source=unsplash&amp;utm_medium=referral&amp;utm_content=creditCopyText" TargetMode="External"/><Relationship Id="rId4" Type="http://schemas.openxmlformats.org/officeDocument/2006/relationships/hyperlink" Target="https://unsplash.com/@brett_jordan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laurentmedia?utm_source=unsplash&amp;utm_medium=referral&amp;utm_content=creditCopyText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speed?utm_source=unsplash&amp;utm_medium=referral&amp;utm_content=creditCopyTex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lean-canvas?utm_source=unsplash&amp;utm_medium=referral&amp;utm_content=creditCopyText" TargetMode="External"/><Relationship Id="rId4" Type="http://schemas.openxmlformats.org/officeDocument/2006/relationships/hyperlink" Target="https://unsplash.com/@epicantus?utm_source=unsplash&amp;utm_medium=referral&amp;utm_content=creditCopyTex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past-engineer?utm_source=unsplash&amp;utm_medium=referral&amp;utm_content=creditCopyText" TargetMode="External"/><Relationship Id="rId4" Type="http://schemas.openxmlformats.org/officeDocument/2006/relationships/hyperlink" Target="https://unsplash.com/@wocintechchat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about?utm_source=unsplash&amp;utm_medium=referral&amp;utm_content=creditCopyText" TargetMode="External"/><Relationship Id="rId4" Type="http://schemas.openxmlformats.org/officeDocument/2006/relationships/hyperlink" Target="https://unsplash.com/@k_yasser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changes?utm_source=unsplash&amp;utm_medium=referral&amp;utm_content=creditCopyText" TargetMode="External"/><Relationship Id="rId4" Type="http://schemas.openxmlformats.org/officeDocument/2006/relationships/hyperlink" Target="https://unsplash.com/@bamin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lacarta?utm_source=unsplash&amp;utm_medium=referral&amp;utm_content=creditCopyTex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uncertainty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fire place sitting in a dark room&#10;&#10;Description automatically generated">
            <a:extLst>
              <a:ext uri="{FF2B5EF4-FFF2-40B4-BE49-F238E27FC236}">
                <a16:creationId xmlns:a16="http://schemas.microsoft.com/office/drawing/2014/main" id="{8F8F8D6E-A354-C745-8BAC-2E1355D84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7" b="118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9A7C8D-2D3F-9B4E-A133-FFF941DD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0AC0E-2A39-0C4D-A7A4-2E830A4C08A2}"/>
              </a:ext>
            </a:extLst>
          </p:cNvPr>
          <p:cNvSpPr/>
          <p:nvPr/>
        </p:nvSpPr>
        <p:spPr>
          <a:xfrm>
            <a:off x="10441279" y="6641274"/>
            <a:ext cx="17491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>
                <a:solidFill>
                  <a:schemeClr val="bg1"/>
                </a:solidFill>
              </a:rPr>
              <a:t>Photo by </a:t>
            </a:r>
            <a:r>
              <a:rPr lang="en-GB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WantTo Create</a:t>
            </a:r>
            <a:r>
              <a:rPr lang="en-GB" sz="800" dirty="0">
                <a:solidFill>
                  <a:schemeClr val="bg1"/>
                </a:solidFill>
              </a:rPr>
              <a:t> on </a:t>
            </a:r>
            <a:r>
              <a:rPr lang="en-GB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FD647D-E4E4-A042-B42E-192EF1754B3A}"/>
              </a:ext>
            </a:extLst>
          </p:cNvPr>
          <p:cNvSpPr/>
          <p:nvPr/>
        </p:nvSpPr>
        <p:spPr>
          <a:xfrm>
            <a:off x="42529" y="700125"/>
            <a:ext cx="1218895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Новые</a:t>
            </a:r>
            <a:r>
              <a:rPr lang="ru-RU" sz="4500" b="1" dirty="0">
                <a:solidFill>
                  <a:srgbClr val="00FFC3"/>
                </a:solidFill>
              </a:rPr>
              <a:t> Фундаментальные </a:t>
            </a:r>
            <a:r>
              <a:rPr lang="ru-RU" sz="4500" b="1" dirty="0">
                <a:solidFill>
                  <a:srgbClr val="0096FF"/>
                </a:solidFill>
              </a:rPr>
              <a:t>Навыки</a:t>
            </a:r>
            <a:endParaRPr lang="en-RU" sz="4500" dirty="0">
              <a:solidFill>
                <a:srgbClr val="0096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404D9BE-13C2-554E-961F-F16A5624B7FD}"/>
              </a:ext>
            </a:extLst>
          </p:cNvPr>
          <p:cNvSpPr txBox="1">
            <a:spLocks/>
          </p:cNvSpPr>
          <p:nvPr/>
        </p:nvSpPr>
        <p:spPr>
          <a:xfrm>
            <a:off x="42529" y="5299223"/>
            <a:ext cx="3678866" cy="48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Сергей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Атрощенков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685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at parked on the side of a building&#10;&#10;Description automatically generated">
            <a:extLst>
              <a:ext uri="{FF2B5EF4-FFF2-40B4-BE49-F238E27FC236}">
                <a16:creationId xmlns:a16="http://schemas.microsoft.com/office/drawing/2014/main" id="{94EF7C97-1B42-704D-869C-2FD22133E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18" t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608C0-331C-184F-B796-873A13D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Complexity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45496-4C20-0E4F-A861-16E709F5861C}"/>
              </a:ext>
            </a:extLst>
          </p:cNvPr>
          <p:cNvSpPr/>
          <p:nvPr/>
        </p:nvSpPr>
        <p:spPr>
          <a:xfrm>
            <a:off x="-3994" y="6642556"/>
            <a:ext cx="14302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b="0" i="0" u="none" strike="noStrike" dirty="0">
                <a:effectLst/>
              </a:rPr>
              <a:t>Photo by </a:t>
            </a:r>
            <a:r>
              <a:rPr lang="en-GB" sz="800" b="0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Linh Ha</a:t>
            </a:r>
            <a:r>
              <a:rPr lang="en-GB" sz="800" b="0" i="0" u="none" strike="noStrike" dirty="0">
                <a:effectLst/>
              </a:rPr>
              <a:t> on </a:t>
            </a:r>
            <a:r>
              <a:rPr lang="en-GB" sz="800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C863CA9-CD3B-CE4C-AC6B-01B80ECA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53" y="6358663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292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6F44FB96-0064-3B42-B204-FE093722B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D3D7A-10E4-7349-A444-11AF8329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Ambiguity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4E27E-E897-664D-A04E-6802C1EB4A6F}"/>
              </a:ext>
            </a:extLst>
          </p:cNvPr>
          <p:cNvSpPr/>
          <p:nvPr/>
        </p:nvSpPr>
        <p:spPr>
          <a:xfrm>
            <a:off x="8464981" y="5573877"/>
            <a:ext cx="342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Photo by 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Brett Jordan</a:t>
            </a:r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 on 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6F202-B930-AE4F-8A4C-B7578E8C7145}"/>
              </a:ext>
            </a:extLst>
          </p:cNvPr>
          <p:cNvSpPr/>
          <p:nvPr/>
        </p:nvSpPr>
        <p:spPr>
          <a:xfrm>
            <a:off x="10567834" y="6635312"/>
            <a:ext cx="1624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Brett Jordan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75A1141-6B48-7C4B-AEE0-11A7D540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60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37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lurry image of a busy city street&#10;&#10;Description automatically generated">
            <a:extLst>
              <a:ext uri="{FF2B5EF4-FFF2-40B4-BE49-F238E27FC236}">
                <a16:creationId xmlns:a16="http://schemas.microsoft.com/office/drawing/2014/main" id="{8303AC48-2AE2-C141-A6B2-33219379E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1495" b="6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54C5-E4CC-0445-BE76-0746BA02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Скорость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0869B-DB6D-8242-8E21-9D0BA4587929}"/>
              </a:ext>
            </a:extLst>
          </p:cNvPr>
          <p:cNvSpPr/>
          <p:nvPr/>
        </p:nvSpPr>
        <p:spPr>
          <a:xfrm>
            <a:off x="0" y="6659680"/>
            <a:ext cx="14221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toine G</a:t>
            </a:r>
            <a:r>
              <a:rPr lang="en-GB" sz="800" dirty="0"/>
              <a:t> on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2F2DF4D-0D54-264A-B0A4-3FEBB6B6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33" y="6374600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094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FFC4"/>
                </a:solidFill>
              </a:rPr>
              <a:t>2000 </a:t>
            </a:r>
            <a:r>
              <a:rPr lang="en-US" sz="2400" dirty="0">
                <a:solidFill>
                  <a:srgbClr val="00FFC4"/>
                </a:solidFill>
              </a:rPr>
              <a:t>vs</a:t>
            </a:r>
            <a:r>
              <a:rPr lang="en-US" sz="2400" b="1" dirty="0">
                <a:solidFill>
                  <a:srgbClr val="00FFC4"/>
                </a:solidFill>
              </a:rPr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highlight>
                  <a:srgbClr val="FFFF00"/>
                </a:highlight>
              </a:rPr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И?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980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DD853-7823-4E4D-B35D-C0C22582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400" y="328416"/>
            <a:ext cx="3154326" cy="902677"/>
          </a:xfrm>
        </p:spPr>
        <p:txBody>
          <a:bodyPr>
            <a:normAutofit fontScale="90000"/>
          </a:bodyPr>
          <a:lstStyle/>
          <a:p>
            <a:r>
              <a:rPr lang="ru-RU" dirty="0"/>
              <a:t>Точка зрения</a:t>
            </a:r>
            <a:br>
              <a:rPr lang="ru-RU" dirty="0"/>
            </a:br>
            <a:r>
              <a:rPr lang="ru-RU" dirty="0"/>
              <a:t>Компании</a:t>
            </a: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00731B0F-2067-A244-9D66-18466805DBD4}"/>
              </a:ext>
            </a:extLst>
          </p:cNvPr>
          <p:cNvSpPr/>
          <p:nvPr/>
        </p:nvSpPr>
        <p:spPr>
          <a:xfrm>
            <a:off x="785708" y="3694286"/>
            <a:ext cx="6356761" cy="2374621"/>
          </a:xfrm>
          <a:custGeom>
            <a:avLst/>
            <a:gdLst>
              <a:gd name="connsiteX0" fmla="*/ 0 w 5533813"/>
              <a:gd name="connsiteY0" fmla="*/ 2282613 h 2282613"/>
              <a:gd name="connsiteX1" fmla="*/ 3224107 w 5533813"/>
              <a:gd name="connsiteY1" fmla="*/ 447040 h 2282613"/>
              <a:gd name="connsiteX2" fmla="*/ 5533813 w 5533813"/>
              <a:gd name="connsiteY2" fmla="*/ 0 h 22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3813" h="2282613">
                <a:moveTo>
                  <a:pt x="0" y="2282613"/>
                </a:moveTo>
                <a:cubicBezTo>
                  <a:pt x="1150902" y="1555044"/>
                  <a:pt x="2301805" y="827475"/>
                  <a:pt x="3224107" y="447040"/>
                </a:cubicBezTo>
                <a:cubicBezTo>
                  <a:pt x="4146409" y="66605"/>
                  <a:pt x="5089031" y="51929"/>
                  <a:pt x="5533813" y="0"/>
                </a:cubicBezTo>
              </a:path>
            </a:pathLst>
          </a:custGeom>
          <a:noFill/>
          <a:ln w="19050">
            <a:solidFill>
              <a:srgbClr val="008AC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id="{911FF00F-06CC-9D47-97EC-D7B4C03EF329}"/>
              </a:ext>
            </a:extLst>
          </p:cNvPr>
          <p:cNvSpPr/>
          <p:nvPr/>
        </p:nvSpPr>
        <p:spPr>
          <a:xfrm>
            <a:off x="4661914" y="2653624"/>
            <a:ext cx="713455" cy="1283816"/>
          </a:xfrm>
          <a:prstGeom prst="downArrow">
            <a:avLst/>
          </a:prstGeom>
          <a:solidFill>
            <a:srgbClr val="D4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9F3043FB-5FFE-0544-8056-D8D08AA0DC4D}"/>
              </a:ext>
            </a:extLst>
          </p:cNvPr>
          <p:cNvSpPr/>
          <p:nvPr/>
        </p:nvSpPr>
        <p:spPr>
          <a:xfrm>
            <a:off x="5382546" y="1999572"/>
            <a:ext cx="713455" cy="1781227"/>
          </a:xfrm>
          <a:prstGeom prst="downArrow">
            <a:avLst/>
          </a:prstGeom>
          <a:solidFill>
            <a:srgbClr val="D4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id="{36708A9D-2A6E-8440-BECE-DE901ACB410A}"/>
              </a:ext>
            </a:extLst>
          </p:cNvPr>
          <p:cNvSpPr/>
          <p:nvPr/>
        </p:nvSpPr>
        <p:spPr>
          <a:xfrm>
            <a:off x="6127798" y="1485241"/>
            <a:ext cx="713455" cy="2200028"/>
          </a:xfrm>
          <a:prstGeom prst="downArrow">
            <a:avLst/>
          </a:prstGeom>
          <a:solidFill>
            <a:srgbClr val="D4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45773-95D6-D348-900F-56B9FDDF02B4}"/>
              </a:ext>
            </a:extLst>
          </p:cNvPr>
          <p:cNvSpPr txBox="1"/>
          <p:nvPr/>
        </p:nvSpPr>
        <p:spPr>
          <a:xfrm rot="16200000">
            <a:off x="3856341" y="4895704"/>
            <a:ext cx="229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008ACF"/>
                </a:solidFill>
                <a:latin typeface="+mj-lt"/>
              </a:rPr>
              <a:t>Управляемость</a:t>
            </a:r>
            <a:endParaRPr lang="en-US" sz="2400" dirty="0">
              <a:solidFill>
                <a:srgbClr val="008ACF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F33DF-CE14-9648-AD51-9B7EAFF5D71E}"/>
              </a:ext>
            </a:extLst>
          </p:cNvPr>
          <p:cNvSpPr txBox="1"/>
          <p:nvPr/>
        </p:nvSpPr>
        <p:spPr>
          <a:xfrm rot="16200000">
            <a:off x="4485347" y="4804083"/>
            <a:ext cx="248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>
                <a:solidFill>
                  <a:srgbClr val="008ACF"/>
                </a:solidFill>
                <a:latin typeface="+mj-lt"/>
              </a:rPr>
              <a:t>Коммуникация</a:t>
            </a:r>
            <a:endParaRPr lang="en-US" sz="2400">
              <a:solidFill>
                <a:srgbClr val="008ACF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4280A-1F67-644A-962D-93ED627D6834}"/>
              </a:ext>
            </a:extLst>
          </p:cNvPr>
          <p:cNvSpPr txBox="1"/>
          <p:nvPr/>
        </p:nvSpPr>
        <p:spPr>
          <a:xfrm rot="16200000">
            <a:off x="5230599" y="4543112"/>
            <a:ext cx="248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008ACF"/>
                </a:solidFill>
                <a:latin typeface="+mj-lt"/>
              </a:rPr>
              <a:t>Эффект </a:t>
            </a:r>
            <a:r>
              <a:rPr lang="ru-RU" sz="2400" dirty="0" err="1">
                <a:solidFill>
                  <a:srgbClr val="008ACF"/>
                </a:solidFill>
                <a:latin typeface="+mj-lt"/>
              </a:rPr>
              <a:t>Рингельмана</a:t>
            </a:r>
            <a:endParaRPr lang="en-US" sz="2400" dirty="0">
              <a:solidFill>
                <a:srgbClr val="008ACF"/>
              </a:solidFill>
              <a:latin typeface="+mj-lt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459137A-BB5F-2F45-B2C9-F2F7DDA45B40}"/>
              </a:ext>
            </a:extLst>
          </p:cNvPr>
          <p:cNvCxnSpPr>
            <a:cxnSpLocks/>
          </p:cNvCxnSpPr>
          <p:nvPr/>
        </p:nvCxnSpPr>
        <p:spPr>
          <a:xfrm flipV="1">
            <a:off x="785707" y="1547912"/>
            <a:ext cx="0" cy="4530029"/>
          </a:xfrm>
          <a:prstGeom prst="straightConnector1">
            <a:avLst/>
          </a:prstGeom>
          <a:ln w="19050">
            <a:solidFill>
              <a:srgbClr val="008A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53C78B9-97FB-3140-8EF7-111B3D25C963}"/>
              </a:ext>
            </a:extLst>
          </p:cNvPr>
          <p:cNvCxnSpPr>
            <a:cxnSpLocks/>
          </p:cNvCxnSpPr>
          <p:nvPr/>
        </p:nvCxnSpPr>
        <p:spPr>
          <a:xfrm>
            <a:off x="785708" y="6077941"/>
            <a:ext cx="6356761" cy="0"/>
          </a:xfrm>
          <a:prstGeom prst="straightConnector1">
            <a:avLst/>
          </a:prstGeom>
          <a:ln w="19050">
            <a:solidFill>
              <a:srgbClr val="008A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1EAE54-81F9-1F4D-A0BA-0ABF3A11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227" y="6086962"/>
            <a:ext cx="258700" cy="258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CEF1CB-1297-564F-AA26-524FF377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35" y="6089897"/>
            <a:ext cx="258700" cy="258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5E147C-23F1-6548-B063-6B8510A4E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95" y="6086961"/>
            <a:ext cx="258700" cy="258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40C8B7-DD5B-B140-9794-3F725945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17" y="6080861"/>
            <a:ext cx="258700" cy="2587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9C5295-EBA3-B444-97B0-34204C1A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977" y="6077925"/>
            <a:ext cx="258700" cy="258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AED9C6-60C5-A141-A555-19AF3473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27" y="6080927"/>
            <a:ext cx="258700" cy="258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5B70D9-C4EA-ED49-BA20-1C1AA6704C6A}"/>
              </a:ext>
            </a:extLst>
          </p:cNvPr>
          <p:cNvSpPr txBox="1"/>
          <p:nvPr/>
        </p:nvSpPr>
        <p:spPr>
          <a:xfrm>
            <a:off x="6807695" y="6059809"/>
            <a:ext cx="718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люди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6F2241-9727-1647-807F-96AB7FAFC41D}"/>
              </a:ext>
            </a:extLst>
          </p:cNvPr>
          <p:cNvSpPr txBox="1"/>
          <p:nvPr/>
        </p:nvSpPr>
        <p:spPr>
          <a:xfrm rot="16200000">
            <a:off x="18912" y="1447856"/>
            <a:ext cx="1100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+mj-lt"/>
              </a:rPr>
              <a:t>скорость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5192458-CF8F-B042-B3AD-3E34446CFCF6}"/>
              </a:ext>
            </a:extLst>
          </p:cNvPr>
          <p:cNvSpPr/>
          <p:nvPr/>
        </p:nvSpPr>
        <p:spPr>
          <a:xfrm rot="19320403">
            <a:off x="4004711" y="1989642"/>
            <a:ext cx="2970383" cy="524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D4C8512-8832-9A41-9B39-F2EFC2D2588D}"/>
              </a:ext>
            </a:extLst>
          </p:cNvPr>
          <p:cNvCxnSpPr>
            <a:cxnSpLocks/>
          </p:cNvCxnSpPr>
          <p:nvPr/>
        </p:nvCxnSpPr>
        <p:spPr>
          <a:xfrm flipV="1">
            <a:off x="785707" y="1547912"/>
            <a:ext cx="5916939" cy="4530032"/>
          </a:xfrm>
          <a:prstGeom prst="line">
            <a:avLst/>
          </a:prstGeom>
          <a:ln w="19050">
            <a:solidFill>
              <a:srgbClr val="FCBF0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78D0C699-F438-DA45-92DB-AC0793FC7665}"/>
                  </a:ext>
                </a:extLst>
              </p:cNvPr>
              <p:cNvSpPr/>
              <p:nvPr/>
            </p:nvSpPr>
            <p:spPr>
              <a:xfrm>
                <a:off x="9251573" y="2958058"/>
                <a:ext cx="2641980" cy="1414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tabLst>
                    <a:tab pos="457189" algn="l"/>
                    <a:tab pos="914377" algn="l"/>
                    <a:tab pos="1371566" algn="l"/>
                    <a:tab pos="1828754" algn="l"/>
                    <a:tab pos="2285943" algn="l"/>
                    <a:tab pos="2743131" algn="l"/>
                    <a:tab pos="3200320" algn="l"/>
                    <a:tab pos="3657509" algn="l"/>
                  </a:tabLst>
                </a:pPr>
                <a:r>
                  <a:rPr lang="en-GB" sz="1400" b="1">
                    <a:solidFill>
                      <a:srgbClr val="222222"/>
                    </a:solidFill>
                    <a:cs typeface="Calibri" panose="020F0502020204030204" pitchFamily="34" charset="0"/>
                  </a:rPr>
                  <a:t>“</a:t>
                </a:r>
                <a:r>
                  <a:rPr lang="ru-RU" sz="1400" b="1">
                    <a:solidFill>
                      <a:srgbClr val="222222"/>
                    </a:solidFill>
                    <a:cs typeface="Calibri" panose="020F0502020204030204" pitchFamily="34" charset="0"/>
                  </a:rPr>
                  <a:t>Менеджмент – это проект по управлению связями</a:t>
                </a:r>
                <a:r>
                  <a:rPr lang="en-GB" sz="1400" b="1">
                    <a:solidFill>
                      <a:srgbClr val="222222"/>
                    </a:solidFill>
                    <a:cs typeface="Calibri" panose="020F0502020204030204" pitchFamily="34" charset="0"/>
                  </a:rPr>
                  <a:t>”</a:t>
                </a:r>
              </a:p>
              <a:p>
                <a:pPr>
                  <a:spcBef>
                    <a:spcPts val="600"/>
                  </a:spcBef>
                  <a:tabLst>
                    <a:tab pos="457189" algn="l"/>
                    <a:tab pos="914377" algn="l"/>
                    <a:tab pos="1371566" algn="l"/>
                    <a:tab pos="1828754" algn="l"/>
                    <a:tab pos="2285943" algn="l"/>
                    <a:tab pos="2743131" algn="l"/>
                    <a:tab pos="3200320" algn="l"/>
                    <a:tab pos="3657509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333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33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333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33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333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1333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333">
                  <a:solidFill>
                    <a:srgbClr val="222222"/>
                  </a:solidFill>
                  <a:cs typeface="Calibri" panose="020F0502020204030204" pitchFamily="34" charset="0"/>
                </a:endParaRPr>
              </a:p>
              <a:p>
                <a:pPr algn="r">
                  <a:spcBef>
                    <a:spcPts val="600"/>
                  </a:spcBef>
                  <a:tabLst>
                    <a:tab pos="457189" algn="l"/>
                    <a:tab pos="914377" algn="l"/>
                    <a:tab pos="1371566" algn="l"/>
                    <a:tab pos="1828754" algn="l"/>
                    <a:tab pos="2285943" algn="l"/>
                    <a:tab pos="2743131" algn="l"/>
                    <a:tab pos="3200320" algn="l"/>
                    <a:tab pos="3657509" algn="l"/>
                  </a:tabLst>
                </a:pPr>
                <a:r>
                  <a:rPr lang="en-GB" sz="1400">
                    <a:solidFill>
                      <a:srgbClr val="222222"/>
                    </a:solidFill>
                    <a:cs typeface="Calibri" panose="020F0502020204030204" pitchFamily="34" charset="0"/>
                  </a:rPr>
                  <a:t>J. Richard Hackman</a:t>
                </a:r>
                <a:r>
                  <a:rPr lang="en-GB" sz="1333">
                    <a:solidFill>
                      <a:srgbClr val="222222"/>
                    </a:solidFill>
                    <a:cs typeface="Calibri" panose="020F0502020204030204" pitchFamily="34" charset="0"/>
                  </a:rPr>
                  <a:t>,</a:t>
                </a:r>
                <a:endParaRPr lang="ru-RU" sz="1333">
                  <a:solidFill>
                    <a:srgbClr val="222222"/>
                  </a:solidFill>
                  <a:cs typeface="Calibri" panose="020F0502020204030204" pitchFamily="34" charset="0"/>
                </a:endParaRPr>
              </a:p>
              <a:p>
                <a:pPr algn="r">
                  <a:lnSpc>
                    <a:spcPts val="800"/>
                  </a:lnSpc>
                  <a:spcBef>
                    <a:spcPts val="600"/>
                  </a:spcBef>
                  <a:tabLst>
                    <a:tab pos="457189" algn="l"/>
                    <a:tab pos="914377" algn="l"/>
                    <a:tab pos="1371566" algn="l"/>
                    <a:tab pos="1828754" algn="l"/>
                    <a:tab pos="2285943" algn="l"/>
                    <a:tab pos="2743131" algn="l"/>
                    <a:tab pos="3200320" algn="l"/>
                    <a:tab pos="3657509" algn="l"/>
                  </a:tabLst>
                </a:pPr>
                <a:r>
                  <a:rPr lang="en-GB" sz="1400">
                    <a:solidFill>
                      <a:srgbClr val="222222"/>
                    </a:solidFill>
                    <a:cs typeface="Calibri" panose="020F0502020204030204" pitchFamily="34" charset="0"/>
                  </a:rPr>
                  <a:t>Harvard psychologist</a:t>
                </a: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78D0C699-F438-DA45-92DB-AC0793FC7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573" y="2958058"/>
                <a:ext cx="2641980" cy="1414041"/>
              </a:xfrm>
              <a:prstGeom prst="rect">
                <a:avLst/>
              </a:prstGeom>
              <a:blipFill>
                <a:blip r:embed="rId4"/>
                <a:stretch>
                  <a:fillRect l="-957" t="-885" r="-478" b="-354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0809551-51FC-7E48-9BBB-4121927CE3FC}"/>
              </a:ext>
            </a:extLst>
          </p:cNvPr>
          <p:cNvSpPr/>
          <p:nvPr/>
        </p:nvSpPr>
        <p:spPr>
          <a:xfrm>
            <a:off x="9251573" y="4714746"/>
            <a:ext cx="2641980" cy="1447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400" b="1">
                <a:solidFill>
                  <a:srgbClr val="222222"/>
                </a:solidFill>
                <a:cs typeface="Calibri" panose="020F0502020204030204" pitchFamily="34" charset="0"/>
              </a:rPr>
              <a:t>“</a:t>
            </a:r>
            <a:r>
              <a:rPr lang="ru-RU" sz="1400" b="1">
                <a:solidFill>
                  <a:srgbClr val="222222"/>
                </a:solidFill>
                <a:cs typeface="Calibri" panose="020F0502020204030204" pitchFamily="34" charset="0"/>
              </a:rPr>
              <a:t>Личная продуктивность отдельных членов группы снижается по мере роста её численности</a:t>
            </a:r>
            <a:r>
              <a:rPr lang="en-GB" sz="1400" b="1">
                <a:solidFill>
                  <a:srgbClr val="222222"/>
                </a:solidFill>
                <a:cs typeface="Calibri" panose="020F0502020204030204" pitchFamily="34" charset="0"/>
              </a:rPr>
              <a:t>”</a:t>
            </a:r>
            <a:endParaRPr lang="ru-RU" sz="1400" b="1">
              <a:solidFill>
                <a:srgbClr val="222222"/>
              </a:solidFill>
              <a:cs typeface="Calibri" panose="020F0502020204030204" pitchFamily="34" charset="0"/>
            </a:endParaRPr>
          </a:p>
          <a:p>
            <a:pPr algn="r"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400">
                <a:solidFill>
                  <a:srgbClr val="222222"/>
                </a:solidFill>
                <a:cs typeface="Calibri" panose="020F0502020204030204" pitchFamily="34" charset="0"/>
              </a:rPr>
              <a:t>Max Ringelmann,</a:t>
            </a:r>
            <a:endParaRPr lang="ru-RU" sz="1400">
              <a:solidFill>
                <a:srgbClr val="222222"/>
              </a:solidFill>
              <a:cs typeface="Calibri" panose="020F0502020204030204" pitchFamily="34" charset="0"/>
            </a:endParaRPr>
          </a:p>
          <a:p>
            <a:pPr algn="r">
              <a:lnSpc>
                <a:spcPts val="800"/>
              </a:lnSpc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400">
                <a:solidFill>
                  <a:srgbClr val="222222"/>
                </a:solidFill>
                <a:cs typeface="Calibri" panose="020F0502020204030204" pitchFamily="34" charset="0"/>
              </a:rPr>
              <a:t>French professor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C830A7C-9D46-E949-88C0-858F3184BD7A}"/>
              </a:ext>
            </a:extLst>
          </p:cNvPr>
          <p:cNvSpPr/>
          <p:nvPr/>
        </p:nvSpPr>
        <p:spPr>
          <a:xfrm>
            <a:off x="9251574" y="1318687"/>
            <a:ext cx="2641980" cy="146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467" b="1" dirty="0">
                <a:solidFill>
                  <a:srgbClr val="222222"/>
                </a:solidFill>
                <a:cs typeface="Calibri" panose="020F0502020204030204" pitchFamily="34" charset="0"/>
              </a:rPr>
              <a:t>“</a:t>
            </a:r>
            <a:r>
              <a:rPr lang="ru-RU" sz="1467" b="1" dirty="0">
                <a:solidFill>
                  <a:srgbClr val="222222"/>
                </a:solidFill>
                <a:cs typeface="Calibri" panose="020F0502020204030204" pitchFamily="34" charset="0"/>
              </a:rPr>
              <a:t>Если команду нельзя накормить двумя пиццами, то команда слишком большая</a:t>
            </a:r>
            <a:r>
              <a:rPr lang="en-GB" sz="1467" b="1" dirty="0">
                <a:solidFill>
                  <a:srgbClr val="222222"/>
                </a:solidFill>
                <a:cs typeface="Calibri" panose="020F0502020204030204" pitchFamily="34" charset="0"/>
              </a:rPr>
              <a:t>”</a:t>
            </a:r>
          </a:p>
          <a:p>
            <a:pPr algn="r">
              <a:lnSpc>
                <a:spcPts val="800"/>
              </a:lnSpc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333" dirty="0">
                <a:solidFill>
                  <a:srgbClr val="222222"/>
                </a:solidFill>
                <a:cs typeface="Calibri" panose="020F0502020204030204" pitchFamily="34" charset="0"/>
              </a:rPr>
              <a:t>Jeff Bezos</a:t>
            </a:r>
            <a:r>
              <a:rPr lang="ru-RU" sz="1333" dirty="0">
                <a:solidFill>
                  <a:srgbClr val="222222"/>
                </a:solidFill>
                <a:cs typeface="Calibri" panose="020F0502020204030204" pitchFamily="34" charset="0"/>
              </a:rPr>
              <a:t>,</a:t>
            </a:r>
          </a:p>
          <a:p>
            <a:pPr algn="r">
              <a:lnSpc>
                <a:spcPts val="800"/>
              </a:lnSpc>
              <a:spcBef>
                <a:spcPts val="600"/>
              </a:spcBef>
              <a:tabLst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</a:tabLst>
            </a:pPr>
            <a:r>
              <a:rPr lang="en-GB" sz="1333" dirty="0">
                <a:solidFill>
                  <a:srgbClr val="222222"/>
                </a:solidFill>
                <a:cs typeface="Calibri" panose="020F0502020204030204" pitchFamily="34" charset="0"/>
              </a:rPr>
              <a:t>Amazon</a:t>
            </a:r>
            <a:r>
              <a:rPr lang="ru-RU" sz="1333" dirty="0">
                <a:solidFill>
                  <a:srgbClr val="222222"/>
                </a:solidFill>
                <a:cs typeface="Calibri" panose="020F0502020204030204" pitchFamily="34" charset="0"/>
              </a:rPr>
              <a:t> </a:t>
            </a:r>
            <a:r>
              <a:rPr lang="en-GB" sz="1333" dirty="0">
                <a:solidFill>
                  <a:srgbClr val="222222"/>
                </a:solidFill>
                <a:cs typeface="Calibri" panose="020F0502020204030204" pitchFamily="34" charset="0"/>
              </a:rPr>
              <a:t>CEO</a:t>
            </a:r>
            <a:endParaRPr lang="ru-RU" sz="1333" dirty="0">
              <a:solidFill>
                <a:srgbClr val="222222"/>
              </a:solidFill>
              <a:cs typeface="Calibri" panose="020F0502020204030204" pitchFamily="34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87537EC-4E72-A843-B9DA-40E6FE8B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321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2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28" grpId="0"/>
      <p:bldP spid="29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FFC4"/>
                </a:solidFill>
              </a:rPr>
              <a:t>2000 </a:t>
            </a:r>
            <a:r>
              <a:rPr lang="en-US" sz="2400" dirty="0">
                <a:solidFill>
                  <a:srgbClr val="00FFC4"/>
                </a:solidFill>
              </a:rPr>
              <a:t>vs</a:t>
            </a:r>
            <a:r>
              <a:rPr lang="en-US" sz="2400" b="1" dirty="0">
                <a:solidFill>
                  <a:srgbClr val="00FFC4"/>
                </a:solidFill>
              </a:rPr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И?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932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D3C7E2-8F4C-B94A-91BA-FCCB6382791A}"/>
              </a:ext>
            </a:extLst>
          </p:cNvPr>
          <p:cNvSpPr/>
          <p:nvPr/>
        </p:nvSpPr>
        <p:spPr bwMode="auto">
          <a:xfrm>
            <a:off x="8993697" y="0"/>
            <a:ext cx="3297767" cy="6858000"/>
          </a:xfrm>
          <a:prstGeom prst="rect">
            <a:avLst/>
          </a:prstGeom>
          <a:solidFill>
            <a:srgbClr val="008ACF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ru-RU" sz="3200" err="1">
              <a:solidFill>
                <a:schemeClr val="bg1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DD853-7823-4E4D-B35D-C0C22582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4" y="155702"/>
            <a:ext cx="3344950" cy="90267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Точка зрения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Инженера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9FE909-0390-D849-93E4-083EED18B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3746" y="1353766"/>
            <a:ext cx="2609807" cy="10954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467" b="1" dirty="0">
                <a:solidFill>
                  <a:schemeClr val="bg1"/>
                </a:solidFill>
              </a:rPr>
              <a:t>“</a:t>
            </a:r>
            <a:r>
              <a:rPr lang="ru-RU" sz="1467" b="1" dirty="0">
                <a:solidFill>
                  <a:schemeClr val="bg1"/>
                </a:solidFill>
              </a:rPr>
              <a:t>О, новая версия </a:t>
            </a:r>
            <a:r>
              <a:rPr lang="ru-RU" sz="1467" b="1" dirty="0" err="1">
                <a:solidFill>
                  <a:schemeClr val="bg1"/>
                </a:solidFill>
              </a:rPr>
              <a:t>операционки</a:t>
            </a:r>
            <a:r>
              <a:rPr lang="ru-RU" sz="1467" b="1" dirty="0">
                <a:solidFill>
                  <a:schemeClr val="bg1"/>
                </a:solidFill>
              </a:rPr>
              <a:t>. Пойду поставлю!</a:t>
            </a:r>
            <a:r>
              <a:rPr lang="en-GB" sz="1467" b="1" dirty="0">
                <a:solidFill>
                  <a:schemeClr val="bg1"/>
                </a:solidFill>
              </a:rPr>
              <a:t>”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333" dirty="0">
                <a:solidFill>
                  <a:schemeClr val="bg1"/>
                </a:solidFill>
              </a:rPr>
              <a:t>Пользователи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9" name="Стрелка вниз 28">
            <a:extLst>
              <a:ext uri="{FF2B5EF4-FFF2-40B4-BE49-F238E27FC236}">
                <a16:creationId xmlns:a16="http://schemas.microsoft.com/office/drawing/2014/main" id="{77941481-06E3-C348-9D30-E716121025CA}"/>
              </a:ext>
            </a:extLst>
          </p:cNvPr>
          <p:cNvSpPr/>
          <p:nvPr/>
        </p:nvSpPr>
        <p:spPr>
          <a:xfrm flipV="1">
            <a:off x="4317689" y="3285407"/>
            <a:ext cx="713455" cy="13272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Стрелка вниз 29">
            <a:extLst>
              <a:ext uri="{FF2B5EF4-FFF2-40B4-BE49-F238E27FC236}">
                <a16:creationId xmlns:a16="http://schemas.microsoft.com/office/drawing/2014/main" id="{7A09DC40-33C5-5B45-BE09-17636EB86017}"/>
              </a:ext>
            </a:extLst>
          </p:cNvPr>
          <p:cNvSpPr/>
          <p:nvPr/>
        </p:nvSpPr>
        <p:spPr>
          <a:xfrm flipV="1">
            <a:off x="5038311" y="2449180"/>
            <a:ext cx="713455" cy="178122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Стрелка вниз 30">
            <a:extLst>
              <a:ext uri="{FF2B5EF4-FFF2-40B4-BE49-F238E27FC236}">
                <a16:creationId xmlns:a16="http://schemas.microsoft.com/office/drawing/2014/main" id="{87F4EE47-00BA-4740-B24E-FDC92A0B675B}"/>
              </a:ext>
            </a:extLst>
          </p:cNvPr>
          <p:cNvSpPr/>
          <p:nvPr/>
        </p:nvSpPr>
        <p:spPr>
          <a:xfrm flipV="1">
            <a:off x="5741441" y="1761147"/>
            <a:ext cx="713455" cy="220002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1DE4828-FF2F-E841-85BB-5A2AD9D094DA}"/>
              </a:ext>
            </a:extLst>
          </p:cNvPr>
          <p:cNvSpPr/>
          <p:nvPr/>
        </p:nvSpPr>
        <p:spPr>
          <a:xfrm rot="20285259">
            <a:off x="4290198" y="4005048"/>
            <a:ext cx="2970383" cy="332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EEF155D-931F-FB4A-890E-B1BB4336CF14}"/>
              </a:ext>
            </a:extLst>
          </p:cNvPr>
          <p:cNvCxnSpPr>
            <a:cxnSpLocks/>
          </p:cNvCxnSpPr>
          <p:nvPr/>
        </p:nvCxnSpPr>
        <p:spPr>
          <a:xfrm flipV="1">
            <a:off x="785707" y="3295533"/>
            <a:ext cx="6785804" cy="2782412"/>
          </a:xfrm>
          <a:prstGeom prst="line">
            <a:avLst/>
          </a:prstGeom>
          <a:ln w="19050">
            <a:solidFill>
              <a:srgbClr val="008A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B84FD03-259D-8C44-A7EC-E8EAB2F04ADF}"/>
              </a:ext>
            </a:extLst>
          </p:cNvPr>
          <p:cNvCxnSpPr>
            <a:cxnSpLocks/>
          </p:cNvCxnSpPr>
          <p:nvPr/>
        </p:nvCxnSpPr>
        <p:spPr>
          <a:xfrm flipV="1">
            <a:off x="785707" y="1547912"/>
            <a:ext cx="0" cy="4530029"/>
          </a:xfrm>
          <a:prstGeom prst="straightConnector1">
            <a:avLst/>
          </a:prstGeom>
          <a:ln w="19050">
            <a:solidFill>
              <a:srgbClr val="008A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DFC7EA3-D01F-3042-9E55-7A03EA4EF1D3}"/>
              </a:ext>
            </a:extLst>
          </p:cNvPr>
          <p:cNvCxnSpPr>
            <a:cxnSpLocks/>
          </p:cNvCxnSpPr>
          <p:nvPr/>
        </p:nvCxnSpPr>
        <p:spPr>
          <a:xfrm flipV="1">
            <a:off x="785708" y="6077939"/>
            <a:ext cx="7224889" cy="3"/>
          </a:xfrm>
          <a:prstGeom prst="straightConnector1">
            <a:avLst/>
          </a:prstGeom>
          <a:ln w="19050">
            <a:solidFill>
              <a:srgbClr val="008A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60EF29-F27D-9F48-8CFB-68D38FC7FB37}"/>
              </a:ext>
            </a:extLst>
          </p:cNvPr>
          <p:cNvSpPr txBox="1"/>
          <p:nvPr/>
        </p:nvSpPr>
        <p:spPr>
          <a:xfrm rot="16200000">
            <a:off x="3764471" y="5303148"/>
            <a:ext cx="180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>
                <a:solidFill>
                  <a:srgbClr val="008ACF"/>
                </a:solidFill>
                <a:latin typeface="+mj-lt"/>
              </a:rPr>
              <a:t>Быстрота</a:t>
            </a:r>
            <a:endParaRPr lang="en-US" sz="2400">
              <a:solidFill>
                <a:srgbClr val="008ACF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732C29-D201-4046-BCF0-88FB8DC8B10F}"/>
              </a:ext>
            </a:extLst>
          </p:cNvPr>
          <p:cNvSpPr txBox="1"/>
          <p:nvPr/>
        </p:nvSpPr>
        <p:spPr>
          <a:xfrm rot="16200000">
            <a:off x="4154843" y="5312233"/>
            <a:ext cx="248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>
                <a:solidFill>
                  <a:srgbClr val="008ACF"/>
                </a:solidFill>
                <a:latin typeface="+mj-lt"/>
              </a:rPr>
              <a:t>Сложность</a:t>
            </a:r>
            <a:endParaRPr lang="en-US" sz="2400">
              <a:solidFill>
                <a:srgbClr val="008ACF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785B63-AE16-FE47-B32D-50F38754A10E}"/>
              </a:ext>
            </a:extLst>
          </p:cNvPr>
          <p:cNvSpPr txBox="1"/>
          <p:nvPr/>
        </p:nvSpPr>
        <p:spPr>
          <a:xfrm rot="16200000">
            <a:off x="4850662" y="5062808"/>
            <a:ext cx="248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>
                <a:solidFill>
                  <a:srgbClr val="008ACF"/>
                </a:solidFill>
                <a:latin typeface="+mj-lt"/>
              </a:rPr>
              <a:t>Разнообразие</a:t>
            </a:r>
            <a:endParaRPr lang="en-US" sz="2400">
              <a:solidFill>
                <a:srgbClr val="008ACF"/>
              </a:solidFill>
              <a:latin typeface="+mj-lt"/>
            </a:endParaRPr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C145F68-9277-6546-9B8E-3E878FC6BCCB}"/>
              </a:ext>
            </a:extLst>
          </p:cNvPr>
          <p:cNvSpPr/>
          <p:nvPr/>
        </p:nvSpPr>
        <p:spPr>
          <a:xfrm rot="20376964" flipH="1" flipV="1">
            <a:off x="197588" y="2660707"/>
            <a:ext cx="6356761" cy="2374621"/>
          </a:xfrm>
          <a:custGeom>
            <a:avLst/>
            <a:gdLst>
              <a:gd name="connsiteX0" fmla="*/ 0 w 5533813"/>
              <a:gd name="connsiteY0" fmla="*/ 2282613 h 2282613"/>
              <a:gd name="connsiteX1" fmla="*/ 3224107 w 5533813"/>
              <a:gd name="connsiteY1" fmla="*/ 447040 h 2282613"/>
              <a:gd name="connsiteX2" fmla="*/ 5533813 w 5533813"/>
              <a:gd name="connsiteY2" fmla="*/ 0 h 22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3813" h="2282613">
                <a:moveTo>
                  <a:pt x="0" y="2282613"/>
                </a:moveTo>
                <a:cubicBezTo>
                  <a:pt x="1150902" y="1555044"/>
                  <a:pt x="2301805" y="827475"/>
                  <a:pt x="3224107" y="447040"/>
                </a:cubicBezTo>
                <a:cubicBezTo>
                  <a:pt x="4146409" y="66605"/>
                  <a:pt x="5089031" y="51929"/>
                  <a:pt x="5533813" y="0"/>
                </a:cubicBezTo>
              </a:path>
            </a:pathLst>
          </a:custGeom>
          <a:noFill/>
          <a:ln w="19050">
            <a:solidFill>
              <a:srgbClr val="76CDD8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B75C33-61F0-644C-A3D7-F74AEAF0F3B5}"/>
              </a:ext>
            </a:extLst>
          </p:cNvPr>
          <p:cNvSpPr txBox="1"/>
          <p:nvPr/>
        </p:nvSpPr>
        <p:spPr>
          <a:xfrm>
            <a:off x="7462619" y="6061269"/>
            <a:ext cx="875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+mj-lt"/>
              </a:rPr>
              <a:t>время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53521A-067B-9E48-AF45-203F3BE91319}"/>
              </a:ext>
            </a:extLst>
          </p:cNvPr>
          <p:cNvSpPr txBox="1"/>
          <p:nvPr/>
        </p:nvSpPr>
        <p:spPr>
          <a:xfrm rot="16200000">
            <a:off x="-507018" y="2049988"/>
            <a:ext cx="215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+mj-lt"/>
              </a:rPr>
              <a:t>Необходимые знания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C0182B98-F105-5044-9E75-699F8E5D9E5F}"/>
              </a:ext>
            </a:extLst>
          </p:cNvPr>
          <p:cNvSpPr txBox="1">
            <a:spLocks/>
          </p:cNvSpPr>
          <p:nvPr/>
        </p:nvSpPr>
        <p:spPr>
          <a:xfrm>
            <a:off x="9337676" y="2584048"/>
            <a:ext cx="2609807" cy="20483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</a:tabLst>
              <a:defRPr sz="1050" b="0" i="0" kern="120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1" dirty="0">
                <a:solidFill>
                  <a:schemeClr val="bg1"/>
                </a:solidFill>
              </a:rPr>
              <a:t>“</a:t>
            </a:r>
            <a:r>
              <a:rPr lang="ru-RU" sz="1400" b="1" dirty="0">
                <a:solidFill>
                  <a:schemeClr val="bg1"/>
                </a:solidFill>
              </a:rPr>
              <a:t>Давайте поместим все в контейнере в облако…</a:t>
            </a:r>
            <a:r>
              <a:rPr lang="en-GB" sz="1400" b="1" dirty="0">
                <a:solidFill>
                  <a:schemeClr val="bg1"/>
                </a:solidFill>
              </a:rPr>
              <a:t>”</a:t>
            </a:r>
          </a:p>
          <a:p>
            <a:pPr algn="r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</a:rPr>
              <a:t>Руководитель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6022D52-3B11-8443-A6DA-17BC755B8C08}"/>
              </a:ext>
            </a:extLst>
          </p:cNvPr>
          <p:cNvSpPr txBox="1">
            <a:spLocks/>
          </p:cNvSpPr>
          <p:nvPr/>
        </p:nvSpPr>
        <p:spPr>
          <a:xfrm>
            <a:off x="9283746" y="3743111"/>
            <a:ext cx="2609807" cy="20483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</a:tabLst>
              <a:defRPr sz="1050" b="0" i="0" kern="1200" baseline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1" dirty="0">
                <a:solidFill>
                  <a:schemeClr val="bg1"/>
                </a:solidFill>
              </a:rPr>
              <a:t>“</a:t>
            </a:r>
            <a:r>
              <a:rPr lang="ru-RU" sz="1400" b="1" dirty="0">
                <a:solidFill>
                  <a:schemeClr val="bg1"/>
                </a:solidFill>
              </a:rPr>
              <a:t>Дней с момента выхода последнего </a:t>
            </a:r>
            <a:r>
              <a:rPr lang="en-US" sz="1400" b="1" dirty="0">
                <a:solidFill>
                  <a:schemeClr val="bg1"/>
                </a:solidFill>
              </a:rPr>
              <a:t>JS </a:t>
            </a:r>
            <a:r>
              <a:rPr lang="ru-RU" sz="1400" b="1" dirty="0" err="1">
                <a:solidFill>
                  <a:schemeClr val="bg1"/>
                </a:solidFill>
              </a:rPr>
              <a:t>фреймворка</a:t>
            </a:r>
            <a:r>
              <a:rPr lang="ru-RU" sz="1400" b="1" dirty="0">
                <a:solidFill>
                  <a:schemeClr val="bg1"/>
                </a:solidFill>
              </a:rPr>
              <a:t>: 0</a:t>
            </a:r>
            <a:r>
              <a:rPr lang="en-GB" sz="1400" b="1" dirty="0">
                <a:solidFill>
                  <a:schemeClr val="bg1"/>
                </a:solidFill>
              </a:rPr>
              <a:t>”</a:t>
            </a:r>
            <a:endParaRPr lang="ru-RU" sz="1400" b="1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GB" sz="1067" dirty="0" err="1">
                <a:solidFill>
                  <a:schemeClr val="bg1"/>
                </a:solidFill>
              </a:rPr>
              <a:t>dayssincelastjavascriptframework.com</a:t>
            </a:r>
            <a:endParaRPr lang="en-US" sz="1067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ru-RU" sz="1333" dirty="0">
              <a:solidFill>
                <a:schemeClr val="bg1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ED07568-5FE1-8941-9E74-A209998D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5842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5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9" grpId="0" animBg="1"/>
      <p:bldP spid="30" grpId="0" animBg="1"/>
      <p:bldP spid="31" grpId="0" animBg="1"/>
      <p:bldP spid="34" grpId="0"/>
      <p:bldP spid="35" grpId="0"/>
      <p:bldP spid="36" grpId="0"/>
      <p:bldP spid="37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5763AD7-EF0B-5541-8DE9-649FBC123F12}"/>
              </a:ext>
            </a:extLst>
          </p:cNvPr>
          <p:cNvGrpSpPr/>
          <p:nvPr/>
        </p:nvGrpSpPr>
        <p:grpSpPr>
          <a:xfrm>
            <a:off x="4156659" y="1394371"/>
            <a:ext cx="3529829" cy="3885663"/>
            <a:chOff x="1241483" y="1857646"/>
            <a:chExt cx="2647371" cy="291424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 rot="18900000">
              <a:off x="1241483" y="2548950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 rot="13500000">
              <a:off x="1428576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 rot="8100000">
              <a:off x="3132397" y="4275940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FE5ED3-AFDE-E944-A78E-D138E082B48B}"/>
              </a:ext>
            </a:extLst>
          </p:cNvPr>
          <p:cNvGrpSpPr/>
          <p:nvPr/>
        </p:nvGrpSpPr>
        <p:grpSpPr>
          <a:xfrm>
            <a:off x="12213700" y="1390435"/>
            <a:ext cx="3529829" cy="3885663"/>
            <a:chOff x="1241483" y="1857646"/>
            <a:chExt cx="2647371" cy="291424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 rot="18900000">
              <a:off x="1241483" y="2548950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 rot="13500000">
              <a:off x="1428576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 rot="8100000">
              <a:off x="3132397" y="4275940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6D00183F-AE6C-9845-B012-7C0BDB40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8585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0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5763AD7-EF0B-5541-8DE9-649FBC123F12}"/>
              </a:ext>
            </a:extLst>
          </p:cNvPr>
          <p:cNvGrpSpPr/>
          <p:nvPr/>
        </p:nvGrpSpPr>
        <p:grpSpPr>
          <a:xfrm>
            <a:off x="1989320" y="1394371"/>
            <a:ext cx="3529829" cy="3885663"/>
            <a:chOff x="1241483" y="1857646"/>
            <a:chExt cx="2647371" cy="291424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 rot="18900000">
              <a:off x="1241483" y="2548950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 rot="13500000">
              <a:off x="1428576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 rot="8100000">
              <a:off x="3132397" y="4275940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FE5ED3-AFDE-E944-A78E-D138E082B48B}"/>
              </a:ext>
            </a:extLst>
          </p:cNvPr>
          <p:cNvGrpSpPr/>
          <p:nvPr/>
        </p:nvGrpSpPr>
        <p:grpSpPr>
          <a:xfrm>
            <a:off x="6674180" y="1390435"/>
            <a:ext cx="3645887" cy="3885663"/>
            <a:chOff x="1241483" y="1857646"/>
            <a:chExt cx="2734415" cy="291424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 rot="18900000">
              <a:off x="1241483" y="2548950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 rot="13500000">
              <a:off x="1428576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 rot="8100000">
              <a:off x="3045355" y="4275940"/>
              <a:ext cx="930543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67">
                  <a:solidFill>
                    <a:schemeClr val="bg1"/>
                  </a:solidFill>
                </a:rPr>
                <a:t>Healthcare</a:t>
              </a:r>
              <a:endParaRPr lang="ru-RU" sz="2400"/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715F43B6-58E4-FE4A-BA44-BBAE4114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" y="6360087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209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5763AD7-EF0B-5541-8DE9-649FBC123F12}"/>
              </a:ext>
            </a:extLst>
          </p:cNvPr>
          <p:cNvGrpSpPr/>
          <p:nvPr/>
        </p:nvGrpSpPr>
        <p:grpSpPr>
          <a:xfrm rot="2700000">
            <a:off x="1959213" y="1382450"/>
            <a:ext cx="3563768" cy="3885663"/>
            <a:chOff x="1216029" y="1857646"/>
            <a:chExt cx="2672826" cy="291424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 rot="18900000">
              <a:off x="1216029" y="2558114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 rot="13500000">
              <a:off x="1428576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 rot="8100000">
              <a:off x="3132398" y="4275940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FE5ED3-AFDE-E944-A78E-D138E082B48B}"/>
              </a:ext>
            </a:extLst>
          </p:cNvPr>
          <p:cNvGrpSpPr/>
          <p:nvPr/>
        </p:nvGrpSpPr>
        <p:grpSpPr>
          <a:xfrm rot="13500000">
            <a:off x="6547887" y="1994372"/>
            <a:ext cx="3699727" cy="3885663"/>
            <a:chOff x="1241482" y="1857645"/>
            <a:chExt cx="2774795" cy="291424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 rot="2700000">
              <a:off x="2757525" y="2548555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 rot="18900000">
              <a:off x="1241482" y="2548949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 rot="13500000">
              <a:off x="1428574" y="4275939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 rot="8100000">
              <a:off x="3085734" y="4248389"/>
              <a:ext cx="930543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67">
                  <a:solidFill>
                    <a:schemeClr val="bg1"/>
                  </a:solidFill>
                </a:rPr>
                <a:t>Healthcare</a:t>
              </a:r>
              <a:endParaRPr lang="ru-RU" sz="2400"/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2BBFCD8D-AF42-CC4C-81B2-95CAEC63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8585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6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EF8B9D8-4220-ED48-BDCA-5C20724A79FC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dirty="0">
                <a:latin typeface="+mj-lt"/>
                <a:ea typeface="+mj-ea"/>
                <a:cs typeface="+mj-cs"/>
              </a:rPr>
              <a:t>Здравствуйте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22BAE31-8B8E-3F43-B398-85689FD4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DCF8787-7DE4-3146-A13F-81B61C009AF5}"/>
              </a:ext>
            </a:extLst>
          </p:cNvPr>
          <p:cNvSpPr txBox="1">
            <a:spLocks/>
          </p:cNvSpPr>
          <p:nvPr/>
        </p:nvSpPr>
        <p:spPr>
          <a:xfrm>
            <a:off x="395402" y="2698029"/>
            <a:ext cx="3678866" cy="48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3600" b="1" dirty="0">
                <a:latin typeface="+mj-lt"/>
                <a:ea typeface="+mj-ea"/>
                <a:cs typeface="+mj-cs"/>
              </a:rPr>
              <a:t>Имя: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Сергей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4816F8E7-2F12-CC40-8E97-8D954438E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09852"/>
              </p:ext>
            </p:extLst>
          </p:nvPr>
        </p:nvGraphicFramePr>
        <p:xfrm>
          <a:off x="1974903" y="5007298"/>
          <a:ext cx="8077917" cy="1378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682">
                  <a:extLst>
                    <a:ext uri="{9D8B030D-6E8A-4147-A177-3AD203B41FA5}">
                      <a16:colId xmlns:a16="http://schemas.microsoft.com/office/drawing/2014/main" val="3769678462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2275333607"/>
                    </a:ext>
                  </a:extLst>
                </a:gridCol>
                <a:gridCol w="2410689">
                  <a:extLst>
                    <a:ext uri="{9D8B030D-6E8A-4147-A177-3AD203B41FA5}">
                      <a16:colId xmlns:a16="http://schemas.microsoft.com/office/drawing/2014/main" val="3156564349"/>
                    </a:ext>
                  </a:extLst>
                </a:gridCol>
              </a:tblGrid>
              <a:tr h="1378827">
                <a:tc>
                  <a:txBody>
                    <a:bodyPr/>
                    <a:lstStyle/>
                    <a:p>
                      <a:endParaRPr lang="en-RU" dirty="0"/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693094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09C5D37-F076-7747-9AEB-DE4CCC19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57" y="5452560"/>
            <a:ext cx="2310941" cy="476194"/>
          </a:xfrm>
          <a:prstGeom prst="rect">
            <a:avLst/>
          </a:prstGeom>
          <a:solidFill>
            <a:schemeClr val="tx1">
              <a:alpha val="49157"/>
            </a:schemeClr>
          </a:solidFill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14FA5E4-85D3-8E4D-8419-29B9038ECEAF}"/>
              </a:ext>
            </a:extLst>
          </p:cNvPr>
          <p:cNvSpPr txBox="1">
            <a:spLocks/>
          </p:cNvSpPr>
          <p:nvPr/>
        </p:nvSpPr>
        <p:spPr>
          <a:xfrm>
            <a:off x="395402" y="3162214"/>
            <a:ext cx="8620507" cy="1883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3600" b="1" dirty="0">
                <a:latin typeface="+mj-lt"/>
                <a:ea typeface="+mj-ea"/>
                <a:cs typeface="+mj-cs"/>
              </a:rPr>
              <a:t>Мульти-менеджер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3600" b="1" dirty="0">
                <a:latin typeface="+mj-lt"/>
                <a:ea typeface="+mj-ea"/>
                <a:cs typeface="+mj-cs"/>
              </a:rPr>
              <a:t>Тестирую с 2007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3600" b="1" dirty="0">
                <a:latin typeface="+mj-lt"/>
                <a:ea typeface="+mj-ea"/>
                <a:cs typeface="+mj-cs"/>
              </a:rPr>
              <a:t>Обучаю с 2010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ADFC8783-D5C3-984D-8011-A7040FD52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56" y="3364594"/>
            <a:ext cx="1584336" cy="55586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F5D3EFA-A088-3B41-9FE5-380E042D0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607" y="5104056"/>
            <a:ext cx="1200557" cy="120055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8E0D327-7B63-2743-99AF-ADE9C0F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36" y="5208057"/>
            <a:ext cx="38100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29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5763AD7-EF0B-5541-8DE9-649FBC123F12}"/>
              </a:ext>
            </a:extLst>
          </p:cNvPr>
          <p:cNvGrpSpPr/>
          <p:nvPr/>
        </p:nvGrpSpPr>
        <p:grpSpPr>
          <a:xfrm rot="13500000">
            <a:off x="1960966" y="2032077"/>
            <a:ext cx="3562827" cy="3885664"/>
            <a:chOff x="1241483" y="1857645"/>
            <a:chExt cx="2672120" cy="2914248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 rot="2700000">
              <a:off x="2757525" y="2548555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 rot="18900000">
              <a:off x="1241483" y="2548949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 rot="13500000">
              <a:off x="1428575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 rot="8100000">
              <a:off x="3157146" y="4267478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FE5ED3-AFDE-E944-A78E-D138E082B48B}"/>
              </a:ext>
            </a:extLst>
          </p:cNvPr>
          <p:cNvGrpSpPr/>
          <p:nvPr/>
        </p:nvGrpSpPr>
        <p:grpSpPr>
          <a:xfrm rot="2700000">
            <a:off x="6645989" y="1462531"/>
            <a:ext cx="3679822" cy="3885661"/>
            <a:chOff x="1216030" y="1857646"/>
            <a:chExt cx="2759867" cy="2914246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 rot="2700000">
              <a:off x="2757525" y="2548556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 rot="18900000">
              <a:off x="1216030" y="2558114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 rot="13500000">
              <a:off x="1428576" y="4275939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 rot="8100000">
              <a:off x="3045354" y="4275939"/>
              <a:ext cx="930543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67">
                  <a:solidFill>
                    <a:schemeClr val="bg1"/>
                  </a:solidFill>
                </a:rPr>
                <a:t>Healthcare</a:t>
              </a:r>
              <a:endParaRPr lang="ru-RU" sz="2400"/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80E4786E-1374-C447-AA83-7508AF93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000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5763AD7-EF0B-5541-8DE9-649FBC123F12}"/>
              </a:ext>
            </a:extLst>
          </p:cNvPr>
          <p:cNvGrpSpPr/>
          <p:nvPr/>
        </p:nvGrpSpPr>
        <p:grpSpPr>
          <a:xfrm rot="18900000">
            <a:off x="1977802" y="1552999"/>
            <a:ext cx="3529829" cy="3920364"/>
            <a:chOff x="1241483" y="1831620"/>
            <a:chExt cx="2647371" cy="29402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 rot="2700000">
              <a:off x="2747788" y="2522530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 rot="18900000">
              <a:off x="1241483" y="2548950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 rot="13500000">
              <a:off x="1428575" y="4275940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 rot="8100000">
              <a:off x="3132397" y="4275940"/>
              <a:ext cx="75645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Банкинг</a:t>
              </a:r>
              <a:endParaRPr lang="ru-RU" sz="240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FE5ED3-AFDE-E944-A78E-D138E082B48B}"/>
              </a:ext>
            </a:extLst>
          </p:cNvPr>
          <p:cNvGrpSpPr/>
          <p:nvPr/>
        </p:nvGrpSpPr>
        <p:grpSpPr>
          <a:xfrm rot="8100000">
            <a:off x="6663927" y="1888842"/>
            <a:ext cx="3645889" cy="3918474"/>
            <a:chOff x="1241482" y="1857645"/>
            <a:chExt cx="2734417" cy="2938855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>
              <a:off x="1926899" y="283478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 rot="2700000">
              <a:off x="2757526" y="2548555"/>
              <a:ext cx="1666562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Программирование</a:t>
              </a:r>
              <a:endParaRPr lang="ru-RU" sz="24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 rot="18900000">
              <a:off x="1241482" y="2548949"/>
              <a:ext cx="1081354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Архитектура</a:t>
              </a:r>
              <a:endParaRPr lang="ru-RU" sz="24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 rot="13500000">
              <a:off x="1436895" y="4300547"/>
              <a:ext cx="707165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67">
                  <a:solidFill>
                    <a:schemeClr val="bg1"/>
                  </a:solidFill>
                </a:rPr>
                <a:t>Дизайн</a:t>
              </a:r>
              <a:endParaRPr lang="ru-RU" sz="24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 rot="8100000">
              <a:off x="3045356" y="4275938"/>
              <a:ext cx="930543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67">
                  <a:solidFill>
                    <a:schemeClr val="bg1"/>
                  </a:solidFill>
                </a:rPr>
                <a:t>Healthcare</a:t>
              </a:r>
              <a:endParaRPr lang="ru-RU" sz="2400"/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2F7C3CD3-A6F7-B94D-8D4D-A81238F6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82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>
                <a:solidFill>
                  <a:srgbClr val="FFC000"/>
                </a:solidFill>
                <a:latin typeface="Calibri" panose="020F0502020204030204" pitchFamily="34" charset="0"/>
              </a:rPr>
              <a:t>Навыки как </a:t>
            </a:r>
            <a:r>
              <a:rPr lang="en-US" sz="2800">
                <a:solidFill>
                  <a:srgbClr val="FFC000"/>
                </a:solidFill>
                <a:latin typeface="Calibri" panose="020F0502020204030204" pitchFamily="34" charset="0"/>
              </a:rPr>
              <a:t>API</a:t>
            </a:r>
            <a:endParaRPr lang="en-US" sz="2400">
              <a:solidFill>
                <a:srgbClr val="FFC000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CAC379D-BC48-284F-9A01-8E4B34CD2EFD}"/>
              </a:ext>
            </a:extLst>
          </p:cNvPr>
          <p:cNvGrpSpPr/>
          <p:nvPr/>
        </p:nvGrpSpPr>
        <p:grpSpPr>
          <a:xfrm rot="18900000">
            <a:off x="3103015" y="2704560"/>
            <a:ext cx="1939736" cy="1941443"/>
            <a:chOff x="1926899" y="2834780"/>
            <a:chExt cx="1454802" cy="145608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4343FE0-9BEA-9D46-AD63-431E57F942CB}"/>
                </a:ext>
              </a:extLst>
            </p:cNvPr>
            <p:cNvSpPr/>
            <p:nvPr/>
          </p:nvSpPr>
          <p:spPr bwMode="auto">
            <a:xfrm rot="2700000">
              <a:off x="2139950" y="3049111"/>
              <a:ext cx="1028700" cy="10287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txBody>
            <a:bodyPr wrap="none" rtlCol="0" anchor="ctr"/>
            <a:lstStyle/>
            <a:p>
              <a:pPr algn="ctr"/>
              <a:endParaRPr lang="ru-RU" sz="3200" err="1">
                <a:solidFill>
                  <a:schemeClr val="bg1"/>
                </a:solidFill>
                <a:latin typeface="Calibri Light" panose="020F0302020204030204" pitchFamily="34" charset="0"/>
                <a:ea typeface="Human Sans ExtraLight" charset="0"/>
                <a:cs typeface="Human Sans ExtraLight" charset="0"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2BD4A6A9-A861-4B4E-917D-5437B409562E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3018000" y="2834780"/>
              <a:ext cx="363701" cy="3649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8423B743-45EF-B44D-B44A-16B574F29BC0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1926899" y="3927161"/>
              <a:ext cx="363701" cy="36370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D3A0BFF2-73BC-6A43-819F-FBA68B0C557B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3018000" y="3927161"/>
              <a:ext cx="363701" cy="36370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505FDF50-AB13-5340-85C9-055FDFB1AB39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1926899" y="2834780"/>
              <a:ext cx="363701" cy="3649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A541136-BAF3-784A-B189-DD78FF64F7EA}"/>
              </a:ext>
            </a:extLst>
          </p:cNvPr>
          <p:cNvSpPr/>
          <p:nvPr/>
        </p:nvSpPr>
        <p:spPr>
          <a:xfrm>
            <a:off x="2989042" y="1765120"/>
            <a:ext cx="222208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Программирование</a:t>
            </a:r>
            <a:endParaRPr lang="ru-RU" sz="240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655F59-0FF3-144E-AE86-6843EBCFC417}"/>
              </a:ext>
            </a:extLst>
          </p:cNvPr>
          <p:cNvSpPr/>
          <p:nvPr/>
        </p:nvSpPr>
        <p:spPr>
          <a:xfrm rot="16200000">
            <a:off x="1708060" y="3486057"/>
            <a:ext cx="144180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Архитектура</a:t>
            </a:r>
            <a:endParaRPr lang="ru-RU" sz="240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D9D311-BAD6-5641-97D7-842BF9AA5C92}"/>
              </a:ext>
            </a:extLst>
          </p:cNvPr>
          <p:cNvSpPr/>
          <p:nvPr/>
        </p:nvSpPr>
        <p:spPr>
          <a:xfrm rot="10800000">
            <a:off x="3585741" y="5114280"/>
            <a:ext cx="94288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Дизайн</a:t>
            </a:r>
            <a:endParaRPr lang="ru-RU" sz="24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E36C81-4B8F-CC4B-A113-5E48DC9A7F7E}"/>
              </a:ext>
            </a:extLst>
          </p:cNvPr>
          <p:cNvSpPr/>
          <p:nvPr/>
        </p:nvSpPr>
        <p:spPr>
          <a:xfrm rot="5400000">
            <a:off x="5182494" y="3484665"/>
            <a:ext cx="100860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Банкинг</a:t>
            </a:r>
            <a:endParaRPr lang="ru-RU" sz="240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B02AD7-F31B-C54C-9FBF-3018F089597F}"/>
              </a:ext>
            </a:extLst>
          </p:cNvPr>
          <p:cNvGrpSpPr/>
          <p:nvPr/>
        </p:nvGrpSpPr>
        <p:grpSpPr>
          <a:xfrm rot="8100000">
            <a:off x="7251737" y="2698093"/>
            <a:ext cx="1939736" cy="1941443"/>
            <a:chOff x="1926899" y="2834780"/>
            <a:chExt cx="1454802" cy="1456082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316C37C4-0A01-0D4B-96B8-71D5BBED54A8}"/>
                </a:ext>
              </a:extLst>
            </p:cNvPr>
            <p:cNvSpPr/>
            <p:nvPr/>
          </p:nvSpPr>
          <p:spPr bwMode="auto">
            <a:xfrm rot="2700000">
              <a:off x="2139950" y="3049111"/>
              <a:ext cx="1028700" cy="1028700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  <a:effectLst/>
          </p:spPr>
          <p:txBody>
            <a:bodyPr wrap="none" rtlCol="0" anchor="ctr"/>
            <a:lstStyle/>
            <a:p>
              <a:pPr algn="ctr"/>
              <a:endParaRPr lang="ru-RU" sz="3200" err="1">
                <a:solidFill>
                  <a:schemeClr val="bg1"/>
                </a:solidFill>
                <a:latin typeface="Calibri Light" panose="020F0302020204030204" pitchFamily="34" charset="0"/>
                <a:ea typeface="Human Sans ExtraLight" charset="0"/>
                <a:cs typeface="Human Sans ExtraLight" charset="0"/>
              </a:endParaRPr>
            </a:p>
          </p:txBody>
        </p: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DA6D5245-8679-DE45-B753-AFC4E94AA8AF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3018000" y="2834780"/>
              <a:ext cx="363701" cy="36498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14BD27F5-FE01-7148-B0F7-8B8931E3F146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926899" y="3927161"/>
              <a:ext cx="363701" cy="36370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02693B0E-CA70-BF4C-A4D8-76E225EBE4B7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3018000" y="3927161"/>
              <a:ext cx="363701" cy="36370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FD294437-17E5-E04B-A74E-593EBDA2FF74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 flipV="1">
              <a:off x="1926899" y="2834780"/>
              <a:ext cx="363701" cy="36498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41F16C4-4C0F-434B-B852-63295C321F55}"/>
              </a:ext>
            </a:extLst>
          </p:cNvPr>
          <p:cNvSpPr/>
          <p:nvPr/>
        </p:nvSpPr>
        <p:spPr>
          <a:xfrm rot="10800000">
            <a:off x="7049648" y="5183964"/>
            <a:ext cx="222208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Программирование</a:t>
            </a:r>
            <a:endParaRPr lang="ru-RU" sz="24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B516691-AB9C-D04C-9974-D6CCE0CFEB8E}"/>
              </a:ext>
            </a:extLst>
          </p:cNvPr>
          <p:cNvSpPr/>
          <p:nvPr/>
        </p:nvSpPr>
        <p:spPr>
          <a:xfrm rot="5400000">
            <a:off x="9144624" y="3478384"/>
            <a:ext cx="144180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Архитектура</a:t>
            </a:r>
            <a:endParaRPr lang="ru-RU" sz="240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274B809-F494-3A4C-B3CF-059AE32EBAD9}"/>
              </a:ext>
            </a:extLst>
          </p:cNvPr>
          <p:cNvSpPr/>
          <p:nvPr/>
        </p:nvSpPr>
        <p:spPr>
          <a:xfrm>
            <a:off x="7734818" y="1834803"/>
            <a:ext cx="94288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>
                <a:solidFill>
                  <a:schemeClr val="bg1"/>
                </a:solidFill>
              </a:rPr>
              <a:t>Дизайн</a:t>
            </a:r>
            <a:endParaRPr lang="ru-RU" sz="240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08BEA1F-49A4-624F-8EA6-B893FC61043F}"/>
              </a:ext>
            </a:extLst>
          </p:cNvPr>
          <p:cNvSpPr/>
          <p:nvPr/>
        </p:nvSpPr>
        <p:spPr>
          <a:xfrm rot="16200000">
            <a:off x="5987328" y="3479776"/>
            <a:ext cx="124072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>
                <a:solidFill>
                  <a:schemeClr val="bg1"/>
                </a:solidFill>
              </a:rPr>
              <a:t>Healthcare</a:t>
            </a:r>
            <a:endParaRPr lang="ru-RU" sz="2400"/>
          </a:p>
        </p:txBody>
      </p:sp>
      <p:pic>
        <p:nvPicPr>
          <p:cNvPr id="5" name="Рисунок 4" descr="Закрыть со сплошной заливкой">
            <a:extLst>
              <a:ext uri="{FF2B5EF4-FFF2-40B4-BE49-F238E27FC236}">
                <a16:creationId xmlns:a16="http://schemas.microsoft.com/office/drawing/2014/main" id="{6572B12D-4D19-9441-BFA2-4491CBB6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032" y="3259721"/>
            <a:ext cx="815273" cy="815273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69189E4-385E-D94D-90C7-1B904782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81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6CDD8"/>
                </a:solidFill>
                <a:latin typeface="Calibri" panose="020F0502020204030204" pitchFamily="34" charset="0"/>
              </a:rPr>
              <a:t>Фундаментальные навыки как общий </a:t>
            </a:r>
            <a:r>
              <a:rPr lang="en-US" sz="2800" dirty="0">
                <a:solidFill>
                  <a:srgbClr val="76CDD8"/>
                </a:solidFill>
                <a:latin typeface="Calibri" panose="020F0502020204030204" pitchFamily="34" charset="0"/>
              </a:rPr>
              <a:t>API</a:t>
            </a:r>
            <a:endParaRPr lang="en-US" sz="2400" dirty="0">
              <a:solidFill>
                <a:srgbClr val="76CDD8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CAC379D-BC48-284F-9A01-8E4B34CD2EFD}"/>
              </a:ext>
            </a:extLst>
          </p:cNvPr>
          <p:cNvGrpSpPr/>
          <p:nvPr/>
        </p:nvGrpSpPr>
        <p:grpSpPr>
          <a:xfrm rot="18900000">
            <a:off x="3103015" y="2704560"/>
            <a:ext cx="1939736" cy="1941443"/>
            <a:chOff x="1926899" y="2834780"/>
            <a:chExt cx="1454802" cy="145608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4343FE0-9BEA-9D46-AD63-431E57F942CB}"/>
                </a:ext>
              </a:extLst>
            </p:cNvPr>
            <p:cNvSpPr/>
            <p:nvPr/>
          </p:nvSpPr>
          <p:spPr bwMode="auto">
            <a:xfrm rot="2700000">
              <a:off x="2139950" y="3049111"/>
              <a:ext cx="1028700" cy="10287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txBody>
            <a:bodyPr wrap="none" rtlCol="0" anchor="ctr"/>
            <a:lstStyle/>
            <a:p>
              <a:pPr algn="ctr"/>
              <a:endParaRPr lang="ru-RU" sz="3200" err="1">
                <a:solidFill>
                  <a:schemeClr val="bg1"/>
                </a:solidFill>
                <a:latin typeface="Calibri Light" panose="020F0302020204030204" pitchFamily="34" charset="0"/>
                <a:ea typeface="Human Sans ExtraLight" charset="0"/>
                <a:cs typeface="Human Sans ExtraLight" charset="0"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2BD4A6A9-A861-4B4E-917D-5437B409562E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3018000" y="2834780"/>
              <a:ext cx="363701" cy="3649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8423B743-45EF-B44D-B44A-16B574F29BC0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1926899" y="3927161"/>
              <a:ext cx="363701" cy="36370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D3A0BFF2-73BC-6A43-819F-FBA68B0C557B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3018000" y="3927161"/>
              <a:ext cx="363701" cy="36370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505FDF50-AB13-5340-85C9-055FDFB1AB39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1926899" y="2834780"/>
              <a:ext cx="363701" cy="3649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A541136-BAF3-784A-B189-DD78FF64F7EA}"/>
              </a:ext>
            </a:extLst>
          </p:cNvPr>
          <p:cNvSpPr/>
          <p:nvPr/>
        </p:nvSpPr>
        <p:spPr>
          <a:xfrm>
            <a:off x="3305801" y="3171423"/>
            <a:ext cx="1492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Программирование</a:t>
            </a:r>
            <a:endParaRPr lang="ru-RU" sz="120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655F59-0FF3-144E-AE86-6843EBCFC417}"/>
              </a:ext>
            </a:extLst>
          </p:cNvPr>
          <p:cNvSpPr/>
          <p:nvPr/>
        </p:nvSpPr>
        <p:spPr>
          <a:xfrm>
            <a:off x="3544281" y="3414506"/>
            <a:ext cx="992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Архитектура</a:t>
            </a:r>
            <a:endParaRPr lang="ru-RU" sz="120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1D9D311-BAD6-5641-97D7-842BF9AA5C92}"/>
              </a:ext>
            </a:extLst>
          </p:cNvPr>
          <p:cNvSpPr/>
          <p:nvPr/>
        </p:nvSpPr>
        <p:spPr>
          <a:xfrm>
            <a:off x="3707647" y="3660553"/>
            <a:ext cx="671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Дизайн</a:t>
            </a:r>
            <a:endParaRPr lang="ru-RU" sz="12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E36C81-4B8F-CC4B-A113-5E48DC9A7F7E}"/>
              </a:ext>
            </a:extLst>
          </p:cNvPr>
          <p:cNvSpPr/>
          <p:nvPr/>
        </p:nvSpPr>
        <p:spPr>
          <a:xfrm>
            <a:off x="3681023" y="3903635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Банкинг</a:t>
            </a:r>
            <a:endParaRPr lang="ru-RU" sz="120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B02AD7-F31B-C54C-9FBF-3018F089597F}"/>
              </a:ext>
            </a:extLst>
          </p:cNvPr>
          <p:cNvGrpSpPr/>
          <p:nvPr/>
        </p:nvGrpSpPr>
        <p:grpSpPr>
          <a:xfrm rot="8100000">
            <a:off x="7251737" y="2698093"/>
            <a:ext cx="1939736" cy="1941443"/>
            <a:chOff x="1926899" y="2834780"/>
            <a:chExt cx="1454802" cy="1456082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316C37C4-0A01-0D4B-96B8-71D5BBED54A8}"/>
                </a:ext>
              </a:extLst>
            </p:cNvPr>
            <p:cNvSpPr/>
            <p:nvPr/>
          </p:nvSpPr>
          <p:spPr bwMode="auto">
            <a:xfrm rot="2700000">
              <a:off x="2139950" y="3049111"/>
              <a:ext cx="1028700" cy="1028700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  <a:effectLst/>
          </p:spPr>
          <p:txBody>
            <a:bodyPr wrap="none" rtlCol="0" anchor="ctr"/>
            <a:lstStyle/>
            <a:p>
              <a:pPr algn="ctr"/>
              <a:endParaRPr lang="ru-RU" sz="3200" err="1">
                <a:solidFill>
                  <a:schemeClr val="bg1"/>
                </a:solidFill>
                <a:latin typeface="Calibri Light" panose="020F0302020204030204" pitchFamily="34" charset="0"/>
                <a:ea typeface="Human Sans ExtraLight" charset="0"/>
                <a:cs typeface="Human Sans ExtraLight" charset="0"/>
              </a:endParaRPr>
            </a:p>
          </p:txBody>
        </p: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DA6D5245-8679-DE45-B753-AFC4E94AA8AF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3018000" y="2834780"/>
              <a:ext cx="363701" cy="36498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14BD27F5-FE01-7148-B0F7-8B8931E3F146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926899" y="3927161"/>
              <a:ext cx="363701" cy="36370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02693B0E-CA70-BF4C-A4D8-76E225EBE4B7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3018000" y="3927161"/>
              <a:ext cx="363701" cy="36370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FD294437-17E5-E04B-A74E-593EBDA2FF74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 flipV="1">
              <a:off x="1926899" y="2834780"/>
              <a:ext cx="363701" cy="364981"/>
            </a:xfrm>
            <a:prstGeom prst="straightConnector1">
              <a:avLst/>
            </a:prstGeom>
            <a:ln w="19050">
              <a:solidFill>
                <a:srgbClr val="008A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41F16C4-4C0F-434B-B852-63295C321F55}"/>
              </a:ext>
            </a:extLst>
          </p:cNvPr>
          <p:cNvSpPr/>
          <p:nvPr/>
        </p:nvSpPr>
        <p:spPr>
          <a:xfrm>
            <a:off x="7465593" y="3098077"/>
            <a:ext cx="1492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Программирование</a:t>
            </a:r>
            <a:endParaRPr lang="ru-RU" sz="12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B516691-AB9C-D04C-9974-D6CCE0CFEB8E}"/>
              </a:ext>
            </a:extLst>
          </p:cNvPr>
          <p:cNvSpPr/>
          <p:nvPr/>
        </p:nvSpPr>
        <p:spPr>
          <a:xfrm>
            <a:off x="7702603" y="3334562"/>
            <a:ext cx="992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Архитектура</a:t>
            </a:r>
            <a:endParaRPr lang="ru-RU" sz="120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274B809-F494-3A4C-B3CF-059AE32EBAD9}"/>
              </a:ext>
            </a:extLst>
          </p:cNvPr>
          <p:cNvSpPr/>
          <p:nvPr/>
        </p:nvSpPr>
        <p:spPr>
          <a:xfrm>
            <a:off x="7855162" y="3595469"/>
            <a:ext cx="671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</a:rPr>
              <a:t>Дизайн</a:t>
            </a:r>
            <a:endParaRPr lang="ru-RU" sz="120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08BEA1F-49A4-624F-8EA6-B893FC61043F}"/>
              </a:ext>
            </a:extLst>
          </p:cNvPr>
          <p:cNvSpPr/>
          <p:nvPr/>
        </p:nvSpPr>
        <p:spPr>
          <a:xfrm>
            <a:off x="7755776" y="3869061"/>
            <a:ext cx="864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Healthcare</a:t>
            </a:r>
            <a:endParaRPr lang="ru-RU" sz="120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D09B40ED-4C79-FE40-AB88-794D874C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5389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7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6CDD8"/>
                </a:solidFill>
                <a:latin typeface="Calibri" panose="020F0502020204030204" pitchFamily="34" charset="0"/>
              </a:rPr>
              <a:t>Фундаментальные навыки как общий </a:t>
            </a:r>
            <a:r>
              <a:rPr lang="en-US" sz="2800" dirty="0">
                <a:solidFill>
                  <a:srgbClr val="76CDD8"/>
                </a:solidFill>
                <a:latin typeface="Calibri" panose="020F0502020204030204" pitchFamily="34" charset="0"/>
              </a:rPr>
              <a:t>API</a:t>
            </a:r>
            <a:endParaRPr lang="en-US" sz="2400" dirty="0">
              <a:solidFill>
                <a:srgbClr val="76CDD8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2AE9E2-9C31-6C43-B3A0-8001C55E239C}"/>
              </a:ext>
            </a:extLst>
          </p:cNvPr>
          <p:cNvGrpSpPr/>
          <p:nvPr/>
        </p:nvGrpSpPr>
        <p:grpSpPr>
          <a:xfrm>
            <a:off x="3103016" y="2704560"/>
            <a:ext cx="2789713" cy="1941443"/>
            <a:chOff x="2327261" y="2028420"/>
            <a:chExt cx="2092285" cy="145608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 rot="18900000">
              <a:off x="2327261" y="202842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>
              <a:off x="2479351" y="2378567"/>
              <a:ext cx="1119537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Программирование</a:t>
              </a:r>
              <a:endParaRPr lang="ru-RU" sz="12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>
              <a:off x="2658211" y="2560879"/>
              <a:ext cx="74472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Архитектура</a:t>
              </a:r>
              <a:endParaRPr lang="ru-RU" sz="12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>
              <a:off x="2780735" y="2745414"/>
              <a:ext cx="503984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Дизайн</a:t>
              </a:r>
              <a:endParaRPr lang="ru-RU" sz="12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>
              <a:off x="2760767" y="2927726"/>
              <a:ext cx="53524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Банкинг</a:t>
              </a:r>
              <a:endParaRPr lang="ru-RU" sz="12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8F605C-E851-8644-A60A-2D39C0557B83}"/>
                </a:ext>
              </a:extLst>
            </p:cNvPr>
            <p:cNvSpPr txBox="1"/>
            <p:nvPr/>
          </p:nvSpPr>
          <p:spPr>
            <a:xfrm rot="5400000">
              <a:off x="3721341" y="2671209"/>
              <a:ext cx="1155405" cy="241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800"/>
                </a:spcBef>
              </a:pPr>
              <a:r>
                <a:rPr lang="ru-RU" sz="1867">
                  <a:solidFill>
                    <a:schemeClr val="bg1"/>
                  </a:solidFill>
                  <a:ea typeface="Human Sans" charset="0"/>
                  <a:cs typeface="Human Sans" charset="0"/>
                </a:rPr>
                <a:t>Теория систем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EE0192-AEB5-4F4D-B989-93CA7B8CF320}"/>
              </a:ext>
            </a:extLst>
          </p:cNvPr>
          <p:cNvGrpSpPr/>
          <p:nvPr/>
        </p:nvGrpSpPr>
        <p:grpSpPr>
          <a:xfrm>
            <a:off x="6409775" y="2698093"/>
            <a:ext cx="2781699" cy="1941443"/>
            <a:chOff x="4807331" y="2023570"/>
            <a:chExt cx="2086274" cy="1456082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>
              <a:off x="5599195" y="2323557"/>
              <a:ext cx="1119537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Программирование</a:t>
              </a:r>
              <a:endParaRPr lang="ru-RU" sz="12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>
              <a:off x="5776952" y="2500921"/>
              <a:ext cx="74472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Архитектура</a:t>
              </a:r>
              <a:endParaRPr lang="ru-RU" sz="12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>
              <a:off x="5891371" y="2696601"/>
              <a:ext cx="503984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Дизайн</a:t>
              </a:r>
              <a:endParaRPr lang="ru-RU" sz="12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>
              <a:off x="5816831" y="2901795"/>
              <a:ext cx="648158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Healthcare</a:t>
              </a:r>
              <a:endParaRPr lang="ru-RU" sz="1200"/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 rot="8100000">
              <a:off x="5438803" y="202357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301446-B12D-9C42-9FC2-0877E2CF3F8F}"/>
                </a:ext>
              </a:extLst>
            </p:cNvPr>
            <p:cNvSpPr txBox="1"/>
            <p:nvPr/>
          </p:nvSpPr>
          <p:spPr>
            <a:xfrm rot="16200000">
              <a:off x="4350130" y="2632912"/>
              <a:ext cx="1155405" cy="241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800"/>
                </a:spcBef>
              </a:pPr>
              <a:r>
                <a:rPr lang="ru-RU" sz="1867">
                  <a:solidFill>
                    <a:schemeClr val="bg1"/>
                  </a:solidFill>
                  <a:ea typeface="Human Sans" charset="0"/>
                  <a:cs typeface="Human Sans" charset="0"/>
                </a:rPr>
                <a:t>Теория систем</a:t>
              </a:r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DECB1DC2-AF7D-4349-959A-847637F9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127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6CDD8"/>
                </a:solidFill>
                <a:latin typeface="Calibri" panose="020F0502020204030204" pitchFamily="34" charset="0"/>
              </a:rPr>
              <a:t>Фундаментальные навыки как общий </a:t>
            </a:r>
            <a:r>
              <a:rPr lang="en-US" sz="2800" dirty="0">
                <a:solidFill>
                  <a:srgbClr val="76CDD8"/>
                </a:solidFill>
                <a:latin typeface="Calibri" panose="020F0502020204030204" pitchFamily="34" charset="0"/>
              </a:rPr>
              <a:t>API</a:t>
            </a:r>
            <a:endParaRPr lang="en-US" sz="2400" dirty="0">
              <a:solidFill>
                <a:srgbClr val="76CDD8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2AE9E2-9C31-6C43-B3A0-8001C55E239C}"/>
              </a:ext>
            </a:extLst>
          </p:cNvPr>
          <p:cNvGrpSpPr/>
          <p:nvPr/>
        </p:nvGrpSpPr>
        <p:grpSpPr>
          <a:xfrm rot="5400000">
            <a:off x="3103016" y="3120407"/>
            <a:ext cx="2789713" cy="1941443"/>
            <a:chOff x="2327261" y="2028420"/>
            <a:chExt cx="2092285" cy="145608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CAC379D-BC48-284F-9A01-8E4B34CD2EFD}"/>
                </a:ext>
              </a:extLst>
            </p:cNvPr>
            <p:cNvGrpSpPr/>
            <p:nvPr/>
          </p:nvGrpSpPr>
          <p:grpSpPr>
            <a:xfrm rot="18900000">
              <a:off x="2327261" y="2028420"/>
              <a:ext cx="1454802" cy="1456082"/>
              <a:chOff x="1926899" y="2834780"/>
              <a:chExt cx="1454802" cy="1456082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4343FE0-9BEA-9D46-AD63-431E57F942CB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2BD4A6A9-A861-4B4E-917D-5437B409562E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423B743-45EF-B44D-B44A-16B574F29BC0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3A0BFF2-73BC-6A43-819F-FBA68B0C557B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505FDF50-AB13-5340-85C9-055FDFB1AB39}"/>
                  </a:ext>
                </a:extLst>
              </p:cNvPr>
              <p:cNvCxnSpPr>
                <a:cxnSpLocks/>
                <a:stCxn id="2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541136-BAF3-784A-B189-DD78FF64F7EA}"/>
                </a:ext>
              </a:extLst>
            </p:cNvPr>
            <p:cNvSpPr/>
            <p:nvPr/>
          </p:nvSpPr>
          <p:spPr>
            <a:xfrm>
              <a:off x="2502435" y="2390108"/>
              <a:ext cx="1119537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Программирование</a:t>
              </a:r>
              <a:endParaRPr lang="ru-RU" sz="12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0655F59-0FF3-144E-AE86-6843EBCFC417}"/>
                </a:ext>
              </a:extLst>
            </p:cNvPr>
            <p:cNvSpPr/>
            <p:nvPr/>
          </p:nvSpPr>
          <p:spPr>
            <a:xfrm>
              <a:off x="2682753" y="2572420"/>
              <a:ext cx="74472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Архитектура</a:t>
              </a:r>
              <a:endParaRPr lang="ru-RU" sz="12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1D9D311-BAD6-5641-97D7-842BF9AA5C92}"/>
                </a:ext>
              </a:extLst>
            </p:cNvPr>
            <p:cNvSpPr/>
            <p:nvPr/>
          </p:nvSpPr>
          <p:spPr>
            <a:xfrm>
              <a:off x="2802216" y="2756955"/>
              <a:ext cx="503984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Дизайн</a:t>
              </a:r>
              <a:endParaRPr lang="ru-RU" sz="12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6E36C81-4B8F-CC4B-A113-5E48DC9A7F7E}"/>
                </a:ext>
              </a:extLst>
            </p:cNvPr>
            <p:cNvSpPr/>
            <p:nvPr/>
          </p:nvSpPr>
          <p:spPr>
            <a:xfrm>
              <a:off x="2782649" y="2939267"/>
              <a:ext cx="53524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Банкинг</a:t>
              </a:r>
              <a:endParaRPr lang="ru-RU" sz="12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8F605C-E851-8644-A60A-2D39C0557B83}"/>
                </a:ext>
              </a:extLst>
            </p:cNvPr>
            <p:cNvSpPr txBox="1"/>
            <p:nvPr/>
          </p:nvSpPr>
          <p:spPr>
            <a:xfrm rot="5400000">
              <a:off x="3721341" y="2671209"/>
              <a:ext cx="1155405" cy="241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800"/>
                </a:spcBef>
              </a:pPr>
              <a:r>
                <a:rPr lang="ru-RU" sz="1867">
                  <a:solidFill>
                    <a:schemeClr val="bg1"/>
                  </a:solidFill>
                  <a:ea typeface="Human Sans" charset="0"/>
                  <a:cs typeface="Human Sans" charset="0"/>
                </a:rPr>
                <a:t>Теория систем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AD38AF5-1851-D244-A115-F19E5F2085E2}"/>
              </a:ext>
            </a:extLst>
          </p:cNvPr>
          <p:cNvGrpSpPr/>
          <p:nvPr/>
        </p:nvGrpSpPr>
        <p:grpSpPr>
          <a:xfrm rot="5400000">
            <a:off x="6930499" y="2256305"/>
            <a:ext cx="2781699" cy="1941443"/>
            <a:chOff x="4807331" y="2023570"/>
            <a:chExt cx="2086274" cy="1456082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F16C4-4C0F-434B-B852-63295C321F55}"/>
                </a:ext>
              </a:extLst>
            </p:cNvPr>
            <p:cNvSpPr/>
            <p:nvPr/>
          </p:nvSpPr>
          <p:spPr>
            <a:xfrm>
              <a:off x="5622279" y="2335099"/>
              <a:ext cx="1119537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Программирование</a:t>
              </a:r>
              <a:endParaRPr lang="ru-RU" sz="12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B516691-AB9C-D04C-9974-D6CCE0CFEB8E}"/>
                </a:ext>
              </a:extLst>
            </p:cNvPr>
            <p:cNvSpPr/>
            <p:nvPr/>
          </p:nvSpPr>
          <p:spPr>
            <a:xfrm>
              <a:off x="5801495" y="2512462"/>
              <a:ext cx="74472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Архитектура</a:t>
              </a:r>
              <a:endParaRPr lang="ru-RU" sz="12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274B809-F494-3A4C-B3CF-059AE32EBAD9}"/>
                </a:ext>
              </a:extLst>
            </p:cNvPr>
            <p:cNvSpPr/>
            <p:nvPr/>
          </p:nvSpPr>
          <p:spPr>
            <a:xfrm>
              <a:off x="5912852" y="2708144"/>
              <a:ext cx="503984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Дизайн</a:t>
              </a:r>
              <a:endParaRPr lang="ru-RU" sz="120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08BEA1F-49A4-624F-8EA6-B893FC61043F}"/>
                </a:ext>
              </a:extLst>
            </p:cNvPr>
            <p:cNvSpPr/>
            <p:nvPr/>
          </p:nvSpPr>
          <p:spPr>
            <a:xfrm>
              <a:off x="5840765" y="2913336"/>
              <a:ext cx="648158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Healthcare</a:t>
              </a:r>
              <a:endParaRPr lang="ru-RU" sz="1200"/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8B02AD7-F31B-C54C-9FBF-3018F089597F}"/>
                </a:ext>
              </a:extLst>
            </p:cNvPr>
            <p:cNvGrpSpPr/>
            <p:nvPr/>
          </p:nvGrpSpPr>
          <p:grpSpPr>
            <a:xfrm rot="8100000">
              <a:off x="5438803" y="2023570"/>
              <a:ext cx="1454802" cy="1456082"/>
              <a:chOff x="1926899" y="2834780"/>
              <a:chExt cx="1454802" cy="145608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316C37C4-0A01-0D4B-96B8-71D5BBED54A8}"/>
                  </a:ext>
                </a:extLst>
              </p:cNvPr>
              <p:cNvSpPr/>
              <p:nvPr/>
            </p:nvSpPr>
            <p:spPr bwMode="auto">
              <a:xfrm rot="2700000">
                <a:off x="2139950" y="3049111"/>
                <a:ext cx="1028700" cy="1028700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ru-RU" sz="3200" err="1">
                  <a:solidFill>
                    <a:schemeClr val="bg1"/>
                  </a:solidFill>
                  <a:latin typeface="Calibri Light" panose="020F0302020204030204" pitchFamily="34" charset="0"/>
                  <a:ea typeface="Human Sans ExtraLight" charset="0"/>
                  <a:cs typeface="Human Sans ExtraLight" charset="0"/>
                </a:endParaRPr>
              </a:p>
            </p:txBody>
          </p: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DA6D5245-8679-DE45-B753-AFC4E94AA8AF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3018000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14BD27F5-FE01-7148-B0F7-8B8931E3F1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926899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02693B0E-CA70-BF4C-A4D8-76E225EBE4B7}"/>
                  </a:ext>
                </a:extLst>
              </p:cNvPr>
              <p:cNvCxnSpPr>
                <a:cxnSpLocks/>
                <a:stCxn id="40" idx="3"/>
              </p:cNvCxnSpPr>
              <p:nvPr/>
            </p:nvCxnSpPr>
            <p:spPr>
              <a:xfrm>
                <a:off x="3018000" y="3927161"/>
                <a:ext cx="363701" cy="36370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FD294437-17E5-E04B-A74E-593EBDA2FF7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 flipV="1">
                <a:off x="1926899" y="2834780"/>
                <a:ext cx="363701" cy="364981"/>
              </a:xfrm>
              <a:prstGeom prst="straightConnector1">
                <a:avLst/>
              </a:prstGeom>
              <a:ln w="19050">
                <a:solidFill>
                  <a:srgbClr val="008AC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301446-B12D-9C42-9FC2-0877E2CF3F8F}"/>
                </a:ext>
              </a:extLst>
            </p:cNvPr>
            <p:cNvSpPr txBox="1"/>
            <p:nvPr/>
          </p:nvSpPr>
          <p:spPr>
            <a:xfrm rot="16200000">
              <a:off x="4350130" y="2632912"/>
              <a:ext cx="1155405" cy="241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800"/>
                </a:spcBef>
              </a:pPr>
              <a:r>
                <a:rPr lang="ru-RU" sz="1867">
                  <a:solidFill>
                    <a:schemeClr val="bg1"/>
                  </a:solidFill>
                  <a:ea typeface="Human Sans" charset="0"/>
                  <a:cs typeface="Human Sans" charset="0"/>
                </a:rPr>
                <a:t>Теория систем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B91971-C7AA-CB49-983C-A734426FE29A}"/>
              </a:ext>
            </a:extLst>
          </p:cNvPr>
          <p:cNvSpPr txBox="1"/>
          <p:nvPr/>
        </p:nvSpPr>
        <p:spPr>
          <a:xfrm rot="5400000">
            <a:off x="5080938" y="3467632"/>
            <a:ext cx="2040508" cy="377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ru-RU" sz="1867">
                <a:solidFill>
                  <a:schemeClr val="bg1"/>
                </a:solidFill>
                <a:ea typeface="Human Sans" charset="0"/>
                <a:cs typeface="Human Sans" charset="0"/>
              </a:rPr>
              <a:t>Принятие решений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766E3E-E16B-1C4F-91C1-480666F8F1B9}"/>
              </a:ext>
            </a:extLst>
          </p:cNvPr>
          <p:cNvSpPr txBox="1"/>
          <p:nvPr/>
        </p:nvSpPr>
        <p:spPr>
          <a:xfrm rot="16200000">
            <a:off x="5685302" y="3450137"/>
            <a:ext cx="2040508" cy="377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ru-RU" sz="1867">
                <a:solidFill>
                  <a:schemeClr val="bg1"/>
                </a:solidFill>
                <a:ea typeface="Human Sans" charset="0"/>
                <a:cs typeface="Human Sans" charset="0"/>
              </a:rPr>
              <a:t>Принятие решений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187BEEE8-8811-2441-B0E6-AF874B3C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03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FFC4"/>
                </a:solidFill>
              </a:rPr>
              <a:t>2000 </a:t>
            </a:r>
            <a:r>
              <a:rPr lang="en-US" sz="2400" dirty="0">
                <a:solidFill>
                  <a:srgbClr val="00FFC4"/>
                </a:solidFill>
              </a:rPr>
              <a:t>vs</a:t>
            </a:r>
            <a:r>
              <a:rPr lang="en-US" sz="2400" b="1" dirty="0">
                <a:solidFill>
                  <a:srgbClr val="00FFC4"/>
                </a:solidFill>
              </a:rPr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rgbClr val="00FFC4"/>
                </a:solidFill>
              </a:rPr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4800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И?</a:t>
            </a:r>
            <a:endParaRPr lang="en-US" sz="4800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31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4F0C494-8E11-574C-AB84-EF1802399586}"/>
              </a:ext>
            </a:extLst>
          </p:cNvPr>
          <p:cNvSpPr txBox="1">
            <a:spLocks/>
          </p:cNvSpPr>
          <p:nvPr/>
        </p:nvSpPr>
        <p:spPr>
          <a:xfrm>
            <a:off x="2949581" y="629657"/>
            <a:ext cx="7667880" cy="1266387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 b="1" i="0" kern="1200" spc="100" baseline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67">
                <a:solidFill>
                  <a:srgbClr val="76CDD8"/>
                </a:solidFill>
              </a:rPr>
              <a:t>Фундаментальные навыки</a:t>
            </a:r>
            <a:endParaRPr lang="en-US" sz="4267">
              <a:solidFill>
                <a:srgbClr val="76CDD8"/>
              </a:solidFill>
            </a:endParaRP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5F2649A-E7D2-0C44-B558-84FA3FED6BDA}"/>
              </a:ext>
            </a:extLst>
          </p:cNvPr>
          <p:cNvSpPr txBox="1">
            <a:spLocks/>
          </p:cNvSpPr>
          <p:nvPr/>
        </p:nvSpPr>
        <p:spPr>
          <a:xfrm>
            <a:off x="3081894" y="2060403"/>
            <a:ext cx="7667868" cy="43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64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33">
                <a:solidFill>
                  <a:srgbClr val="008ACF"/>
                </a:solidFill>
              </a:rPr>
              <a:t>Выходят на сцену</a:t>
            </a:r>
            <a:endParaRPr lang="en-US" sz="2133">
              <a:solidFill>
                <a:srgbClr val="008ACF"/>
              </a:solidFill>
            </a:endParaRPr>
          </a:p>
        </p:txBody>
      </p: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E2C9A49D-ACA4-ED49-AE72-6963313FC8F1}"/>
              </a:ext>
            </a:extLst>
          </p:cNvPr>
          <p:cNvCxnSpPr/>
          <p:nvPr/>
        </p:nvCxnSpPr>
        <p:spPr>
          <a:xfrm>
            <a:off x="2542479" y="669077"/>
            <a:ext cx="0" cy="18139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17">
            <a:extLst>
              <a:ext uri="{FF2B5EF4-FFF2-40B4-BE49-F238E27FC236}">
                <a16:creationId xmlns:a16="http://schemas.microsoft.com/office/drawing/2014/main" id="{6F2AC022-2BE7-FE42-B763-C1111615B4C3}"/>
              </a:ext>
            </a:extLst>
          </p:cNvPr>
          <p:cNvSpPr>
            <a:spLocks noChangeAspect="1"/>
          </p:cNvSpPr>
          <p:nvPr/>
        </p:nvSpPr>
        <p:spPr>
          <a:xfrm>
            <a:off x="735241" y="898029"/>
            <a:ext cx="1246319" cy="1246319"/>
          </a:xfrm>
          <a:prstGeom prst="ellipse">
            <a:avLst/>
          </a:prstGeom>
          <a:solidFill>
            <a:srgbClr val="00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sz="2667"/>
          </a:p>
        </p:txBody>
      </p:sp>
      <p:pic>
        <p:nvPicPr>
          <p:cNvPr id="47" name="Рисунок 46" descr="Изображение выглядит как сцена, легкий, внешний, платформа&#10;&#10;Автоматически созданное описание">
            <a:extLst>
              <a:ext uri="{FF2B5EF4-FFF2-40B4-BE49-F238E27FC236}">
                <a16:creationId xmlns:a16="http://schemas.microsoft.com/office/drawing/2014/main" id="{2F9F138B-F934-2D48-8C4A-499705459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7" b="13651"/>
          <a:stretch/>
        </p:blipFill>
        <p:spPr>
          <a:xfrm>
            <a:off x="0" y="3072000"/>
            <a:ext cx="12184899" cy="37632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1DC1B40-5E8F-9C43-B942-7AEE1C94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8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TRATEGIC CONSULTING">
            <a:extLst>
              <a:ext uri="{FF2B5EF4-FFF2-40B4-BE49-F238E27FC236}">
                <a16:creationId xmlns:a16="http://schemas.microsoft.com/office/drawing/2014/main" id="{B1ED6EB1-CF13-BE4E-B8F6-42DEF49181E5}"/>
              </a:ext>
            </a:extLst>
          </p:cNvPr>
          <p:cNvSpPr txBox="1"/>
          <p:nvPr/>
        </p:nvSpPr>
        <p:spPr>
          <a:xfrm>
            <a:off x="3092947" y="5727936"/>
            <a:ext cx="6006108" cy="27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400" b="0" cap="all" spc="240">
                <a:solidFill>
                  <a:srgbClr val="FEBD12"/>
                </a:solidFill>
                <a:latin typeface="Human Sans"/>
                <a:ea typeface="Human Sans"/>
                <a:cs typeface="Human Sans"/>
                <a:sym typeface="Human Sans"/>
              </a:defRPr>
            </a:lvl1pPr>
          </a:lstStyle>
          <a:p>
            <a:pPr algn="ctr" defTabSz="412730" hangingPunct="0">
              <a:defRPr/>
            </a:pPr>
            <a:endParaRPr sz="1400" b="1" kern="0" spc="12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Quo </a:t>
            </a:r>
            <a:r>
              <a:rPr lang="en-US" sz="2800" dirty="0" err="1">
                <a:latin typeface="Calibri" panose="020F0502020204030204" pitchFamily="34" charset="0"/>
              </a:rPr>
              <a:t>vadis</a:t>
            </a:r>
            <a:r>
              <a:rPr lang="en-US" sz="2800" dirty="0">
                <a:latin typeface="Calibri" panose="020F0502020204030204" pitchFamily="34" charset="0"/>
              </a:rPr>
              <a:t>? Hard skills vs Soft Skills?</a:t>
            </a:r>
            <a:endParaRPr lang="en-US" sz="2400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63E2926-71F0-F546-BB78-FFE655C8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628BF7-07FE-D54D-9937-BCD329687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23" y="1304264"/>
            <a:ext cx="11760505" cy="41886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AA5E20-C241-FC41-ACB8-EE2530618E10}"/>
              </a:ext>
            </a:extLst>
          </p:cNvPr>
          <p:cNvSpPr/>
          <p:nvPr/>
        </p:nvSpPr>
        <p:spPr>
          <a:xfrm>
            <a:off x="-413273" y="-442857"/>
            <a:ext cx="12740640" cy="815644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911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TRATEGIC CONSULTING">
            <a:extLst>
              <a:ext uri="{FF2B5EF4-FFF2-40B4-BE49-F238E27FC236}">
                <a16:creationId xmlns:a16="http://schemas.microsoft.com/office/drawing/2014/main" id="{B1ED6EB1-CF13-BE4E-B8F6-42DEF49181E5}"/>
              </a:ext>
            </a:extLst>
          </p:cNvPr>
          <p:cNvSpPr txBox="1"/>
          <p:nvPr/>
        </p:nvSpPr>
        <p:spPr>
          <a:xfrm>
            <a:off x="3092947" y="5727936"/>
            <a:ext cx="6006108" cy="27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400" b="0" cap="all" spc="240">
                <a:solidFill>
                  <a:srgbClr val="FEBD12"/>
                </a:solidFill>
                <a:latin typeface="Human Sans"/>
                <a:ea typeface="Human Sans"/>
                <a:cs typeface="Human Sans"/>
                <a:sym typeface="Human Sans"/>
              </a:defRPr>
            </a:lvl1pPr>
          </a:lstStyle>
          <a:p>
            <a:pPr algn="ctr" defTabSz="412730" hangingPunct="0">
              <a:defRPr/>
            </a:pPr>
            <a:endParaRPr sz="1400" b="1" kern="0" spc="12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83651EF-B5C4-544C-9DD1-343194448C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45939"/>
            <a:ext cx="3606800" cy="169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5322266-B385-9840-9C2A-B888CADCF6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51" y="3515790"/>
            <a:ext cx="3613151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Multidisciplinary teams looking at problems through specialty lenses, coming together to accurately frame the right problems to solve.">
            <a:extLst>
              <a:ext uri="{FF2B5EF4-FFF2-40B4-BE49-F238E27FC236}">
                <a16:creationId xmlns:a16="http://schemas.microsoft.com/office/drawing/2014/main" id="{ECA53873-67B4-439A-9273-E509BCDF322A}"/>
              </a:ext>
            </a:extLst>
          </p:cNvPr>
          <p:cNvSpPr txBox="1">
            <a:spLocks/>
          </p:cNvSpPr>
          <p:nvPr/>
        </p:nvSpPr>
        <p:spPr>
          <a:xfrm>
            <a:off x="457202" y="2267947"/>
            <a:ext cx="4837815" cy="10252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 cap="none" spc="100" baseline="0">
                <a:solidFill>
                  <a:schemeClr val="tx1"/>
                </a:solidFill>
                <a:latin typeface="Human Sans ExtraLight"/>
                <a:ea typeface="Human Sans ExtraLight"/>
                <a:cs typeface="Human Sans ExtraLight"/>
                <a:sym typeface="Human Sans ExtraLight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1600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Общепринятая Т-форма специалиста предполагает технический кругозор. 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 spc="0">
                <a:solidFill>
                  <a:srgbClr val="008ACF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600" b="1" spc="0" err="1">
                <a:solidFill>
                  <a:srgbClr val="008ACF"/>
                </a:solidFill>
                <a:latin typeface="+mn-lt"/>
                <a:ea typeface="+mn-ea"/>
                <a:cs typeface="+mn-cs"/>
              </a:rPr>
              <a:t>Надпрофессиональные</a:t>
            </a:r>
            <a:r>
              <a:rPr lang="ru-RU" sz="1600" b="1" spc="0">
                <a:solidFill>
                  <a:srgbClr val="008ACF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600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навыки зависят от уровня и позиции</a:t>
            </a:r>
            <a:endParaRPr lang="en-US" sz="1600" spc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How We Think">
            <a:extLst>
              <a:ext uri="{FF2B5EF4-FFF2-40B4-BE49-F238E27FC236}">
                <a16:creationId xmlns:a16="http://schemas.microsoft.com/office/drawing/2014/main" id="{507A7E82-C7E1-4B25-9FD8-A8BEFA155131}"/>
              </a:ext>
            </a:extLst>
          </p:cNvPr>
          <p:cNvSpPr txBox="1"/>
          <p:nvPr/>
        </p:nvSpPr>
        <p:spPr>
          <a:xfrm>
            <a:off x="457202" y="1857120"/>
            <a:ext cx="6006108" cy="35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25400" rIns="25400" bIns="25400" anchor="ctr">
            <a:normAutofit/>
          </a:bodyPr>
          <a:lstStyle>
            <a:lvl1pPr>
              <a:defRPr sz="3200" cap="all" spc="320">
                <a:solidFill>
                  <a:srgbClr val="FEBD12"/>
                </a:solidFill>
                <a:latin typeface="Human Sans"/>
                <a:ea typeface="Human Sans"/>
                <a:cs typeface="Human Sans"/>
                <a:sym typeface="Human Sans"/>
              </a:defRPr>
            </a:lvl1pPr>
          </a:lstStyle>
          <a:p>
            <a:pPr defTabSz="412730" hangingPunct="0">
              <a:defRPr/>
            </a:pPr>
            <a:r>
              <a:rPr lang="ru-RU" sz="1600" b="1" kern="0" spc="160">
                <a:latin typeface="Calibri" panose="020F0502020204030204" pitchFamily="34" charset="0"/>
                <a:cs typeface="Calibri" panose="020F0502020204030204" pitchFamily="34" charset="0"/>
              </a:rPr>
              <a:t>От специалиста</a:t>
            </a:r>
            <a:endParaRPr sz="1600" b="1" kern="0" spc="16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gile and iterative development ensures ongoing improvements and enhancements along a…">
            <a:extLst>
              <a:ext uri="{FF2B5EF4-FFF2-40B4-BE49-F238E27FC236}">
                <a16:creationId xmlns:a16="http://schemas.microsoft.com/office/drawing/2014/main" id="{5D97A052-3965-4E96-95EC-1F63174C28CF}"/>
              </a:ext>
            </a:extLst>
          </p:cNvPr>
          <p:cNvSpPr txBox="1">
            <a:spLocks/>
          </p:cNvSpPr>
          <p:nvPr/>
        </p:nvSpPr>
        <p:spPr>
          <a:xfrm>
            <a:off x="6099921" y="2274733"/>
            <a:ext cx="5490945" cy="10252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10000"/>
              </a:lnSpc>
              <a:spcBef>
                <a:spcPct val="0"/>
              </a:spcBef>
              <a:buNone/>
              <a:defRPr b="0" i="0">
                <a:solidFill>
                  <a:schemeClr val="bg1"/>
                </a:solidFill>
                <a:latin typeface="Human Sans ExtraLight"/>
                <a:ea typeface="Human Sans ExtraLight"/>
                <a:cs typeface="Human Sans ExtraLight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1600">
                <a:latin typeface="+mn-lt"/>
                <a:ea typeface="+mn-ea"/>
                <a:cs typeface="+mn-cs"/>
                <a:sym typeface="Human Sans ExtraLight"/>
              </a:rPr>
              <a:t>Фундаментальные навыки обеспечивают возможность взаимодействия специалистов в любых областях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>
                <a:solidFill>
                  <a:srgbClr val="008ACF"/>
                </a:solidFill>
                <a:sym typeface="Human Sans ExtraLight"/>
              </a:rPr>
              <a:t>«</a:t>
            </a:r>
            <a:r>
              <a:rPr lang="ru-RU" sz="1600" b="1" err="1">
                <a:solidFill>
                  <a:srgbClr val="008ACF"/>
                </a:solidFill>
                <a:sym typeface="Human Sans ExtraLight"/>
              </a:rPr>
              <a:t>Подпрофессиональные</a:t>
            </a:r>
            <a:r>
              <a:rPr lang="ru-RU" sz="1600" b="1">
                <a:solidFill>
                  <a:srgbClr val="008ACF"/>
                </a:solidFill>
                <a:sym typeface="Human Sans ExtraLight"/>
              </a:rPr>
              <a:t>» </a:t>
            </a:r>
            <a:r>
              <a:rPr lang="ru-RU" sz="1600">
                <a:sym typeface="Human Sans ExtraLight"/>
              </a:rPr>
              <a:t>создают фундамент и не зависят от уровня</a:t>
            </a:r>
            <a:endParaRPr lang="en-US" sz="1600">
              <a:latin typeface="+mn-lt"/>
              <a:ea typeface="+mn-ea"/>
              <a:cs typeface="+mn-cs"/>
              <a:sym typeface="Human Sans ExtraLight"/>
            </a:endParaRPr>
          </a:p>
        </p:txBody>
      </p:sp>
      <p:sp>
        <p:nvSpPr>
          <p:cNvPr id="24" name="How We Deliver">
            <a:extLst>
              <a:ext uri="{FF2B5EF4-FFF2-40B4-BE49-F238E27FC236}">
                <a16:creationId xmlns:a16="http://schemas.microsoft.com/office/drawing/2014/main" id="{35CEB0E0-D07C-447F-B74D-814832190CED}"/>
              </a:ext>
            </a:extLst>
          </p:cNvPr>
          <p:cNvSpPr txBox="1"/>
          <p:nvPr/>
        </p:nvSpPr>
        <p:spPr>
          <a:xfrm>
            <a:off x="6096002" y="1853726"/>
            <a:ext cx="6006108" cy="35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defPPr>
              <a:defRPr lang="en-US"/>
            </a:defPPr>
            <a:lvl1pPr defTabSz="412750" hangingPunct="0">
              <a:defRPr sz="1600" b="1" kern="0" cap="all" spc="160">
                <a:solidFill>
                  <a:srgbClr val="FEBD12"/>
                </a:solidFill>
                <a:latin typeface="Human Sans"/>
                <a:ea typeface="Human Sans"/>
                <a:cs typeface="Human Sans"/>
              </a:defRPr>
            </a:lvl1pPr>
          </a:lstStyle>
          <a:p>
            <a:pPr defTabSz="412730">
              <a:defRPr/>
            </a:pPr>
            <a:r>
              <a:rPr lang="ru-RU">
                <a:solidFill>
                  <a:srgbClr val="28B0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универсалу… ФУНДАМЕНТАЛЬНЫХ НАВЫКОВ</a:t>
            </a:r>
            <a:endParaRPr>
              <a:solidFill>
                <a:srgbClr val="28B0E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Calibri" panose="020F0502020204030204" pitchFamily="34" charset="0"/>
              </a:rPr>
              <a:t>Quo </a:t>
            </a:r>
            <a:r>
              <a:rPr lang="en-US" sz="2800" err="1">
                <a:latin typeface="Calibri" panose="020F0502020204030204" pitchFamily="34" charset="0"/>
              </a:rPr>
              <a:t>vadis</a:t>
            </a:r>
            <a:r>
              <a:rPr lang="en-US" sz="2800">
                <a:latin typeface="Calibri" panose="020F0502020204030204" pitchFamily="34" charset="0"/>
              </a:rPr>
              <a:t>?</a:t>
            </a:r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D290EE-941A-844A-9F41-AA52AFCA409A}"/>
              </a:ext>
            </a:extLst>
          </p:cNvPr>
          <p:cNvCxnSpPr/>
          <p:nvPr/>
        </p:nvCxnSpPr>
        <p:spPr>
          <a:xfrm>
            <a:off x="3657602" y="4108102"/>
            <a:ext cx="155767" cy="156519"/>
          </a:xfrm>
          <a:prstGeom prst="line">
            <a:avLst/>
          </a:prstGeom>
          <a:ln w="38100">
            <a:solidFill>
              <a:srgbClr val="29B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6949B7-BA27-324C-AA16-BA21B21D4F00}"/>
              </a:ext>
            </a:extLst>
          </p:cNvPr>
          <p:cNvCxnSpPr>
            <a:cxnSpLocks/>
          </p:cNvCxnSpPr>
          <p:nvPr/>
        </p:nvCxnSpPr>
        <p:spPr>
          <a:xfrm flipV="1">
            <a:off x="3657602" y="4243207"/>
            <a:ext cx="155767" cy="156519"/>
          </a:xfrm>
          <a:prstGeom prst="line">
            <a:avLst/>
          </a:prstGeom>
          <a:ln w="38100">
            <a:solidFill>
              <a:srgbClr val="29B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EB2CBE28-AE94-B644-A4D0-37F09985A33D}"/>
              </a:ext>
            </a:extLst>
          </p:cNvPr>
          <p:cNvSpPr/>
          <p:nvPr/>
        </p:nvSpPr>
        <p:spPr bwMode="auto">
          <a:xfrm rot="13500000">
            <a:off x="8432465" y="3759023"/>
            <a:ext cx="1087395" cy="1087395"/>
          </a:xfrm>
          <a:prstGeom prst="arc">
            <a:avLst/>
          </a:prstGeom>
          <a:noFill/>
          <a:ln w="57150">
            <a:solidFill>
              <a:schemeClr val="accent2"/>
            </a:solidFill>
          </a:ln>
          <a:effectLst/>
        </p:spPr>
        <p:txBody>
          <a:bodyPr wrap="none" rtlCol="0" anchor="ctr"/>
          <a:lstStyle/>
          <a:p>
            <a:pPr algn="ctr">
              <a:defRPr/>
            </a:pPr>
            <a:endParaRPr lang="en-US" sz="2400" err="1">
              <a:solidFill>
                <a:srgbClr val="FFFFFF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  <p:pic>
        <p:nvPicPr>
          <p:cNvPr id="7" name="Picture 6" descr="A picture containing text, indoor, screen, screenshot&#10;&#10;Description automatically generated">
            <a:extLst>
              <a:ext uri="{FF2B5EF4-FFF2-40B4-BE49-F238E27FC236}">
                <a16:creationId xmlns:a16="http://schemas.microsoft.com/office/drawing/2014/main" id="{90CE479A-0829-CE49-B6FA-B9B0FCC5D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40" y="-1593055"/>
            <a:ext cx="12344400" cy="8065288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63E2926-71F0-F546-BB78-FFE655C8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F65C13-9E2B-7C42-90E5-6E649CE1439A}"/>
              </a:ext>
            </a:extLst>
          </p:cNvPr>
          <p:cNvSpPr/>
          <p:nvPr/>
        </p:nvSpPr>
        <p:spPr>
          <a:xfrm>
            <a:off x="-292608" y="-621792"/>
            <a:ext cx="12740640" cy="815644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059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2000 </a:t>
            </a:r>
            <a:r>
              <a:rPr lang="en-US" sz="2400" dirty="0"/>
              <a:t>vs</a:t>
            </a:r>
            <a:r>
              <a:rPr lang="en-US" sz="2400" b="1" dirty="0"/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И?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page1image2113318448">
            <a:extLst>
              <a:ext uri="{FF2B5EF4-FFF2-40B4-BE49-F238E27FC236}">
                <a16:creationId xmlns:a16="http://schemas.microsoft.com/office/drawing/2014/main" id="{BAA8C832-82DE-494E-BDE2-A3A88185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1image2113318736">
            <a:extLst>
              <a:ext uri="{FF2B5EF4-FFF2-40B4-BE49-F238E27FC236}">
                <a16:creationId xmlns:a16="http://schemas.microsoft.com/office/drawing/2014/main" id="{FC920BC6-22B8-934A-BA45-D8797E85A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1image2113319024">
            <a:extLst>
              <a:ext uri="{FF2B5EF4-FFF2-40B4-BE49-F238E27FC236}">
                <a16:creationId xmlns:a16="http://schemas.microsoft.com/office/drawing/2014/main" id="{C80E6EED-E269-1448-889F-720951DE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1image2113318736">
            <a:extLst>
              <a:ext uri="{FF2B5EF4-FFF2-40B4-BE49-F238E27FC236}">
                <a16:creationId xmlns:a16="http://schemas.microsoft.com/office/drawing/2014/main" id="{B1D23C8B-9FA8-B747-BA35-5EDD81F4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1image2113319024">
            <a:extLst>
              <a:ext uri="{FF2B5EF4-FFF2-40B4-BE49-F238E27FC236}">
                <a16:creationId xmlns:a16="http://schemas.microsoft.com/office/drawing/2014/main" id="{3C804364-DAD0-D248-B7A8-DCFFAE08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31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TRATEGIC CONSULTING">
            <a:extLst>
              <a:ext uri="{FF2B5EF4-FFF2-40B4-BE49-F238E27FC236}">
                <a16:creationId xmlns:a16="http://schemas.microsoft.com/office/drawing/2014/main" id="{B1ED6EB1-CF13-BE4E-B8F6-42DEF49181E5}"/>
              </a:ext>
            </a:extLst>
          </p:cNvPr>
          <p:cNvSpPr txBox="1"/>
          <p:nvPr/>
        </p:nvSpPr>
        <p:spPr>
          <a:xfrm>
            <a:off x="3092947" y="5727936"/>
            <a:ext cx="6006108" cy="27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400" b="0" cap="all" spc="240">
                <a:solidFill>
                  <a:srgbClr val="FEBD12"/>
                </a:solidFill>
                <a:latin typeface="Human Sans"/>
                <a:ea typeface="Human Sans"/>
                <a:cs typeface="Human Sans"/>
                <a:sym typeface="Human Sans"/>
              </a:defRPr>
            </a:lvl1pPr>
          </a:lstStyle>
          <a:p>
            <a:pPr algn="ctr" defTabSz="412730" hangingPunct="0">
              <a:defRPr/>
            </a:pPr>
            <a:endParaRPr sz="1400" b="1" kern="0" spc="12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83651EF-B5C4-544C-9DD1-343194448C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45939"/>
            <a:ext cx="3606800" cy="169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5322266-B385-9840-9C2A-B888CADCF6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51" y="3515790"/>
            <a:ext cx="3613151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Multidisciplinary teams looking at problems through specialty lenses, coming together to accurately frame the right problems to solve.">
            <a:extLst>
              <a:ext uri="{FF2B5EF4-FFF2-40B4-BE49-F238E27FC236}">
                <a16:creationId xmlns:a16="http://schemas.microsoft.com/office/drawing/2014/main" id="{ECA53873-67B4-439A-9273-E509BCDF322A}"/>
              </a:ext>
            </a:extLst>
          </p:cNvPr>
          <p:cNvSpPr txBox="1">
            <a:spLocks/>
          </p:cNvSpPr>
          <p:nvPr/>
        </p:nvSpPr>
        <p:spPr>
          <a:xfrm>
            <a:off x="457202" y="2267947"/>
            <a:ext cx="4837815" cy="10252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000" kern="1200" cap="none" spc="100" baseline="0">
                <a:solidFill>
                  <a:schemeClr val="tx1"/>
                </a:solidFill>
                <a:latin typeface="Human Sans ExtraLight"/>
                <a:ea typeface="Human Sans ExtraLight"/>
                <a:cs typeface="Human Sans ExtraLight"/>
                <a:sym typeface="Human Sans ExtraLight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1600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Общепринятая Т-форма специалиста предполагает технический кругозор. 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 spc="0">
                <a:solidFill>
                  <a:srgbClr val="008ACF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600" b="1" spc="0" err="1">
                <a:solidFill>
                  <a:srgbClr val="008ACF"/>
                </a:solidFill>
                <a:latin typeface="+mn-lt"/>
                <a:ea typeface="+mn-ea"/>
                <a:cs typeface="+mn-cs"/>
              </a:rPr>
              <a:t>Надпрофессиональные</a:t>
            </a:r>
            <a:r>
              <a:rPr lang="ru-RU" sz="1600" b="1" spc="0">
                <a:solidFill>
                  <a:srgbClr val="008ACF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600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навыки зависят от уровня и позиции</a:t>
            </a:r>
            <a:endParaRPr lang="en-US" sz="1600" spc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How We Think">
            <a:extLst>
              <a:ext uri="{FF2B5EF4-FFF2-40B4-BE49-F238E27FC236}">
                <a16:creationId xmlns:a16="http://schemas.microsoft.com/office/drawing/2014/main" id="{507A7E82-C7E1-4B25-9FD8-A8BEFA155131}"/>
              </a:ext>
            </a:extLst>
          </p:cNvPr>
          <p:cNvSpPr txBox="1"/>
          <p:nvPr/>
        </p:nvSpPr>
        <p:spPr>
          <a:xfrm>
            <a:off x="457202" y="1857120"/>
            <a:ext cx="6006108" cy="35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25400" rIns="25400" bIns="25400" anchor="ctr">
            <a:normAutofit/>
          </a:bodyPr>
          <a:lstStyle>
            <a:lvl1pPr>
              <a:defRPr sz="3200" cap="all" spc="320">
                <a:solidFill>
                  <a:srgbClr val="FEBD12"/>
                </a:solidFill>
                <a:latin typeface="Human Sans"/>
                <a:ea typeface="Human Sans"/>
                <a:cs typeface="Human Sans"/>
                <a:sym typeface="Human Sans"/>
              </a:defRPr>
            </a:lvl1pPr>
          </a:lstStyle>
          <a:p>
            <a:pPr defTabSz="412730" hangingPunct="0">
              <a:defRPr/>
            </a:pPr>
            <a:r>
              <a:rPr lang="ru-RU" sz="1600" b="1" kern="0" spc="160">
                <a:latin typeface="Calibri" panose="020F0502020204030204" pitchFamily="34" charset="0"/>
                <a:cs typeface="Calibri" panose="020F0502020204030204" pitchFamily="34" charset="0"/>
              </a:rPr>
              <a:t>От специалиста</a:t>
            </a:r>
            <a:endParaRPr sz="1600" b="1" kern="0" spc="16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gile and iterative development ensures ongoing improvements and enhancements along a…">
            <a:extLst>
              <a:ext uri="{FF2B5EF4-FFF2-40B4-BE49-F238E27FC236}">
                <a16:creationId xmlns:a16="http://schemas.microsoft.com/office/drawing/2014/main" id="{5D97A052-3965-4E96-95EC-1F63174C28CF}"/>
              </a:ext>
            </a:extLst>
          </p:cNvPr>
          <p:cNvSpPr txBox="1">
            <a:spLocks/>
          </p:cNvSpPr>
          <p:nvPr/>
        </p:nvSpPr>
        <p:spPr>
          <a:xfrm>
            <a:off x="6099921" y="2274733"/>
            <a:ext cx="5490945" cy="10252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10000"/>
              </a:lnSpc>
              <a:spcBef>
                <a:spcPct val="0"/>
              </a:spcBef>
              <a:buNone/>
              <a:defRPr b="0" i="0">
                <a:solidFill>
                  <a:schemeClr val="bg1"/>
                </a:solidFill>
                <a:latin typeface="Human Sans ExtraLight"/>
                <a:ea typeface="Human Sans ExtraLight"/>
                <a:cs typeface="Human Sans ExtraLight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1600">
                <a:latin typeface="+mn-lt"/>
                <a:ea typeface="+mn-ea"/>
                <a:cs typeface="+mn-cs"/>
                <a:sym typeface="Human Sans ExtraLight"/>
              </a:rPr>
              <a:t>Фундаментальные навыки обеспечивают возможность взаимодействия специалистов в любых областях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>
                <a:solidFill>
                  <a:srgbClr val="008ACF"/>
                </a:solidFill>
                <a:sym typeface="Human Sans ExtraLight"/>
              </a:rPr>
              <a:t>«</a:t>
            </a:r>
            <a:r>
              <a:rPr lang="ru-RU" sz="1600" b="1" err="1">
                <a:solidFill>
                  <a:srgbClr val="008ACF"/>
                </a:solidFill>
                <a:sym typeface="Human Sans ExtraLight"/>
              </a:rPr>
              <a:t>Подпрофессиональные</a:t>
            </a:r>
            <a:r>
              <a:rPr lang="ru-RU" sz="1600" b="1">
                <a:solidFill>
                  <a:srgbClr val="008ACF"/>
                </a:solidFill>
                <a:sym typeface="Human Sans ExtraLight"/>
              </a:rPr>
              <a:t>» </a:t>
            </a:r>
            <a:r>
              <a:rPr lang="ru-RU" sz="1600">
                <a:sym typeface="Human Sans ExtraLight"/>
              </a:rPr>
              <a:t>создают фундамент и не зависят от уровня</a:t>
            </a:r>
            <a:endParaRPr lang="en-US" sz="1600">
              <a:latin typeface="+mn-lt"/>
              <a:ea typeface="+mn-ea"/>
              <a:cs typeface="+mn-cs"/>
              <a:sym typeface="Human Sans ExtraLight"/>
            </a:endParaRPr>
          </a:p>
        </p:txBody>
      </p:sp>
      <p:sp>
        <p:nvSpPr>
          <p:cNvPr id="24" name="How We Deliver">
            <a:extLst>
              <a:ext uri="{FF2B5EF4-FFF2-40B4-BE49-F238E27FC236}">
                <a16:creationId xmlns:a16="http://schemas.microsoft.com/office/drawing/2014/main" id="{35CEB0E0-D07C-447F-B74D-814832190CED}"/>
              </a:ext>
            </a:extLst>
          </p:cNvPr>
          <p:cNvSpPr txBox="1"/>
          <p:nvPr/>
        </p:nvSpPr>
        <p:spPr>
          <a:xfrm>
            <a:off x="6096002" y="1853726"/>
            <a:ext cx="6006108" cy="35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defPPr>
              <a:defRPr lang="en-US"/>
            </a:defPPr>
            <a:lvl1pPr defTabSz="412750" hangingPunct="0">
              <a:defRPr sz="1600" b="1" kern="0" cap="all" spc="160">
                <a:solidFill>
                  <a:srgbClr val="FEBD12"/>
                </a:solidFill>
                <a:latin typeface="Human Sans"/>
                <a:ea typeface="Human Sans"/>
                <a:cs typeface="Human Sans"/>
              </a:defRPr>
            </a:lvl1pPr>
          </a:lstStyle>
          <a:p>
            <a:pPr defTabSz="412730">
              <a:defRPr/>
            </a:pPr>
            <a:r>
              <a:rPr lang="ru-RU" dirty="0">
                <a:solidFill>
                  <a:srgbClr val="28B0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универсалу… ФУНДАМЕНТАЛЬНЫХ НАВЫКОВ</a:t>
            </a:r>
            <a:endParaRPr dirty="0">
              <a:solidFill>
                <a:srgbClr val="28B0E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482388-C2B5-FB4D-A6AA-C6DE7B42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7200"/>
            <a:ext cx="11274552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Calibri" panose="020F0502020204030204" pitchFamily="34" charset="0"/>
              </a:rPr>
              <a:t>Quo </a:t>
            </a:r>
            <a:r>
              <a:rPr lang="en-US" sz="2800" err="1">
                <a:latin typeface="Calibri" panose="020F0502020204030204" pitchFamily="34" charset="0"/>
              </a:rPr>
              <a:t>vadis</a:t>
            </a:r>
            <a:r>
              <a:rPr lang="en-US" sz="2800">
                <a:latin typeface="Calibri" panose="020F0502020204030204" pitchFamily="34" charset="0"/>
              </a:rPr>
              <a:t>?</a:t>
            </a:r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D290EE-941A-844A-9F41-AA52AFCA409A}"/>
              </a:ext>
            </a:extLst>
          </p:cNvPr>
          <p:cNvCxnSpPr/>
          <p:nvPr/>
        </p:nvCxnSpPr>
        <p:spPr>
          <a:xfrm>
            <a:off x="3657602" y="4108102"/>
            <a:ext cx="155767" cy="156519"/>
          </a:xfrm>
          <a:prstGeom prst="line">
            <a:avLst/>
          </a:prstGeom>
          <a:ln w="38100">
            <a:solidFill>
              <a:srgbClr val="29B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6949B7-BA27-324C-AA16-BA21B21D4F00}"/>
              </a:ext>
            </a:extLst>
          </p:cNvPr>
          <p:cNvCxnSpPr>
            <a:cxnSpLocks/>
          </p:cNvCxnSpPr>
          <p:nvPr/>
        </p:nvCxnSpPr>
        <p:spPr>
          <a:xfrm flipV="1">
            <a:off x="3657602" y="4243207"/>
            <a:ext cx="155767" cy="156519"/>
          </a:xfrm>
          <a:prstGeom prst="line">
            <a:avLst/>
          </a:prstGeom>
          <a:ln w="38100">
            <a:solidFill>
              <a:srgbClr val="29B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EB2CBE28-AE94-B644-A4D0-37F09985A33D}"/>
              </a:ext>
            </a:extLst>
          </p:cNvPr>
          <p:cNvSpPr/>
          <p:nvPr/>
        </p:nvSpPr>
        <p:spPr bwMode="auto">
          <a:xfrm rot="13500000">
            <a:off x="8432465" y="3759023"/>
            <a:ext cx="1087395" cy="1087395"/>
          </a:xfrm>
          <a:prstGeom prst="arc">
            <a:avLst/>
          </a:prstGeom>
          <a:noFill/>
          <a:ln w="57150">
            <a:solidFill>
              <a:schemeClr val="accent2"/>
            </a:solidFill>
          </a:ln>
          <a:effectLst/>
        </p:spPr>
        <p:txBody>
          <a:bodyPr wrap="none" rtlCol="0" anchor="ctr"/>
          <a:lstStyle/>
          <a:p>
            <a:pPr algn="ctr">
              <a:defRPr/>
            </a:pPr>
            <a:endParaRPr lang="en-US" sz="2400" err="1">
              <a:solidFill>
                <a:srgbClr val="FFFFFF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63E2926-71F0-F546-BB78-FFE655C8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E49161D-A827-8C4D-961C-6263092192F6}"/>
              </a:ext>
            </a:extLst>
          </p:cNvPr>
          <p:cNvCxnSpPr>
            <a:cxnSpLocks/>
          </p:cNvCxnSpPr>
          <p:nvPr/>
        </p:nvCxnSpPr>
        <p:spPr>
          <a:xfrm>
            <a:off x="836880" y="5744652"/>
            <a:ext cx="74218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387E63D-12E3-744C-8317-3BEB0D154E7E}"/>
              </a:ext>
            </a:extLst>
          </p:cNvPr>
          <p:cNvSpPr txBox="1"/>
          <p:nvPr/>
        </p:nvSpPr>
        <p:spPr>
          <a:xfrm>
            <a:off x="2932271" y="5579804"/>
            <a:ext cx="163949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>
                <a:solidFill>
                  <a:srgbClr val="008ACF"/>
                </a:solidFill>
              </a:rPr>
              <a:t>●</a:t>
            </a:r>
          </a:p>
          <a:p>
            <a:r>
              <a:rPr lang="ru-RU" sz="1333">
                <a:solidFill>
                  <a:srgbClr val="008ACF"/>
                </a:solidFill>
              </a:rPr>
              <a:t>Начальный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3E0F0-9A1C-054E-BFB0-2A555EBFCCB4}"/>
              </a:ext>
            </a:extLst>
          </p:cNvPr>
          <p:cNvSpPr txBox="1"/>
          <p:nvPr/>
        </p:nvSpPr>
        <p:spPr>
          <a:xfrm>
            <a:off x="5252779" y="5579804"/>
            <a:ext cx="163949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>
                <a:solidFill>
                  <a:srgbClr val="008ACF"/>
                </a:solidFill>
              </a:rPr>
              <a:t>●</a:t>
            </a:r>
          </a:p>
          <a:p>
            <a:r>
              <a:rPr lang="ru-RU" sz="1333">
                <a:solidFill>
                  <a:srgbClr val="008ACF"/>
                </a:solidFill>
              </a:rPr>
              <a:t>Сильный</a:t>
            </a: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34E5E386-F4A5-4047-AFA8-67C17DF492FE}"/>
              </a:ext>
            </a:extLst>
          </p:cNvPr>
          <p:cNvSpPr/>
          <p:nvPr/>
        </p:nvSpPr>
        <p:spPr>
          <a:xfrm>
            <a:off x="859367" y="4182521"/>
            <a:ext cx="6244900" cy="1549264"/>
          </a:xfrm>
          <a:custGeom>
            <a:avLst/>
            <a:gdLst>
              <a:gd name="connsiteX0" fmla="*/ 0 w 3787302"/>
              <a:gd name="connsiteY0" fmla="*/ 1621335 h 1621335"/>
              <a:gd name="connsiteX1" fmla="*/ 1206230 w 3787302"/>
              <a:gd name="connsiteY1" fmla="*/ 259463 h 1621335"/>
              <a:gd name="connsiteX2" fmla="*/ 3787302 w 3787302"/>
              <a:gd name="connsiteY2" fmla="*/ 59 h 162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7302" h="1621335">
                <a:moveTo>
                  <a:pt x="0" y="1621335"/>
                </a:moveTo>
                <a:cubicBezTo>
                  <a:pt x="287506" y="1075505"/>
                  <a:pt x="575013" y="529676"/>
                  <a:pt x="1206230" y="259463"/>
                </a:cubicBezTo>
                <a:cubicBezTo>
                  <a:pt x="1837447" y="-10750"/>
                  <a:pt x="3787302" y="59"/>
                  <a:pt x="3787302" y="59"/>
                </a:cubicBez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5B6E5AA-CF52-C840-B6D8-5F9CE7B8E88E}"/>
              </a:ext>
            </a:extLst>
          </p:cNvPr>
          <p:cNvCxnSpPr>
            <a:cxnSpLocks/>
          </p:cNvCxnSpPr>
          <p:nvPr/>
        </p:nvCxnSpPr>
        <p:spPr>
          <a:xfrm flipV="1">
            <a:off x="841253" y="551291"/>
            <a:ext cx="0" cy="51977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A93D23-65F7-9746-A346-E11FFD790BA5}"/>
              </a:ext>
            </a:extLst>
          </p:cNvPr>
          <p:cNvSpPr txBox="1"/>
          <p:nvPr/>
        </p:nvSpPr>
        <p:spPr>
          <a:xfrm>
            <a:off x="673673" y="5579804"/>
            <a:ext cx="163949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>
                <a:solidFill>
                  <a:srgbClr val="008ACF"/>
                </a:solidFill>
              </a:rPr>
              <a:t>●</a:t>
            </a:r>
          </a:p>
          <a:p>
            <a:r>
              <a:rPr lang="ru-RU" sz="1333">
                <a:solidFill>
                  <a:srgbClr val="008ACF"/>
                </a:solidFill>
              </a:rPr>
              <a:t>Нет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F46AB90-8072-484B-A601-ACAC80A403CD}"/>
              </a:ext>
            </a:extLst>
          </p:cNvPr>
          <p:cNvCxnSpPr>
            <a:cxnSpLocks/>
          </p:cNvCxnSpPr>
          <p:nvPr/>
        </p:nvCxnSpPr>
        <p:spPr>
          <a:xfrm flipV="1">
            <a:off x="836881" y="2280347"/>
            <a:ext cx="5855900" cy="273702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7F0BB767-7F1F-844C-AACD-ED2E8AD24936}"/>
              </a:ext>
            </a:extLst>
          </p:cNvPr>
          <p:cNvSpPr/>
          <p:nvPr/>
        </p:nvSpPr>
        <p:spPr>
          <a:xfrm>
            <a:off x="836881" y="744717"/>
            <a:ext cx="4888055" cy="3272955"/>
          </a:xfrm>
          <a:custGeom>
            <a:avLst/>
            <a:gdLst>
              <a:gd name="connsiteX0" fmla="*/ 0 w 1199745"/>
              <a:gd name="connsiteY0" fmla="*/ 1569395 h 1569395"/>
              <a:gd name="connsiteX1" fmla="*/ 706877 w 1199745"/>
              <a:gd name="connsiteY1" fmla="*/ 1115438 h 1569395"/>
              <a:gd name="connsiteX2" fmla="*/ 1199745 w 1199745"/>
              <a:gd name="connsiteY2" fmla="*/ 0 h 156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9745" h="1569395">
                <a:moveTo>
                  <a:pt x="0" y="1569395"/>
                </a:moveTo>
                <a:cubicBezTo>
                  <a:pt x="253460" y="1473199"/>
                  <a:pt x="506920" y="1377004"/>
                  <a:pt x="706877" y="1115438"/>
                </a:cubicBezTo>
                <a:cubicBezTo>
                  <a:pt x="906834" y="853872"/>
                  <a:pt x="1111115" y="174017"/>
                  <a:pt x="1199745" y="0"/>
                </a:cubicBezTo>
              </a:path>
            </a:pathLst>
          </a:custGeom>
          <a:noFill/>
          <a:ln w="19050">
            <a:solidFill>
              <a:srgbClr val="008AC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8ACF"/>
              </a:solidFill>
            </a:endParaRPr>
          </a:p>
        </p:txBody>
      </p:sp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772C00E0-5DDC-BE49-9BE9-C2E74C642C38}"/>
              </a:ext>
            </a:extLst>
          </p:cNvPr>
          <p:cNvSpPr/>
          <p:nvPr/>
        </p:nvSpPr>
        <p:spPr>
          <a:xfrm rot="3870106">
            <a:off x="2866950" y="3542801"/>
            <a:ext cx="1056796" cy="56726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F73764-CE02-0949-9D53-9A2C63E730C0}"/>
              </a:ext>
            </a:extLst>
          </p:cNvPr>
          <p:cNvSpPr txBox="1"/>
          <p:nvPr/>
        </p:nvSpPr>
        <p:spPr>
          <a:xfrm>
            <a:off x="5786472" y="551291"/>
            <a:ext cx="198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8ACF"/>
                </a:solidFill>
                <a:latin typeface="+mj-lt"/>
              </a:rPr>
              <a:t>волнующие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BC6F6-AC38-D346-9ECD-9AB3A6FFD582}"/>
              </a:ext>
            </a:extLst>
          </p:cNvPr>
          <p:cNvSpPr txBox="1"/>
          <p:nvPr/>
        </p:nvSpPr>
        <p:spPr>
          <a:xfrm>
            <a:off x="6458316" y="4280999"/>
            <a:ext cx="206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+mj-lt"/>
              </a:rPr>
              <a:t>обязательные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3087436-636B-FB45-B0C4-0DF3E9949C81}"/>
              </a:ext>
            </a:extLst>
          </p:cNvPr>
          <p:cNvSpPr/>
          <p:nvPr/>
        </p:nvSpPr>
        <p:spPr bwMode="auto">
          <a:xfrm>
            <a:off x="8939765" y="0"/>
            <a:ext cx="3297767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ru-RU" sz="3200" err="1">
              <a:solidFill>
                <a:schemeClr val="bg1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82761C1-AB33-DB43-812D-31E5D7685112}"/>
              </a:ext>
            </a:extLst>
          </p:cNvPr>
          <p:cNvSpPr txBox="1">
            <a:spLocks/>
          </p:cNvSpPr>
          <p:nvPr/>
        </p:nvSpPr>
        <p:spPr>
          <a:xfrm>
            <a:off x="9452290" y="457200"/>
            <a:ext cx="2441263" cy="9026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50" b="1" i="0" kern="120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200">
                <a:solidFill>
                  <a:schemeClr val="tx1"/>
                </a:solidFill>
              </a:rPr>
              <a:t>Модель КАНО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06461D8C-1A29-9144-B96D-8F5549FE2CAD}"/>
              </a:ext>
            </a:extLst>
          </p:cNvPr>
          <p:cNvSpPr txBox="1">
            <a:spLocks/>
          </p:cNvSpPr>
          <p:nvPr/>
        </p:nvSpPr>
        <p:spPr>
          <a:xfrm>
            <a:off x="9283746" y="1353766"/>
            <a:ext cx="2609807" cy="132241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67" b="1" dirty="0"/>
              <a:t>Давным-давно софт-</a:t>
            </a:r>
            <a:r>
              <a:rPr lang="ru-RU" sz="1467" b="1" dirty="0" err="1"/>
              <a:t>скилы</a:t>
            </a:r>
            <a:r>
              <a:rPr lang="ru-RU" sz="1467" b="1" dirty="0"/>
              <a:t> были дифференцирующим фактором</a:t>
            </a:r>
            <a:endParaRPr lang="en-GB" sz="1467" b="1" dirty="0"/>
          </a:p>
          <a:p>
            <a:pPr algn="r">
              <a:lnSpc>
                <a:spcPct val="100000"/>
              </a:lnSpc>
            </a:pPr>
            <a:r>
              <a:rPr lang="ru-RU" sz="1200" dirty="0"/>
              <a:t>Привет из 90-ых</a:t>
            </a:r>
            <a:endParaRPr lang="en-GB" sz="120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7D67707-56BA-3F43-AEF1-37F1D05459C4}"/>
              </a:ext>
            </a:extLst>
          </p:cNvPr>
          <p:cNvSpPr txBox="1">
            <a:spLocks/>
          </p:cNvSpPr>
          <p:nvPr/>
        </p:nvSpPr>
        <p:spPr>
          <a:xfrm>
            <a:off x="9283746" y="2767871"/>
            <a:ext cx="2609807" cy="11032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67" b="1" dirty="0">
                <a:solidFill>
                  <a:srgbClr val="222222"/>
                </a:solidFill>
                <a:ea typeface="+mn-ea"/>
                <a:cs typeface="+mn-cs"/>
              </a:rPr>
              <a:t>Еще недавно софты были нужны только на определенных позициях</a:t>
            </a:r>
            <a:endParaRPr lang="en-GB" sz="1000" b="1" dirty="0"/>
          </a:p>
          <a:p>
            <a:pPr algn="r">
              <a:lnSpc>
                <a:spcPct val="100000"/>
              </a:lnSpc>
            </a:pPr>
            <a:r>
              <a:rPr lang="ru-RU" sz="1200" dirty="0"/>
              <a:t>2000-2010</a:t>
            </a:r>
            <a:endParaRPr lang="en-GB" sz="1200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86F2C3F7-3013-9C4B-9CBE-DBCC65A4A8DA}"/>
              </a:ext>
            </a:extLst>
          </p:cNvPr>
          <p:cNvSpPr txBox="1">
            <a:spLocks/>
          </p:cNvSpPr>
          <p:nvPr/>
        </p:nvSpPr>
        <p:spPr>
          <a:xfrm>
            <a:off x="9280129" y="4313557"/>
            <a:ext cx="2609807" cy="9971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67" b="1" dirty="0">
                <a:solidFill>
                  <a:srgbClr val="222222"/>
                </a:solidFill>
                <a:ea typeface="+mn-ea"/>
                <a:cs typeface="+mn-cs"/>
              </a:rPr>
              <a:t>Сейчас эти навыки обязательные для всех</a:t>
            </a:r>
            <a:endParaRPr lang="ru-RU" sz="1000" b="1" dirty="0"/>
          </a:p>
          <a:p>
            <a:pPr algn="r">
              <a:lnSpc>
                <a:spcPct val="100000"/>
              </a:lnSpc>
            </a:pPr>
            <a:r>
              <a:rPr lang="ru-RU" sz="1200" dirty="0"/>
              <a:t>2021, уходи</a:t>
            </a:r>
            <a:endParaRPr lang="en-US" sz="1200" dirty="0"/>
          </a:p>
          <a:p>
            <a:pPr>
              <a:lnSpc>
                <a:spcPct val="100000"/>
              </a:lnSpc>
            </a:pPr>
            <a:endParaRPr lang="ru-RU" sz="1333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0F46C-C4E7-F44F-AD13-BA52DE408C69}"/>
              </a:ext>
            </a:extLst>
          </p:cNvPr>
          <p:cNvSpPr txBox="1"/>
          <p:nvPr/>
        </p:nvSpPr>
        <p:spPr>
          <a:xfrm>
            <a:off x="7037889" y="5769922"/>
            <a:ext cx="1729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+mj-lt"/>
              </a:rPr>
              <a:t>уровень навыка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385D0D-8623-B44F-A20D-92A7E81EF57C}"/>
              </a:ext>
            </a:extLst>
          </p:cNvPr>
          <p:cNvSpPr txBox="1"/>
          <p:nvPr/>
        </p:nvSpPr>
        <p:spPr>
          <a:xfrm rot="16200000">
            <a:off x="-279884" y="287923"/>
            <a:ext cx="1729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+mj-lt"/>
              </a:rPr>
              <a:t>ценность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66668E-0995-E743-8645-487BDA0F1901}"/>
              </a:ext>
            </a:extLst>
          </p:cNvPr>
          <p:cNvSpPr txBox="1"/>
          <p:nvPr/>
        </p:nvSpPr>
        <p:spPr>
          <a:xfrm>
            <a:off x="6623601" y="2136073"/>
            <a:ext cx="198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44546A"/>
                </a:solidFill>
                <a:latin typeface="+mj-lt"/>
              </a:rPr>
              <a:t>желательные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60AD86F-1FC7-EC41-A3FB-1AB615C7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5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/>
      <p:bldP spid="15" grpId="0"/>
      <p:bldP spid="19" grpId="0"/>
      <p:bldP spid="20" grpId="0"/>
      <p:bldP spid="21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13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846F65B-F6D2-5345-939C-B07E1CFE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6" b="909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13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1E89D4-EA80-634B-B0E2-EAEFEE1C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705153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Ян-Марти</a:t>
            </a:r>
            <a:r>
              <a:rPr lang="ru-RU" sz="2800" b="0" dirty="0">
                <a:solidFill>
                  <a:schemeClr val="tx1"/>
                </a:solidFill>
                <a:latin typeface="+mj-lt"/>
              </a:rPr>
              <a:t>н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Левендаль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3078" name="Rectangle 13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9" name="Rectangle 1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BA916-8FBC-1247-8CE3-BBD0FDC84487}"/>
              </a:ext>
            </a:extLst>
          </p:cNvPr>
          <p:cNvSpPr txBox="1"/>
          <p:nvPr/>
        </p:nvSpPr>
        <p:spPr>
          <a:xfrm>
            <a:off x="371093" y="2718054"/>
            <a:ext cx="7730915" cy="3207258"/>
          </a:xfrm>
          <a:prstGeom prst="rect">
            <a:avLst/>
          </a:prstGeom>
          <a:solidFill>
            <a:schemeClr val="bg1">
              <a:alpha val="39845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Уже</a:t>
            </a:r>
            <a:r>
              <a:rPr lang="en-US" sz="3200" dirty="0"/>
              <a:t> </a:t>
            </a:r>
            <a:r>
              <a:rPr lang="en-US" sz="3200" dirty="0" err="1"/>
              <a:t>к</a:t>
            </a:r>
            <a:r>
              <a:rPr lang="en-US" sz="3200" dirty="0"/>
              <a:t> 2025 </a:t>
            </a:r>
            <a:r>
              <a:rPr lang="en-US" sz="3200" dirty="0" err="1"/>
              <a:t>году</a:t>
            </a:r>
            <a:r>
              <a:rPr lang="en-US" sz="3200" dirty="0"/>
              <a:t> 40% </a:t>
            </a:r>
            <a:r>
              <a:rPr lang="en-US" sz="3200" dirty="0" err="1"/>
              <a:t>ключевых</a:t>
            </a:r>
            <a:r>
              <a:rPr lang="en-US" sz="3200" dirty="0"/>
              <a:t> навыков, </a:t>
            </a:r>
            <a:r>
              <a:rPr lang="en-US" sz="3200" dirty="0" err="1"/>
              <a:t>которые</a:t>
            </a:r>
            <a:r>
              <a:rPr lang="en-US" sz="3200" dirty="0"/>
              <a:t> </a:t>
            </a:r>
            <a:r>
              <a:rPr lang="en-US" sz="3200" dirty="0" err="1"/>
              <a:t>нужны</a:t>
            </a:r>
            <a:r>
              <a:rPr lang="en-US" sz="3200" dirty="0"/>
              <a:t> </a:t>
            </a:r>
            <a:r>
              <a:rPr lang="en-US" sz="3200" dirty="0" err="1"/>
              <a:t>сотрудникам</a:t>
            </a:r>
            <a:r>
              <a:rPr lang="en-US" sz="3200" dirty="0"/>
              <a:t>, </a:t>
            </a:r>
            <a:r>
              <a:rPr lang="en-US" sz="3200" dirty="0" err="1"/>
              <a:t>станут</a:t>
            </a:r>
            <a:r>
              <a:rPr lang="en-US" sz="3200" dirty="0"/>
              <a:t> </a:t>
            </a:r>
            <a:r>
              <a:rPr lang="en-US" sz="3200" dirty="0" err="1"/>
              <a:t>иными</a:t>
            </a:r>
            <a:r>
              <a:rPr lang="en-US" sz="3200" dirty="0"/>
              <a:t>, </a:t>
            </a:r>
            <a:r>
              <a:rPr lang="en-US" sz="3200" dirty="0" err="1"/>
              <a:t>чем</a:t>
            </a:r>
            <a:r>
              <a:rPr lang="en-US" sz="3200" dirty="0"/>
              <a:t> </a:t>
            </a:r>
            <a:r>
              <a:rPr lang="en-US" sz="3200" dirty="0" err="1"/>
              <a:t>сейчас</a:t>
            </a:r>
            <a:r>
              <a:rPr lang="en-US" sz="3200" dirty="0"/>
              <a:t>, </a:t>
            </a:r>
            <a:r>
              <a:rPr lang="en-US" sz="3200" dirty="0" err="1"/>
              <a:t>и</a:t>
            </a:r>
            <a:r>
              <a:rPr lang="en-US" sz="3200" dirty="0"/>
              <a:t> 60% </a:t>
            </a:r>
            <a:r>
              <a:rPr lang="en-US" sz="3200" dirty="0" err="1"/>
              <a:t>работодателей</a:t>
            </a:r>
            <a:r>
              <a:rPr lang="en-US" sz="3200" dirty="0"/>
              <a:t> </a:t>
            </a:r>
            <a:r>
              <a:rPr lang="en-US" sz="3200" dirty="0" err="1"/>
              <a:t>потребуется</a:t>
            </a:r>
            <a:r>
              <a:rPr lang="en-US" sz="3200" dirty="0"/>
              <a:t> </a:t>
            </a:r>
            <a:r>
              <a:rPr lang="en-US" sz="3200" dirty="0" err="1"/>
              <a:t>их</a:t>
            </a:r>
            <a:r>
              <a:rPr lang="en-US" sz="3200" dirty="0"/>
              <a:t> </a:t>
            </a:r>
            <a:r>
              <a:rPr lang="en-US" sz="3200" dirty="0" err="1"/>
              <a:t>переобучать</a:t>
            </a:r>
            <a:r>
              <a:rPr lang="en-US" sz="3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D5003-7D30-C84D-B5B0-BFA468484804}"/>
              </a:ext>
            </a:extLst>
          </p:cNvPr>
          <p:cNvSpPr txBox="1"/>
          <p:nvPr/>
        </p:nvSpPr>
        <p:spPr>
          <a:xfrm>
            <a:off x="3891516" y="6294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D30B2-AB72-6D46-B9D8-F6339167367D}"/>
              </a:ext>
            </a:extLst>
          </p:cNvPr>
          <p:cNvSpPr/>
          <p:nvPr/>
        </p:nvSpPr>
        <p:spPr>
          <a:xfrm>
            <a:off x="8820151" y="6606586"/>
            <a:ext cx="3371849" cy="215444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>
                <a:solidFill>
                  <a:schemeClr val="bg1"/>
                </a:solidFill>
              </a:rPr>
              <a:t>Интервью РБК </a:t>
            </a:r>
            <a:r>
              <a:rPr lang="en-US" sz="800" dirty="0">
                <a:solidFill>
                  <a:schemeClr val="bg1"/>
                </a:solidFill>
              </a:rPr>
              <a:t>Pro: https://</a:t>
            </a:r>
            <a:r>
              <a:rPr lang="en-US" sz="800" dirty="0" err="1">
                <a:solidFill>
                  <a:schemeClr val="bg1"/>
                </a:solidFill>
              </a:rPr>
              <a:t>pro.rbc.ru</a:t>
            </a:r>
            <a:r>
              <a:rPr lang="en-US" sz="800" dirty="0">
                <a:solidFill>
                  <a:schemeClr val="bg1"/>
                </a:solidFill>
              </a:rPr>
              <a:t>/news/5fd791409a7947ced37b8d35</a:t>
            </a:r>
            <a:endParaRPr lang="en-RU" sz="800" dirty="0">
              <a:solidFill>
                <a:schemeClr val="bg1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3E76BCB-1C7A-D74A-8D52-69E6BD99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5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E89D4-EA80-634B-B0E2-EAEFEE1C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824" y="6198326"/>
            <a:ext cx="4364736" cy="587828"/>
          </a:xfrm>
        </p:spPr>
        <p:txBody>
          <a:bodyPr>
            <a:noAutofit/>
          </a:bodyPr>
          <a:lstStyle/>
          <a:p>
            <a:r>
              <a:rPr lang="ru-RU" sz="1800" b="0" dirty="0"/>
              <a:t>Ян-Мартин </a:t>
            </a:r>
            <a:r>
              <a:rPr lang="ru-RU" sz="1800" b="0" dirty="0" err="1"/>
              <a:t>Левендаль</a:t>
            </a:r>
            <a:r>
              <a:rPr lang="ru-RU" sz="1800" b="0" dirty="0"/>
              <a:t> (</a:t>
            </a:r>
            <a:r>
              <a:rPr lang="en-US" sz="1800" b="0" dirty="0"/>
              <a:t>Gartner</a:t>
            </a:r>
            <a:r>
              <a:rPr lang="ru-RU" sz="1800" b="0" dirty="0"/>
              <a:t>)</a:t>
            </a:r>
            <a:r>
              <a:rPr lang="en-US" sz="1800" b="0" dirty="0"/>
              <a:t> </a:t>
            </a:r>
            <a:r>
              <a:rPr lang="ru-RU" sz="1800" b="0" dirty="0"/>
              <a:t>-</a:t>
            </a:r>
            <a:r>
              <a:rPr lang="en-US" sz="1800" b="0" dirty="0"/>
              <a:t>&gt; </a:t>
            </a:r>
            <a:r>
              <a:rPr lang="ru-RU" sz="1800" b="0" dirty="0"/>
              <a:t>РБК</a:t>
            </a:r>
            <a:r>
              <a:rPr lang="en-US" sz="1800" b="0" dirty="0"/>
              <a:t> Pro</a:t>
            </a:r>
            <a:endParaRPr lang="en-RU" sz="18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BA916-8FBC-1247-8CE3-BBD0FDC84487}"/>
              </a:ext>
            </a:extLst>
          </p:cNvPr>
          <p:cNvSpPr txBox="1"/>
          <p:nvPr/>
        </p:nvSpPr>
        <p:spPr>
          <a:xfrm>
            <a:off x="2104467" y="806687"/>
            <a:ext cx="79830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Умение учиться и аппетит к новым знаниям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Аналитическое мышление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Решение комплексных задач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Умение работать с людьми 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Умение работать с технологиями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Критическое мышление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Креативность</a:t>
            </a:r>
          </a:p>
          <a:p>
            <a:pPr marL="342900" indent="-342900">
              <a:buAutoNum type="arabicPeriod"/>
            </a:pPr>
            <a:r>
              <a:rPr lang="ru-RU" sz="2800" dirty="0" err="1">
                <a:solidFill>
                  <a:schemeClr val="bg1"/>
                </a:solidFill>
              </a:rPr>
              <a:t>Селф</a:t>
            </a:r>
            <a:r>
              <a:rPr lang="ru-RU" sz="2800" dirty="0">
                <a:solidFill>
                  <a:schemeClr val="bg1"/>
                </a:solidFill>
              </a:rPr>
              <a:t>-менеджмент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Сопротивляемость стрессу и гибкость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Лидерство и умение влиять на окружающих</a:t>
            </a:r>
            <a:endParaRPr lang="en-RU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D5003-7D30-C84D-B5B0-BFA468484804}"/>
              </a:ext>
            </a:extLst>
          </p:cNvPr>
          <p:cNvSpPr txBox="1"/>
          <p:nvPr/>
        </p:nvSpPr>
        <p:spPr>
          <a:xfrm>
            <a:off x="3891516" y="6294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RU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22D87CB-F471-7C48-ADA3-96356992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64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26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D3EC662B-DC3D-994F-ACB5-6EE77D0D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06" y="0"/>
            <a:ext cx="10287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EE6426-C7F2-434B-B851-35B9BDDC75BC}"/>
              </a:ext>
            </a:extLst>
          </p:cNvPr>
          <p:cNvSpPr/>
          <p:nvPr/>
        </p:nvSpPr>
        <p:spPr>
          <a:xfrm>
            <a:off x="0" y="-19356"/>
            <a:ext cx="12216384" cy="6982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0">
                <a:schemeClr val="tx1">
                  <a:lumMod val="50000"/>
                  <a:lumOff val="50000"/>
                  <a:alpha val="7000"/>
                </a:schemeClr>
              </a:gs>
              <a:gs pos="36000">
                <a:schemeClr val="tx1">
                  <a:lumMod val="75000"/>
                  <a:lumOff val="25000"/>
                  <a:alpha val="88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9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B123-7868-DD45-9D8E-3D286F762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992" y="1375436"/>
            <a:ext cx="7327392" cy="5161928"/>
          </a:xfrm>
        </p:spPr>
        <p:txBody>
          <a:bodyPr anchor="t"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FFC4"/>
                </a:solidFill>
              </a:rPr>
              <a:t>Что будет если не развивать навык?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Потеря ценных предложений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Потеря времени на то, что никому не надо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Потеря времени на технически громоздкое решение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FFC4"/>
                </a:solidFill>
              </a:rPr>
              <a:t>Как прокачать?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Формулируйте гипотезы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Научитесь рисовать </a:t>
            </a:r>
            <a:r>
              <a:rPr lang="en-US" sz="2400" dirty="0">
                <a:solidFill>
                  <a:schemeClr val="bg1"/>
                </a:solidFill>
              </a:rPr>
              <a:t>Lean Canvas</a:t>
            </a:r>
            <a:r>
              <a:rPr lang="ru-RU" sz="2400" dirty="0">
                <a:solidFill>
                  <a:schemeClr val="bg1"/>
                </a:solidFill>
              </a:rPr>
              <a:t> идей, предложений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Научитесь делать прототипы (</a:t>
            </a:r>
            <a:r>
              <a:rPr lang="en-US" sz="2400" dirty="0" err="1">
                <a:solidFill>
                  <a:schemeClr val="bg1"/>
                </a:solidFill>
              </a:rPr>
              <a:t>Zerocode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Invision</a:t>
            </a:r>
            <a:r>
              <a:rPr lang="en-US" sz="2400" dirty="0">
                <a:solidFill>
                  <a:schemeClr val="bg1"/>
                </a:solidFill>
              </a:rPr>
              <a:t>, Balsamiq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FFC4"/>
                </a:solidFill>
              </a:rPr>
              <a:t>Для чего</a:t>
            </a:r>
            <a:r>
              <a:rPr lang="en-US" sz="2400" dirty="0">
                <a:solidFill>
                  <a:srgbClr val="00FFC4"/>
                </a:solidFill>
              </a:rPr>
              <a:t> </a:t>
            </a:r>
            <a:r>
              <a:rPr lang="ru-RU" sz="2400" dirty="0">
                <a:solidFill>
                  <a:srgbClr val="00FFC4"/>
                </a:solidFill>
              </a:rPr>
              <a:t>вам?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Быстрая обратная связь на ваши идеи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«Лучше день потерять, потом за 2 часа долететь!»</a:t>
            </a:r>
            <a:r>
              <a:rPr lang="en-US" sz="2400" dirty="0">
                <a:solidFill>
                  <a:schemeClr val="bg1"/>
                </a:solidFill>
              </a:rPr>
              <a:t>©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Качественно новый уровень </a:t>
            </a:r>
            <a:r>
              <a:rPr lang="ru-RU" sz="2400" dirty="0">
                <a:highlight>
                  <a:srgbClr val="FFFF00"/>
                </a:highlight>
              </a:rPr>
              <a:t>реализации</a:t>
            </a:r>
            <a:r>
              <a:rPr lang="ru-RU" sz="2400" dirty="0">
                <a:solidFill>
                  <a:schemeClr val="bg1"/>
                </a:solidFill>
              </a:rPr>
              <a:t> идей в </a:t>
            </a:r>
            <a:r>
              <a:rPr lang="en-US" sz="2400" dirty="0">
                <a:solidFill>
                  <a:schemeClr val="bg1"/>
                </a:solidFill>
              </a:rPr>
              <a:t>VUCA</a:t>
            </a:r>
            <a:r>
              <a:rPr lang="ru-RU" sz="2400" dirty="0">
                <a:solidFill>
                  <a:schemeClr val="bg1"/>
                </a:solidFill>
              </a:rPr>
              <a:t>-мире</a:t>
            </a:r>
          </a:p>
          <a:p>
            <a:pPr marL="0" indent="0">
              <a:buNone/>
            </a:pPr>
            <a:endParaRPr lang="en-RU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0A99E2-7A28-4744-B480-179D68F68DFB}"/>
              </a:ext>
            </a:extLst>
          </p:cNvPr>
          <p:cNvSpPr/>
          <p:nvPr/>
        </p:nvSpPr>
        <p:spPr>
          <a:xfrm>
            <a:off x="-28906" y="6153318"/>
            <a:ext cx="18710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 by </a:t>
            </a:r>
            <a:r>
              <a:rPr lang="en-GB" sz="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Daria Nepriakhina</a:t>
            </a:r>
            <a:r>
              <a:rPr lang="en-GB" sz="800" dirty="0">
                <a:solidFill>
                  <a:schemeClr val="bg1"/>
                </a:solidFill>
              </a:rPr>
              <a:t> on </a:t>
            </a:r>
            <a:r>
              <a:rPr lang="en-GB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638D7-50CD-F749-9794-4681B1E7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467" y="0"/>
            <a:ext cx="5169469" cy="1124712"/>
          </a:xfrm>
        </p:spPr>
        <p:txBody>
          <a:bodyPr anchor="b">
            <a:normAutofit/>
          </a:bodyPr>
          <a:lstStyle/>
          <a:p>
            <a:r>
              <a:rPr lang="ru-RU" sz="2800" dirty="0">
                <a:solidFill>
                  <a:srgbClr val="00FFC3"/>
                </a:solidFill>
              </a:rPr>
              <a:t>Продуктовый менеджмент</a:t>
            </a:r>
            <a:endParaRPr lang="en-RU" sz="2800" dirty="0">
              <a:solidFill>
                <a:srgbClr val="00FFC3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A0725F7-452C-4D48-84CA-0A4DE97B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248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19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E69E8-A5BD-7D49-B93C-A87A0229E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C3EA7-52F4-2740-A0E9-AE903754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918E6-77B5-F14F-8F6D-317071A8A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87FC2D1A-DEF2-6849-B468-1984E94C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33" y="-13045"/>
            <a:ext cx="9078686" cy="68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CF7A4C-5382-B546-A1EE-9EE24E9102D4}"/>
              </a:ext>
            </a:extLst>
          </p:cNvPr>
          <p:cNvSpPr/>
          <p:nvPr/>
        </p:nvSpPr>
        <p:spPr>
          <a:xfrm>
            <a:off x="-292608" y="-621792"/>
            <a:ext cx="12740640" cy="815644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29909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, table, person&#10;&#10;Description automatically generated">
            <a:extLst>
              <a:ext uri="{FF2B5EF4-FFF2-40B4-BE49-F238E27FC236}">
                <a16:creationId xmlns:a16="http://schemas.microsoft.com/office/drawing/2014/main" id="{5D3D80F6-275D-2B4E-84E3-E41DA874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3687" cy="6871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982A8C-85B6-5846-80F3-FEB449497AB9}"/>
              </a:ext>
            </a:extLst>
          </p:cNvPr>
          <p:cNvSpPr/>
          <p:nvPr/>
        </p:nvSpPr>
        <p:spPr>
          <a:xfrm>
            <a:off x="0" y="-19356"/>
            <a:ext cx="12216384" cy="6982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0">
                <a:schemeClr val="tx1">
                  <a:lumMod val="50000"/>
                  <a:lumOff val="50000"/>
                  <a:alpha val="7000"/>
                </a:schemeClr>
              </a:gs>
              <a:gs pos="36000">
                <a:schemeClr val="tx1">
                  <a:lumMod val="75000"/>
                  <a:lumOff val="25000"/>
                  <a:alpha val="88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9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638D7-50CD-F749-9794-4681B1E7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117" y="377190"/>
            <a:ext cx="3520285" cy="1124712"/>
          </a:xfrm>
        </p:spPr>
        <p:txBody>
          <a:bodyPr anchor="b">
            <a:normAutofit/>
          </a:bodyPr>
          <a:lstStyle/>
          <a:p>
            <a:r>
              <a:rPr lang="ru-RU" sz="3200" dirty="0">
                <a:solidFill>
                  <a:srgbClr val="00FFC3"/>
                </a:solidFill>
              </a:rPr>
              <a:t>ТРИЗ</a:t>
            </a:r>
            <a:r>
              <a:rPr lang="en-US" sz="3200" dirty="0">
                <a:solidFill>
                  <a:srgbClr val="00FFC3"/>
                </a:solidFill>
              </a:rPr>
              <a:t>/</a:t>
            </a:r>
            <a:r>
              <a:rPr lang="ru-RU" sz="3200" dirty="0">
                <a:solidFill>
                  <a:srgbClr val="00FFC3"/>
                </a:solidFill>
              </a:rPr>
              <a:t>АРИП</a:t>
            </a:r>
            <a:endParaRPr lang="en-RU" sz="3200" dirty="0">
              <a:solidFill>
                <a:srgbClr val="00FFC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B123-7868-DD45-9D8E-3D286F762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304" y="1781810"/>
            <a:ext cx="7473696" cy="4699000"/>
          </a:xfrm>
        </p:spPr>
        <p:txBody>
          <a:bodyPr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FFC3"/>
                </a:solidFill>
              </a:rPr>
              <a:t>Для чего</a:t>
            </a:r>
            <a:r>
              <a:rPr lang="en-US" sz="2400" dirty="0">
                <a:solidFill>
                  <a:srgbClr val="00FFC3"/>
                </a:solidFill>
              </a:rPr>
              <a:t> </a:t>
            </a:r>
            <a:r>
              <a:rPr lang="ru-RU" sz="2400" dirty="0">
                <a:solidFill>
                  <a:srgbClr val="00FFC3"/>
                </a:solidFill>
              </a:rPr>
              <a:t>вам?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Накапливание </a:t>
            </a:r>
            <a:r>
              <a:rPr lang="ru-RU" sz="2400" b="1" dirty="0">
                <a:solidFill>
                  <a:schemeClr val="bg1"/>
                </a:solidFill>
              </a:rPr>
              <a:t>своей</a:t>
            </a:r>
            <a:r>
              <a:rPr lang="ru-RU" sz="2400" dirty="0">
                <a:solidFill>
                  <a:schemeClr val="bg1"/>
                </a:solidFill>
              </a:rPr>
              <a:t> базы решений противоречий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Накопление ценного опыта и знаний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Умение начинать решать задачи когда: «</a:t>
            </a:r>
            <a:r>
              <a:rPr lang="ru-RU" sz="2400" dirty="0" err="1">
                <a:solidFill>
                  <a:schemeClr val="bg1"/>
                </a:solidFill>
              </a:rPr>
              <a:t>Нипанятно</a:t>
            </a:r>
            <a:r>
              <a:rPr lang="ru-RU" sz="2400" dirty="0">
                <a:solidFill>
                  <a:schemeClr val="bg1"/>
                </a:solidFill>
              </a:rPr>
              <a:t>!»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FFC3"/>
                </a:solidFill>
              </a:rPr>
              <a:t>Что будет если не развивать навык?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Потеря скорости в накоплении опыта и знаний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Сложно перейти на качественно новый уровень работы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Трудно изобретать новое, а не велосипеды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FFC3"/>
                </a:solidFill>
              </a:rPr>
              <a:t>Как прокачать?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Изучите что такое ТРИЗ и АРИП и как работают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Научитесь смотреть на проблемы как на </a:t>
            </a:r>
            <a:r>
              <a:rPr lang="ru-RU" sz="2400" dirty="0">
                <a:highlight>
                  <a:srgbClr val="FFFF00"/>
                </a:highlight>
              </a:rPr>
              <a:t>противоречия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Фиксируйте противоречия и пути их решения</a:t>
            </a:r>
          </a:p>
          <a:p>
            <a:pPr marL="0" indent="0">
              <a:buNone/>
            </a:pPr>
            <a:endParaRPr lang="en-RU" sz="24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6967CBA-31E8-6F4D-9BB0-37CE8C8C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248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4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034FE-716E-8B4A-AC30-47AF6854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Развивайте </a:t>
            </a:r>
            <a:r>
              <a:rPr lang="ru-RU" sz="4800" b="1" dirty="0">
                <a:solidFill>
                  <a:srgbClr val="00FFC3"/>
                </a:solidFill>
              </a:rPr>
              <a:t>Фундаментальные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rgbClr val="0096FF"/>
                </a:solidFill>
                <a:latin typeface="+mj-lt"/>
                <a:ea typeface="+mj-ea"/>
                <a:cs typeface="+mj-cs"/>
              </a:rPr>
              <a:t>навыки</a:t>
            </a:r>
            <a:r>
              <a:rPr lang="en-US" sz="4800" kern="1200" dirty="0">
                <a:solidFill>
                  <a:srgbClr val="0096FF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Оставайтесь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людьми</a:t>
            </a:r>
            <a:r>
              <a:rPr lang="ru-RU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>
            <a:extLst>
              <a:ext uri="{FF2B5EF4-FFF2-40B4-BE49-F238E27FC236}">
                <a16:creationId xmlns:a16="http://schemas.microsoft.com/office/drawing/2014/main" id="{363C2480-8D03-1E46-833D-22A5DB4A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59408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14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F13DB-2567-654D-B43D-1BEE0FF9F8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3897E-1E6F-1645-A3A6-DFCF5962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1A206-468D-1E45-BA47-15A37DB4D2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D86C8-0759-2D4E-BF60-264124411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4" y="-243841"/>
            <a:ext cx="12326112" cy="7442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18408-DB6C-3745-9839-022FB7A2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152" y="5664198"/>
            <a:ext cx="1574800" cy="584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5C10DC-03D0-D74D-9BD6-8165340DBEAE}"/>
              </a:ext>
            </a:extLst>
          </p:cNvPr>
          <p:cNvSpPr/>
          <p:nvPr/>
        </p:nvSpPr>
        <p:spPr>
          <a:xfrm>
            <a:off x="-292608" y="-621792"/>
            <a:ext cx="12740640" cy="815644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80421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F13DB-2567-654D-B43D-1BEE0FF9F8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724" y="1152299"/>
            <a:ext cx="11274552" cy="1456789"/>
          </a:xfrm>
        </p:spPr>
        <p:txBody>
          <a:bodyPr/>
          <a:lstStyle/>
          <a:p>
            <a:pPr algn="ctr"/>
            <a:r>
              <a:rPr lang="ru-RU" dirty="0"/>
              <a:t>Добра!</a:t>
            </a:r>
            <a:endParaRPr lang="en-RU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71E1F0D-2C22-BE4A-8CB6-B283BE0C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" y="2734056"/>
            <a:ext cx="3977640" cy="3977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A9C4C-9314-A742-9624-65BDFBDCF0AB}"/>
              </a:ext>
            </a:extLst>
          </p:cNvPr>
          <p:cNvSpPr/>
          <p:nvPr/>
        </p:nvSpPr>
        <p:spPr>
          <a:xfrm>
            <a:off x="5483821" y="4424690"/>
            <a:ext cx="3028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RU" sz="2800" dirty="0">
                <a:solidFill>
                  <a:schemeClr val="bg1"/>
                </a:solidFill>
              </a:rPr>
              <a:t>https://t.me/eartes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CDEDA1-3D4E-2543-9800-F7DB59831AB5}"/>
              </a:ext>
            </a:extLst>
          </p:cNvPr>
          <p:cNvSpPr/>
          <p:nvPr/>
        </p:nvSpPr>
        <p:spPr>
          <a:xfrm>
            <a:off x="4581610" y="5101590"/>
            <a:ext cx="4513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	</a:t>
            </a:r>
            <a:r>
              <a:rPr lang="en-RU" sz="2800" dirty="0">
                <a:solidFill>
                  <a:schemeClr val="bg1"/>
                </a:solidFill>
              </a:rPr>
              <a:t>@</a:t>
            </a:r>
            <a:r>
              <a:rPr lang="en-GB" sz="2800" dirty="0" err="1">
                <a:solidFill>
                  <a:schemeClr val="bg1"/>
                </a:solidFill>
              </a:rPr>
              <a:t>Firebird_IT</a:t>
            </a:r>
            <a:endParaRPr lang="en-RU" sz="2800" dirty="0">
              <a:solidFill>
                <a:schemeClr val="bg1"/>
              </a:solidFill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5A618B3-0803-FE4B-8FFC-657937FF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0" y="5139690"/>
            <a:ext cx="515112" cy="51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2E8B764-21DA-4840-8C6B-797866AC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0" y="4444746"/>
            <a:ext cx="515112" cy="51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C04DF1-725A-BF45-9086-5F1A235C75F3}"/>
              </a:ext>
            </a:extLst>
          </p:cNvPr>
          <p:cNvSpPr/>
          <p:nvPr/>
        </p:nvSpPr>
        <p:spPr>
          <a:xfrm>
            <a:off x="6152944" y="3167390"/>
            <a:ext cx="1370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Пишите</a:t>
            </a:r>
            <a:endParaRPr lang="en-RU" sz="2800" dirty="0">
              <a:solidFill>
                <a:schemeClr val="bg1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8372DA8-B145-9746-843A-E20F13FDE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60" y="636913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797370-5473-4D43-9DC6-9A1D56CA58EC}"/>
              </a:ext>
            </a:extLst>
          </p:cNvPr>
          <p:cNvSpPr txBox="1">
            <a:spLocks/>
          </p:cNvSpPr>
          <p:nvPr/>
        </p:nvSpPr>
        <p:spPr>
          <a:xfrm>
            <a:off x="4713850" y="5885737"/>
            <a:ext cx="3678866" cy="48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Сергей</a:t>
            </a:r>
            <a:r>
              <a:rPr lang="en-US" sz="36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Атрощенков</a:t>
            </a:r>
            <a:endParaRPr lang="en-US" sz="36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phic 3" descr="Email with solid fill">
            <a:extLst>
              <a:ext uri="{FF2B5EF4-FFF2-40B4-BE49-F238E27FC236}">
                <a16:creationId xmlns:a16="http://schemas.microsoft.com/office/drawing/2014/main" id="{2D420714-E646-4A44-B364-7F4F8517D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8130" y="3861357"/>
            <a:ext cx="515112" cy="5151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05234E-BA00-414C-AB5A-3E5A6986D157}"/>
              </a:ext>
            </a:extLst>
          </p:cNvPr>
          <p:cNvSpPr/>
          <p:nvPr/>
        </p:nvSpPr>
        <p:spPr>
          <a:xfrm>
            <a:off x="5494371" y="3824630"/>
            <a:ext cx="3347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info@barbaricqa.com</a:t>
            </a:r>
            <a:endParaRPr lang="en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2000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vs</a:t>
            </a:r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И?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2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itting at a desk in front of a building&#10;&#10;Description automatically generated">
            <a:extLst>
              <a:ext uri="{FF2B5EF4-FFF2-40B4-BE49-F238E27FC236}">
                <a16:creationId xmlns:a16="http://schemas.microsoft.com/office/drawing/2014/main" id="{AEC41FB8-4F06-FA49-8E87-A91351E4B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95" r="-1" b="13257"/>
          <a:stretch/>
        </p:blipFill>
        <p:spPr>
          <a:xfrm>
            <a:off x="20" y="15009"/>
            <a:ext cx="12188932" cy="685442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39A21-A5BD-3E4A-A477-3EC8B6D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IT-Специалист </a:t>
            </a:r>
            <a:r>
              <a:rPr lang="en-US" strike="sngStrike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2000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ММ</a:t>
            </a:r>
            <a:endParaRPr lang="en-US" strike="sngStrike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ED1C3-BC8B-5B49-8BBD-1A3EE096DCED}"/>
              </a:ext>
            </a:extLst>
          </p:cNvPr>
          <p:cNvSpPr txBox="1"/>
          <p:nvPr/>
        </p:nvSpPr>
        <p:spPr>
          <a:xfrm>
            <a:off x="7002300" y="44363"/>
            <a:ext cx="4516920" cy="1194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000" b="1" dirty="0"/>
              <a:t>Навыки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499E7F-0194-F64A-B2C1-9927839726D2}"/>
              </a:ext>
            </a:extLst>
          </p:cNvPr>
          <p:cNvSpPr/>
          <p:nvPr/>
        </p:nvSpPr>
        <p:spPr>
          <a:xfrm>
            <a:off x="9766911" y="6592068"/>
            <a:ext cx="24432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Christina @ wocintechchat.com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12F98-642E-F843-8927-B25A9A8127C4}"/>
              </a:ext>
            </a:extLst>
          </p:cNvPr>
          <p:cNvSpPr/>
          <p:nvPr/>
        </p:nvSpPr>
        <p:spPr>
          <a:xfrm>
            <a:off x="6102351" y="4241299"/>
            <a:ext cx="6096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Взаимодействие</a:t>
            </a:r>
            <a:r>
              <a:rPr lang="en-US" sz="2800" dirty="0"/>
              <a:t> </a:t>
            </a:r>
            <a:r>
              <a:rPr lang="en-US" sz="2800" dirty="0" err="1"/>
              <a:t>с</a:t>
            </a:r>
            <a:r>
              <a:rPr lang="en-US" sz="2800" dirty="0"/>
              <a:t> </a:t>
            </a:r>
            <a:r>
              <a:rPr lang="en-US" sz="2800" dirty="0" err="1"/>
              <a:t>разработчиками</a:t>
            </a:r>
            <a:r>
              <a:rPr lang="en-US" sz="2800" dirty="0"/>
              <a:t>, </a:t>
            </a:r>
            <a:r>
              <a:rPr lang="en-US" sz="2800" dirty="0" err="1"/>
              <a:t>менеджером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тим-лидом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C04BA-0B23-2A4A-8DF3-17AAEEA69577}"/>
              </a:ext>
            </a:extLst>
          </p:cNvPr>
          <p:cNvSpPr txBox="1"/>
          <p:nvPr/>
        </p:nvSpPr>
        <p:spPr>
          <a:xfrm>
            <a:off x="7099889" y="812185"/>
            <a:ext cx="4516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6A8720"/>
                </a:solidFill>
              </a:rPr>
              <a:t>Знание технологий</a:t>
            </a:r>
            <a:endParaRPr lang="en-RU" sz="4000" dirty="0">
              <a:solidFill>
                <a:srgbClr val="6A872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473CE5-5A98-F941-B77C-5FA5081732B5}"/>
              </a:ext>
            </a:extLst>
          </p:cNvPr>
          <p:cNvSpPr txBox="1"/>
          <p:nvPr/>
        </p:nvSpPr>
        <p:spPr>
          <a:xfrm>
            <a:off x="6223971" y="1273849"/>
            <a:ext cx="468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19925"/>
                </a:solidFill>
              </a:rPr>
              <a:t>Аналитическое мышление</a:t>
            </a:r>
            <a:endParaRPr lang="en-RU" sz="2800" dirty="0">
              <a:solidFill>
                <a:srgbClr val="31992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2A362-43F3-9B49-8091-BE102E333484}"/>
              </a:ext>
            </a:extLst>
          </p:cNvPr>
          <p:cNvSpPr txBox="1"/>
          <p:nvPr/>
        </p:nvSpPr>
        <p:spPr>
          <a:xfrm>
            <a:off x="7139460" y="2132051"/>
            <a:ext cx="2627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779424"/>
                </a:solidFill>
              </a:rPr>
              <a:t>Командная работа</a:t>
            </a:r>
            <a:endParaRPr lang="en-RU" sz="2400" dirty="0">
              <a:solidFill>
                <a:srgbClr val="77942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2DE35E-57AF-9A4C-AA82-1857F812392E}"/>
              </a:ext>
            </a:extLst>
          </p:cNvPr>
          <p:cNvSpPr txBox="1"/>
          <p:nvPr/>
        </p:nvSpPr>
        <p:spPr>
          <a:xfrm>
            <a:off x="8078531" y="1527095"/>
            <a:ext cx="4110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956E24"/>
                </a:solidFill>
              </a:rPr>
              <a:t>Программирование</a:t>
            </a:r>
            <a:endParaRPr lang="en-RU" sz="3600" dirty="0">
              <a:solidFill>
                <a:srgbClr val="956E2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1BB27-8CA5-3644-8116-C3B570DC80DE}"/>
              </a:ext>
            </a:extLst>
          </p:cNvPr>
          <p:cNvSpPr txBox="1"/>
          <p:nvPr/>
        </p:nvSpPr>
        <p:spPr>
          <a:xfrm>
            <a:off x="9766911" y="204947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19925"/>
                </a:solidFill>
              </a:rPr>
              <a:t>Доменные знания</a:t>
            </a:r>
            <a:endParaRPr lang="en-RU" dirty="0">
              <a:solidFill>
                <a:srgbClr val="31992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50D0CA-966C-DC44-A24A-C885CA34E0E4}"/>
              </a:ext>
            </a:extLst>
          </p:cNvPr>
          <p:cNvSpPr txBox="1"/>
          <p:nvPr/>
        </p:nvSpPr>
        <p:spPr>
          <a:xfrm>
            <a:off x="6724913" y="1918561"/>
            <a:ext cx="13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19925"/>
                </a:solidFill>
              </a:rPr>
              <a:t>Математика</a:t>
            </a:r>
            <a:endParaRPr lang="en-RU" dirty="0">
              <a:solidFill>
                <a:srgbClr val="31992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9B48EF-EDBE-1040-962D-4DFAD809CEAD}"/>
              </a:ext>
            </a:extLst>
          </p:cNvPr>
          <p:cNvSpPr txBox="1"/>
          <p:nvPr/>
        </p:nvSpPr>
        <p:spPr>
          <a:xfrm>
            <a:off x="7430156" y="2403798"/>
            <a:ext cx="46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6A8720"/>
                </a:solidFill>
              </a:rPr>
              <a:t>Иностранные языки</a:t>
            </a:r>
            <a:endParaRPr lang="en-RU" sz="4000" dirty="0">
              <a:solidFill>
                <a:srgbClr val="6A8720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6CEC038-E398-7A4E-9B1B-FAD54191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8898"/>
            <a:ext cx="6089648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71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A2544B4-0BBB-2444-8917-8E9C26DF7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t="3951" b="21049"/>
          <a:stretch/>
        </p:blipFill>
        <p:spPr>
          <a:xfrm>
            <a:off x="-4337176" y="-52079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495FF-78FC-D44A-856B-132C9D38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IT-</a:t>
            </a:r>
            <a:r>
              <a:rPr lang="en-US" sz="4000" dirty="0" err="1">
                <a:solidFill>
                  <a:srgbClr val="FFFFFF"/>
                </a:solidFill>
              </a:rPr>
              <a:t>специалист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ru-RU" sz="4000" dirty="0">
                <a:solidFill>
                  <a:srgbClr val="FFFFFF"/>
                </a:solidFill>
              </a:rPr>
              <a:t>2021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452811-F18F-404C-B904-45883ECBF835}"/>
              </a:ext>
            </a:extLst>
          </p:cNvPr>
          <p:cNvSpPr txBox="1"/>
          <p:nvPr/>
        </p:nvSpPr>
        <p:spPr>
          <a:xfrm>
            <a:off x="4653372" y="3819389"/>
            <a:ext cx="7538608" cy="2372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</a:rPr>
              <a:t>Взаимодействие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с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большим числом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командам</a:t>
            </a:r>
            <a:r>
              <a:rPr lang="ru-RU" sz="2400" dirty="0">
                <a:solidFill>
                  <a:srgbClr val="FFFFFF"/>
                </a:solidFill>
              </a:rPr>
              <a:t> (8+):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ru-RU" sz="2400" dirty="0">
              <a:solidFill>
                <a:srgbClr val="FFFFFF"/>
              </a:solidFill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FFFFFF"/>
                </a:solidFill>
              </a:rPr>
              <a:t>Аналитики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ru-RU" sz="2400" dirty="0">
                <a:solidFill>
                  <a:srgbClr val="FFFFFF"/>
                </a:solidFill>
              </a:rPr>
              <a:t>с</a:t>
            </a:r>
            <a:r>
              <a:rPr lang="en-US" sz="2400" dirty="0" err="1">
                <a:solidFill>
                  <a:srgbClr val="FFFFFF"/>
                </a:solidFill>
              </a:rPr>
              <a:t>истемные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инженеры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пользователи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заказчики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маркетинг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разработчики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специалисты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в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доменных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областях</a:t>
            </a:r>
            <a:r>
              <a:rPr lang="ru-RU" sz="2400" dirty="0">
                <a:solidFill>
                  <a:srgbClr val="FFFFFF"/>
                </a:solidFill>
              </a:rPr>
              <a:t>, команды внешних интеграций и </a:t>
            </a:r>
            <a:r>
              <a:rPr lang="ru-RU" sz="2400" dirty="0">
                <a:solidFill>
                  <a:schemeClr val="bg1"/>
                </a:solidFill>
                <a:highlight>
                  <a:srgbClr val="FFFF00"/>
                </a:highlight>
              </a:rPr>
              <a:t>ещё вон тот лысый парень в очках</a:t>
            </a:r>
            <a:endParaRPr lang="en-US" sz="2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9D9572-7CB2-E146-A72C-D0D8D193C81D}"/>
              </a:ext>
            </a:extLst>
          </p:cNvPr>
          <p:cNvGrpSpPr/>
          <p:nvPr/>
        </p:nvGrpSpPr>
        <p:grpSpPr>
          <a:xfrm>
            <a:off x="5154209" y="815125"/>
            <a:ext cx="6034946" cy="2781732"/>
            <a:chOff x="4989546" y="518596"/>
            <a:chExt cx="6034946" cy="27817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5B0142-EA1B-C54B-AB55-2F1100F95A8C}"/>
                </a:ext>
              </a:extLst>
            </p:cNvPr>
            <p:cNvSpPr txBox="1"/>
            <p:nvPr/>
          </p:nvSpPr>
          <p:spPr>
            <a:xfrm>
              <a:off x="5431681" y="518596"/>
              <a:ext cx="4516920" cy="11940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4000" dirty="0"/>
                <a:t>Навыки</a:t>
              </a:r>
              <a:endParaRPr lang="en-US" sz="4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CDD0C5-A986-6B48-B978-8F88E811E3FE}"/>
                </a:ext>
              </a:extLst>
            </p:cNvPr>
            <p:cNvSpPr txBox="1"/>
            <p:nvPr/>
          </p:nvSpPr>
          <p:spPr>
            <a:xfrm>
              <a:off x="5529270" y="1286418"/>
              <a:ext cx="45169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6A8720"/>
                  </a:solidFill>
                </a:rPr>
                <a:t>Коммуникация</a:t>
              </a:r>
              <a:endParaRPr lang="en-RU" sz="4000" dirty="0">
                <a:solidFill>
                  <a:srgbClr val="6A872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5E0368-DFBE-F948-BB1B-1499492C6B19}"/>
                </a:ext>
              </a:extLst>
            </p:cNvPr>
            <p:cNvSpPr txBox="1"/>
            <p:nvPr/>
          </p:nvSpPr>
          <p:spPr>
            <a:xfrm>
              <a:off x="4989546" y="1761626"/>
              <a:ext cx="4685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>
                  <a:solidFill>
                    <a:srgbClr val="319925"/>
                  </a:solidFill>
                </a:rPr>
                <a:t>Публичные выступления</a:t>
              </a:r>
              <a:endParaRPr lang="en-RU" sz="2800" dirty="0">
                <a:solidFill>
                  <a:srgbClr val="319925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5550DA-D703-1C49-A2B5-583F3970959F}"/>
                </a:ext>
              </a:extLst>
            </p:cNvPr>
            <p:cNvSpPr txBox="1"/>
            <p:nvPr/>
          </p:nvSpPr>
          <p:spPr>
            <a:xfrm>
              <a:off x="5946380" y="2352740"/>
              <a:ext cx="7144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779424"/>
                  </a:solidFill>
                </a:rPr>
                <a:t>EQ</a:t>
              </a:r>
              <a:endParaRPr lang="en-RU" sz="3600" dirty="0">
                <a:solidFill>
                  <a:srgbClr val="779424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6C8283-350B-1340-BA6F-7BDF35B1DEBE}"/>
                </a:ext>
              </a:extLst>
            </p:cNvPr>
            <p:cNvSpPr txBox="1"/>
            <p:nvPr/>
          </p:nvSpPr>
          <p:spPr>
            <a:xfrm>
              <a:off x="5032383" y="2015339"/>
              <a:ext cx="5478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956E24"/>
                  </a:solidFill>
                </a:rPr>
                <a:t>Продуктовый менеджмент</a:t>
              </a:r>
              <a:endParaRPr lang="en-RU" sz="3600" dirty="0">
                <a:solidFill>
                  <a:srgbClr val="956E24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7222B6-E5D6-1846-97AB-C1FEF3C4955F}"/>
                </a:ext>
              </a:extLst>
            </p:cNvPr>
            <p:cNvSpPr txBox="1"/>
            <p:nvPr/>
          </p:nvSpPr>
          <p:spPr>
            <a:xfrm>
              <a:off x="8999934" y="1694989"/>
              <a:ext cx="19335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rgbClr val="319925"/>
                  </a:solidFill>
                </a:rPr>
                <a:t>ТРИЗ</a:t>
              </a:r>
              <a:r>
                <a:rPr lang="en-US" sz="2800" dirty="0">
                  <a:solidFill>
                    <a:srgbClr val="319925"/>
                  </a:solidFill>
                </a:rPr>
                <a:t>/</a:t>
              </a:r>
              <a:r>
                <a:rPr lang="ru-RU" sz="2800" dirty="0">
                  <a:solidFill>
                    <a:srgbClr val="319925"/>
                  </a:solidFill>
                </a:rPr>
                <a:t>АРИП</a:t>
              </a:r>
              <a:endParaRPr lang="en-RU" sz="2800" dirty="0">
                <a:solidFill>
                  <a:srgbClr val="319925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E5A566-0432-064D-952F-3561A2C4D1EE}"/>
                </a:ext>
              </a:extLst>
            </p:cNvPr>
            <p:cNvSpPr txBox="1"/>
            <p:nvPr/>
          </p:nvSpPr>
          <p:spPr>
            <a:xfrm>
              <a:off x="5845683" y="2777108"/>
              <a:ext cx="4685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319925"/>
                  </a:solidFill>
                </a:rPr>
                <a:t>Программирование</a:t>
              </a:r>
              <a:endParaRPr lang="en-RU" sz="2800" dirty="0">
                <a:solidFill>
                  <a:srgbClr val="319925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5E08FB-ADEB-764A-BDC9-E62168866D82}"/>
                </a:ext>
              </a:extLst>
            </p:cNvPr>
            <p:cNvSpPr txBox="1"/>
            <p:nvPr/>
          </p:nvSpPr>
          <p:spPr>
            <a:xfrm>
              <a:off x="7070140" y="2418672"/>
              <a:ext cx="395435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700" dirty="0">
                  <a:solidFill>
                    <a:srgbClr val="779424"/>
                  </a:solidFill>
                </a:rPr>
                <a:t>Командная работа</a:t>
              </a:r>
              <a:endParaRPr lang="en-RU" sz="3700" dirty="0">
                <a:solidFill>
                  <a:srgbClr val="779424"/>
                </a:solidFill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A064A476-9954-F646-B1A9-2B58248E3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D0FEB6-CFAA-164C-B9D6-18F2E84E79F4}"/>
              </a:ext>
            </a:extLst>
          </p:cNvPr>
          <p:cNvSpPr txBox="1"/>
          <p:nvPr/>
        </p:nvSpPr>
        <p:spPr>
          <a:xfrm>
            <a:off x="7854804" y="3420581"/>
            <a:ext cx="387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956E24"/>
                </a:solidFill>
              </a:rPr>
              <a:t>Критическое мышление</a:t>
            </a:r>
            <a:endParaRPr lang="en-RU" sz="2800" dirty="0">
              <a:solidFill>
                <a:srgbClr val="956E2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57F35-4643-2E44-BC13-D74B81472F37}"/>
              </a:ext>
            </a:extLst>
          </p:cNvPr>
          <p:cNvSpPr txBox="1"/>
          <p:nvPr/>
        </p:nvSpPr>
        <p:spPr>
          <a:xfrm>
            <a:off x="5156939" y="3400667"/>
            <a:ext cx="2264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19925"/>
                </a:solidFill>
              </a:rPr>
              <a:t>Креативность</a:t>
            </a:r>
            <a:endParaRPr lang="en-RU" sz="2800" dirty="0">
              <a:solidFill>
                <a:srgbClr val="319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15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ck sitting on top of a bed&#10;&#10;Description automatically generated">
            <a:extLst>
              <a:ext uri="{FF2B5EF4-FFF2-40B4-BE49-F238E27FC236}">
                <a16:creationId xmlns:a16="http://schemas.microsoft.com/office/drawing/2014/main" id="{1CCFD92E-8360-8243-9C77-8656D7ED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18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63F24-044C-1048-9197-E5D98DC0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24" y="1197854"/>
            <a:ext cx="503007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sz="2800" dirty="0" err="1"/>
              <a:t>О</a:t>
            </a:r>
            <a:r>
              <a:rPr lang="en-US" sz="2800" dirty="0"/>
              <a:t> </a:t>
            </a:r>
            <a:r>
              <a:rPr lang="en-US" sz="2800" dirty="0" err="1"/>
              <a:t>чем</a:t>
            </a:r>
            <a:endParaRPr lang="en-US" sz="2800" dirty="0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463345A-F6DD-9B4F-9648-5FAC6A4387D3}"/>
              </a:ext>
            </a:extLst>
          </p:cNvPr>
          <p:cNvSpPr txBox="1">
            <a:spLocks/>
          </p:cNvSpPr>
          <p:nvPr/>
        </p:nvSpPr>
        <p:spPr>
          <a:xfrm>
            <a:off x="7161905" y="2669454"/>
            <a:ext cx="5030076" cy="2019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FFC4"/>
                </a:solidFill>
              </a:rPr>
              <a:t>2000 </a:t>
            </a:r>
            <a:r>
              <a:rPr lang="en-US" sz="2400" dirty="0">
                <a:solidFill>
                  <a:srgbClr val="00FFC4"/>
                </a:solidFill>
              </a:rPr>
              <a:t>vs</a:t>
            </a:r>
            <a:r>
              <a:rPr lang="en-US" sz="2400" b="1" dirty="0">
                <a:solidFill>
                  <a:srgbClr val="00FFC4"/>
                </a:solidFill>
              </a:rPr>
              <a:t> 2020+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highlight>
                  <a:srgbClr val="FFFF00"/>
                </a:highlight>
              </a:rPr>
              <a:t>Где мы живем?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компании?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Что это для инженера?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И?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A0E-B1F0-5940-B66A-F524C5ECAAF8}"/>
              </a:ext>
            </a:extLst>
          </p:cNvPr>
          <p:cNvSpPr/>
          <p:nvPr/>
        </p:nvSpPr>
        <p:spPr>
          <a:xfrm>
            <a:off x="10397919" y="6613745"/>
            <a:ext cx="17940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/>
              <a:t>Photo by </a:t>
            </a:r>
            <a:r>
              <a:rPr lang="en-GB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Khadeeja Yasser</a:t>
            </a:r>
            <a:r>
              <a:rPr lang="en-GB" sz="800" dirty="0"/>
              <a:t> on 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0BA8-13CC-8C41-8FB9-E53BA1C01D67}"/>
              </a:ext>
            </a:extLst>
          </p:cNvPr>
          <p:cNvCxnSpPr>
            <a:cxnSpLocks/>
          </p:cNvCxnSpPr>
          <p:nvPr/>
        </p:nvCxnSpPr>
        <p:spPr>
          <a:xfrm flipH="1">
            <a:off x="7277986" y="2452624"/>
            <a:ext cx="1176919" cy="91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85AD5523-3835-314C-9DAA-7191C66F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85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15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small, little, hand&#10;&#10;Description automatically generated">
            <a:extLst>
              <a:ext uri="{FF2B5EF4-FFF2-40B4-BE49-F238E27FC236}">
                <a16:creationId xmlns:a16="http://schemas.microsoft.com/office/drawing/2014/main" id="{D3A7C83F-7D26-6F4D-868C-6963EF073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98" t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ABE5C-6F44-3944-BBF8-338B99E5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Volatility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2DA27-28FE-BD44-9573-0C3C12EA1005}"/>
              </a:ext>
            </a:extLst>
          </p:cNvPr>
          <p:cNvSpPr/>
          <p:nvPr/>
        </p:nvSpPr>
        <p:spPr>
          <a:xfrm>
            <a:off x="-2" y="6672996"/>
            <a:ext cx="1656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i="0" u="none" strike="noStrike" dirty="0">
                <a:effectLst/>
              </a:rPr>
              <a:t>Photo by </a:t>
            </a:r>
            <a:r>
              <a:rPr lang="en-GB" sz="800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Pierre Bamin</a:t>
            </a:r>
            <a:r>
              <a:rPr lang="en-GB" sz="800" b="0" i="0" u="none" strike="noStrike" dirty="0">
                <a:effectLst/>
              </a:rPr>
              <a:t> on </a:t>
            </a:r>
            <a:r>
              <a:rPr lang="en-GB" sz="800" b="0" i="0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1BF8006-C575-3B4D-8838-27BF3309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53" y="6367316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98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AB8CFE69-8D37-7E4D-A62A-1650EC97A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47" r="17251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4EA7B-892E-A84C-A9F2-D7D24978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800" dirty="0"/>
              <a:t> </a:t>
            </a:r>
            <a:r>
              <a:rPr lang="en-US" sz="4800" dirty="0"/>
              <a:t>Uncertainty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A7064B-4949-5D44-85F7-10EDC45BA941}"/>
              </a:ext>
            </a:extLst>
          </p:cNvPr>
          <p:cNvSpPr/>
          <p:nvPr/>
        </p:nvSpPr>
        <p:spPr>
          <a:xfrm>
            <a:off x="10389901" y="6584889"/>
            <a:ext cx="18020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b="0" i="0" u="none" strike="noStrike" dirty="0">
                <a:effectLst/>
              </a:rPr>
              <a:t>Photo by </a:t>
            </a:r>
            <a:r>
              <a:rPr lang="en-GB" sz="800" b="0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Santiago Lacarta</a:t>
            </a:r>
            <a:r>
              <a:rPr lang="en-GB" sz="800" b="0" i="0" u="none" strike="noStrike" dirty="0">
                <a:effectLst/>
              </a:rPr>
              <a:t> on </a:t>
            </a:r>
            <a:r>
              <a:rPr lang="en-GB" sz="800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RU" sz="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7F0626F-45A9-6C4D-A91E-CDDEA83AF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6367252"/>
            <a:ext cx="5957047" cy="4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2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epa</Template>
  <TotalTime>6649</TotalTime>
  <Words>1078</Words>
  <Application>Microsoft Macintosh PowerPoint</Application>
  <PresentationFormat>Widescreen</PresentationFormat>
  <Paragraphs>323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Human Sans ExtraLight</vt:lpstr>
      <vt:lpstr>Office Theme</vt:lpstr>
      <vt:lpstr>PowerPoint Presentation</vt:lpstr>
      <vt:lpstr>PowerPoint Presentation</vt:lpstr>
      <vt:lpstr>О чем</vt:lpstr>
      <vt:lpstr>О чем</vt:lpstr>
      <vt:lpstr>IT-Специалист 2000 ММ</vt:lpstr>
      <vt:lpstr>IT-специалист 2021</vt:lpstr>
      <vt:lpstr>О чем</vt:lpstr>
      <vt:lpstr>Volatility</vt:lpstr>
      <vt:lpstr> Uncertainty</vt:lpstr>
      <vt:lpstr>Complexity</vt:lpstr>
      <vt:lpstr>Ambiguity </vt:lpstr>
      <vt:lpstr>Скорость</vt:lpstr>
      <vt:lpstr>О чем</vt:lpstr>
      <vt:lpstr>Точка зрения Компании</vt:lpstr>
      <vt:lpstr>О чем</vt:lpstr>
      <vt:lpstr>Точка зрения Инженера</vt:lpstr>
      <vt:lpstr>Навыки как API</vt:lpstr>
      <vt:lpstr>Навыки как API</vt:lpstr>
      <vt:lpstr>Навыки как API</vt:lpstr>
      <vt:lpstr>Навыки как API</vt:lpstr>
      <vt:lpstr>Навыки как API</vt:lpstr>
      <vt:lpstr>Навыки как API</vt:lpstr>
      <vt:lpstr>Фундаментальные навыки как общий API</vt:lpstr>
      <vt:lpstr>Фундаментальные навыки как общий API</vt:lpstr>
      <vt:lpstr>Фундаментальные навыки как общий API</vt:lpstr>
      <vt:lpstr>О чем</vt:lpstr>
      <vt:lpstr>PowerPoint Presentation</vt:lpstr>
      <vt:lpstr>Quo vadis? Hard skills vs Soft Skills?</vt:lpstr>
      <vt:lpstr>Quo vadis?</vt:lpstr>
      <vt:lpstr>Quo vadis?</vt:lpstr>
      <vt:lpstr>PowerPoint Presentation</vt:lpstr>
      <vt:lpstr>Ян-Мартин  Левендаль </vt:lpstr>
      <vt:lpstr>Ян-Мартин Левендаль (Gartner) -&gt; РБК Pro</vt:lpstr>
      <vt:lpstr>Продуктовый менеджмент</vt:lpstr>
      <vt:lpstr>PowerPoint Presentation</vt:lpstr>
      <vt:lpstr>ТРИЗ/АРИП</vt:lpstr>
      <vt:lpstr>Развивайте Фундаментальные навыки. Оставайтесь людьми.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Sergei Atroshchenkov</dc:creator>
  <cp:lastModifiedBy>Sergei Atroshchenkov</cp:lastModifiedBy>
  <cp:revision>57</cp:revision>
  <dcterms:created xsi:type="dcterms:W3CDTF">2020-10-06T20:35:22Z</dcterms:created>
  <dcterms:modified xsi:type="dcterms:W3CDTF">2021-04-16T23:26:48Z</dcterms:modified>
</cp:coreProperties>
</file>