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73" r:id="rId2"/>
    <p:sldId id="275" r:id="rId3"/>
    <p:sldId id="257" r:id="rId4"/>
    <p:sldId id="328" r:id="rId5"/>
    <p:sldId id="327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9" r:id="rId25"/>
    <p:sldId id="348" r:id="rId26"/>
    <p:sldId id="350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26" r:id="rId3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13" d="100"/>
          <a:sy n="113" d="100"/>
        </p:scale>
        <p:origin x="93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3F4F21E-4D4F-42C5-883B-D481B6442A2B}" type="datetimeFigureOut">
              <a:rPr lang="ru-RU"/>
              <a:pPr>
                <a:defRPr/>
              </a:pPr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438679-0F8D-446C-93B8-D4C32FFAD8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4449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C7C7A4FB-3822-4264-AE26-C435252F4952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1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C7C7A4FB-3822-4264-AE26-C435252F4952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785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C7C7A4FB-3822-4264-AE26-C435252F4952}" type="slidenum">
              <a:rPr lang="ru-RU" altLang="ru-RU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380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4BF5E-A88C-4CB2-A4F7-F44A18B5B8F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8926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03A1F-5CDD-4C23-A4C1-2BE0C87C7C9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99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BCAF2-1B49-43F7-8CBC-041E91ACD88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7282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E4596-820F-4804-8944-99EE51FB434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6422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CFB89-5D79-4685-9A5C-14BCAAECB76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9332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58E06-BE4C-4A45-A2CF-D7F0AE6A844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75644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7DAA6-7ACB-4671-A0EE-DFA184159E8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2285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F3C6E-0C87-4C5C-A53C-6EEE47F152F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7342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435B7-EA69-4E7B-B46B-56325502BB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344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E5B04-B8AE-4CFE-8240-99D76564119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1285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8C3BA-9701-4026-9741-721A7AF1A35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8408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CF71A41D-C16B-4542-A76F-A1B7BE987DB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09728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sz="6600" dirty="0" smtClean="0">
                <a:latin typeface="+mn-lt"/>
              </a:rPr>
              <a:t>Ждём всех </a:t>
            </a:r>
            <a:r>
              <a:rPr lang="ru-RU" altLang="en-US" sz="6600" dirty="0" smtClean="0">
                <a:latin typeface="Candara" pitchFamily="34" charset="0"/>
                <a:sym typeface="Wingdings" pitchFamily="2" charset="2"/>
              </a:rPr>
              <a:t></a:t>
            </a:r>
            <a:endParaRPr lang="ru-RU" altLang="en-US" sz="6600" dirty="0" smtClean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875" y="0"/>
            <a:ext cx="10359751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err="1" smtClean="0">
                <a:latin typeface="Candara" panose="020E0502030303020204" pitchFamily="34" charset="0"/>
              </a:rPr>
              <a:t>Манчкинство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Каждый будет экспертом только в своей области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10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То пусто то густо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Несколько </a:t>
            </a:r>
            <a:r>
              <a:rPr lang="ru-RU" altLang="ru-RU" sz="4000" dirty="0" err="1" smtClean="0">
                <a:latin typeface="Candara" panose="020E0502030303020204" pitchFamily="34" charset="0"/>
              </a:rPr>
              <a:t>стримов</a:t>
            </a:r>
            <a:r>
              <a:rPr lang="ru-RU" altLang="ru-RU" sz="4000" dirty="0" smtClean="0">
                <a:latin typeface="Candara" panose="020E0502030303020204" pitchFamily="34" charset="0"/>
              </a:rPr>
              <a:t> разработки идут синфазно и реально делают тестирование бутылочным горлышком 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11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018" y="1"/>
            <a:ext cx="5736982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Без специализации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Не </a:t>
            </a:r>
            <a:r>
              <a:rPr lang="ru-RU" altLang="ru-RU" sz="4000" dirty="0">
                <a:latin typeface="Candara" panose="020E0502030303020204" pitchFamily="34" charset="0"/>
              </a:rPr>
              <a:t>делать специализацию для каждого </a:t>
            </a:r>
            <a:r>
              <a:rPr lang="ru-RU" altLang="ru-RU" sz="4000" dirty="0" err="1" smtClean="0">
                <a:latin typeface="Candara" panose="020E0502030303020204" pitchFamily="34" charset="0"/>
              </a:rPr>
              <a:t>тестировщика</a:t>
            </a:r>
            <a:r>
              <a:rPr lang="ru-RU" altLang="ru-RU" sz="4000" dirty="0">
                <a:latin typeface="Candara" panose="020E0502030303020204" pitchFamily="34" charset="0"/>
              </a:rPr>
              <a:t>,</a:t>
            </a:r>
            <a:r>
              <a:rPr lang="ru-RU" altLang="ru-RU" sz="4000" dirty="0" smtClean="0">
                <a:latin typeface="Candara" panose="020E0502030303020204" pitchFamily="34" charset="0"/>
              </a:rPr>
              <a:t> </a:t>
            </a:r>
            <a:br>
              <a:rPr lang="ru-RU" altLang="ru-RU" sz="4000" dirty="0" smtClean="0">
                <a:latin typeface="Candara" panose="020E0502030303020204" pitchFamily="34" charset="0"/>
              </a:rPr>
            </a:br>
            <a:r>
              <a:rPr lang="ru-RU" altLang="ru-RU" sz="4000" dirty="0" smtClean="0">
                <a:latin typeface="Candara" panose="020E0502030303020204" pitchFamily="34" charset="0"/>
              </a:rPr>
              <a:t>а делать </a:t>
            </a:r>
            <a:r>
              <a:rPr lang="ru-RU" altLang="ru-RU" sz="4000" dirty="0">
                <a:latin typeface="Candara" panose="020E0502030303020204" pitchFamily="34" charset="0"/>
              </a:rPr>
              <a:t>так, чтобы каждый </a:t>
            </a:r>
            <a:r>
              <a:rPr lang="ru-RU" altLang="ru-RU" sz="4000" dirty="0" smtClean="0">
                <a:latin typeface="Candara" panose="020E0502030303020204" pitchFamily="34" charset="0"/>
              </a:rPr>
              <a:t>разбирался </a:t>
            </a:r>
            <a:r>
              <a:rPr lang="ru-RU" altLang="ru-RU" sz="4000" dirty="0">
                <a:latin typeface="Candara" panose="020E0502030303020204" pitchFamily="34" charset="0"/>
              </a:rPr>
              <a:t>во всех областях</a:t>
            </a:r>
          </a:p>
          <a:p>
            <a:pPr>
              <a:spcBef>
                <a:spcPct val="0"/>
              </a:spcBef>
              <a:buNone/>
            </a:pP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12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048"/>
            <a:ext cx="12186586" cy="6861048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Да, но нет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Да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Но нет</a:t>
            </a: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13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39" y="713518"/>
            <a:ext cx="5811061" cy="6144482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Закопайте уже стюардессу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>
                <a:latin typeface="Candara" panose="020E0502030303020204" pitchFamily="34" charset="0"/>
              </a:rPr>
              <a:t>Не надо пытаться влить двухлитровую банку знаний в литровую голову </a:t>
            </a:r>
            <a:r>
              <a:rPr lang="ru-RU" altLang="ru-RU" sz="2800" dirty="0" err="1">
                <a:latin typeface="Candara" panose="020E0502030303020204" pitchFamily="34" charset="0"/>
              </a:rPr>
              <a:t>тестировщика</a:t>
            </a:r>
            <a:r>
              <a:rPr lang="ru-RU" altLang="ru-RU" sz="2800" dirty="0">
                <a:latin typeface="Candara" panose="020E0502030303020204" pitchFamily="34" charset="0"/>
              </a:rPr>
              <a:t>, как это пытаются </a:t>
            </a:r>
            <a:r>
              <a:rPr lang="ru-RU" altLang="ru-RU" sz="2800" dirty="0" smtClean="0">
                <a:latin typeface="Candara" panose="020E0502030303020204" pitchFamily="34" charset="0"/>
              </a:rPr>
              <a:t>сделать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Человече </a:t>
            </a:r>
            <a:r>
              <a:rPr lang="ru-RU" altLang="ru-RU" sz="2800" dirty="0">
                <a:latin typeface="Candara" panose="020E0502030303020204" pitchFamily="34" charset="0"/>
              </a:rPr>
              <a:t>не </a:t>
            </a:r>
            <a:r>
              <a:rPr lang="ru-RU" altLang="ru-RU" sz="2800" dirty="0" smtClean="0">
                <a:latin typeface="Candara" panose="020E0502030303020204" pitchFamily="34" charset="0"/>
              </a:rPr>
              <a:t>может </a:t>
            </a:r>
            <a:r>
              <a:rPr lang="ru-RU" altLang="ru-RU" sz="2800" dirty="0">
                <a:latin typeface="Candara" panose="020E0502030303020204" pitchFamily="34" charset="0"/>
              </a:rPr>
              <a:t>быть экспертом во </a:t>
            </a:r>
            <a:r>
              <a:rPr lang="ru-RU" altLang="ru-RU" sz="2800" dirty="0" smtClean="0">
                <a:latin typeface="Candara" panose="020E0502030303020204" pitchFamily="34" charset="0"/>
              </a:rPr>
              <a:t>всём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>
                <a:latin typeface="Candara" panose="020E0502030303020204" pitchFamily="34" charset="0"/>
              </a:rPr>
              <a:t> Чистая школьная </a:t>
            </a:r>
            <a:r>
              <a:rPr lang="ru-RU" altLang="ru-RU" sz="2800" dirty="0" smtClean="0">
                <a:latin typeface="Candara" panose="020E0502030303020204" pitchFamily="34" charset="0"/>
              </a:rPr>
              <a:t>математика и физика: </a:t>
            </a:r>
            <a:r>
              <a:rPr lang="ru-RU" altLang="ru-RU" sz="2800" dirty="0">
                <a:latin typeface="Candara" panose="020E0502030303020204" pitchFamily="34" charset="0"/>
              </a:rPr>
              <a:t>При векторах, стремящихся в разные стороны, равнодействующая </a:t>
            </a:r>
            <a:r>
              <a:rPr lang="ru-RU" altLang="ru-RU" sz="2800" dirty="0" smtClean="0">
                <a:latin typeface="Candara" panose="020E0502030303020204" pitchFamily="34" charset="0"/>
              </a:rPr>
              <a:t>равна нулю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14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0092" y="0"/>
            <a:ext cx="10284092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И </a:t>
            </a:r>
            <a:r>
              <a:rPr lang="ru-RU" altLang="en-US" sz="5400" b="1" dirty="0" err="1" smtClean="0">
                <a:latin typeface="Candara" panose="020E0502030303020204" pitchFamily="34" charset="0"/>
              </a:rPr>
              <a:t>чо</a:t>
            </a:r>
            <a:r>
              <a:rPr lang="ru-RU" altLang="en-US" sz="5400" b="1" dirty="0" smtClean="0">
                <a:latin typeface="Candara" panose="020E0502030303020204" pitchFamily="34" charset="0"/>
              </a:rPr>
              <a:t>? И </a:t>
            </a:r>
            <a:r>
              <a:rPr lang="ru-RU" altLang="en-US" sz="5400" b="1" dirty="0" err="1" smtClean="0">
                <a:latin typeface="Candara" panose="020E0502030303020204" pitchFamily="34" charset="0"/>
              </a:rPr>
              <a:t>чо</a:t>
            </a:r>
            <a:r>
              <a:rPr lang="ru-RU" altLang="en-US" sz="5400" b="1" dirty="0" smtClean="0">
                <a:latin typeface="Candara" panose="020E0502030303020204" pitchFamily="34" charset="0"/>
              </a:rPr>
              <a:t>?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ru-RU" sz="4000" dirty="0" smtClean="0">
                <a:latin typeface="Candara" panose="020E0502030303020204" pitchFamily="34" charset="0"/>
              </a:rPr>
              <a:t>Knowledge sharing</a:t>
            </a:r>
            <a:r>
              <a:rPr lang="ru-RU" altLang="ru-RU" sz="4000" dirty="0" smtClean="0">
                <a:latin typeface="Candara" panose="020E0502030303020204" pitchFamily="34" charset="0"/>
              </a:rPr>
              <a:t>?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Давайте подумаем вместе</a:t>
            </a:r>
            <a:endParaRPr lang="ru-RU" altLang="ru-RU" sz="40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15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048"/>
            <a:ext cx="12186586" cy="6861048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Да, но нет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Да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Но нет</a:t>
            </a: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16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П - прозрачность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17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9342" y="0"/>
            <a:ext cx="13102684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Тесты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Понятны </a:t>
            </a:r>
            <a:r>
              <a:rPr lang="ru-RU" altLang="ru-RU" sz="4000" dirty="0" err="1" smtClean="0">
                <a:latin typeface="Candara" panose="020E0502030303020204" pitchFamily="34" charset="0"/>
              </a:rPr>
              <a:t>второкласнику</a:t>
            </a:r>
            <a:r>
              <a:rPr lang="ru-RU" altLang="ru-RU" sz="4000" dirty="0" smtClean="0">
                <a:latin typeface="Candara" panose="020E0502030303020204" pitchFamily="34" charset="0"/>
              </a:rPr>
              <a:t> и даже менеджеру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На все вопросы…</a:t>
            </a:r>
            <a:endParaRPr lang="ru-RU" altLang="ru-RU" sz="40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18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922" y="0"/>
            <a:ext cx="10301844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Документация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	</a:t>
            </a:r>
            <a:r>
              <a:rPr lang="ru-RU" altLang="ru-RU" sz="2800" b="1" dirty="0" err="1" smtClean="0">
                <a:latin typeface="Candara" panose="020E0502030303020204" pitchFamily="34" charset="0"/>
              </a:rPr>
              <a:t>Тестерская</a:t>
            </a:r>
            <a:r>
              <a:rPr lang="ru-RU" altLang="ru-RU" sz="2800" b="1" dirty="0" smtClean="0">
                <a:latin typeface="Candara" panose="020E0502030303020204" pitchFamily="34" charset="0"/>
              </a:rPr>
              <a:t> карточка проекта!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Немного </a:t>
            </a:r>
            <a:r>
              <a:rPr lang="ru-RU" altLang="ru-RU" sz="2800" dirty="0">
                <a:latin typeface="Candara" panose="020E0502030303020204" pitchFamily="34" charset="0"/>
              </a:rPr>
              <a:t>о проекте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Кто </a:t>
            </a:r>
            <a:r>
              <a:rPr lang="ru-RU" altLang="ru-RU" sz="2800" dirty="0">
                <a:latin typeface="Candara" panose="020E0502030303020204" pitchFamily="34" charset="0"/>
              </a:rPr>
              <a:t>есть кто на </a:t>
            </a:r>
            <a:r>
              <a:rPr lang="ru-RU" altLang="ru-RU" sz="2800" dirty="0" smtClean="0">
                <a:latin typeface="Candara" panose="020E0502030303020204" pitchFamily="34" charset="0"/>
              </a:rPr>
              <a:t>проекте, </a:t>
            </a:r>
            <a:r>
              <a:rPr lang="ru-RU" altLang="ru-RU" sz="2800" dirty="0">
                <a:latin typeface="Candara" panose="020E0502030303020204" pitchFamily="34" charset="0"/>
              </a:rPr>
              <a:t>за что </a:t>
            </a:r>
            <a:r>
              <a:rPr lang="ru-RU" altLang="ru-RU" sz="2800" dirty="0" smtClean="0">
                <a:latin typeface="Candara" panose="020E0502030303020204" pitchFamily="34" charset="0"/>
              </a:rPr>
              <a:t>отвечает, </a:t>
            </a:r>
            <a:r>
              <a:rPr lang="ru-RU" altLang="ru-RU" sz="2800" dirty="0">
                <a:latin typeface="Candara" panose="020E0502030303020204" pitchFamily="34" charset="0"/>
              </a:rPr>
              <a:t>по каким темам можно мучать и какой </a:t>
            </a:r>
            <a:r>
              <a:rPr lang="ru-RU" altLang="ru-RU" sz="2800" dirty="0" err="1">
                <a:latin typeface="Candara" panose="020E0502030303020204" pitchFamily="34" charset="0"/>
              </a:rPr>
              <a:t>флоу</a:t>
            </a: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работы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Доступы, аккаунты,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креды</a:t>
            </a:r>
            <a:r>
              <a:rPr lang="ru-RU" altLang="ru-RU" sz="2800" dirty="0" smtClean="0">
                <a:latin typeface="Candara" panose="020E0502030303020204" pitchFamily="34" charset="0"/>
              </a:rPr>
              <a:t>, ссылки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ru-RU" sz="2800" dirty="0" err="1" smtClean="0">
                <a:latin typeface="Candara" panose="020E0502030303020204" pitchFamily="34" charset="0"/>
              </a:rPr>
              <a:t>Tips’n’tricks</a:t>
            </a:r>
            <a:r>
              <a:rPr lang="ru-RU" altLang="ru-RU" sz="2800" dirty="0" smtClean="0">
                <a:latin typeface="Candara" panose="020E0502030303020204" pitchFamily="34" charset="0"/>
              </a:rPr>
              <a:t>. </a:t>
            </a:r>
            <a:r>
              <a:rPr lang="ru-RU" altLang="ru-RU" sz="2800" dirty="0">
                <a:latin typeface="Candara" panose="020E0502030303020204" pitchFamily="34" charset="0"/>
              </a:rPr>
              <a:t>Ваши </a:t>
            </a:r>
            <a:r>
              <a:rPr lang="ru-RU" altLang="ru-RU" sz="2800" dirty="0" err="1">
                <a:latin typeface="Candara" panose="020E0502030303020204" pitchFamily="34" charset="0"/>
              </a:rPr>
              <a:t>тестерские</a:t>
            </a: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err="1">
                <a:latin typeface="Candara" panose="020E0502030303020204" pitchFamily="34" charset="0"/>
              </a:rPr>
              <a:t>лайфхаки</a:t>
            </a:r>
            <a:r>
              <a:rPr lang="ru-RU" altLang="ru-RU" sz="2800" dirty="0">
                <a:latin typeface="Candara" panose="020E0502030303020204" pitchFamily="34" charset="0"/>
              </a:rPr>
              <a:t>, что куда ходит, бегает и летает в вашем </a:t>
            </a:r>
            <a:r>
              <a:rPr lang="ru-RU" altLang="ru-RU" sz="2800" dirty="0" smtClean="0">
                <a:latin typeface="Candara" panose="020E0502030303020204" pitchFamily="34" charset="0"/>
              </a:rPr>
              <a:t>проекте</a:t>
            </a: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19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https://scontent-waw1-1.xx.fbcdn.net/v/t1.0-9/11081179_709175629204791_1833534703958979995_n.jpg?oh=7d38bc330bd899026b5dd71b1a3c4bd0&amp;oe=57BC8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52600"/>
            <a:ext cx="46863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6600" dirty="0">
                <a:solidFill>
                  <a:schemeClr val="tx2"/>
                </a:solidFill>
                <a:latin typeface="Candara" panose="020E0502030303020204" pitchFamily="34" charset="0"/>
              </a:rPr>
              <a:t>Андрей Мясников</a:t>
            </a:r>
          </a:p>
        </p:txBody>
      </p:sp>
      <p:sp>
        <p:nvSpPr>
          <p:cNvPr id="3076" name="Rectangle 5"/>
          <p:cNvSpPr txBox="1">
            <a:spLocks noChangeArrowheads="1"/>
          </p:cNvSpPr>
          <p:nvPr/>
        </p:nvSpPr>
        <p:spPr bwMode="auto">
          <a:xfrm>
            <a:off x="457200" y="1600200"/>
            <a:ext cx="4648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en-US" sz="2800" dirty="0">
                <a:latin typeface="Candara" panose="020E0502030303020204" pitchFamily="34" charset="0"/>
              </a:rPr>
              <a:t>В тестировании </a:t>
            </a:r>
            <a:r>
              <a:rPr lang="ru-RU" altLang="en-US" sz="2800" dirty="0" smtClean="0">
                <a:latin typeface="Candara" panose="020E0502030303020204" pitchFamily="34" charset="0"/>
              </a:rPr>
              <a:t>с 2009</a:t>
            </a:r>
            <a:endParaRPr lang="ru-RU" altLang="en-US" sz="2800" dirty="0">
              <a:latin typeface="Candara" panose="020E0502030303020204" pitchFamily="34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latin typeface="Candara" panose="020E0502030303020204" pitchFamily="34" charset="0"/>
            </a:endParaRPr>
          </a:p>
          <a:p>
            <a:pPr eaLnBrk="1" hangingPunct="1">
              <a:buFontTx/>
              <a:buNone/>
            </a:pPr>
            <a:r>
              <a:rPr lang="ru-RU" altLang="en-US" sz="2800" dirty="0">
                <a:latin typeface="Candara" panose="020E0502030303020204" pitchFamily="34" charset="0"/>
              </a:rPr>
              <a:t>Прошел путь от </a:t>
            </a:r>
            <a:r>
              <a:rPr lang="en-US" altLang="en-US" sz="2800" dirty="0">
                <a:latin typeface="Candara" panose="020E0502030303020204" pitchFamily="34" charset="0"/>
              </a:rPr>
              <a:t>Junior Tester</a:t>
            </a:r>
            <a:br>
              <a:rPr lang="en-US" altLang="en-US" sz="2800" dirty="0">
                <a:latin typeface="Candara" panose="020E0502030303020204" pitchFamily="34" charset="0"/>
              </a:rPr>
            </a:br>
            <a:r>
              <a:rPr lang="ru-RU" altLang="en-US" sz="2800" dirty="0">
                <a:latin typeface="Candara" panose="020E0502030303020204" pitchFamily="34" charset="0"/>
              </a:rPr>
              <a:t>до </a:t>
            </a:r>
            <a:r>
              <a:rPr lang="en-US" altLang="en-US" sz="2800" dirty="0">
                <a:latin typeface="Candara" panose="020E0502030303020204" pitchFamily="34" charset="0"/>
              </a:rPr>
              <a:t>Team Lead</a:t>
            </a:r>
          </a:p>
          <a:p>
            <a:pPr eaLnBrk="1" hangingPunct="1">
              <a:buFontTx/>
              <a:buNone/>
            </a:pPr>
            <a:endParaRPr lang="ru-RU" altLang="en-US" sz="2800" dirty="0">
              <a:latin typeface="Candara" panose="020E0502030303020204" pitchFamily="34" charset="0"/>
            </a:endParaRPr>
          </a:p>
          <a:p>
            <a:pPr eaLnBrk="1" hangingPunct="1">
              <a:buFontTx/>
              <a:buNone/>
            </a:pPr>
            <a:r>
              <a:rPr lang="ru-RU" altLang="en-US" sz="2800" dirty="0">
                <a:latin typeface="Candara" panose="020E0502030303020204" pitchFamily="34" charset="0"/>
              </a:rPr>
              <a:t>       Стоял и курил у истоков</a:t>
            </a:r>
          </a:p>
          <a:p>
            <a:pPr eaLnBrk="1" hangingPunct="1">
              <a:buFontTx/>
              <a:buNone/>
            </a:pPr>
            <a:r>
              <a:rPr lang="ru-RU" altLang="en-US" sz="2800" dirty="0">
                <a:latin typeface="Candara" panose="020E0502030303020204" pitchFamily="34" charset="0"/>
              </a:rPr>
              <a:t>       </a:t>
            </a:r>
            <a:r>
              <a:rPr lang="en-US" altLang="en-US" sz="2800" dirty="0">
                <a:latin typeface="Candara" panose="020E0502030303020204" pitchFamily="34" charset="0"/>
              </a:rPr>
              <a:t>Radio QA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latin typeface="Candara" panose="020E0502030303020204" pitchFamily="34" charset="0"/>
              </a:rPr>
              <a:t>		</a:t>
            </a:r>
            <a:r>
              <a:rPr lang="ru-RU" altLang="en-US" sz="2800" dirty="0">
                <a:latin typeface="Candara" panose="020E0502030303020204" pitchFamily="34" charset="0"/>
              </a:rPr>
              <a:t>Блог</a:t>
            </a:r>
          </a:p>
          <a:p>
            <a:pPr eaLnBrk="1" hangingPunct="1">
              <a:buFontTx/>
              <a:buNone/>
            </a:pPr>
            <a:r>
              <a:rPr lang="ru-RU" altLang="en-US" sz="2800" dirty="0">
                <a:latin typeface="Candara" panose="020E0502030303020204" pitchFamily="34" charset="0"/>
              </a:rPr>
              <a:t>		Ленивого</a:t>
            </a:r>
          </a:p>
          <a:p>
            <a:pPr eaLnBrk="1" hangingPunct="1">
              <a:buFontTx/>
              <a:buNone/>
            </a:pPr>
            <a:r>
              <a:rPr lang="ru-RU" altLang="en-US" sz="2800" dirty="0">
                <a:latin typeface="Candara" panose="020E0502030303020204" pitchFamily="34" charset="0"/>
              </a:rPr>
              <a:t>		</a:t>
            </a:r>
            <a:r>
              <a:rPr lang="ru-RU" altLang="en-US" sz="2800" dirty="0" err="1">
                <a:latin typeface="Candara" panose="020E0502030303020204" pitchFamily="34" charset="0"/>
              </a:rPr>
              <a:t>Тестировщика</a:t>
            </a:r>
            <a:endParaRPr lang="ru-RU" altLang="en-US" sz="2800" dirty="0">
              <a:latin typeface="Candara" panose="020E0502030303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800" dirty="0">
              <a:latin typeface="Candara" panose="020E0502030303020204" pitchFamily="34" charset="0"/>
            </a:endParaRP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938588"/>
            <a:ext cx="244951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http://joxi.ru/eAOqV4yI3bQ1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05413"/>
            <a:ext cx="15525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9342" y="0"/>
            <a:ext cx="13102684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Независимый исполнитель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Представьте</a:t>
            </a:r>
            <a:r>
              <a:rPr lang="ru-RU" altLang="ru-RU" sz="2800" dirty="0">
                <a:latin typeface="Candara" panose="020E0502030303020204" pitchFamily="34" charset="0"/>
              </a:rPr>
              <a:t>, что все ваши </a:t>
            </a:r>
            <a:r>
              <a:rPr lang="ru-RU" altLang="ru-RU" sz="2800" dirty="0" err="1">
                <a:latin typeface="Candara" panose="020E0502030303020204" pitchFamily="34" charset="0"/>
              </a:rPr>
              <a:t>тестировщики</a:t>
            </a:r>
            <a:r>
              <a:rPr lang="ru-RU" altLang="ru-RU" sz="2800" dirty="0">
                <a:latin typeface="Candara" panose="020E0502030303020204" pitchFamily="34" charset="0"/>
              </a:rPr>
              <a:t> заболели, а у вас вышел в субботу новичок, </a:t>
            </a:r>
            <a:r>
              <a:rPr lang="ru-RU" altLang="ru-RU" sz="2800" dirty="0" smtClean="0">
                <a:latin typeface="Candara" panose="020E0502030303020204" pitchFamily="34" charset="0"/>
              </a:rPr>
              <a:t>которому </a:t>
            </a:r>
            <a:r>
              <a:rPr lang="ru-RU" altLang="ru-RU" sz="2800" dirty="0">
                <a:latin typeface="Candara" panose="020E0502030303020204" pitchFamily="34" charset="0"/>
              </a:rPr>
              <a:t>жизненно важно прогнать набор тестов на продукте, в котором он </a:t>
            </a:r>
            <a:r>
              <a:rPr lang="ru-RU" altLang="ru-RU" sz="2800" dirty="0" smtClean="0">
                <a:latin typeface="Candara" panose="020E0502030303020204" pitchFamily="34" charset="0"/>
              </a:rPr>
              <a:t>разбирается </a:t>
            </a:r>
            <a:r>
              <a:rPr lang="ru-RU" altLang="ru-RU" sz="2800" dirty="0">
                <a:latin typeface="Candara" panose="020E0502030303020204" pitchFamily="34" charset="0"/>
              </a:rPr>
              <a:t>не так хорошо, как бы вам </a:t>
            </a:r>
            <a:r>
              <a:rPr lang="ru-RU" altLang="ru-RU" sz="2800" dirty="0" smtClean="0">
                <a:latin typeface="Candara" panose="020E0502030303020204" pitchFamily="34" charset="0"/>
              </a:rPr>
              <a:t>хотелось</a:t>
            </a: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20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ngimg.com/uploads/github/github_PNG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67267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err="1" smtClean="0">
                <a:latin typeface="Candara" panose="020E0502030303020204" pitchFamily="34" charset="0"/>
              </a:rPr>
              <a:t>Фича-бранчинг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21</a:t>
            </a:r>
            <a:r>
              <a:rPr lang="en-US" altLang="en-US" sz="2800" dirty="0" smtClean="0"/>
              <a:t>/</a:t>
            </a:r>
            <a:r>
              <a:rPr lang="ru-RU" altLang="en-US" sz="2800" dirty="0" smtClean="0"/>
              <a:t>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01" y="571101"/>
            <a:ext cx="5715798" cy="5715798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err="1" smtClean="0">
                <a:latin typeface="Candara" panose="020E0502030303020204" pitchFamily="34" charset="0"/>
              </a:rPr>
              <a:t>Фича-бранчинг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Под </a:t>
            </a:r>
            <a:r>
              <a:rPr lang="ru-RU" altLang="ru-RU" sz="2800" dirty="0">
                <a:latin typeface="Candara" panose="020E0502030303020204" pitchFamily="34" charset="0"/>
              </a:rPr>
              <a:t>разработку каждой </a:t>
            </a:r>
            <a:r>
              <a:rPr lang="ru-RU" altLang="ru-RU" sz="2800" dirty="0" err="1">
                <a:latin typeface="Candara" panose="020E0502030303020204" pitchFamily="34" charset="0"/>
              </a:rPr>
              <a:t>фичи</a:t>
            </a:r>
            <a:r>
              <a:rPr lang="ru-RU" altLang="ru-RU" sz="2800" dirty="0">
                <a:latin typeface="Candara" panose="020E0502030303020204" pitchFamily="34" charset="0"/>
              </a:rPr>
              <a:t> набираются люди в маленькие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саб</a:t>
            </a:r>
            <a:r>
              <a:rPr lang="ru-RU" altLang="ru-RU" sz="2800" dirty="0" smtClean="0">
                <a:latin typeface="Candara" panose="020E0502030303020204" pitchFamily="34" charset="0"/>
              </a:rPr>
              <a:t>-команды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Допустим, в </a:t>
            </a:r>
            <a:r>
              <a:rPr lang="ru-RU" altLang="ru-RU" sz="2800" dirty="0">
                <a:latin typeface="Candara" panose="020E0502030303020204" pitchFamily="34" charset="0"/>
              </a:rPr>
              <a:t>начале </a:t>
            </a:r>
            <a:r>
              <a:rPr lang="ru-RU" altLang="ru-RU" sz="2800" dirty="0" smtClean="0">
                <a:latin typeface="Candara" panose="020E0502030303020204" pitchFamily="34" charset="0"/>
              </a:rPr>
              <a:t>спринта есть </a:t>
            </a:r>
            <a:r>
              <a:rPr lang="ru-RU" altLang="ru-RU" sz="2800" dirty="0">
                <a:latin typeface="Candara" panose="020E0502030303020204" pitchFamily="34" charset="0"/>
              </a:rPr>
              <a:t>8 программистов и 3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тестировщика</a:t>
            </a:r>
            <a:endParaRPr lang="ru-RU" altLang="ru-RU" sz="28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>
                <a:latin typeface="Candara" panose="020E0502030303020204" pitchFamily="34" charset="0"/>
              </a:rPr>
              <a:t>Н</a:t>
            </a:r>
            <a:r>
              <a:rPr lang="ru-RU" altLang="ru-RU" sz="2800" dirty="0" smtClean="0">
                <a:latin typeface="Candara" panose="020E0502030303020204" pitchFamily="34" charset="0"/>
              </a:rPr>
              <a:t>адо </a:t>
            </a:r>
            <a:r>
              <a:rPr lang="ru-RU" altLang="ru-RU" sz="2800" dirty="0">
                <a:latin typeface="Candara" panose="020E0502030303020204" pitchFamily="34" charset="0"/>
              </a:rPr>
              <a:t>запилить в спринт новую </a:t>
            </a:r>
            <a:r>
              <a:rPr lang="ru-RU" altLang="ru-RU" sz="2800" dirty="0" smtClean="0">
                <a:latin typeface="Candara" panose="020E0502030303020204" pitchFamily="34" charset="0"/>
              </a:rPr>
              <a:t>заглушку, новый </a:t>
            </a:r>
            <a:r>
              <a:rPr lang="ru-RU" altLang="ru-RU" sz="2800" dirty="0">
                <a:latin typeface="Candara" panose="020E0502030303020204" pitchFamily="34" charset="0"/>
              </a:rPr>
              <a:t>механизм авторизации. Ну и </a:t>
            </a:r>
            <a:r>
              <a:rPr lang="ru-RU" altLang="ru-RU" sz="2800" dirty="0" err="1">
                <a:latin typeface="Candara" panose="020E0502030303020204" pitchFamily="34" charset="0"/>
              </a:rPr>
              <a:t>техдолга</a:t>
            </a:r>
            <a:r>
              <a:rPr lang="ru-RU" altLang="ru-RU" sz="2800" dirty="0">
                <a:latin typeface="Candara" panose="020E0502030303020204" pitchFamily="34" charset="0"/>
              </a:rPr>
              <a:t> там немного ещё </a:t>
            </a:r>
            <a:r>
              <a:rPr lang="ru-RU" altLang="ru-RU" sz="2800" dirty="0" smtClean="0">
                <a:latin typeface="Candara" panose="020E0502030303020204" pitchFamily="34" charset="0"/>
              </a:rPr>
              <a:t>будет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22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01" y="571101"/>
            <a:ext cx="5715798" cy="5715798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err="1" smtClean="0">
                <a:latin typeface="Candara" panose="020E0502030303020204" pitchFamily="34" charset="0"/>
              </a:rPr>
              <a:t>Фича-бранчинг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Вот </a:t>
            </a:r>
            <a:r>
              <a:rPr lang="ru-RU" altLang="ru-RU" sz="2800" dirty="0">
                <a:latin typeface="Candara" panose="020E0502030303020204" pitchFamily="34" charset="0"/>
              </a:rPr>
              <a:t>и </a:t>
            </a:r>
            <a:r>
              <a:rPr lang="ru-RU" altLang="ru-RU" sz="2800" dirty="0" smtClean="0">
                <a:latin typeface="Candara" panose="020E0502030303020204" pitchFamily="34" charset="0"/>
              </a:rPr>
              <a:t>закрепля</a:t>
            </a:r>
            <a:r>
              <a:rPr lang="ru-RU" altLang="ru-RU" sz="2800" dirty="0">
                <a:latin typeface="Candara" panose="020E0502030303020204" pitchFamily="34" charset="0"/>
              </a:rPr>
              <a:t>ю</a:t>
            </a:r>
            <a:r>
              <a:rPr lang="ru-RU" altLang="ru-RU" sz="2800" dirty="0" smtClean="0">
                <a:latin typeface="Candara" panose="020E0502030303020204" pitchFamily="34" charset="0"/>
              </a:rPr>
              <a:t>тся </a:t>
            </a:r>
            <a:r>
              <a:rPr lang="ru-RU" altLang="ru-RU" sz="2800" dirty="0">
                <a:latin typeface="Candara" panose="020E0502030303020204" pitchFamily="34" charset="0"/>
              </a:rPr>
              <a:t>за каждой </a:t>
            </a:r>
            <a:r>
              <a:rPr lang="ru-RU" altLang="ru-RU" sz="2800" dirty="0" err="1">
                <a:latin typeface="Candara" panose="020E0502030303020204" pitchFamily="34" charset="0"/>
              </a:rPr>
              <a:t>фичей</a:t>
            </a:r>
            <a:r>
              <a:rPr lang="ru-RU" altLang="ru-RU" sz="2800" dirty="0">
                <a:latin typeface="Candara" panose="020E0502030303020204" pitchFamily="34" charset="0"/>
              </a:rPr>
              <a:t> конкретные </a:t>
            </a:r>
            <a:r>
              <a:rPr lang="ru-RU" altLang="ru-RU" sz="2800" dirty="0" smtClean="0">
                <a:latin typeface="Candara" panose="020E0502030303020204" pitchFamily="34" charset="0"/>
              </a:rPr>
              <a:t>люди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На </a:t>
            </a:r>
            <a:r>
              <a:rPr lang="ru-RU" altLang="ru-RU" sz="2800" dirty="0">
                <a:latin typeface="Candara" panose="020E0502030303020204" pitchFamily="34" charset="0"/>
              </a:rPr>
              <a:t>заглушку 3 </a:t>
            </a:r>
            <a:r>
              <a:rPr lang="ru-RU" altLang="ru-RU" sz="2800" dirty="0" smtClean="0">
                <a:latin typeface="Candara" panose="020E0502030303020204" pitchFamily="34" charset="0"/>
              </a:rPr>
              <a:t>программиста </a:t>
            </a:r>
            <a:r>
              <a:rPr lang="ru-RU" altLang="ru-RU" sz="2800" dirty="0">
                <a:latin typeface="Candara" panose="020E0502030303020204" pitchFamily="34" charset="0"/>
              </a:rPr>
              <a:t>и 1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тестировщик</a:t>
            </a:r>
            <a:r>
              <a:rPr lang="ru-RU" altLang="ru-RU" sz="2800" dirty="0" smtClean="0">
                <a:latin typeface="Candara" panose="020E0502030303020204" pitchFamily="34" charset="0"/>
              </a:rPr>
              <a:t> </a:t>
            </a:r>
            <a:r>
              <a:rPr lang="ru-RU" altLang="ru-RU" sz="2800" dirty="0">
                <a:latin typeface="Candara" panose="020E0502030303020204" pitchFamily="34" charset="0"/>
              </a:rPr>
              <a:t>Аристарх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>
                <a:latin typeface="Candara" panose="020E0502030303020204" pitchFamily="34" charset="0"/>
              </a:rPr>
              <a:t>-На авторизацию 3 </a:t>
            </a:r>
            <a:r>
              <a:rPr lang="ru-RU" altLang="ru-RU" sz="2800" dirty="0" smtClean="0">
                <a:latin typeface="Candara" panose="020E0502030303020204" pitchFamily="34" charset="0"/>
              </a:rPr>
              <a:t>программиста </a:t>
            </a:r>
            <a:r>
              <a:rPr lang="ru-RU" altLang="ru-RU" sz="2800" dirty="0">
                <a:latin typeface="Candara" panose="020E0502030303020204" pitchFamily="34" charset="0"/>
              </a:rPr>
              <a:t>и 1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тестировщик</a:t>
            </a:r>
            <a:r>
              <a:rPr lang="ru-RU" altLang="ru-RU" sz="2800" dirty="0" smtClean="0">
                <a:latin typeface="Candara" panose="020E0502030303020204" pitchFamily="34" charset="0"/>
              </a:rPr>
              <a:t> </a:t>
            </a:r>
            <a:r>
              <a:rPr lang="ru-RU" altLang="ru-RU" sz="2800" dirty="0" err="1">
                <a:latin typeface="Candara" panose="020E0502030303020204" pitchFamily="34" charset="0"/>
              </a:rPr>
              <a:t>Васисуалий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>
                <a:latin typeface="Candara" panose="020E0502030303020204" pitchFamily="34" charset="0"/>
              </a:rPr>
              <a:t>-На </a:t>
            </a:r>
            <a:r>
              <a:rPr lang="ru-RU" altLang="ru-RU" sz="2800" dirty="0" err="1">
                <a:latin typeface="Candara" panose="020E0502030303020204" pitchFamily="34" charset="0"/>
              </a:rPr>
              <a:t>техдолг</a:t>
            </a:r>
            <a:r>
              <a:rPr lang="ru-RU" altLang="ru-RU" sz="2800" dirty="0">
                <a:latin typeface="Candara" panose="020E0502030303020204" pitchFamily="34" charset="0"/>
              </a:rPr>
              <a:t> 2 </a:t>
            </a:r>
            <a:r>
              <a:rPr lang="ru-RU" altLang="ru-RU" sz="2800" dirty="0" smtClean="0">
                <a:latin typeface="Candara" panose="020E0502030303020204" pitchFamily="34" charset="0"/>
              </a:rPr>
              <a:t>программиста </a:t>
            </a:r>
            <a:r>
              <a:rPr lang="ru-RU" altLang="ru-RU" sz="2800" dirty="0">
                <a:latin typeface="Candara" panose="020E0502030303020204" pitchFamily="34" charset="0"/>
              </a:rPr>
              <a:t>и 1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тестировщик</a:t>
            </a:r>
            <a:r>
              <a:rPr lang="ru-RU" altLang="ru-RU" sz="2800" dirty="0" smtClean="0">
                <a:latin typeface="Candara" panose="020E0502030303020204" pitchFamily="34" charset="0"/>
              </a:rPr>
              <a:t> </a:t>
            </a:r>
            <a:r>
              <a:rPr lang="ru-RU" altLang="ru-RU" sz="2800" dirty="0">
                <a:latin typeface="Candara" panose="020E0502030303020204" pitchFamily="34" charset="0"/>
              </a:rPr>
              <a:t>Никанор</a:t>
            </a:r>
            <a:endParaRPr lang="ru-RU" altLang="ru-RU" sz="28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22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-1828800"/>
            <a:ext cx="9135533" cy="941893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Хороший тамада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Измеримость и прозрачность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Всегда есть конкретный исполнитель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28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23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-1828800"/>
            <a:ext cx="9135533" cy="941893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…и конкурсы интересные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24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-1828800"/>
            <a:ext cx="9135533" cy="941893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…и конкурсы интересные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25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Данный подход </a:t>
            </a:r>
            <a:r>
              <a:rPr lang="ru-RU" altLang="ru-RU" sz="2800" dirty="0">
                <a:latin typeface="Candara" panose="020E0502030303020204" pitchFamily="34" charset="0"/>
              </a:rPr>
              <a:t>подойдёт в тех командах, где </a:t>
            </a:r>
            <a:r>
              <a:rPr lang="ru-RU" altLang="ru-RU" sz="2800" dirty="0" err="1">
                <a:latin typeface="Candara" panose="020E0502030303020204" pitchFamily="34" charset="0"/>
              </a:rPr>
              <a:t>тестировщики</a:t>
            </a:r>
            <a:r>
              <a:rPr lang="ru-RU" altLang="ru-RU" sz="2800" dirty="0">
                <a:latin typeface="Candara" panose="020E0502030303020204" pitchFamily="34" charset="0"/>
              </a:rPr>
              <a:t> в основном уровня </a:t>
            </a:r>
            <a:r>
              <a:rPr lang="ru-RU" altLang="ru-RU" sz="2800" dirty="0" err="1">
                <a:latin typeface="Candara" panose="020E0502030303020204" pitchFamily="34" charset="0"/>
              </a:rPr>
              <a:t>миддл</a:t>
            </a:r>
            <a:r>
              <a:rPr lang="ru-RU" altLang="ru-RU" sz="2800" dirty="0">
                <a:latin typeface="Candara" panose="020E0502030303020204" pitchFamily="34" charset="0"/>
              </a:rPr>
              <a:t> и выше и обладают сильным чувством ответственности </a:t>
            </a:r>
            <a:r>
              <a:rPr lang="ru-RU" altLang="ru-RU" sz="2800" dirty="0" smtClean="0">
                <a:latin typeface="Candara" panose="020E0502030303020204" pitchFamily="34" charset="0"/>
              </a:rPr>
              <a:t>и </a:t>
            </a:r>
            <a:r>
              <a:rPr lang="ru-RU" altLang="ru-RU" sz="2800" dirty="0">
                <a:latin typeface="Candara" panose="020E0502030303020204" pitchFamily="34" charset="0"/>
              </a:rPr>
              <a:t>не нуждаются в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микроменеджменте</a:t>
            </a:r>
            <a:endParaRPr lang="ru-RU" altLang="ru-RU" sz="28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28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-1828800"/>
            <a:ext cx="9135533" cy="941893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…и конкурсы интересные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25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>
                <a:latin typeface="Candara" panose="020E0502030303020204" pitchFamily="34" charset="0"/>
              </a:rPr>
              <a:t>Данный подход подойдёт в тех компаниях, где </a:t>
            </a:r>
            <a:r>
              <a:rPr lang="ru-RU" altLang="ru-RU" sz="2800" dirty="0" smtClean="0">
                <a:latin typeface="Candara" panose="020E0502030303020204" pitchFamily="34" charset="0"/>
              </a:rPr>
              <a:t>курс </a:t>
            </a:r>
            <a:r>
              <a:rPr lang="ru-RU" altLang="ru-RU" sz="2800" dirty="0">
                <a:latin typeface="Candara" panose="020E0502030303020204" pitchFamily="34" charset="0"/>
              </a:rPr>
              <a:t>идёт </a:t>
            </a:r>
            <a:r>
              <a:rPr lang="ru-RU" altLang="ru-RU" sz="2800" dirty="0" smtClean="0">
                <a:latin typeface="Candara" panose="020E0502030303020204" pitchFamily="34" charset="0"/>
              </a:rPr>
              <a:t>на </a:t>
            </a:r>
            <a:r>
              <a:rPr lang="en-US" altLang="ru-RU" sz="2800" dirty="0" smtClean="0">
                <a:latin typeface="Candara" panose="020E0502030303020204" pitchFamily="34" charset="0"/>
              </a:rPr>
              <a:t>CI</a:t>
            </a:r>
            <a:r>
              <a:rPr lang="ru-RU" altLang="ru-RU" sz="2800" dirty="0" smtClean="0">
                <a:latin typeface="Candara" panose="020E0502030303020204" pitchFamily="34" charset="0"/>
              </a:rPr>
              <a:t>/</a:t>
            </a:r>
            <a:r>
              <a:rPr lang="en-US" altLang="ru-RU" sz="2800" dirty="0" smtClean="0">
                <a:latin typeface="Candara" panose="020E0502030303020204" pitchFamily="34" charset="0"/>
              </a:rPr>
              <a:t>CD</a:t>
            </a:r>
            <a:r>
              <a:rPr lang="ru-RU" altLang="ru-RU" sz="2800" dirty="0" smtClean="0">
                <a:latin typeface="Candara" panose="020E0502030303020204" pitchFamily="34" charset="0"/>
              </a:rPr>
              <a:t> </a:t>
            </a:r>
            <a:r>
              <a:rPr lang="ru-RU" altLang="ru-RU" sz="2800" dirty="0">
                <a:latin typeface="Candara" panose="020E0502030303020204" pitchFamily="34" charset="0"/>
              </a:rPr>
              <a:t>и команды разработки должны быть действительно гибкими, </a:t>
            </a:r>
            <a:r>
              <a:rPr lang="ru-RU" altLang="ru-RU" sz="2800" dirty="0" smtClean="0">
                <a:latin typeface="Candara" panose="020E0502030303020204" pitchFamily="34" charset="0"/>
              </a:rPr>
              <a:t>то </a:t>
            </a:r>
            <a:r>
              <a:rPr lang="ru-RU" altLang="ru-RU" sz="2800" dirty="0">
                <a:latin typeface="Candara" panose="020E0502030303020204" pitchFamily="34" charset="0"/>
              </a:rPr>
              <a:t>есть слово </a:t>
            </a:r>
            <a:r>
              <a:rPr lang="ru-RU" altLang="ru-RU" sz="2800" dirty="0" smtClean="0">
                <a:latin typeface="Candara" panose="020E0502030303020204" pitchFamily="34" charset="0"/>
              </a:rPr>
              <a:t>«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аджайл</a:t>
            </a:r>
            <a:r>
              <a:rPr lang="ru-RU" altLang="ru-RU" sz="2800" dirty="0" smtClean="0">
                <a:latin typeface="Candara" panose="020E0502030303020204" pitchFamily="34" charset="0"/>
              </a:rPr>
              <a:t>» </a:t>
            </a:r>
            <a:r>
              <a:rPr lang="ru-RU" altLang="ru-RU" sz="2800" dirty="0">
                <a:latin typeface="Candara" panose="020E0502030303020204" pitchFamily="34" charset="0"/>
              </a:rPr>
              <a:t>обозначает не </a:t>
            </a:r>
            <a:r>
              <a:rPr lang="ru-RU" altLang="ru-RU" sz="2800" dirty="0" smtClean="0">
                <a:latin typeface="Candara" panose="020E0502030303020204" pitchFamily="34" charset="0"/>
              </a:rPr>
              <a:t>отсутствие </a:t>
            </a:r>
            <a:r>
              <a:rPr lang="ru-RU" altLang="ru-RU" sz="2800" dirty="0">
                <a:latin typeface="Candara" panose="020E0502030303020204" pitchFamily="34" charset="0"/>
              </a:rPr>
              <a:t>документации и </a:t>
            </a:r>
            <a:r>
              <a:rPr lang="ru-RU" altLang="ru-RU" sz="2800" dirty="0" err="1">
                <a:latin typeface="Candara" panose="020E0502030303020204" pitchFamily="34" charset="0"/>
              </a:rPr>
              <a:t>говнокодинг</a:t>
            </a:r>
            <a:r>
              <a:rPr lang="ru-RU" altLang="ru-RU" sz="2800" dirty="0">
                <a:latin typeface="Candara" panose="020E0502030303020204" pitchFamily="34" charset="0"/>
              </a:rPr>
              <a:t> на коленке, а реальную гибкость в процессах и мышлении</a:t>
            </a:r>
            <a:endParaRPr lang="ru-RU" altLang="ru-RU" sz="28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-1828800"/>
            <a:ext cx="9135533" cy="941893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…и конкурсы интересные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25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>
                <a:latin typeface="Candara" panose="020E0502030303020204" pitchFamily="34" charset="0"/>
              </a:rPr>
              <a:t>Данный подход сработает только в том </a:t>
            </a:r>
            <a:r>
              <a:rPr lang="ru-RU" altLang="ru-RU" sz="2800" dirty="0" smtClean="0">
                <a:latin typeface="Candara" panose="020E0502030303020204" pitchFamily="34" charset="0"/>
              </a:rPr>
              <a:t>случае, </a:t>
            </a:r>
            <a:r>
              <a:rPr lang="ru-RU" altLang="ru-RU" sz="2800" dirty="0">
                <a:latin typeface="Candara" panose="020E0502030303020204" pitchFamily="34" charset="0"/>
              </a:rPr>
              <a:t>если </a:t>
            </a:r>
            <a:r>
              <a:rPr lang="ru-RU" altLang="ru-RU" sz="2800" dirty="0" err="1">
                <a:latin typeface="Candara" panose="020E0502030303020204" pitchFamily="34" charset="0"/>
              </a:rPr>
              <a:t>тестировщик</a:t>
            </a: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будет досконально </a:t>
            </a:r>
            <a:r>
              <a:rPr lang="ru-RU" altLang="ru-RU" sz="2800" dirty="0">
                <a:latin typeface="Candara" panose="020E0502030303020204" pitchFamily="34" charset="0"/>
              </a:rPr>
              <a:t>документировать всё о </a:t>
            </a:r>
            <a:r>
              <a:rPr lang="ru-RU" altLang="ru-RU" sz="2800" dirty="0" err="1">
                <a:latin typeface="Candara" panose="020E0502030303020204" pitchFamily="34" charset="0"/>
              </a:rPr>
              <a:t>фиче</a:t>
            </a:r>
            <a:r>
              <a:rPr lang="ru-RU" altLang="ru-RU" sz="2800" dirty="0">
                <a:latin typeface="Candara" panose="020E0502030303020204" pitchFamily="34" charset="0"/>
              </a:rPr>
              <a:t>, которую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теструет</a:t>
            </a:r>
            <a:r>
              <a:rPr lang="ru-RU" altLang="ru-RU" sz="2800" dirty="0" smtClean="0">
                <a:latin typeface="Candara" panose="020E0502030303020204" pitchFamily="34" charset="0"/>
              </a:rPr>
              <a:t> </a:t>
            </a:r>
            <a:r>
              <a:rPr lang="ru-RU" altLang="ru-RU" sz="2800" dirty="0">
                <a:latin typeface="Candara" panose="020E0502030303020204" pitchFamily="34" charset="0"/>
              </a:rPr>
              <a:t>и бизнес будет давать ему на это </a:t>
            </a:r>
            <a:r>
              <a:rPr lang="ru-RU" altLang="ru-RU" sz="2800" dirty="0" smtClean="0">
                <a:latin typeface="Candara" panose="020E0502030303020204" pitchFamily="34" charset="0"/>
              </a:rPr>
              <a:t>время. Иначе </a:t>
            </a:r>
            <a:r>
              <a:rPr lang="en-US" altLang="ru-RU" sz="2800" dirty="0" smtClean="0">
                <a:latin typeface="Candara" panose="020E0502030303020204" pitchFamily="34" charset="0"/>
              </a:rPr>
              <a:t>bus factor</a:t>
            </a:r>
            <a:r>
              <a:rPr lang="ru-RU" altLang="ru-RU" sz="2800" dirty="0" smtClean="0">
                <a:latin typeface="Candara" panose="020E0502030303020204" pitchFamily="34" charset="0"/>
              </a:rPr>
              <a:t>.</a:t>
            </a:r>
            <a:endParaRPr lang="ru-RU" altLang="ru-RU" sz="2800" dirty="0"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048"/>
            <a:ext cx="12186586" cy="6861048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Да, но нет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Да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Но нет</a:t>
            </a: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/>
              <a:t>2</a:t>
            </a:r>
            <a:r>
              <a:rPr lang="ru-RU" altLang="en-US" sz="2800" dirty="0" smtClean="0"/>
              <a:t>6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57200" y="3733800"/>
            <a:ext cx="822960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en-US">
              <a:latin typeface="Candara" panose="020E0502030303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4AEC4BB8-EFB7-8F43-B140-88FE1778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0"/>
            <a:ext cx="12192000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Самое главное забыли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1143000" y="1600200"/>
            <a:ext cx="6934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4000" b="1" dirty="0" smtClean="0">
                <a:latin typeface="Candara" panose="020E0502030303020204" pitchFamily="34" charset="0"/>
              </a:rPr>
              <a:t>ЛЮДИ</a:t>
            </a: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27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9915"/>
            <a:ext cx="9144000" cy="3882803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Зрелость сотрудников</a:t>
            </a: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28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Строить </a:t>
            </a:r>
            <a:r>
              <a:rPr lang="ru-RU" altLang="ru-RU" sz="2800" dirty="0">
                <a:latin typeface="Candara" panose="020E0502030303020204" pitchFamily="34" charset="0"/>
              </a:rPr>
              <a:t>команду и выбирать ваш подход надо исходя из уровня ответственности, </a:t>
            </a:r>
            <a:r>
              <a:rPr lang="ru-RU" altLang="ru-RU" sz="2800" dirty="0" smtClean="0">
                <a:latin typeface="Candara" panose="020E0502030303020204" pitchFamily="34" charset="0"/>
              </a:rPr>
              <a:t>который </a:t>
            </a:r>
            <a:r>
              <a:rPr lang="ru-RU" altLang="ru-RU" sz="2800" dirty="0">
                <a:latin typeface="Candara" panose="020E0502030303020204" pitchFamily="34" charset="0"/>
              </a:rPr>
              <a:t>у них </a:t>
            </a:r>
            <a:r>
              <a:rPr lang="ru-RU" altLang="ru-RU" sz="2800" dirty="0" smtClean="0">
                <a:latin typeface="Candara" panose="020E0502030303020204" pitchFamily="34" charset="0"/>
              </a:rPr>
              <a:t>есть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Круто</a:t>
            </a:r>
            <a:r>
              <a:rPr lang="ru-RU" altLang="ru-RU" sz="2800" dirty="0">
                <a:latin typeface="Candara" panose="020E0502030303020204" pitchFamily="34" charset="0"/>
              </a:rPr>
              <a:t>, когда у вас есть возможность самому набрать команду с нуля. Но иногда же приходится приходить в уже готовую или не </a:t>
            </a:r>
            <a:r>
              <a:rPr lang="ru-RU" altLang="ru-RU" sz="2800" dirty="0" smtClean="0">
                <a:latin typeface="Candara" panose="020E0502030303020204" pitchFamily="34" charset="0"/>
              </a:rPr>
              <a:t>совсем готовую команду</a:t>
            </a:r>
            <a:endParaRPr lang="ru-RU" altLang="ru-RU" sz="2800" dirty="0">
              <a:latin typeface="Candara" panose="020E0502030303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466" y="1"/>
            <a:ext cx="10855287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Ответственность</a:t>
            </a: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29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162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1.  Видит </a:t>
            </a:r>
            <a:r>
              <a:rPr lang="ru-RU" altLang="ru-RU" sz="2800" dirty="0">
                <a:latin typeface="Candara" panose="020E0502030303020204" pitchFamily="34" charset="0"/>
              </a:rPr>
              <a:t>неудачи только в </a:t>
            </a:r>
            <a:r>
              <a:rPr lang="ru-RU" altLang="ru-RU" sz="2800" dirty="0" smtClean="0">
                <a:latin typeface="Candara" panose="020E0502030303020204" pitchFamily="34" charset="0"/>
              </a:rPr>
              <a:t>других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         2. Ищет </a:t>
            </a:r>
            <a:r>
              <a:rPr lang="ru-RU" altLang="ru-RU" sz="2800" dirty="0">
                <a:latin typeface="Candara" panose="020E0502030303020204" pitchFamily="34" charset="0"/>
              </a:rPr>
              <a:t>причины косяков в себе, но </a:t>
            </a:r>
            <a:r>
              <a:rPr lang="ru-RU" altLang="ru-RU" sz="2800" dirty="0" smtClean="0">
                <a:latin typeface="Candara" panose="020E0502030303020204" pitchFamily="34" charset="0"/>
              </a:rPr>
              <a:t>не 	  способен </a:t>
            </a:r>
            <a:r>
              <a:rPr lang="ru-RU" altLang="ru-RU" sz="2800" dirty="0">
                <a:latin typeface="Candara" panose="020E0502030303020204" pitchFamily="34" charset="0"/>
              </a:rPr>
              <a:t>из этого что-то </a:t>
            </a:r>
            <a:r>
              <a:rPr lang="ru-RU" altLang="ru-RU" sz="2800" dirty="0" smtClean="0">
                <a:latin typeface="Candara" panose="020E0502030303020204" pitchFamily="34" charset="0"/>
              </a:rPr>
              <a:t>вынести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3. Готов </a:t>
            </a:r>
            <a:r>
              <a:rPr lang="ru-RU" altLang="ru-RU" sz="2800" dirty="0">
                <a:latin typeface="Candara" panose="020E0502030303020204" pitchFamily="34" charset="0"/>
              </a:rPr>
              <a:t>брать на себя ответственность </a:t>
            </a:r>
            <a:r>
              <a:rPr lang="ru-RU" altLang="ru-RU" sz="2800" dirty="0" smtClean="0">
                <a:latin typeface="Candara" panose="020E0502030303020204" pitchFamily="34" charset="0"/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    за </a:t>
            </a:r>
            <a:r>
              <a:rPr lang="ru-RU" altLang="ru-RU" sz="2800" dirty="0">
                <a:latin typeface="Candara" panose="020E0502030303020204" pitchFamily="34" charset="0"/>
              </a:rPr>
              <a:t>риски и учиться на ошибках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6315"/>
            <a:ext cx="9762600" cy="685168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Результат</a:t>
            </a: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30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1628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1</a:t>
            </a:r>
            <a:r>
              <a:rPr lang="ru-RU" altLang="ru-RU" sz="2800" dirty="0">
                <a:latin typeface="Candara" panose="020E0502030303020204" pitchFamily="34" charset="0"/>
              </a:rPr>
              <a:t>. </a:t>
            </a:r>
            <a:r>
              <a:rPr lang="ru-RU" altLang="ru-RU" sz="2800" dirty="0" smtClean="0">
                <a:latin typeface="Candara" panose="020E0502030303020204" pitchFamily="34" charset="0"/>
              </a:rPr>
              <a:t>Мне </a:t>
            </a:r>
            <a:r>
              <a:rPr lang="ru-RU" altLang="ru-RU" sz="2800" dirty="0">
                <a:latin typeface="Candara" panose="020E0502030303020204" pitchFamily="34" charset="0"/>
              </a:rPr>
              <a:t>сказали - я сделал. А зачем и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   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    почему </a:t>
            </a:r>
            <a:r>
              <a:rPr lang="ru-RU" altLang="ru-RU" sz="2800" dirty="0">
                <a:latin typeface="Candara" panose="020E0502030303020204" pitchFamily="34" charset="0"/>
              </a:rPr>
              <a:t>- не </a:t>
            </a:r>
            <a:r>
              <a:rPr lang="ru-RU" altLang="ru-RU" sz="2800" dirty="0" smtClean="0">
                <a:latin typeface="Candara" panose="020E0502030303020204" pitchFamily="34" charset="0"/>
              </a:rPr>
              <a:t>интересует.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         2. Могут </a:t>
            </a:r>
            <a:r>
              <a:rPr lang="ru-RU" altLang="ru-RU" sz="2800" dirty="0">
                <a:latin typeface="Candara" panose="020E0502030303020204" pitchFamily="34" charset="0"/>
              </a:rPr>
              <a:t>сами ставить цели. </a:t>
            </a:r>
            <a:r>
              <a:rPr lang="ru-RU" altLang="ru-RU" sz="2800" dirty="0" smtClean="0">
                <a:latin typeface="Candara" panose="020E0502030303020204" pitchFamily="34" charset="0"/>
              </a:rPr>
              <a:t/>
            </a:r>
            <a:br>
              <a:rPr lang="ru-RU" altLang="ru-RU" sz="2800" dirty="0" smtClean="0">
                <a:latin typeface="Candara" panose="020E0502030303020204" pitchFamily="34" charset="0"/>
              </a:rPr>
            </a:br>
            <a:r>
              <a:rPr lang="ru-RU" altLang="ru-RU" sz="2800" dirty="0" smtClean="0">
                <a:latin typeface="Candara" panose="020E0502030303020204" pitchFamily="34" charset="0"/>
              </a:rPr>
              <a:t>             Нужна </a:t>
            </a:r>
            <a:r>
              <a:rPr lang="ru-RU" altLang="ru-RU" sz="2800" dirty="0">
                <a:latin typeface="Candara" panose="020E0502030303020204" pitchFamily="34" charset="0"/>
              </a:rPr>
              <a:t>ваша </a:t>
            </a:r>
            <a:r>
              <a:rPr lang="ru-RU" altLang="ru-RU" sz="2800" dirty="0" smtClean="0">
                <a:latin typeface="Candara" panose="020E0502030303020204" pitchFamily="34" charset="0"/>
              </a:rPr>
              <a:t>поддержка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         3. Отслеживают </a:t>
            </a:r>
            <a:r>
              <a:rPr lang="ru-RU" altLang="ru-RU" sz="2800" dirty="0">
                <a:latin typeface="Candara" panose="020E0502030303020204" pitchFamily="34" charset="0"/>
              </a:rPr>
              <a:t>точку результата,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    страхуют риски. </a:t>
            </a:r>
            <a:endParaRPr lang="ru-RU" altLang="ru-RU" sz="2800" dirty="0"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4" y="1828800"/>
            <a:ext cx="9296400" cy="685609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Развитие</a:t>
            </a: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31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8610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1</a:t>
            </a:r>
            <a:r>
              <a:rPr lang="ru-RU" altLang="ru-RU" sz="2800" dirty="0">
                <a:latin typeface="Candara" panose="020E0502030303020204" pitchFamily="34" charset="0"/>
              </a:rPr>
              <a:t>. </a:t>
            </a:r>
            <a:r>
              <a:rPr lang="ru-RU" altLang="ru-RU" sz="2800" dirty="0" smtClean="0">
                <a:latin typeface="Candara" panose="020E0502030303020204" pitchFamily="34" charset="0"/>
              </a:rPr>
              <a:t>Развиваются </a:t>
            </a:r>
            <a:r>
              <a:rPr lang="ru-RU" altLang="ru-RU" sz="2800" dirty="0">
                <a:latin typeface="Candara" panose="020E0502030303020204" pitchFamily="34" charset="0"/>
              </a:rPr>
              <a:t>когда </a:t>
            </a:r>
            <a:r>
              <a:rPr lang="ru-RU" altLang="ru-RU" sz="2800" dirty="0" smtClean="0">
                <a:latin typeface="Candara" panose="020E0502030303020204" pitchFamily="34" charset="0"/>
              </a:rPr>
              <a:t>есть 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    нужда/стимуляция</a:t>
            </a:r>
            <a:r>
              <a:rPr lang="ru-RU" altLang="ru-RU" sz="2800" dirty="0">
                <a:latin typeface="Candara" panose="020E0502030303020204" pitchFamily="34" charset="0"/>
              </a:rPr>
              <a:t>. </a:t>
            </a:r>
            <a:r>
              <a:rPr lang="ru-RU" altLang="ru-RU" sz="2800" dirty="0" smtClean="0">
                <a:latin typeface="Candara" panose="020E0502030303020204" pitchFamily="34" charset="0"/>
              </a:rPr>
              <a:t/>
            </a:r>
            <a:br>
              <a:rPr lang="ru-RU" altLang="ru-RU" sz="2800" dirty="0" smtClean="0">
                <a:latin typeface="Candara" panose="020E0502030303020204" pitchFamily="34" charset="0"/>
              </a:rPr>
            </a:br>
            <a:r>
              <a:rPr lang="ru-RU" altLang="ru-RU" sz="2800" dirty="0" smtClean="0">
                <a:latin typeface="Candara" panose="020E0502030303020204" pitchFamily="34" charset="0"/>
              </a:rPr>
              <a:t>             То </a:t>
            </a:r>
            <a:r>
              <a:rPr lang="ru-RU" altLang="ru-RU" sz="2800" dirty="0">
                <a:latin typeface="Candara" panose="020E0502030303020204" pitchFamily="34" charset="0"/>
              </a:rPr>
              <a:t>есть, когда есть что терять.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         2. Развиваются </a:t>
            </a:r>
            <a:r>
              <a:rPr lang="ru-RU" altLang="ru-RU" sz="2800" dirty="0">
                <a:latin typeface="Candara" panose="020E0502030303020204" pitchFamily="34" charset="0"/>
              </a:rPr>
              <a:t>где получится. </a:t>
            </a:r>
            <a:r>
              <a:rPr lang="ru-RU" altLang="ru-RU" sz="2800" dirty="0" smtClean="0">
                <a:latin typeface="Candara" panose="020E0502030303020204" pitchFamily="34" charset="0"/>
              </a:rPr>
              <a:t/>
            </a:r>
            <a:br>
              <a:rPr lang="ru-RU" altLang="ru-RU" sz="2800" dirty="0" smtClean="0">
                <a:latin typeface="Candara" panose="020E0502030303020204" pitchFamily="34" charset="0"/>
              </a:rPr>
            </a:br>
            <a:r>
              <a:rPr lang="ru-RU" altLang="ru-RU" sz="2800" dirty="0" smtClean="0">
                <a:latin typeface="Candara" panose="020E0502030303020204" pitchFamily="34" charset="0"/>
              </a:rPr>
              <a:t>             Есть </a:t>
            </a:r>
            <a:r>
              <a:rPr lang="ru-RU" altLang="ru-RU" sz="2800" dirty="0">
                <a:latin typeface="Candara" panose="020E0502030303020204" pitchFamily="34" charset="0"/>
              </a:rPr>
              <a:t>возможность сходить на </a:t>
            </a:r>
            <a:r>
              <a:rPr lang="ru-RU" altLang="ru-RU" sz="2800" dirty="0" err="1">
                <a:latin typeface="Candara" panose="020E0502030303020204" pitchFamily="34" charset="0"/>
              </a:rPr>
              <a:t>конфу</a:t>
            </a: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    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нахаляву</a:t>
            </a:r>
            <a:r>
              <a:rPr lang="ru-RU" altLang="ru-RU" sz="2800" dirty="0" smtClean="0">
                <a:latin typeface="Candara" panose="020E0502030303020204" pitchFamily="34" charset="0"/>
              </a:rPr>
              <a:t> </a:t>
            </a:r>
            <a:r>
              <a:rPr lang="ru-RU" altLang="ru-RU" sz="2800" dirty="0">
                <a:latin typeface="Candara" panose="020E0502030303020204" pitchFamily="34" charset="0"/>
              </a:rPr>
              <a:t>от компании? </a:t>
            </a:r>
            <a:r>
              <a:rPr lang="ru-RU" altLang="ru-RU" sz="2800" dirty="0" smtClean="0">
                <a:latin typeface="Candara" panose="020E0502030303020204" pitchFamily="34" charset="0"/>
              </a:rPr>
              <a:t>Поедет</a:t>
            </a:r>
            <a:r>
              <a:rPr lang="ru-RU" altLang="ru-RU" sz="2800" dirty="0">
                <a:latin typeface="Candara" panose="020E0502030303020204" pitchFamily="34" charset="0"/>
              </a:rPr>
              <a:t>. Курсы тоже. </a:t>
            </a:r>
            <a:r>
              <a:rPr lang="ru-RU" altLang="ru-RU" sz="2800" dirty="0" smtClean="0">
                <a:latin typeface="Candara" panose="020E0502030303020204" pitchFamily="34" charset="0"/>
              </a:rPr>
              <a:t/>
            </a:r>
            <a:br>
              <a:rPr lang="ru-RU" altLang="ru-RU" sz="2800" dirty="0" smtClean="0">
                <a:latin typeface="Candara" panose="020E0502030303020204" pitchFamily="34" charset="0"/>
              </a:rPr>
            </a:br>
            <a:r>
              <a:rPr lang="ru-RU" altLang="ru-RU" sz="2800" dirty="0" smtClean="0">
                <a:latin typeface="Candara" panose="020E0502030303020204" pitchFamily="34" charset="0"/>
              </a:rPr>
              <a:t>            А </a:t>
            </a:r>
            <a:r>
              <a:rPr lang="ru-RU" altLang="ru-RU" sz="2800" dirty="0">
                <a:latin typeface="Candara" panose="020E0502030303020204" pitchFamily="34" charset="0"/>
              </a:rPr>
              <a:t>что? В </a:t>
            </a:r>
            <a:r>
              <a:rPr lang="ru-RU" altLang="ru-RU" sz="2800" dirty="0" smtClean="0">
                <a:latin typeface="Candara" panose="020E0502030303020204" pitchFamily="34" charset="0"/>
              </a:rPr>
              <a:t>свой </a:t>
            </a:r>
            <a:r>
              <a:rPr lang="ru-RU" altLang="ru-RU" sz="2800" dirty="0">
                <a:latin typeface="Candara" panose="020E0502030303020204" pitchFamily="34" charset="0"/>
              </a:rPr>
              <a:t>выходной учиться? </a:t>
            </a:r>
            <a:endParaRPr lang="ru-RU" altLang="ru-RU" sz="2800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   Ещё </a:t>
            </a:r>
            <a:r>
              <a:rPr lang="ru-RU" altLang="ru-RU" sz="2800" dirty="0">
                <a:latin typeface="Candara" panose="020E0502030303020204" pitchFamily="34" charset="0"/>
              </a:rPr>
              <a:t>и за деньги? </a:t>
            </a:r>
            <a:r>
              <a:rPr lang="ru-RU" altLang="ru-RU" sz="2800" dirty="0" err="1">
                <a:latin typeface="Candara" panose="020E0502030303020204" pitchFamily="34" charset="0"/>
              </a:rPr>
              <a:t>Неее</a:t>
            </a:r>
            <a:r>
              <a:rPr lang="ru-RU" altLang="ru-RU" sz="2800" dirty="0">
                <a:latin typeface="Candara" panose="020E0502030303020204" pitchFamily="34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        3. Развитие </a:t>
            </a:r>
            <a:r>
              <a:rPr lang="ru-RU" altLang="ru-RU" sz="2800" dirty="0">
                <a:latin typeface="Candara" panose="020E0502030303020204" pitchFamily="34" charset="0"/>
              </a:rPr>
              <a:t>- это стиль </a:t>
            </a:r>
            <a:r>
              <a:rPr lang="ru-RU" altLang="ru-RU" sz="2800" dirty="0" smtClean="0">
                <a:latin typeface="Candara" panose="020E0502030303020204" pitchFamily="34" charset="0"/>
              </a:rPr>
              <a:t>жизни.</a:t>
            </a:r>
            <a:endParaRPr lang="ru-RU" altLang="ru-RU" sz="2800" dirty="0"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866"/>
            <a:ext cx="9128427" cy="488513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Сотрудничество</a:t>
            </a: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8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32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8610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>
                <a:latin typeface="Candara" panose="020E0502030303020204" pitchFamily="34" charset="0"/>
              </a:rPr>
              <a:t> </a:t>
            </a:r>
            <a:r>
              <a:rPr lang="ru-RU" altLang="ru-RU" sz="2800" dirty="0" smtClean="0">
                <a:latin typeface="Candara" panose="020E0502030303020204" pitchFamily="34" charset="0"/>
              </a:rPr>
              <a:t>        1</a:t>
            </a:r>
            <a:r>
              <a:rPr lang="ru-RU" altLang="ru-RU" sz="2800" dirty="0">
                <a:latin typeface="Candara" panose="020E0502030303020204" pitchFamily="34" charset="0"/>
              </a:rPr>
              <a:t>. </a:t>
            </a:r>
            <a:r>
              <a:rPr lang="ru-RU" altLang="ru-RU" sz="2800" dirty="0" smtClean="0">
                <a:latin typeface="Candara" panose="020E0502030303020204" pitchFamily="34" charset="0"/>
              </a:rPr>
              <a:t>Готовы </a:t>
            </a:r>
            <a:r>
              <a:rPr lang="ru-RU" altLang="ru-RU" sz="2800" dirty="0">
                <a:latin typeface="Candara" panose="020E0502030303020204" pitchFamily="34" charset="0"/>
              </a:rPr>
              <a:t>на </a:t>
            </a:r>
            <a:r>
              <a:rPr lang="ru-RU" altLang="ru-RU" sz="2800" dirty="0" smtClean="0">
                <a:latin typeface="Candara" panose="020E0502030303020204" pitchFamily="34" charset="0"/>
              </a:rPr>
              <a:t>«</a:t>
            </a:r>
            <a:r>
              <a:rPr lang="ru-RU" altLang="ru-RU" sz="2800" dirty="0" err="1" smtClean="0">
                <a:latin typeface="Candara" panose="020E0502030303020204" pitchFamily="34" charset="0"/>
              </a:rPr>
              <a:t>win-win</a:t>
            </a:r>
            <a:r>
              <a:rPr lang="ru-RU" altLang="ru-RU" sz="2800" dirty="0" smtClean="0">
                <a:latin typeface="Candara" panose="020E0502030303020204" pitchFamily="34" charset="0"/>
              </a:rPr>
              <a:t>», </a:t>
            </a:r>
            <a:r>
              <a:rPr lang="ru-RU" altLang="ru-RU" sz="2800" dirty="0">
                <a:latin typeface="Candara" panose="020E0502030303020204" pitchFamily="34" charset="0"/>
              </a:rPr>
              <a:t>когда нечего делить.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         2. Стараются </a:t>
            </a:r>
            <a:r>
              <a:rPr lang="ru-RU" altLang="ru-RU" sz="2800" dirty="0">
                <a:latin typeface="Candara" panose="020E0502030303020204" pitchFamily="34" charset="0"/>
              </a:rPr>
              <a:t>удержать партнерство </a:t>
            </a:r>
            <a:r>
              <a:rPr lang="ru-RU" altLang="ru-RU" sz="2800" dirty="0" smtClean="0">
                <a:latin typeface="Candara" panose="020E0502030303020204" pitchFamily="34" charset="0"/>
              </a:rPr>
              <a:t/>
            </a:r>
            <a:br>
              <a:rPr lang="ru-RU" altLang="ru-RU" sz="2800" dirty="0" smtClean="0">
                <a:latin typeface="Candara" panose="020E0502030303020204" pitchFamily="34" charset="0"/>
              </a:rPr>
            </a:br>
            <a:r>
              <a:rPr lang="ru-RU" altLang="ru-RU" sz="2800" dirty="0" smtClean="0">
                <a:latin typeface="Candara" panose="020E0502030303020204" pitchFamily="34" charset="0"/>
              </a:rPr>
              <a:t>             в </a:t>
            </a:r>
            <a:r>
              <a:rPr lang="ru-RU" altLang="ru-RU" sz="2800" dirty="0">
                <a:latin typeface="Candara" panose="020E0502030303020204" pitchFamily="34" charset="0"/>
              </a:rPr>
              <a:t>сложной </a:t>
            </a:r>
            <a:r>
              <a:rPr lang="ru-RU" altLang="ru-RU" sz="2800" dirty="0" smtClean="0">
                <a:latin typeface="Candara" panose="020E0502030303020204" pitchFamily="34" charset="0"/>
              </a:rPr>
              <a:t>ситуации.</a:t>
            </a:r>
            <a:endParaRPr lang="ru-RU" altLang="ru-RU" sz="2800" dirty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latin typeface="Candara" panose="020E0502030303020204" pitchFamily="34" charset="0"/>
              </a:rPr>
              <a:t>         3. Стараются сохранить </a:t>
            </a:r>
            <a:r>
              <a:rPr lang="ru-RU" altLang="ru-RU" sz="2800" dirty="0">
                <a:latin typeface="Candara" panose="020E0502030303020204" pitchFamily="34" charset="0"/>
              </a:rPr>
              <a:t>партнерские </a:t>
            </a:r>
            <a:r>
              <a:rPr lang="ru-RU" altLang="ru-RU" sz="2800" dirty="0" smtClean="0">
                <a:latin typeface="Candara" panose="020E0502030303020204" pitchFamily="34" charset="0"/>
              </a:rPr>
              <a:t/>
            </a:r>
            <a:br>
              <a:rPr lang="ru-RU" altLang="ru-RU" sz="2800" dirty="0" smtClean="0">
                <a:latin typeface="Candara" panose="020E0502030303020204" pitchFamily="34" charset="0"/>
              </a:rPr>
            </a:br>
            <a:r>
              <a:rPr lang="ru-RU" altLang="ru-RU" sz="2800" dirty="0" smtClean="0">
                <a:latin typeface="Candara" panose="020E0502030303020204" pitchFamily="34" charset="0"/>
              </a:rPr>
              <a:t>             отношения </a:t>
            </a:r>
            <a:r>
              <a:rPr lang="ru-RU" altLang="ru-RU" sz="2800" dirty="0">
                <a:latin typeface="Candara" panose="020E0502030303020204" pitchFamily="34" charset="0"/>
              </a:rPr>
              <a:t>даже в условиях </a:t>
            </a:r>
            <a:r>
              <a:rPr lang="ru-RU" altLang="ru-RU" sz="2800" dirty="0" smtClean="0">
                <a:latin typeface="Candara" panose="020E0502030303020204" pitchFamily="34" charset="0"/>
              </a:rPr>
              <a:t>жесткого</a:t>
            </a:r>
            <a:br>
              <a:rPr lang="ru-RU" altLang="ru-RU" sz="2800" dirty="0" smtClean="0">
                <a:latin typeface="Candara" panose="020E0502030303020204" pitchFamily="34" charset="0"/>
              </a:rPr>
            </a:br>
            <a:r>
              <a:rPr lang="ru-RU" altLang="ru-RU" sz="2800" dirty="0" smtClean="0">
                <a:latin typeface="Candara" panose="020E0502030303020204" pitchFamily="34" charset="0"/>
              </a:rPr>
              <a:t>             конфликта </a:t>
            </a:r>
            <a:r>
              <a:rPr lang="ru-RU" altLang="ru-RU" sz="2800" dirty="0">
                <a:latin typeface="Candara" panose="020E0502030303020204" pitchFamily="34" charset="0"/>
              </a:rPr>
              <a:t>или дефицита ресурсов.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4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В итоге</a:t>
            </a: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33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800" b="1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Мы сейчас находимся между первым и вторым путём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Это довольно сложно и нужно одобрение от команды и понимание от вас и от команды откуда и куда вы идёте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Уже выбрали ваш путь?</a:t>
            </a:r>
            <a:endParaRPr lang="ru-RU" altLang="ru-RU" sz="2800" dirty="0"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5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048"/>
            <a:ext cx="12186586" cy="6861048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1104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34</a:t>
            </a:r>
            <a:r>
              <a:rPr lang="en-US" altLang="en-US" sz="2800" dirty="0" smtClean="0"/>
              <a:t>/</a:t>
            </a:r>
            <a:r>
              <a:rPr lang="ru-RU" altLang="en-US" sz="2800" dirty="0" smtClean="0"/>
              <a:t>35</a:t>
            </a:r>
            <a:endParaRPr lang="ru-RU" altLang="en-US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048"/>
            <a:ext cx="12186586" cy="6861048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en-US" sz="6600" smtClean="0">
                <a:latin typeface="Candara" panose="020E0502030303020204" pitchFamily="34" charset="0"/>
              </a:rPr>
              <a:t>Андрей Мясников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63" y="2290763"/>
            <a:ext cx="5354638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http://joxi.ru/eAOqV4yI3bQ1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2309813"/>
            <a:ext cx="29575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Placeholder 4"/>
          <p:cNvSpPr txBox="1">
            <a:spLocks/>
          </p:cNvSpPr>
          <p:nvPr/>
        </p:nvSpPr>
        <p:spPr bwMode="auto">
          <a:xfrm>
            <a:off x="5100638" y="1149350"/>
            <a:ext cx="3848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Блог Ленивого Тестировщика:</a:t>
            </a:r>
            <a:r>
              <a:rPr lang="en-US" altLang="ru-RU" sz="2400" b="1"/>
              <a:t/>
            </a:r>
            <a:br>
              <a:rPr lang="en-US" altLang="ru-RU" sz="2400" b="1"/>
            </a:br>
            <a:r>
              <a:rPr lang="en-US" altLang="ru-RU" sz="2400" b="1"/>
              <a:t>lazy-tester.blogspot.com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xmlns="" id="{A644EB0F-25DA-4A32-977C-42A4E8B7810E}"/>
              </a:ext>
            </a:extLst>
          </p:cNvPr>
          <p:cNvSpPr txBox="1">
            <a:spLocks/>
          </p:cNvSpPr>
          <p:nvPr/>
        </p:nvSpPr>
        <p:spPr>
          <a:xfrm>
            <a:off x="-519113" y="4595813"/>
            <a:ext cx="4757738" cy="1476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b="1" kern="0" dirty="0"/>
              <a:t>radio-qa.com</a:t>
            </a:r>
            <a:r>
              <a:rPr lang="ru-RU" b="1" kern="0" dirty="0"/>
              <a:t/>
            </a:r>
            <a:br>
              <a:rPr lang="ru-RU" b="1" kern="0" dirty="0"/>
            </a:br>
            <a:r>
              <a:rPr lang="en-US" b="1" kern="0" dirty="0"/>
              <a:t>Facebook: /</a:t>
            </a:r>
            <a:r>
              <a:rPr lang="en-US" b="1" kern="0" dirty="0" err="1"/>
              <a:t>radioqa</a:t>
            </a:r>
            <a:r>
              <a:rPr lang="en-US" b="1" kern="0" dirty="0"/>
              <a:t/>
            </a:r>
            <a:br>
              <a:rPr lang="en-US" b="1" kern="0" dirty="0"/>
            </a:br>
            <a:r>
              <a:rPr lang="en-US" b="1" kern="0" dirty="0"/>
              <a:t>VK: /</a:t>
            </a:r>
            <a:r>
              <a:rPr lang="en-US" b="1" kern="0" dirty="0" err="1"/>
              <a:t>radioqa</a:t>
            </a:r>
            <a:r>
              <a:rPr lang="en-US" b="1" kern="0" dirty="0"/>
              <a:t/>
            </a:r>
            <a:br>
              <a:rPr lang="en-US" b="1" kern="0" dirty="0"/>
            </a:br>
            <a:r>
              <a:rPr lang="en-US" b="1" kern="0" dirty="0"/>
              <a:t>Twitter: </a:t>
            </a:r>
            <a:r>
              <a:rPr lang="en-US" b="1" kern="0" dirty="0" err="1"/>
              <a:t>radio_qa</a:t>
            </a:r>
            <a:endParaRPr lang="ru-RU" b="1" kern="0" dirty="0"/>
          </a:p>
        </p:txBody>
      </p:sp>
      <p:sp>
        <p:nvSpPr>
          <p:cNvPr id="27655" name="Text Placeholder 3"/>
          <p:cNvSpPr txBox="1">
            <a:spLocks/>
          </p:cNvSpPr>
          <p:nvPr/>
        </p:nvSpPr>
        <p:spPr bwMode="auto">
          <a:xfrm>
            <a:off x="-14288" y="1739900"/>
            <a:ext cx="4664076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/>
              <a:t>Telegram: @RichardGears</a:t>
            </a:r>
            <a:endParaRPr lang="ru-RU" altLang="ru-RU" sz="2800" b="1"/>
          </a:p>
        </p:txBody>
      </p:sp>
      <p:sp>
        <p:nvSpPr>
          <p:cNvPr id="27656" name="Text Placeholder 3"/>
          <p:cNvSpPr txBox="1">
            <a:spLocks/>
          </p:cNvSpPr>
          <p:nvPr/>
        </p:nvSpPr>
        <p:spPr bwMode="auto">
          <a:xfrm>
            <a:off x="4905375" y="5302250"/>
            <a:ext cx="423862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800" b="1"/>
              <a:t>@qa_ru </a:t>
            </a:r>
            <a:r>
              <a:rPr lang="ru-RU" altLang="ru-RU" sz="2800" b="1"/>
              <a:t/>
            </a:r>
            <a:br>
              <a:rPr lang="ru-RU" altLang="ru-RU" sz="2800" b="1"/>
            </a:br>
            <a:r>
              <a:rPr lang="en-US" altLang="ru-RU" sz="2800" b="1"/>
              <a:t>@qa_jobs</a:t>
            </a:r>
            <a:br>
              <a:rPr lang="en-US" altLang="ru-RU" sz="2800" b="1"/>
            </a:br>
            <a:r>
              <a:rPr lang="en-US" altLang="ru-RU" sz="2800" b="1"/>
              <a:t>@qa_bad_company</a:t>
            </a:r>
            <a:r>
              <a:rPr lang="ru-RU" altLang="ru-RU" sz="2800" b="1"/>
              <a:t/>
            </a:r>
            <a:br>
              <a:rPr lang="ru-RU" altLang="ru-RU" sz="2800" b="1"/>
            </a:br>
            <a:endParaRPr lang="ru-RU" altLang="ru-RU" sz="2800" b="1"/>
          </a:p>
        </p:txBody>
      </p:sp>
    </p:spTree>
    <p:extLst>
      <p:ext uri="{BB962C8B-B14F-4D97-AF65-F5344CB8AC3E}">
        <p14:creationId xmlns:p14="http://schemas.microsoft.com/office/powerpoint/2010/main" val="37342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57200" y="3733800"/>
            <a:ext cx="822960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en-US">
              <a:latin typeface="Candara" panose="020E0502030303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29857A0D-04AD-9645-A27A-C702D8BD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6200" y="5462059"/>
            <a:ext cx="9372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rgbClr val="FFFF00"/>
                </a:solidFill>
                <a:latin typeface="Candara" panose="020E0502030303020204" pitchFamily="34" charset="0"/>
              </a:rPr>
              <a:t>SQADAYS2020</a:t>
            </a:r>
            <a:r>
              <a:rPr lang="ru-RU" altLang="en-US" sz="6600" dirty="0" smtClean="0">
                <a:solidFill>
                  <a:srgbClr val="FFFF00"/>
                </a:solidFill>
                <a:latin typeface="Candara" panose="020E0502030303020204" pitchFamily="34" charset="0"/>
              </a:rPr>
              <a:t> </a:t>
            </a:r>
            <a:r>
              <a:rPr lang="ru-RU" altLang="en-US" sz="3600" dirty="0" smtClean="0">
                <a:solidFill>
                  <a:srgbClr val="FFFF00"/>
                </a:solidFill>
                <a:latin typeface="Candara" panose="020E0502030303020204" pitchFamily="34" charset="0"/>
              </a:rPr>
              <a:t>(до 15.11)</a:t>
            </a:r>
            <a:endParaRPr lang="ru-RU" altLang="en-US" sz="36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000" y="0"/>
            <a:ext cx="14679330" cy="6858000"/>
          </a:xfrm>
          <a:prstGeom prst="rect">
            <a:avLst/>
          </a:prstGeom>
        </p:spPr>
      </p:pic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198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8800" dirty="0" smtClean="0">
                <a:latin typeface="Candara" panose="020E0502030303020204" pitchFamily="34" charset="0"/>
              </a:rPr>
              <a:t>Итак, </a:t>
            </a:r>
          </a:p>
          <a:p>
            <a:pPr algn="ctr" eaLnBrk="1" hangingPunct="1">
              <a:buFontTx/>
              <a:buNone/>
            </a:pPr>
            <a:r>
              <a:rPr lang="ru-RU" altLang="ru-RU" sz="8800" dirty="0" smtClean="0">
                <a:latin typeface="Candara" panose="020E0502030303020204" pitchFamily="34" charset="0"/>
              </a:rPr>
              <a:t>Вы – Доктор Франкенштейн</a:t>
            </a:r>
            <a:endParaRPr lang="ru-RU" altLang="en-US" sz="4800" b="1" dirty="0" smtClean="0">
              <a:latin typeface="Candara" panose="020E0502030303020204" pitchFamily="34" charset="0"/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57200" y="3733800"/>
            <a:ext cx="822960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en-US"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0" y="-76200"/>
            <a:ext cx="10401299" cy="69342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Один на всех!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Проект не очень большой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Команда тоже</a:t>
            </a: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990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/>
              <a:t>6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1058332"/>
            <a:ext cx="5799667" cy="5799667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Да, но нет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2819400" y="1371600"/>
            <a:ext cx="63246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Маленький простой проект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2800" dirty="0" smtClean="0">
                <a:latin typeface="Candara" panose="020E0502030303020204" pitchFamily="34" charset="0"/>
              </a:rPr>
              <a:t>Большой </a:t>
            </a:r>
            <a:r>
              <a:rPr lang="ru-RU" altLang="ru-RU" sz="2800" dirty="0">
                <a:latin typeface="Candara" panose="020E0502030303020204" pitchFamily="34" charset="0"/>
              </a:rPr>
              <a:t>проект с развесистой </a:t>
            </a:r>
            <a:r>
              <a:rPr lang="ru-RU" altLang="ru-RU" sz="2800" dirty="0" err="1">
                <a:latin typeface="Candara" panose="020E0502030303020204" pitchFamily="34" charset="0"/>
              </a:rPr>
              <a:t>микросервисной</a:t>
            </a:r>
            <a:r>
              <a:rPr lang="ru-RU" altLang="ru-RU" sz="2800" dirty="0">
                <a:latin typeface="Candara" panose="020E0502030303020204" pitchFamily="34" charset="0"/>
              </a:rPr>
              <a:t> архитектурой </a:t>
            </a:r>
            <a:r>
              <a:rPr lang="ru-RU" altLang="ru-RU" sz="2800" dirty="0" smtClean="0">
                <a:latin typeface="Candara" panose="020E0502030303020204" pitchFamily="34" charset="0"/>
              </a:rPr>
              <a:t>на 20+ </a:t>
            </a:r>
            <a:r>
              <a:rPr lang="ru-RU" altLang="ru-RU" sz="2800" dirty="0">
                <a:latin typeface="Candara" panose="020E0502030303020204" pitchFamily="34" charset="0"/>
              </a:rPr>
              <a:t>сервисов </a:t>
            </a:r>
            <a:r>
              <a:rPr lang="ru-RU" altLang="ru-RU" sz="2800" dirty="0" smtClean="0">
                <a:latin typeface="Candara" panose="020E0502030303020204" pitchFamily="34" charset="0"/>
              </a:rPr>
              <a:t>и кучей </a:t>
            </a:r>
            <a:r>
              <a:rPr lang="ru-RU" altLang="ru-RU" sz="2800" dirty="0">
                <a:latin typeface="Candara" panose="020E0502030303020204" pitchFamily="34" charset="0"/>
              </a:rPr>
              <a:t>мобильных платформ</a:t>
            </a: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990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7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Один на всех!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1 на какой-нибудь </a:t>
            </a:r>
            <a:r>
              <a:rPr lang="ru-RU" altLang="ru-RU" sz="4000" dirty="0" err="1" smtClean="0">
                <a:latin typeface="Candara" panose="020E0502030303020204" pitchFamily="34" charset="0"/>
              </a:rPr>
              <a:t>биллинг</a:t>
            </a:r>
            <a:endParaRPr lang="ru-RU" altLang="ru-RU" sz="4000" dirty="0" smtClean="0"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1 на </a:t>
            </a:r>
            <a:r>
              <a:rPr lang="en-US" altLang="ru-RU" sz="4000" dirty="0" smtClean="0">
                <a:latin typeface="Candara" panose="020E0502030303020204" pitchFamily="34" charset="0"/>
              </a:rPr>
              <a:t>FE</a:t>
            </a: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2 на </a:t>
            </a:r>
            <a:r>
              <a:rPr lang="ru-RU" altLang="ru-RU" sz="4000" dirty="0" err="1" smtClean="0">
                <a:latin typeface="Candara" panose="020E0502030303020204" pitchFamily="34" charset="0"/>
              </a:rPr>
              <a:t>микросервисы</a:t>
            </a: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 smtClean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2 на мобильные платформы</a:t>
            </a: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990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8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3048"/>
            <a:ext cx="12186586" cy="6861048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en-US" sz="5400" b="1" dirty="0" smtClean="0">
                <a:latin typeface="Candara" panose="020E0502030303020204" pitchFamily="34" charset="0"/>
              </a:rPr>
              <a:t>Да, но нет</a:t>
            </a:r>
            <a:endParaRPr lang="ru-RU" altLang="en-US" sz="5400" dirty="0" smtClean="0">
              <a:latin typeface="Candara" panose="020E0502030303020204" pitchFamily="34" charset="0"/>
            </a:endParaRPr>
          </a:p>
        </p:txBody>
      </p:sp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304800" y="1600200"/>
            <a:ext cx="7391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Да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ru-RU" altLang="ru-RU" sz="4000" dirty="0">
              <a:latin typeface="Candara" panose="020E0502030303020204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ru-RU" altLang="ru-RU" sz="4000" dirty="0" smtClean="0">
                <a:latin typeface="Candara" panose="020E0502030303020204" pitchFamily="34" charset="0"/>
              </a:rPr>
              <a:t>Но нет</a:t>
            </a:r>
            <a:endParaRPr lang="ru-RU" altLang="ru-RU" sz="4000" dirty="0">
              <a:latin typeface="Candara" panose="020E0502030303020204" pitchFamily="34" charset="0"/>
            </a:endParaRPr>
          </a:p>
        </p:txBody>
      </p:sp>
      <p:sp>
        <p:nvSpPr>
          <p:cNvPr id="7174" name="Номер слайда 1"/>
          <p:cNvSpPr txBox="1">
            <a:spLocks/>
          </p:cNvSpPr>
          <p:nvPr/>
        </p:nvSpPr>
        <p:spPr bwMode="auto">
          <a:xfrm>
            <a:off x="4360863" y="6381750"/>
            <a:ext cx="422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800"/>
          </a:p>
        </p:txBody>
      </p:sp>
      <p:sp>
        <p:nvSpPr>
          <p:cNvPr id="7175" name="Номер слайда 1"/>
          <p:cNvSpPr txBox="1">
            <a:spLocks/>
          </p:cNvSpPr>
          <p:nvPr/>
        </p:nvSpPr>
        <p:spPr bwMode="auto">
          <a:xfrm>
            <a:off x="4076700" y="6381750"/>
            <a:ext cx="990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/>
              <a:t>9</a:t>
            </a:r>
            <a:r>
              <a:rPr lang="en-US" altLang="en-US" sz="2800" dirty="0" smtClean="0"/>
              <a:t>/35</a:t>
            </a:r>
            <a:endParaRPr lang="ru-RU" altLang="en-US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481" y="5943600"/>
            <a:ext cx="1550052" cy="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9049</TotalTime>
  <Words>685</Words>
  <Application>Microsoft Office PowerPoint</Application>
  <PresentationFormat>Экран (4:3)</PresentationFormat>
  <Paragraphs>182</Paragraphs>
  <Slides>38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Candara</vt:lpstr>
      <vt:lpstr>Wingdings</vt:lpstr>
      <vt:lpstr>Default Design</vt:lpstr>
      <vt:lpstr>Ждём всех 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Андрей Мясников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Flegmatic</dc:creator>
  <cp:lastModifiedBy>Richard Gears</cp:lastModifiedBy>
  <cp:revision>183</cp:revision>
  <cp:lastPrinted>1601-01-01T00:00:00Z</cp:lastPrinted>
  <dcterms:created xsi:type="dcterms:W3CDTF">2012-07-14T08:34:18Z</dcterms:created>
  <dcterms:modified xsi:type="dcterms:W3CDTF">2020-11-04T17:18:56Z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