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2b6df674950a298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2b6df674950a298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2b6df674950a298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2b6df674950a298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2b6df674950a298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2b6df674950a298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a83bc4b1c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a83bc4b1c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b6df674950a298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b6df674950a298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234d5a4d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234d5a4d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2b6df674950a298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2b6df674950a298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a2146e4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a2146e4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2b6df674950a298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2b6df674950a298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b6df674950a298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b6df674950a298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114300" rtl="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Уже все было готово, получили  </a:t>
            </a:r>
            <a:r>
              <a:rPr lang="ru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быстрое решение на результат, сэкономили время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a83bc4b1c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a83bc4b1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a83bc4b1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a83bc4b1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fec227f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fec227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b6df674950a298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b6df674950a298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2b6df674950a298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2b6df674950a298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1" Type="http://schemas.openxmlformats.org/officeDocument/2006/relationships/image" Target="../media/image15.png"/><Relationship Id="rId10" Type="http://schemas.openxmlformats.org/officeDocument/2006/relationships/image" Target="../media/image19.png"/><Relationship Id="rId12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alecsy.k@gmail.com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0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Быстрые и грязные решения для бизнеса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282600" y="1015950"/>
            <a:ext cx="8578800" cy="4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000"/>
              <a:buChar char="●"/>
            </a:pPr>
            <a:r>
              <a:rPr lang="ru" sz="3000">
                <a:solidFill>
                  <a:srgbClr val="134F5C"/>
                </a:solidFill>
              </a:rPr>
              <a:t>значительно сокращено время на </a:t>
            </a:r>
            <a:endParaRPr sz="3000">
              <a:solidFill>
                <a:srgbClr val="134F5C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000"/>
              <a:buChar char="○"/>
            </a:pPr>
            <a:r>
              <a:rPr lang="ru" sz="3000">
                <a:solidFill>
                  <a:srgbClr val="134F5C"/>
                </a:solidFill>
              </a:rPr>
              <a:t>формирование </a:t>
            </a:r>
            <a:r>
              <a:rPr lang="ru" sz="3000">
                <a:solidFill>
                  <a:srgbClr val="134F5C"/>
                </a:solidFill>
              </a:rPr>
              <a:t>отчетов </a:t>
            </a:r>
            <a:endParaRPr sz="3000">
              <a:solidFill>
                <a:srgbClr val="134F5C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000"/>
              <a:buChar char="○"/>
            </a:pPr>
            <a:r>
              <a:rPr lang="ru" sz="3000">
                <a:solidFill>
                  <a:srgbClr val="134F5C"/>
                </a:solidFill>
              </a:rPr>
              <a:t>доставку отчетов клиентам</a:t>
            </a:r>
            <a:endParaRPr sz="3000">
              <a:solidFill>
                <a:srgbClr val="134F5C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ru" sz="3000">
                <a:solidFill>
                  <a:srgbClr val="38761D"/>
                </a:solidFill>
              </a:rPr>
              <a:t>освобождены ресурсы отдела</a:t>
            </a:r>
            <a:endParaRPr sz="3000">
              <a:solidFill>
                <a:srgbClr val="38761D"/>
              </a:solidFill>
            </a:endParaRPr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4020"/>
              <a:t>Итог</a:t>
            </a:r>
            <a:endParaRPr sz="4020"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4020"/>
              <a:t>История 3</a:t>
            </a:r>
            <a:endParaRPr sz="4020"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282600" y="1015950"/>
            <a:ext cx="8578800" cy="4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Задача: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ru" sz="2300"/>
              <a:t>новая БД Druid,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ru" sz="2300"/>
              <a:t>b</a:t>
            </a:r>
            <a:r>
              <a:rPr lang="ru" sz="2300"/>
              <a:t>ackend </a:t>
            </a:r>
            <a:r>
              <a:rPr lang="ru" sz="2300"/>
              <a:t>на Java - API.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ru" sz="2300"/>
              <a:t>проверить скорость работы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Решение</a:t>
            </a:r>
            <a:r>
              <a:rPr lang="ru" sz="2300">
                <a:solidFill>
                  <a:srgbClr val="434343"/>
                </a:solidFill>
              </a:rPr>
              <a:t>: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ru" sz="2300">
                <a:solidFill>
                  <a:srgbClr val="434343"/>
                </a:solidFill>
              </a:rPr>
              <a:t>пользовательские сценарии на Postman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ru" sz="2300">
                <a:solidFill>
                  <a:srgbClr val="434343"/>
                </a:solidFill>
              </a:rPr>
              <a:t>выгрузка в json для в docker с newman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ru" sz="2300">
                <a:solidFill>
                  <a:srgbClr val="434343"/>
                </a:solidFill>
              </a:rPr>
              <a:t>запуск на kubernetes на 100 клиентов </a:t>
            </a:r>
            <a:endParaRPr sz="2300">
              <a:solidFill>
                <a:srgbClr val="434343"/>
              </a:solidFill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4020"/>
              <a:t>История 3</a:t>
            </a:r>
            <a:r>
              <a:rPr lang="ru" sz="4020"/>
              <a:t>. Performance </a:t>
            </a:r>
            <a:endParaRPr sz="4020"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282600" y="1015950"/>
            <a:ext cx="8578800" cy="4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Причина: 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ru" sz="2300">
                <a:solidFill>
                  <a:srgbClr val="434343"/>
                </a:solidFill>
              </a:rPr>
              <a:t>не было</a:t>
            </a:r>
            <a:r>
              <a:rPr lang="ru" sz="2300">
                <a:solidFill>
                  <a:srgbClr val="434343"/>
                </a:solidFill>
              </a:rPr>
              <a:t> специалистов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ru" sz="2300">
                <a:solidFill>
                  <a:srgbClr val="434343"/>
                </a:solidFill>
              </a:rPr>
              <a:t>никто не работал с Gatling \ JMeter 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ru" sz="2300">
                <a:solidFill>
                  <a:srgbClr val="434343"/>
                </a:solidFill>
              </a:rPr>
              <a:t>был Postman и Docker </a:t>
            </a:r>
            <a:endParaRPr sz="23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00" y="710900"/>
            <a:ext cx="2237251" cy="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25" y="1413125"/>
            <a:ext cx="1653350" cy="10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1625" y="710900"/>
            <a:ext cx="1040575" cy="92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8642" y="541081"/>
            <a:ext cx="1155199" cy="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4354" y="1688989"/>
            <a:ext cx="907174" cy="80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98713" y="1542625"/>
            <a:ext cx="1155200" cy="102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12701" y="3625050"/>
            <a:ext cx="3524250" cy="8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94382" y="1693600"/>
            <a:ext cx="1457325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3300" y="2995727"/>
            <a:ext cx="2681975" cy="14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12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849900" y="4536450"/>
            <a:ext cx="18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Время запроса</a:t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7448788" y="4666775"/>
            <a:ext cx="10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Ресурсы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4020"/>
              <a:t>Итог</a:t>
            </a:r>
            <a:endParaRPr sz="4020"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282600" y="1015950"/>
            <a:ext cx="8578800" cy="4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600"/>
              <a:buChar char="●"/>
            </a:pPr>
            <a:r>
              <a:rPr lang="ru" sz="2600">
                <a:solidFill>
                  <a:srgbClr val="38761D"/>
                </a:solidFill>
              </a:rPr>
              <a:t>в течении дня все собрали и запустили</a:t>
            </a:r>
            <a:endParaRPr sz="2600">
              <a:solidFill>
                <a:srgbClr val="38761D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600"/>
              <a:buChar char="●"/>
            </a:pPr>
            <a:r>
              <a:rPr lang="ru" sz="2600">
                <a:solidFill>
                  <a:srgbClr val="134F5C"/>
                </a:solidFill>
              </a:rPr>
              <a:t>через полчаса все запросы виснут на 17 мин</a:t>
            </a:r>
            <a:endParaRPr sz="2600">
              <a:solidFill>
                <a:srgbClr val="134F5C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600"/>
              <a:buChar char="●"/>
            </a:pPr>
            <a:r>
              <a:rPr lang="ru" sz="2600">
                <a:solidFill>
                  <a:srgbClr val="741B47"/>
                </a:solidFill>
              </a:rPr>
              <a:t>исправили еще до UI пилотной версии</a:t>
            </a:r>
            <a:endParaRPr sz="2600">
              <a:solidFill>
                <a:srgbClr val="741B4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4020"/>
              <a:t>Выводы</a:t>
            </a:r>
            <a:endParaRPr sz="4020"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282600" y="1015950"/>
            <a:ext cx="8578800" cy="4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ru" sz="2200">
                <a:solidFill>
                  <a:srgbClr val="000000"/>
                </a:solidFill>
              </a:rPr>
              <a:t>автоматизатор может креативить если это нужно бизнесу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ru" sz="2200">
                <a:solidFill>
                  <a:srgbClr val="000000"/>
                </a:solidFill>
              </a:rPr>
              <a:t>одноразовое решение - не плохо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ru" sz="2200">
                <a:solidFill>
                  <a:srgbClr val="000000"/>
                </a:solidFill>
              </a:rPr>
              <a:t>стандартны тулзы - не аксиома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ru" sz="2200">
                <a:solidFill>
                  <a:srgbClr val="000000"/>
                </a:solidFill>
              </a:rPr>
              <a:t>временные решения - временные! 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282600" y="1015950"/>
            <a:ext cx="8578800" cy="4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Алексей Калиниченко</a:t>
            </a:r>
            <a:endParaRPr sz="23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u="sng">
                <a:solidFill>
                  <a:schemeClr val="hlink"/>
                </a:solidFill>
                <a:hlinkClick r:id="rId3"/>
              </a:rPr>
              <a:t>alecsy.k@gmail.com</a:t>
            </a:r>
            <a:endParaRPr sz="2300">
              <a:solidFill>
                <a:srgbClr val="85200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85200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tg. </a:t>
            </a:r>
            <a:r>
              <a:rPr lang="ru" sz="2300">
                <a:solidFill>
                  <a:srgbClr val="134F5C"/>
                </a:solidFill>
              </a:rPr>
              <a:t>@alecsykey</a:t>
            </a:r>
            <a:endParaRPr sz="23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</p:txBody>
      </p:sp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4020"/>
              <a:t>Спасибо за внимание!</a:t>
            </a:r>
            <a:endParaRPr sz="4020"/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4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958" y="0"/>
            <a:ext cx="44580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title"/>
          </p:nvPr>
        </p:nvSpPr>
        <p:spPr>
          <a:xfrm>
            <a:off x="0" y="140225"/>
            <a:ext cx="457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320"/>
              <a:t>Алексей Калиниченко</a:t>
            </a:r>
            <a:endParaRPr sz="342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ru" sz="2500"/>
              <a:t>в IT более 15 лет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500"/>
              <a:buChar char="●"/>
            </a:pPr>
            <a:r>
              <a:rPr lang="ru" sz="2500">
                <a:solidFill>
                  <a:srgbClr val="38761D"/>
                </a:solidFill>
              </a:rPr>
              <a:t>н</a:t>
            </a:r>
            <a:r>
              <a:rPr lang="ru" sz="2500">
                <a:solidFill>
                  <a:srgbClr val="38761D"/>
                </a:solidFill>
              </a:rPr>
              <a:t>ачинал с ПО для авиа</a:t>
            </a:r>
            <a:endParaRPr sz="2500">
              <a:solidFill>
                <a:srgbClr val="38761D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500"/>
              <a:buChar char="●"/>
            </a:pPr>
            <a:r>
              <a:rPr lang="ru" sz="2500">
                <a:solidFill>
                  <a:srgbClr val="1155CC"/>
                </a:solidFill>
              </a:rPr>
              <a:t>разрабатывал веб- и </a:t>
            </a:r>
            <a:br>
              <a:rPr lang="ru" sz="2500">
                <a:solidFill>
                  <a:srgbClr val="1155CC"/>
                </a:solidFill>
              </a:rPr>
            </a:br>
            <a:r>
              <a:rPr lang="ru" sz="2500">
                <a:solidFill>
                  <a:srgbClr val="1155CC"/>
                </a:solidFill>
              </a:rPr>
              <a:t>мобильные приложения</a:t>
            </a:r>
            <a:endParaRPr sz="2500">
              <a:solidFill>
                <a:srgbClr val="1155CC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ru" sz="2500">
                <a:solidFill>
                  <a:srgbClr val="000000"/>
                </a:solidFill>
              </a:rPr>
              <a:t>сейчас Web Automation</a:t>
            </a:r>
            <a:r>
              <a:rPr lang="ru" sz="2500"/>
              <a:t> 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020"/>
              <a:t>Есть задача, но</a:t>
            </a:r>
            <a:endParaRPr sz="402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4572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ru" sz="3000">
                <a:solidFill>
                  <a:schemeClr val="dk1"/>
                </a:solidFill>
              </a:rPr>
              <a:t>нет времени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ru" sz="3000">
                <a:solidFill>
                  <a:srgbClr val="38761D"/>
                </a:solidFill>
              </a:rPr>
              <a:t>нет системы</a:t>
            </a:r>
            <a:endParaRPr sz="3000">
              <a:solidFill>
                <a:srgbClr val="38761D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Char char="●"/>
            </a:pPr>
            <a:r>
              <a:rPr lang="ru" sz="3000">
                <a:solidFill>
                  <a:srgbClr val="666666"/>
                </a:solidFill>
              </a:rPr>
              <a:t>нет инструментов</a:t>
            </a:r>
            <a:endParaRPr sz="3000">
              <a:solidFill>
                <a:srgbClr val="666666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Char char="●"/>
            </a:pPr>
            <a:r>
              <a:rPr lang="ru" sz="3000">
                <a:solidFill>
                  <a:srgbClr val="0B5394"/>
                </a:solidFill>
              </a:rPr>
              <a:t>нет специалистов</a:t>
            </a:r>
            <a:endParaRPr sz="30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710325" y="14572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22228B"/>
                </a:solidFill>
              </a:rPr>
              <a:t>Есть что то готовое?</a:t>
            </a:r>
            <a:endParaRPr b="1" sz="3000">
              <a:solidFill>
                <a:srgbClr val="22228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2228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22228B"/>
                </a:solidFill>
              </a:rPr>
              <a:t>Взять и использовать.</a:t>
            </a:r>
            <a:endParaRPr sz="3000">
              <a:solidFill>
                <a:schemeClr val="dk1"/>
              </a:solidFill>
            </a:endParaRPr>
          </a:p>
        </p:txBody>
      </p:sp>
      <p:cxnSp>
        <p:nvCxnSpPr>
          <p:cNvPr id="69" name="Google Shape;69;p15"/>
          <p:cNvCxnSpPr/>
          <p:nvPr/>
        </p:nvCxnSpPr>
        <p:spPr>
          <a:xfrm>
            <a:off x="4623375" y="1396650"/>
            <a:ext cx="0" cy="297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4020"/>
              <a:t>История 1: е2е для мониторинга </a:t>
            </a:r>
            <a:endParaRPr sz="402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82600" y="1015950"/>
            <a:ext cx="8578800" cy="4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Жалоба: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одна из страниц с данными грузится медленно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Решение: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существующие e2e тесты для этой страницы + ежечасный запуск 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Причина</a:t>
            </a:r>
            <a:r>
              <a:rPr lang="ru" sz="2300">
                <a:solidFill>
                  <a:srgbClr val="434343"/>
                </a:solidFill>
              </a:rPr>
              <a:t>: 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уже почти все было готово, и код и инфраструктура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841" y="0"/>
            <a:ext cx="61101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75952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5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763" y="0"/>
            <a:ext cx="66024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Итог</a:t>
            </a:r>
            <a:endParaRPr sz="4000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" sz="3000"/>
              <a:t>с</a:t>
            </a:r>
            <a:r>
              <a:rPr lang="ru" sz="3000"/>
              <a:t>экономили на разработке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●"/>
            </a:pPr>
            <a:r>
              <a:rPr lang="ru" sz="3000">
                <a:solidFill>
                  <a:srgbClr val="38761D"/>
                </a:solidFill>
              </a:rPr>
              <a:t>сократили время реагирования</a:t>
            </a:r>
            <a:endParaRPr sz="3000">
              <a:solidFill>
                <a:srgbClr val="38761D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Char char="●"/>
            </a:pPr>
            <a:r>
              <a:rPr lang="ru" sz="3000">
                <a:solidFill>
                  <a:srgbClr val="0B5394"/>
                </a:solidFill>
              </a:rPr>
              <a:t>п</a:t>
            </a:r>
            <a:r>
              <a:rPr lang="ru" sz="3000">
                <a:solidFill>
                  <a:srgbClr val="0B5394"/>
                </a:solidFill>
              </a:rPr>
              <a:t>олучили оповещение сразу</a:t>
            </a:r>
            <a:endParaRPr sz="3000">
              <a:solidFill>
                <a:srgbClr val="0B5394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ru" sz="3000">
                <a:solidFill>
                  <a:srgbClr val="000000"/>
                </a:solidFill>
              </a:rPr>
              <a:t>исправили</a:t>
            </a:r>
            <a:r>
              <a:rPr lang="ru" sz="3000">
                <a:solidFill>
                  <a:srgbClr val="000000"/>
                </a:solidFill>
              </a:rPr>
              <a:t> узкие места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4020"/>
              <a:t>История 2: е2е для маркетинга</a:t>
            </a:r>
            <a:endParaRPr sz="4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20"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282600" y="1015950"/>
            <a:ext cx="8578800" cy="40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Жалоба: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ru" sz="2300"/>
              <a:t>с</a:t>
            </a:r>
            <a:r>
              <a:rPr lang="ru" sz="2300"/>
              <a:t>качивали бизнес отчеты с амазона в ручную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ru" sz="2300"/>
              <a:t>закачивали их в s3 </a:t>
            </a:r>
            <a:r>
              <a:rPr lang="ru" sz="2300"/>
              <a:t>bucket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ru" sz="2300"/>
              <a:t>для ~100 клиентов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Решение: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е2е фрейморк для автоматизации + VPN 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Причина</a:t>
            </a:r>
            <a:r>
              <a:rPr lang="ru" sz="2300">
                <a:solidFill>
                  <a:srgbClr val="434343"/>
                </a:solidFill>
              </a:rPr>
              <a:t>: 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434343"/>
                </a:solidFill>
              </a:rPr>
              <a:t>в амазоне нет АПИ, готовая инфра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09" y="318175"/>
            <a:ext cx="745675" cy="8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6501" y="1649963"/>
            <a:ext cx="1979930" cy="8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2467" y="276350"/>
            <a:ext cx="2299222" cy="8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3625" y="2839319"/>
            <a:ext cx="745675" cy="7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525" y="1291938"/>
            <a:ext cx="6489782" cy="23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7905" y="3925781"/>
            <a:ext cx="1155199" cy="9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32500" y="3895100"/>
            <a:ext cx="1155200" cy="102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10">
            <a:alphaModFix/>
          </a:blip>
          <a:srcRect b="2480" l="0" r="0" t="2489"/>
          <a:stretch/>
        </p:blipFill>
        <p:spPr>
          <a:xfrm>
            <a:off x="8423699" y="0"/>
            <a:ext cx="720302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