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3"/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embeddedFontLst>
    <p:embeddedFont>
      <p:font typeface="Helvetica Neue"/>
      <p:regular r:id="rId35"/>
      <p:bold r:id="rId36"/>
      <p:italic r:id="rId37"/>
      <p:boldItalic r:id="rId38"/>
    </p:embeddedFont>
    <p:embeddedFont>
      <p:font typeface="Open Sans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bold.fntdata"/><Relationship Id="rId20" Type="http://schemas.openxmlformats.org/officeDocument/2006/relationships/slide" Target="slides/slide15.xml"/><Relationship Id="rId42" Type="http://schemas.openxmlformats.org/officeDocument/2006/relationships/font" Target="fonts/OpenSans-boldItalic.fntdata"/><Relationship Id="rId41" Type="http://schemas.openxmlformats.org/officeDocument/2006/relationships/font" Target="fonts/OpenSans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HelveticaNeue-regular.fntdata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HelveticaNeue-italic.fntdata"/><Relationship Id="rId14" Type="http://schemas.openxmlformats.org/officeDocument/2006/relationships/slide" Target="slides/slide9.xml"/><Relationship Id="rId36" Type="http://schemas.openxmlformats.org/officeDocument/2006/relationships/font" Target="fonts/HelveticaNeue-bold.fntdata"/><Relationship Id="rId17" Type="http://schemas.openxmlformats.org/officeDocument/2006/relationships/slide" Target="slides/slide12.xml"/><Relationship Id="rId39" Type="http://schemas.openxmlformats.org/officeDocument/2006/relationships/font" Target="fonts/OpenSans-regular.fntdata"/><Relationship Id="rId16" Type="http://schemas.openxmlformats.org/officeDocument/2006/relationships/slide" Target="slides/slide11.xml"/><Relationship Id="rId38" Type="http://schemas.openxmlformats.org/officeDocument/2006/relationships/font" Target="fonts/HelveticaNeue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banki.ru/news/lenta/?id=10150827" TargetMode="External"/><Relationship Id="rId3" Type="http://schemas.openxmlformats.org/officeDocument/2006/relationships/hyperlink" Target="http://markswebb.ru/e-finance/business-internet-banking-rank-2017/" TargetMode="Externa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7ed12d0cb1_2_75:notes"/>
          <p:cNvSpPr txBox="1"/>
          <p:nvPr/>
        </p:nvSpPr>
        <p:spPr>
          <a:xfrm>
            <a:off x="3881207" y="8686471"/>
            <a:ext cx="2975353" cy="45618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/>
          </a:p>
        </p:txBody>
      </p:sp>
      <p:sp>
        <p:nvSpPr>
          <p:cNvPr id="90" name="Google Shape;90;g7ed12d0cb1_2_75:notes"/>
          <p:cNvSpPr/>
          <p:nvPr>
            <p:ph idx="2" type="sldImg"/>
          </p:nvPr>
        </p:nvSpPr>
        <p:spPr>
          <a:xfrm>
            <a:off x="195960" y="695135"/>
            <a:ext cx="6464639" cy="342815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91" name="Google Shape;91;g7ed12d0cb1_2_75:notes"/>
          <p:cNvSpPr txBox="1"/>
          <p:nvPr>
            <p:ph idx="1" type="body"/>
          </p:nvPr>
        </p:nvSpPr>
        <p:spPr>
          <a:xfrm>
            <a:off x="685512" y="4343235"/>
            <a:ext cx="5486976" cy="41151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Добрый день. Я расскажу о этапах создания мобильного приложения - это онлайн банк, в рекордно короткие сроки - всего за 100 дней, о рисках, возникших во время работ, о том какие риски нам удалось просчитать и предотвратить, и о сработавших рисках которые были неожиданностью для нас. И приведу несколько правил, о которых следует помнить при работе на проектах.</a:t>
            </a:r>
            <a:endParaRPr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920d060166_0_47:notes"/>
          <p:cNvSpPr txBox="1"/>
          <p:nvPr/>
        </p:nvSpPr>
        <p:spPr>
          <a:xfrm>
            <a:off x="3881207" y="8686471"/>
            <a:ext cx="29754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/>
          </a:p>
        </p:txBody>
      </p:sp>
      <p:sp>
        <p:nvSpPr>
          <p:cNvPr id="225" name="Google Shape;225;g920d060166_0_47:notes"/>
          <p:cNvSpPr/>
          <p:nvPr>
            <p:ph idx="2" type="sldImg"/>
          </p:nvPr>
        </p:nvSpPr>
        <p:spPr>
          <a:xfrm>
            <a:off x="195960" y="695135"/>
            <a:ext cx="64647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26" name="Google Shape;226;g920d060166_0_47:notes"/>
          <p:cNvSpPr txBox="1"/>
          <p:nvPr>
            <p:ph idx="1" type="body"/>
          </p:nvPr>
        </p:nvSpPr>
        <p:spPr>
          <a:xfrm>
            <a:off x="685512" y="4343235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000">
                <a:solidFill>
                  <a:srgbClr val="1A1A1A"/>
                </a:solidFill>
                <a:highlight>
                  <a:schemeClr val="lt1"/>
                </a:highlight>
              </a:rPr>
              <a:t>На третий день, в процессе реализации задач, выяснилось, что макеты не совсем актуальные. Задача на реализацию экрана выглядила так: макет, реализовать по макету, но в приложении к задаче идёт список правок по макету. </a:t>
            </a:r>
            <a:endParaRPr sz="1000">
              <a:solidFill>
                <a:srgbClr val="1A1A1A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000">
                <a:solidFill>
                  <a:srgbClr val="1A1A1A"/>
                </a:solidFill>
                <a:highlight>
                  <a:schemeClr val="lt1"/>
                </a:highlight>
              </a:rPr>
              <a:t>Например: на макете - зелёные цвета, шрифт, отступы, текст. В правках: другой оттенок, изменён шрифт, другие формулировки текстового наполнения.</a:t>
            </a:r>
            <a:endParaRPr sz="1000">
              <a:solidFill>
                <a:srgbClr val="1A1A1A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000">
                <a:solidFill>
                  <a:srgbClr val="1A1A1A"/>
                </a:solidFill>
                <a:highlight>
                  <a:schemeClr val="lt1"/>
                </a:highlight>
              </a:rPr>
              <a:t>Почему было сделано так? Экономия времени. Отрисовка новых макетов - непозволительно долго, а старый макет + правки, при наших условиях - хороший вариант.</a:t>
            </a:r>
            <a:endParaRPr sz="1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rgbClr val="1A1A1A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7ed12d0cb1_0_270:notes"/>
          <p:cNvSpPr txBox="1"/>
          <p:nvPr/>
        </p:nvSpPr>
        <p:spPr>
          <a:xfrm>
            <a:off x="3881207" y="8686471"/>
            <a:ext cx="29754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/>
          </a:p>
        </p:txBody>
      </p:sp>
      <p:sp>
        <p:nvSpPr>
          <p:cNvPr id="255" name="Google Shape;255;g7ed12d0cb1_0_270:notes"/>
          <p:cNvSpPr/>
          <p:nvPr>
            <p:ph idx="2" type="sldImg"/>
          </p:nvPr>
        </p:nvSpPr>
        <p:spPr>
          <a:xfrm>
            <a:off x="195960" y="695135"/>
            <a:ext cx="64647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56" name="Google Shape;256;g7ed12d0cb1_0_270:notes"/>
          <p:cNvSpPr txBox="1"/>
          <p:nvPr>
            <p:ph idx="1" type="body"/>
          </p:nvPr>
        </p:nvSpPr>
        <p:spPr>
          <a:xfrm>
            <a:off x="685512" y="4343235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1A1A1A"/>
                </a:solidFill>
                <a:highlight>
                  <a:schemeClr val="lt1"/>
                </a:highlight>
              </a:rPr>
              <a:t>И если правки текстовок, оттенков, не влекли за собой изменения api и бд, то новые наборы полей - это уже изменения бд и бэка.</a:t>
            </a:r>
            <a:endParaRPr sz="900">
              <a:solidFill>
                <a:srgbClr val="1A1A1A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1A1A1A"/>
                </a:solidFill>
                <a:highlight>
                  <a:schemeClr val="lt1"/>
                </a:highlight>
              </a:rPr>
              <a:t>С новыми задачами от заказчика пришли новые требования. Текущий api под эти требования не подходит, привлекаем экспертов и архитекторов. Проще и дешевле переписать api заново, чем вносить правки в уже реализованный функционал.</a:t>
            </a:r>
            <a:endParaRPr sz="900">
              <a:solidFill>
                <a:srgbClr val="1A1A1A"/>
              </a:solidFill>
              <a:highlight>
                <a:schemeClr val="lt1"/>
              </a:highlight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1D1D1B"/>
                </a:solidFill>
              </a:rPr>
              <a:t>Самый продуктивный вариант - когда все функциональные части находятся на одной стороне: помимо клиентской части мы взяли на себя разработку и серверной. </a:t>
            </a:r>
            <a:endParaRPr sz="900">
              <a:solidFill>
                <a:srgbClr val="1D1D1B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900">
                <a:solidFill>
                  <a:srgbClr val="1D1D1B"/>
                </a:solidFill>
              </a:rPr>
              <a:t>Заказчик остался доволен, так как увеличилась скорость и качество выполнения задач по проекту.</a:t>
            </a:r>
            <a:endParaRPr sz="900">
              <a:solidFill>
                <a:srgbClr val="1A1A1A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9457516528_0_98:notes"/>
          <p:cNvSpPr txBox="1"/>
          <p:nvPr/>
        </p:nvSpPr>
        <p:spPr>
          <a:xfrm>
            <a:off x="3881207" y="8686471"/>
            <a:ext cx="29754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/>
          </a:p>
        </p:txBody>
      </p:sp>
      <p:sp>
        <p:nvSpPr>
          <p:cNvPr id="274" name="Google Shape;274;g9457516528_0_98:notes"/>
          <p:cNvSpPr/>
          <p:nvPr>
            <p:ph idx="2" type="sldImg"/>
          </p:nvPr>
        </p:nvSpPr>
        <p:spPr>
          <a:xfrm>
            <a:off x="195960" y="695135"/>
            <a:ext cx="64647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75" name="Google Shape;275;g9457516528_0_98:notes"/>
          <p:cNvSpPr txBox="1"/>
          <p:nvPr>
            <p:ph idx="1" type="body"/>
          </p:nvPr>
        </p:nvSpPr>
        <p:spPr>
          <a:xfrm>
            <a:off x="685512" y="4343235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90500" rtl="0" algn="just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solidFill>
                  <a:srgbClr val="1D1D1B"/>
                </a:solidFill>
              </a:rPr>
              <a:t>Правки. Даже если всё точно-точно, согласовано, принято и меняться не будет. Будет. Будут изменения макетов, требований. </a:t>
            </a:r>
            <a:endParaRPr sz="1200">
              <a:solidFill>
                <a:srgbClr val="1D1D1B"/>
              </a:solidFill>
            </a:endParaRPr>
          </a:p>
          <a:p>
            <a:pPr indent="0" lvl="0" marL="0" marR="190500" rtl="0" algn="just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solidFill>
                  <a:srgbClr val="1D1D1B"/>
                </a:solidFill>
              </a:rPr>
              <a:t>Требования бизнеса, потребности клиента не статичны, меняются, это нужно принять и обязательно учитывать.</a:t>
            </a:r>
            <a:endParaRPr sz="1200">
              <a:solidFill>
                <a:srgbClr val="1D1D1B"/>
              </a:solidFill>
            </a:endParaRPr>
          </a:p>
          <a:p>
            <a:pPr indent="0" lvl="0" marL="0" marR="1905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D1D1B"/>
                </a:solidFill>
              </a:rPr>
              <a:t>Пример: вклады только в руб, евро и долларах - истина, неприложная, изменились цели бизнеса и поступила задача на открытие вклада в юанях.</a:t>
            </a:r>
            <a:r>
              <a:rPr lang="en" sz="1200">
                <a:solidFill>
                  <a:srgbClr val="1D1D1B"/>
                </a:solidFill>
              </a:rPr>
              <a:t>Пример: ндс 18%, но с 1 января 2019 20%</a:t>
            </a:r>
            <a:endParaRPr sz="1200">
              <a:solidFill>
                <a:srgbClr val="1D1D1B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7ed12d0cb1_0_296:notes"/>
          <p:cNvSpPr txBox="1"/>
          <p:nvPr/>
        </p:nvSpPr>
        <p:spPr>
          <a:xfrm>
            <a:off x="3881207" y="8686471"/>
            <a:ext cx="29754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/>
          </a:p>
        </p:txBody>
      </p:sp>
      <p:sp>
        <p:nvSpPr>
          <p:cNvPr id="288" name="Google Shape;288;g7ed12d0cb1_0_296:notes"/>
          <p:cNvSpPr/>
          <p:nvPr>
            <p:ph idx="2" type="sldImg"/>
          </p:nvPr>
        </p:nvSpPr>
        <p:spPr>
          <a:xfrm>
            <a:off x="195960" y="695135"/>
            <a:ext cx="64647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89" name="Google Shape;289;g7ed12d0cb1_0_296:notes"/>
          <p:cNvSpPr txBox="1"/>
          <p:nvPr>
            <p:ph idx="1" type="body"/>
          </p:nvPr>
        </p:nvSpPr>
        <p:spPr>
          <a:xfrm>
            <a:off x="685512" y="4343235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1A1A1A"/>
                </a:solidFill>
                <a:highlight>
                  <a:schemeClr val="lt1"/>
                </a:highlight>
              </a:rPr>
              <a:t>Первая версия приложения готова, проведено демо заказчику. То что одним образом выглядит “на бумаге”, в ТЗ, макетах, вживую может смотреться немного иначе, и хорошо, если это иначе означает - лучше, обычно же - это надо изменить, тут подправить, здесь добавить, а это убрать совсем.</a:t>
            </a:r>
            <a:endParaRPr sz="1000">
              <a:solidFill>
                <a:srgbClr val="1A1A1A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1A1A1A"/>
                </a:solidFill>
                <a:highlight>
                  <a:schemeClr val="lt1"/>
                </a:highlight>
              </a:rPr>
              <a:t>И нужно обязательно учитывать, что позже будут задачи, про которые изначально речи не шло совсем.</a:t>
            </a:r>
            <a:endParaRPr sz="1000">
              <a:solidFill>
                <a:srgbClr val="1A1A1A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000">
                <a:solidFill>
                  <a:srgbClr val="1A1A1A"/>
                </a:solidFill>
                <a:highlight>
                  <a:schemeClr val="lt1"/>
                </a:highlight>
              </a:rPr>
              <a:t>Времени мало, релизы были запланированы каждые 2 недели, демо проходило так же - каждые 2 недели - нивелирование рисков поздних изменений по уже разработанному и переданному функционалу.</a:t>
            </a:r>
            <a:endParaRPr sz="1000">
              <a:solidFill>
                <a:srgbClr val="1A1A1A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920d060166_0_135:notes"/>
          <p:cNvSpPr txBox="1"/>
          <p:nvPr/>
        </p:nvSpPr>
        <p:spPr>
          <a:xfrm>
            <a:off x="3881207" y="8686471"/>
            <a:ext cx="29754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/>
          </a:p>
        </p:txBody>
      </p:sp>
      <p:sp>
        <p:nvSpPr>
          <p:cNvPr id="306" name="Google Shape;306;g920d060166_0_135:notes"/>
          <p:cNvSpPr/>
          <p:nvPr>
            <p:ph idx="2" type="sldImg"/>
          </p:nvPr>
        </p:nvSpPr>
        <p:spPr>
          <a:xfrm>
            <a:off x="195960" y="695135"/>
            <a:ext cx="64647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07" name="Google Shape;307;g920d060166_0_135:notes"/>
          <p:cNvSpPr txBox="1"/>
          <p:nvPr>
            <p:ph idx="1" type="body"/>
          </p:nvPr>
        </p:nvSpPr>
        <p:spPr>
          <a:xfrm>
            <a:off x="685512" y="4343235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D1D1B"/>
                </a:solidFill>
              </a:rPr>
              <a:t>Кто-то один не может знать всё, учитывайте это и не бойтесь своевременно запрашивать помощи и привлекать специалистов для консультаций.</a:t>
            </a:r>
            <a:endParaRPr sz="1200">
              <a:solidFill>
                <a:srgbClr val="1D1D1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D1D1B"/>
                </a:solidFill>
              </a:rPr>
              <a:t>Фиксируйте приобретённые знания по проекту в единой, доступной всей команде, системе.</a:t>
            </a:r>
            <a:endParaRPr sz="1200">
              <a:solidFill>
                <a:srgbClr val="1D1D1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D1D1B"/>
                </a:solidFill>
              </a:rPr>
              <a:t>Пример: запрос в бд на создание пользователя с определённым набором атрибутов - один человек потратил время, разобрался, но не зафиксировал,и ушёл в отпуск. На восстановление этого запроса пришлось пройтись повторно по всем тем же граблям, по которым уже прошёл первый - потеря времени.</a:t>
            </a:r>
            <a:endParaRPr sz="1200">
              <a:solidFill>
                <a:srgbClr val="1A1A1A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7ed12d0cb1_0_375:notes"/>
          <p:cNvSpPr txBox="1"/>
          <p:nvPr/>
        </p:nvSpPr>
        <p:spPr>
          <a:xfrm>
            <a:off x="3881207" y="8686471"/>
            <a:ext cx="29754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/>
          </a:p>
        </p:txBody>
      </p:sp>
      <p:sp>
        <p:nvSpPr>
          <p:cNvPr id="324" name="Google Shape;324;g7ed12d0cb1_0_375:notes"/>
          <p:cNvSpPr/>
          <p:nvPr>
            <p:ph idx="2" type="sldImg"/>
          </p:nvPr>
        </p:nvSpPr>
        <p:spPr>
          <a:xfrm>
            <a:off x="195960" y="695135"/>
            <a:ext cx="64647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25" name="Google Shape;325;g7ed12d0cb1_0_375:notes"/>
          <p:cNvSpPr txBox="1"/>
          <p:nvPr>
            <p:ph idx="1" type="body"/>
          </p:nvPr>
        </p:nvSpPr>
        <p:spPr>
          <a:xfrm>
            <a:off x="685512" y="4343235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D1D1B"/>
                </a:solidFill>
              </a:rPr>
              <a:t>Кто-то один не может знать всё, учитывайте это и не бойтесь своевременно запрашивать помощи и привлекать специалистов для консультаций.</a:t>
            </a:r>
            <a:endParaRPr sz="1200">
              <a:solidFill>
                <a:srgbClr val="1D1D1B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D1D1B"/>
                </a:solidFill>
              </a:rPr>
              <a:t>Фиксируйте приобретённые знания по проекту в единой, доступной всей команде, системе.</a:t>
            </a:r>
            <a:endParaRPr sz="1200">
              <a:solidFill>
                <a:srgbClr val="1D1D1B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D1D1B"/>
                </a:solidFill>
              </a:rPr>
              <a:t>Пример: запрос в бд на создание пользователя с определённым набором атрибутов - один человек потратил время, разобрался, но не зафиксировал,и ушёл в отпуск. На восстановление этого запроса пришлось пройтись повторно по всем тем же граблям, по которым уже прошёл первый - потеря времени.</a:t>
            </a:r>
            <a:endParaRPr sz="1200">
              <a:solidFill>
                <a:srgbClr val="1D1D1B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9288f3fda6_0_0:notes"/>
          <p:cNvSpPr txBox="1"/>
          <p:nvPr/>
        </p:nvSpPr>
        <p:spPr>
          <a:xfrm>
            <a:off x="3881207" y="8686471"/>
            <a:ext cx="29754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/>
          </a:p>
        </p:txBody>
      </p:sp>
      <p:sp>
        <p:nvSpPr>
          <p:cNvPr id="337" name="Google Shape;337;g9288f3fda6_0_0:notes"/>
          <p:cNvSpPr/>
          <p:nvPr>
            <p:ph idx="2" type="sldImg"/>
          </p:nvPr>
        </p:nvSpPr>
        <p:spPr>
          <a:xfrm>
            <a:off x="195960" y="695135"/>
            <a:ext cx="64647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38" name="Google Shape;338;g9288f3fda6_0_0:notes"/>
          <p:cNvSpPr txBox="1"/>
          <p:nvPr>
            <p:ph idx="1" type="body"/>
          </p:nvPr>
        </p:nvSpPr>
        <p:spPr>
          <a:xfrm>
            <a:off x="685512" y="4343235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новые доступы через 1 день - норма, закладывали 1-2 дня, по факту доступы выдавали минимум через 3 дня</a:t>
            </a:r>
            <a:br>
              <a:rPr lang="en" sz="1000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000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Есть рекордсмен, разработчик, который получил доступы спустя 30 дней, это выходит за все мыслимые и немыслимые рамки</a:t>
            </a:r>
            <a:endParaRPr sz="1000">
              <a:solidFill>
                <a:srgbClr val="1A1A1A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9b49ead62b_0_0:notes"/>
          <p:cNvSpPr txBox="1"/>
          <p:nvPr/>
        </p:nvSpPr>
        <p:spPr>
          <a:xfrm>
            <a:off x="3881207" y="8686471"/>
            <a:ext cx="29754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/>
          </a:p>
        </p:txBody>
      </p:sp>
      <p:sp>
        <p:nvSpPr>
          <p:cNvPr id="355" name="Google Shape;355;g9b49ead62b_0_0:notes"/>
          <p:cNvSpPr/>
          <p:nvPr>
            <p:ph idx="2" type="sldImg"/>
          </p:nvPr>
        </p:nvSpPr>
        <p:spPr>
          <a:xfrm>
            <a:off x="195960" y="695135"/>
            <a:ext cx="64647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56" name="Google Shape;356;g9b49ead62b_0_0:notes"/>
          <p:cNvSpPr txBox="1"/>
          <p:nvPr>
            <p:ph idx="1" type="body"/>
          </p:nvPr>
        </p:nvSpPr>
        <p:spPr>
          <a:xfrm>
            <a:off x="685512" y="4343235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обнуление всех тестовых данных</a:t>
            </a:r>
            <a:endParaRPr sz="1000">
              <a:solidFill>
                <a:srgbClr val="1A1A1A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7ed12d0cb1_0_313:notes"/>
          <p:cNvSpPr txBox="1"/>
          <p:nvPr/>
        </p:nvSpPr>
        <p:spPr>
          <a:xfrm>
            <a:off x="3881207" y="8686471"/>
            <a:ext cx="29754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/>
          </a:p>
        </p:txBody>
      </p:sp>
      <p:sp>
        <p:nvSpPr>
          <p:cNvPr id="372" name="Google Shape;372;g7ed12d0cb1_0_313:notes"/>
          <p:cNvSpPr/>
          <p:nvPr>
            <p:ph idx="2" type="sldImg"/>
          </p:nvPr>
        </p:nvSpPr>
        <p:spPr>
          <a:xfrm>
            <a:off x="195960" y="695135"/>
            <a:ext cx="64647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73" name="Google Shape;373;g7ed12d0cb1_0_313:notes"/>
          <p:cNvSpPr txBox="1"/>
          <p:nvPr>
            <p:ph idx="1" type="body"/>
          </p:nvPr>
        </p:nvSpPr>
        <p:spPr>
          <a:xfrm>
            <a:off x="685512" y="4343235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solidFill>
                  <a:srgbClr val="1A1A1A"/>
                </a:solidFill>
                <a:highlight>
                  <a:schemeClr val="lt1"/>
                </a:highlight>
              </a:rPr>
              <a:t>Сработал риск работы с третьей стороной - тех работы на стороннем сервисе</a:t>
            </a:r>
            <a:endParaRPr sz="1200">
              <a:solidFill>
                <a:srgbClr val="1A1A1A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920d060166_0_284:notes"/>
          <p:cNvSpPr txBox="1"/>
          <p:nvPr/>
        </p:nvSpPr>
        <p:spPr>
          <a:xfrm>
            <a:off x="3881207" y="8686471"/>
            <a:ext cx="29754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/>
          </a:p>
        </p:txBody>
      </p:sp>
      <p:sp>
        <p:nvSpPr>
          <p:cNvPr id="391" name="Google Shape;391;g920d060166_0_284:notes"/>
          <p:cNvSpPr/>
          <p:nvPr>
            <p:ph idx="2" type="sldImg"/>
          </p:nvPr>
        </p:nvSpPr>
        <p:spPr>
          <a:xfrm>
            <a:off x="195960" y="695135"/>
            <a:ext cx="64647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92" name="Google Shape;392;g920d060166_0_284:notes"/>
          <p:cNvSpPr txBox="1"/>
          <p:nvPr>
            <p:ph idx="1" type="body"/>
          </p:nvPr>
        </p:nvSpPr>
        <p:spPr>
          <a:xfrm>
            <a:off x="685512" y="4343235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D1D1B"/>
                </a:solidFill>
              </a:rPr>
              <a:t>Самый сложный риск, работать с которым тяжелее всего. Нельзя быть оптимистом и реалистом тоже нельзя, пессимист - вот роль, которую вы должны сыграть при работе с рисками.</a:t>
            </a:r>
            <a:endParaRPr sz="1000">
              <a:solidFill>
                <a:srgbClr val="1D1D1B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7ed12d0cb1_2_90:notes"/>
          <p:cNvSpPr txBox="1"/>
          <p:nvPr/>
        </p:nvSpPr>
        <p:spPr>
          <a:xfrm>
            <a:off x="3881207" y="8686471"/>
            <a:ext cx="2975353" cy="45618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/>
          </a:p>
        </p:txBody>
      </p:sp>
      <p:sp>
        <p:nvSpPr>
          <p:cNvPr id="105" name="Google Shape;105;g7ed12d0cb1_2_90:notes"/>
          <p:cNvSpPr/>
          <p:nvPr>
            <p:ph idx="2" type="sldImg"/>
          </p:nvPr>
        </p:nvSpPr>
        <p:spPr>
          <a:xfrm>
            <a:off x="195960" y="695135"/>
            <a:ext cx="6464639" cy="342815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06" name="Google Shape;106;g7ed12d0cb1_2_90:notes"/>
          <p:cNvSpPr txBox="1"/>
          <p:nvPr>
            <p:ph idx="1" type="body"/>
          </p:nvPr>
        </p:nvSpPr>
        <p:spPr>
          <a:xfrm>
            <a:off x="685512" y="4343235"/>
            <a:ext cx="5486976" cy="41151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Кто я?</a:t>
            </a:r>
            <a:endParaRPr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9457516528_0_283:notes"/>
          <p:cNvSpPr txBox="1"/>
          <p:nvPr/>
        </p:nvSpPr>
        <p:spPr>
          <a:xfrm>
            <a:off x="3881207" y="8686471"/>
            <a:ext cx="29754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/>
          </a:p>
        </p:txBody>
      </p:sp>
      <p:sp>
        <p:nvSpPr>
          <p:cNvPr id="404" name="Google Shape;404;g9457516528_0_283:notes"/>
          <p:cNvSpPr/>
          <p:nvPr>
            <p:ph idx="2" type="sldImg"/>
          </p:nvPr>
        </p:nvSpPr>
        <p:spPr>
          <a:xfrm>
            <a:off x="195960" y="695135"/>
            <a:ext cx="64647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05" name="Google Shape;405;g9457516528_0_283:notes"/>
          <p:cNvSpPr txBox="1"/>
          <p:nvPr>
            <p:ph idx="1" type="body"/>
          </p:nvPr>
        </p:nvSpPr>
        <p:spPr>
          <a:xfrm>
            <a:off x="685512" y="4343235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000"/>
              <a:buFont typeface="Helvetica Neue"/>
              <a:buChar char="➔"/>
            </a:pPr>
            <a:r>
              <a:rPr lang="en" sz="1000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правки и новые задачи, снова</a:t>
            </a:r>
            <a:endParaRPr sz="1000">
              <a:solidFill>
                <a:srgbClr val="1D1D1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000"/>
              <a:buFont typeface="Helvetica Neue"/>
              <a:buChar char="➔"/>
            </a:pPr>
            <a:r>
              <a:rPr lang="en" sz="1000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пересмотр приоритетов</a:t>
            </a:r>
            <a:endParaRPr sz="1000">
              <a:solidFill>
                <a:srgbClr val="1D1D1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000"/>
              <a:buFont typeface="Helvetica Neue"/>
              <a:buChar char="➔"/>
            </a:pPr>
            <a:r>
              <a:rPr lang="en" sz="1000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недоступность внутренних и сторонних сервисов</a:t>
            </a:r>
            <a:endParaRPr sz="1000">
              <a:solidFill>
                <a:srgbClr val="1D1D1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000"/>
              <a:buFont typeface="Helvetica Neue"/>
              <a:buChar char="➔"/>
            </a:pPr>
            <a:r>
              <a:rPr lang="en" sz="1000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Девайсы - заказчик захотел планшеты</a:t>
            </a:r>
            <a:endParaRPr sz="1000">
              <a:solidFill>
                <a:srgbClr val="1D1D1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7ed12d0cb1_0_412:notes"/>
          <p:cNvSpPr txBox="1"/>
          <p:nvPr/>
        </p:nvSpPr>
        <p:spPr>
          <a:xfrm>
            <a:off x="3881207" y="8686471"/>
            <a:ext cx="29754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/>
          </a:p>
        </p:txBody>
      </p:sp>
      <p:sp>
        <p:nvSpPr>
          <p:cNvPr id="424" name="Google Shape;424;g7ed12d0cb1_0_412:notes"/>
          <p:cNvSpPr/>
          <p:nvPr>
            <p:ph idx="2" type="sldImg"/>
          </p:nvPr>
        </p:nvSpPr>
        <p:spPr>
          <a:xfrm>
            <a:off x="195960" y="695135"/>
            <a:ext cx="64647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25" name="Google Shape;425;g7ed12d0cb1_0_412:notes"/>
          <p:cNvSpPr txBox="1"/>
          <p:nvPr>
            <p:ph idx="1" type="body"/>
          </p:nvPr>
        </p:nvSpPr>
        <p:spPr>
          <a:xfrm>
            <a:off x="685512" y="4343235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000">
                <a:solidFill>
                  <a:srgbClr val="1A1A1A"/>
                </a:solidFill>
                <a:highlight>
                  <a:schemeClr val="lt1"/>
                </a:highlight>
              </a:rPr>
              <a:t>Основной функционал готов, настало время “рюшечек”, доведение красоты, отладка, время задачек из беклога.</a:t>
            </a:r>
            <a:endParaRPr sz="1000">
              <a:solidFill>
                <a:srgbClr val="1A1A1A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000">
                <a:solidFill>
                  <a:srgbClr val="1A1A1A"/>
                </a:solidFill>
                <a:highlight>
                  <a:schemeClr val="lt1"/>
                </a:highlight>
              </a:rPr>
              <a:t>При рейтинговании возможна такая практика - предварительная оценка приложения. Приложение можно передать в агенство на предварительные тесты, по итогу тестирования агенство предоставляет список, что хорошо, а чего явно не хватает. Список выглядит как перечень рекомендаций с проставленными балами по каждой. Реализация той или иной рекомендации даст преимущество перед конкурентами.</a:t>
            </a:r>
            <a:endParaRPr sz="1000">
              <a:solidFill>
                <a:srgbClr val="1A1A1A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1A1A1A"/>
                </a:solidFill>
                <a:highlight>
                  <a:schemeClr val="lt1"/>
                </a:highlight>
              </a:rPr>
              <a:t>Мы к этому были готовы, более того, мы этого ждали. Выдели и запланировали на эти изменения время, разработчиков. Не останавливая доработак по нашим задачкам из беклога.</a:t>
            </a:r>
            <a:endParaRPr sz="1000">
              <a:solidFill>
                <a:srgbClr val="1A1A1A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9695d9f347_0_86:notes"/>
          <p:cNvSpPr txBox="1"/>
          <p:nvPr/>
        </p:nvSpPr>
        <p:spPr>
          <a:xfrm>
            <a:off x="3881207" y="8686471"/>
            <a:ext cx="29754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/>
          </a:p>
        </p:txBody>
      </p:sp>
      <p:sp>
        <p:nvSpPr>
          <p:cNvPr id="442" name="Google Shape;442;g9695d9f347_0_86:notes"/>
          <p:cNvSpPr/>
          <p:nvPr>
            <p:ph idx="2" type="sldImg"/>
          </p:nvPr>
        </p:nvSpPr>
        <p:spPr>
          <a:xfrm>
            <a:off x="195960" y="695135"/>
            <a:ext cx="64647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43" name="Google Shape;443;g9695d9f347_0_86:notes"/>
          <p:cNvSpPr txBox="1"/>
          <p:nvPr>
            <p:ph idx="1" type="body"/>
          </p:nvPr>
        </p:nvSpPr>
        <p:spPr>
          <a:xfrm>
            <a:off x="685512" y="4343235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9695d9f347_0_101:notes"/>
          <p:cNvSpPr txBox="1"/>
          <p:nvPr/>
        </p:nvSpPr>
        <p:spPr>
          <a:xfrm>
            <a:off x="3881207" y="8686471"/>
            <a:ext cx="29754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/>
          </a:p>
        </p:txBody>
      </p:sp>
      <p:sp>
        <p:nvSpPr>
          <p:cNvPr id="457" name="Google Shape;457;g9695d9f347_0_101:notes"/>
          <p:cNvSpPr/>
          <p:nvPr>
            <p:ph idx="2" type="sldImg"/>
          </p:nvPr>
        </p:nvSpPr>
        <p:spPr>
          <a:xfrm>
            <a:off x="195960" y="695135"/>
            <a:ext cx="64647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58" name="Google Shape;458;g9695d9f347_0_101:notes"/>
          <p:cNvSpPr txBox="1"/>
          <p:nvPr>
            <p:ph idx="1" type="body"/>
          </p:nvPr>
        </p:nvSpPr>
        <p:spPr>
          <a:xfrm>
            <a:off x="685512" y="4343235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Сработали практически все заложенные риски, + те которые не были просчитаны на этапе анализа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проектные проблемы: неточные оценки, поздние изменения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организационные проблемы: недостаток знаний, навыков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политические проблемы: конфликты внутри и вовне команды, неверные ожидания, недостаток информации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технические проблемы: неопределённые требования, неготовность доступов или тестовой среды, не налаженный процессы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проблемы третьей стороны: проблемы на третьей стороне, контрактные проблемы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7ed12d0cb1_0_446:notes"/>
          <p:cNvSpPr txBox="1"/>
          <p:nvPr/>
        </p:nvSpPr>
        <p:spPr>
          <a:xfrm>
            <a:off x="3881207" y="8686471"/>
            <a:ext cx="29754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/>
          </a:p>
        </p:txBody>
      </p:sp>
      <p:sp>
        <p:nvSpPr>
          <p:cNvPr id="472" name="Google Shape;472;g7ed12d0cb1_0_446:notes"/>
          <p:cNvSpPr/>
          <p:nvPr>
            <p:ph idx="2" type="sldImg"/>
          </p:nvPr>
        </p:nvSpPr>
        <p:spPr>
          <a:xfrm>
            <a:off x="195960" y="695135"/>
            <a:ext cx="64647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73" name="Google Shape;473;g7ed12d0cb1_0_446:notes"/>
          <p:cNvSpPr txBox="1"/>
          <p:nvPr>
            <p:ph idx="1" type="body"/>
          </p:nvPr>
        </p:nvSpPr>
        <p:spPr>
          <a:xfrm>
            <a:off x="685512" y="4343235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solidFill>
                  <a:srgbClr val="1A1A1A"/>
                </a:solidFill>
                <a:highlight>
                  <a:schemeClr val="lt1"/>
                </a:highlight>
              </a:rPr>
              <a:t>Распределённая команда из 17 человек: разработка, тестирование, управление. 27 релизов. Бесчисленное количество правок. </a:t>
            </a:r>
            <a:endParaRPr sz="1200">
              <a:solidFill>
                <a:srgbClr val="1A1A1A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920d060166_0_211:notes"/>
          <p:cNvSpPr txBox="1"/>
          <p:nvPr/>
        </p:nvSpPr>
        <p:spPr>
          <a:xfrm>
            <a:off x="3881207" y="8686471"/>
            <a:ext cx="29754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/>
          </a:p>
        </p:txBody>
      </p:sp>
      <p:sp>
        <p:nvSpPr>
          <p:cNvPr id="487" name="Google Shape;487;g920d060166_0_211:notes"/>
          <p:cNvSpPr/>
          <p:nvPr>
            <p:ph idx="2" type="sldImg"/>
          </p:nvPr>
        </p:nvSpPr>
        <p:spPr>
          <a:xfrm>
            <a:off x="195960" y="695135"/>
            <a:ext cx="64647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88" name="Google Shape;488;g920d060166_0_211:notes"/>
          <p:cNvSpPr txBox="1"/>
          <p:nvPr>
            <p:ph idx="1" type="body"/>
          </p:nvPr>
        </p:nvSpPr>
        <p:spPr>
          <a:xfrm>
            <a:off x="685512" y="4343235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A1A1A"/>
                </a:solidFill>
                <a:highlight>
                  <a:schemeClr val="lt1"/>
                </a:highlight>
              </a:rPr>
              <a:t>Результат: </a:t>
            </a:r>
            <a:r>
              <a:rPr lang="en" sz="1200">
                <a:solidFill>
                  <a:srgbClr val="1D1D1B"/>
                </a:solidFill>
              </a:rPr>
              <a:t>3 и 5 места разных номинаций из 25 российских банков.</a:t>
            </a:r>
            <a:endParaRPr sz="1000">
              <a:solidFill>
                <a:srgbClr val="1D1D1B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1D1D1B"/>
                </a:solidFill>
              </a:rPr>
              <a:t>Наша работа по достоинству отмечена: мобильное приложение банка вошло в </a:t>
            </a:r>
            <a:r>
              <a:rPr b="1" lang="en" sz="1000">
                <a:solidFill>
                  <a:srgbClr val="1D1D1B"/>
                </a:solidFill>
              </a:rPr>
              <a:t>ТОП-5</a:t>
            </a:r>
            <a:r>
              <a:rPr lang="en" sz="1000">
                <a:solidFill>
                  <a:srgbClr val="1D1D1B"/>
                </a:solidFill>
              </a:rPr>
              <a:t> лучших банков для малого бизнеса и в </a:t>
            </a:r>
            <a:r>
              <a:rPr b="1" lang="en" sz="1000">
                <a:solidFill>
                  <a:srgbClr val="1D1D1B"/>
                </a:solidFill>
              </a:rPr>
              <a:t>ТОП-3</a:t>
            </a:r>
            <a:r>
              <a:rPr lang="en" sz="1000">
                <a:solidFill>
                  <a:srgbClr val="1D1D1B"/>
                </a:solidFill>
              </a:rPr>
              <a:t> лучших </a:t>
            </a:r>
            <a:r>
              <a:rPr lang="en" sz="1000">
                <a:solidFill>
                  <a:srgbClr val="282829"/>
                </a:solidFill>
              </a:rPr>
              <a:t>интернет-банков для торгово-сервисных предприятий </a:t>
            </a:r>
            <a:r>
              <a:rPr lang="en" sz="1000">
                <a:solidFill>
                  <a:srgbClr val="1D1D1B"/>
                </a:solidFill>
              </a:rPr>
              <a:t>по версии </a:t>
            </a:r>
            <a:r>
              <a:rPr lang="en" sz="1000" u="sng">
                <a:solidFill>
                  <a:srgbClr val="337AB7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Markswebb В 2017</a:t>
            </a:r>
            <a:r>
              <a:rPr lang="en" sz="1000">
                <a:solidFill>
                  <a:srgbClr val="1D1D1B"/>
                </a:solidFill>
              </a:rPr>
              <a:t> году.</a:t>
            </a:r>
            <a:endParaRPr b="1" sz="1000">
              <a:solidFill>
                <a:srgbClr val="28282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282829"/>
                </a:solidFill>
              </a:rPr>
              <a:t>Методика исследования</a:t>
            </a:r>
            <a:endParaRPr b="1" sz="1000">
              <a:solidFill>
                <a:srgbClr val="28282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282829"/>
                </a:solidFill>
              </a:rPr>
              <a:t>В исследовании приняли участие 25 российских банка:</a:t>
            </a:r>
            <a:endParaRPr sz="1000">
              <a:solidFill>
                <a:srgbClr val="282829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82829"/>
              </a:buClr>
              <a:buSzPts val="1000"/>
              <a:buChar char="●"/>
            </a:pPr>
            <a:r>
              <a:rPr lang="en" sz="1000">
                <a:solidFill>
                  <a:srgbClr val="282829"/>
                </a:solidFill>
              </a:rPr>
              <a:t>топ-10 рейтинга </a:t>
            </a:r>
            <a:r>
              <a:rPr lang="en" sz="1000" u="sng">
                <a:solidFill>
                  <a:srgbClr val="C0A362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Business Internet Banking Rank 2017</a:t>
            </a:r>
            <a:r>
              <a:rPr lang="en" sz="1000">
                <a:solidFill>
                  <a:srgbClr val="282829"/>
                </a:solidFill>
              </a:rPr>
              <a:t> (для любого типа бизнеса);</a:t>
            </a:r>
            <a:endParaRPr sz="1000">
              <a:solidFill>
                <a:srgbClr val="282829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82829"/>
              </a:buClr>
              <a:buSzPts val="1000"/>
              <a:buChar char="●"/>
            </a:pPr>
            <a:r>
              <a:rPr lang="en" sz="1000">
                <a:solidFill>
                  <a:srgbClr val="282829"/>
                </a:solidFill>
              </a:rPr>
              <a:t>банки, занимающие высокие позиции по количеству тематических запросов в Яндексе;</a:t>
            </a:r>
            <a:endParaRPr sz="1000">
              <a:solidFill>
                <a:srgbClr val="282829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82829"/>
              </a:buClr>
              <a:buSzPts val="1000"/>
              <a:buChar char="●"/>
            </a:pPr>
            <a:r>
              <a:rPr lang="en" sz="1000">
                <a:solidFill>
                  <a:srgbClr val="282829"/>
                </a:solidFill>
              </a:rPr>
              <a:t>5 банков приняли участие в исследовании по собственной инициативе, 4 отказались от публикации.</a:t>
            </a:r>
            <a:endParaRPr sz="1000">
              <a:solidFill>
                <a:srgbClr val="28282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282829"/>
                </a:solidFill>
              </a:rPr>
              <a:t>1 этап: подготовка среды </a:t>
            </a:r>
            <a:r>
              <a:rPr lang="en" sz="1000">
                <a:solidFill>
                  <a:srgbClr val="282829"/>
                </a:solidFill>
              </a:rPr>
              <a:t>Открываем в Москве рублевые счета ИП во всех исследуемых банках, зачисляем на них деньги и проводим операции. В результате интернет-банки становятся похожи на реально действующие: в них появляются входящие и исходящие платежи, формируются остатки на счетах. </a:t>
            </a:r>
            <a:endParaRPr sz="1000">
              <a:solidFill>
                <a:srgbClr val="28282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282829"/>
                </a:solidFill>
              </a:rPr>
              <a:t>2 этап: кабинетное обследование </a:t>
            </a:r>
            <a:r>
              <a:rPr lang="en" sz="1000">
                <a:solidFill>
                  <a:srgbClr val="282829"/>
                </a:solidFill>
              </a:rPr>
              <a:t>Моделируем сотни разных пользовательских сценариев и смотрим, как они реализуются в интернет-банке. Источники данных: </a:t>
            </a:r>
            <a:endParaRPr sz="1000">
              <a:solidFill>
                <a:srgbClr val="282829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82829"/>
              </a:buClr>
              <a:buSzPts val="1000"/>
              <a:buChar char="●"/>
            </a:pPr>
            <a:r>
              <a:rPr lang="en" sz="1000">
                <a:solidFill>
                  <a:srgbClr val="282829"/>
                </a:solidFill>
              </a:rPr>
              <a:t>интервью со специалистами банков, отвечающими за ДБО малого бизнеса;</a:t>
            </a:r>
            <a:endParaRPr sz="1000">
              <a:solidFill>
                <a:srgbClr val="282829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82829"/>
              </a:buClr>
              <a:buSzPts val="1000"/>
              <a:buChar char="●"/>
            </a:pPr>
            <a:r>
              <a:rPr lang="en" sz="1000">
                <a:solidFill>
                  <a:srgbClr val="282829"/>
                </a:solidFill>
              </a:rPr>
              <a:t>прямой доступ к интерфейсам интернет-банков после открытия расчетных счетов;</a:t>
            </a:r>
            <a:endParaRPr sz="1000">
              <a:solidFill>
                <a:srgbClr val="282829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82829"/>
              </a:buClr>
              <a:buSzPts val="1000"/>
              <a:buChar char="●"/>
            </a:pPr>
            <a:r>
              <a:rPr lang="en" sz="1000">
                <a:solidFill>
                  <a:srgbClr val="282829"/>
                </a:solidFill>
              </a:rPr>
              <a:t>сбор публично доступной информации: руководства пользователя, инструкции, презентации и демо-версии интернет-банков, тарифные справочники.</a:t>
            </a:r>
            <a:endParaRPr sz="1000">
              <a:solidFill>
                <a:srgbClr val="28282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282829"/>
                </a:solidFill>
              </a:rPr>
              <a:t>3 этап: серия юзабилити-тестов </a:t>
            </a:r>
            <a:r>
              <a:rPr lang="en" sz="1000">
                <a:solidFill>
                  <a:srgbClr val="282829"/>
                </a:solidFill>
              </a:rPr>
              <a:t>В юзабилити-тестах приняли участие 45 предпринимателей с разным опытом пользования интернет-банками. Каждый респондент выполнил 5 операций в трех случайно подобранных интернет-банках, которыми ранее никогда не пользовался. Каждый интернет-банк тестируется пятью респондентами. В ходе юзабилити-тестов специалисты Markswebb замеряют, насколько успешно предприниматели справляются с заданиями, за какое время, насколько удобны те или иные интерфейсы. </a:t>
            </a:r>
            <a:endParaRPr sz="1000">
              <a:solidFill>
                <a:srgbClr val="28282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rgbClr val="282829"/>
                </a:solidFill>
              </a:rPr>
              <a:t>3 этап: анализ данных </a:t>
            </a:r>
            <a:r>
              <a:rPr lang="en" sz="1000">
                <a:solidFill>
                  <a:srgbClr val="282829"/>
                </a:solidFill>
              </a:rPr>
              <a:t>На основе собранных данных заполняются чек-листы: 400+ критериев для оценки каждого интернет-банка. На основе экспертизы агентства всем группам критериев назначаются веса, которые отражают важность задачи пользователя при работе с дебетовой картой, значимость той или иной функции интерфейса. Итоговые оценки сервисов рассчитываются как сумма выполненных критериев, умноженных на их веса.</a:t>
            </a:r>
            <a:endParaRPr sz="1200">
              <a:solidFill>
                <a:srgbClr val="1A1A1A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7ed12d0cb1_0_493:notes"/>
          <p:cNvSpPr txBox="1"/>
          <p:nvPr/>
        </p:nvSpPr>
        <p:spPr>
          <a:xfrm>
            <a:off x="3881207" y="8686471"/>
            <a:ext cx="29754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/>
          </a:p>
        </p:txBody>
      </p:sp>
      <p:sp>
        <p:nvSpPr>
          <p:cNvPr id="501" name="Google Shape;501;g7ed12d0cb1_0_493:notes"/>
          <p:cNvSpPr/>
          <p:nvPr>
            <p:ph idx="2" type="sldImg"/>
          </p:nvPr>
        </p:nvSpPr>
        <p:spPr>
          <a:xfrm>
            <a:off x="195960" y="695135"/>
            <a:ext cx="64647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502" name="Google Shape;502;g7ed12d0cb1_0_493:notes"/>
          <p:cNvSpPr txBox="1"/>
          <p:nvPr>
            <p:ph idx="1" type="body"/>
          </p:nvPr>
        </p:nvSpPr>
        <p:spPr>
          <a:xfrm>
            <a:off x="685512" y="4343235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highlight>
                  <a:schemeClr val="lt1"/>
                </a:highlight>
              </a:rPr>
              <a:t>Повторим правила</a:t>
            </a:r>
            <a:endParaRPr sz="1200">
              <a:solidFill>
                <a:srgbClr val="1A1A1A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9457516528_0_20:notes"/>
          <p:cNvSpPr txBox="1"/>
          <p:nvPr/>
        </p:nvSpPr>
        <p:spPr>
          <a:xfrm>
            <a:off x="3881207" y="8686471"/>
            <a:ext cx="29754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/>
          </a:p>
        </p:txBody>
      </p:sp>
      <p:sp>
        <p:nvSpPr>
          <p:cNvPr id="514" name="Google Shape;514;g9457516528_0_20:notes"/>
          <p:cNvSpPr/>
          <p:nvPr>
            <p:ph idx="2" type="sldImg"/>
          </p:nvPr>
        </p:nvSpPr>
        <p:spPr>
          <a:xfrm>
            <a:off x="195960" y="695135"/>
            <a:ext cx="64647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515" name="Google Shape;515;g9457516528_0_20:notes"/>
          <p:cNvSpPr txBox="1"/>
          <p:nvPr>
            <p:ph idx="1" type="body"/>
          </p:nvPr>
        </p:nvSpPr>
        <p:spPr>
          <a:xfrm>
            <a:off x="685512" y="4343235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solidFill>
                  <a:srgbClr val="1A1A1A"/>
                </a:solidFill>
                <a:highlight>
                  <a:schemeClr val="lt1"/>
                </a:highlight>
              </a:rPr>
              <a:t>Почитать о рисках, узнать больше </a:t>
            </a:r>
            <a:r>
              <a:rPr lang="en" sz="1050">
                <a:solidFill>
                  <a:srgbClr val="4D5156"/>
                </a:solidFill>
                <a:highlight>
                  <a:srgbClr val="FFFFFF"/>
                </a:highlight>
              </a:rPr>
              <a:t>«Черный лебедь. Под знаком непредсказуемости». В книге рассматривается чрезвычайное влияние редких и непредсказуемых событий, а также склонность людей ретроспективно находить им простые объяснения. </a:t>
            </a:r>
            <a:endParaRPr sz="1200">
              <a:solidFill>
                <a:srgbClr val="1A1A1A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7ed12d0cb1_7_97:notes"/>
          <p:cNvSpPr txBox="1"/>
          <p:nvPr/>
        </p:nvSpPr>
        <p:spPr>
          <a:xfrm>
            <a:off x="3881207" y="8686471"/>
            <a:ext cx="29754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/>
          </a:p>
        </p:txBody>
      </p:sp>
      <p:sp>
        <p:nvSpPr>
          <p:cNvPr id="529" name="Google Shape;529;g7ed12d0cb1_7_97:notes"/>
          <p:cNvSpPr/>
          <p:nvPr>
            <p:ph idx="2" type="sldImg"/>
          </p:nvPr>
        </p:nvSpPr>
        <p:spPr>
          <a:xfrm>
            <a:off x="195960" y="695135"/>
            <a:ext cx="64647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530" name="Google Shape;530;g7ed12d0cb1_7_97:notes"/>
          <p:cNvSpPr txBox="1"/>
          <p:nvPr>
            <p:ph idx="1" type="body"/>
          </p:nvPr>
        </p:nvSpPr>
        <p:spPr>
          <a:xfrm>
            <a:off x="685512" y="4343235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Вопрос?</a:t>
            </a:r>
            <a:endParaRPr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9b49ead62b_0_91:notes"/>
          <p:cNvSpPr txBox="1"/>
          <p:nvPr/>
        </p:nvSpPr>
        <p:spPr>
          <a:xfrm>
            <a:off x="3881207" y="8686471"/>
            <a:ext cx="29754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/>
          </a:p>
        </p:txBody>
      </p:sp>
      <p:sp>
        <p:nvSpPr>
          <p:cNvPr id="541" name="Google Shape;541;g9b49ead62b_0_91:notes"/>
          <p:cNvSpPr/>
          <p:nvPr>
            <p:ph idx="2" type="sldImg"/>
          </p:nvPr>
        </p:nvSpPr>
        <p:spPr>
          <a:xfrm>
            <a:off x="195960" y="695135"/>
            <a:ext cx="64647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542" name="Google Shape;542;g9b49ead62b_0_91:notes"/>
          <p:cNvSpPr txBox="1"/>
          <p:nvPr>
            <p:ph idx="1" type="body"/>
          </p:nvPr>
        </p:nvSpPr>
        <p:spPr>
          <a:xfrm>
            <a:off x="685512" y="4343235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905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D1D1B"/>
                </a:solidFill>
              </a:rPr>
              <a:t>Молодец!</a:t>
            </a:r>
            <a:endParaRPr sz="1200">
              <a:solidFill>
                <a:srgbClr val="1D1D1B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920d060166_0_1:notes"/>
          <p:cNvSpPr txBox="1"/>
          <p:nvPr/>
        </p:nvSpPr>
        <p:spPr>
          <a:xfrm>
            <a:off x="3881207" y="8686471"/>
            <a:ext cx="29754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/>
          </a:p>
        </p:txBody>
      </p:sp>
      <p:sp>
        <p:nvSpPr>
          <p:cNvPr id="121" name="Google Shape;121;g920d060166_0_1:notes"/>
          <p:cNvSpPr/>
          <p:nvPr>
            <p:ph idx="2" type="sldImg"/>
          </p:nvPr>
        </p:nvSpPr>
        <p:spPr>
          <a:xfrm>
            <a:off x="195960" y="695135"/>
            <a:ext cx="64647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22" name="Google Shape;122;g920d060166_0_1:notes"/>
          <p:cNvSpPr txBox="1"/>
          <p:nvPr>
            <p:ph idx="1" type="body"/>
          </p:nvPr>
        </p:nvSpPr>
        <p:spPr>
          <a:xfrm>
            <a:off x="685512" y="4343235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90500" rtl="0" algn="just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solidFill>
                  <a:srgbClr val="1D1D1B"/>
                </a:solidFill>
              </a:rPr>
              <a:t>Предистория: У клиента были наброски минимальной версии приложения с ограниченным функционалом.</a:t>
            </a:r>
            <a:endParaRPr sz="1200">
              <a:solidFill>
                <a:srgbClr val="1D1D1B"/>
              </a:solidFill>
            </a:endParaRPr>
          </a:p>
          <a:p>
            <a:pPr indent="0" lvl="0" marL="0" marR="190500" rtl="0" algn="just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solidFill>
                  <a:srgbClr val="1D1D1B"/>
                </a:solidFill>
              </a:rPr>
              <a:t>Нужно доработать старые экраны и реализовать новые экраны с новым</a:t>
            </a:r>
            <a:r>
              <a:rPr lang="en" sz="1200">
                <a:solidFill>
                  <a:srgbClr val="1D1D1B"/>
                </a:solidFill>
              </a:rPr>
              <a:t> функцоналом мобильного банка: кредиты, вклады, счета, платежи, оплаты по картам  нужно было не MVP, а полноценное банковское приложение.</a:t>
            </a:r>
            <a:endParaRPr sz="1200">
              <a:solidFill>
                <a:srgbClr val="1D1D1B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a4e40d2870_0_0:notes"/>
          <p:cNvSpPr txBox="1"/>
          <p:nvPr/>
        </p:nvSpPr>
        <p:spPr>
          <a:xfrm>
            <a:off x="3881207" y="8686471"/>
            <a:ext cx="29754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/>
          </a:p>
        </p:txBody>
      </p:sp>
      <p:sp>
        <p:nvSpPr>
          <p:cNvPr id="135" name="Google Shape;135;ga4e40d2870_0_0:notes"/>
          <p:cNvSpPr/>
          <p:nvPr>
            <p:ph idx="2" type="sldImg"/>
          </p:nvPr>
        </p:nvSpPr>
        <p:spPr>
          <a:xfrm>
            <a:off x="195960" y="695135"/>
            <a:ext cx="64647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36" name="Google Shape;136;ga4e40d2870_0_0:notes"/>
          <p:cNvSpPr txBox="1"/>
          <p:nvPr>
            <p:ph idx="1" type="body"/>
          </p:nvPr>
        </p:nvSpPr>
        <p:spPr>
          <a:xfrm>
            <a:off x="685512" y="4343235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12529"/>
                </a:solidFill>
                <a:highlight>
                  <a:srgbClr val="F5F5F5"/>
                </a:highlight>
              </a:rPr>
              <a:t>Пример рисков проекта: вы боитесь, что в середине проекта заказчик изменит требования — вам придется все переделывать. Подумайте об этом заранее. Уже на первом этапе вы можете согласовать подробное ТЗ и обговорить условия для пересмотра требований. </a:t>
            </a:r>
            <a:endParaRPr sz="1000">
              <a:solidFill>
                <a:srgbClr val="212529"/>
              </a:solidFill>
              <a:highlight>
                <a:srgbClr val="F5F5F5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12529"/>
                </a:solidFill>
                <a:highlight>
                  <a:srgbClr val="F5F5F5"/>
                </a:highlight>
              </a:rPr>
              <a:t>Потратив пару дней на такую страховку, вы защитите проект от крупных задержек и сэкономите ресурсы.</a:t>
            </a:r>
            <a:endParaRPr sz="1000">
              <a:solidFill>
                <a:srgbClr val="212529"/>
              </a:solidFill>
              <a:highlight>
                <a:srgbClr val="F5F5F5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Организационные: Неполное ТЗ, изменение требований, неточные оценки, поздние изменения, новые задачи, не успеем часть задач, кадровые риски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Технические: Доступы, девайсы, оборудование, настройки окружений, служба безопасности банка, создание тестовых данных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Третья сторона: КЛАДР, Светофор </a:t>
            </a:r>
            <a:endParaRPr sz="1000">
              <a:solidFill>
                <a:schemeClr val="dk1"/>
              </a:solidFill>
            </a:endParaRPr>
          </a:p>
          <a:p>
            <a:pPr indent="0" lvl="0" marL="0" marR="1905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1D1D1B"/>
                </a:solidFill>
              </a:rPr>
              <a:t>Проектные: Задержки поставки, выполнения задач, Неточные оценки, поздние изменения, </a:t>
            </a:r>
            <a:endParaRPr sz="1000">
              <a:solidFill>
                <a:srgbClr val="1D1D1B"/>
              </a:solidFill>
            </a:endParaRPr>
          </a:p>
          <a:p>
            <a:pPr indent="0" lvl="0" marL="0" marR="1905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1D1D1B"/>
                </a:solidFill>
              </a:rPr>
              <a:t>Организационные проблемы: Недостаток навыков, обучения или численности персонала, недостаток экспертности и экспертов</a:t>
            </a:r>
            <a:endParaRPr sz="1000">
              <a:solidFill>
                <a:srgbClr val="1D1D1B"/>
              </a:solidFill>
            </a:endParaRPr>
          </a:p>
          <a:p>
            <a:pPr indent="0" lvl="0" marL="0" marR="1905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1D1D1B"/>
                </a:solidFill>
              </a:rPr>
              <a:t>Политические: конфликты, трудности , плохая коммуникация, команда не может адекватно сообщать о своих потребностях, команда не стремится улучшить методы разработки и тестирования. Неправильное отношение или ожидания</a:t>
            </a:r>
            <a:endParaRPr sz="1000">
              <a:solidFill>
                <a:srgbClr val="1D1D1B"/>
              </a:solidFill>
            </a:endParaRPr>
          </a:p>
          <a:p>
            <a:pPr indent="0" lvl="0" marL="0" marR="1905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1D1D1B"/>
                </a:solidFill>
              </a:rPr>
              <a:t>Технические проблемы: Требования могут быть плохо определены, могут быть невыполнимыми в текущих условиях, Тестовая среда может быть не готова вовремя, оборудование, девайсы</a:t>
            </a:r>
            <a:endParaRPr sz="1000">
              <a:solidFill>
                <a:srgbClr val="1D1D1B"/>
              </a:solidFill>
            </a:endParaRPr>
          </a:p>
          <a:p>
            <a:pPr indent="0" lvl="0" marL="0" marR="1905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1D1D1B"/>
                </a:solidFill>
              </a:rPr>
              <a:t>Проблемы с поставщиками: Третья сторона может не предоставить необходимый продукт или услугу</a:t>
            </a:r>
            <a:endParaRPr sz="1000">
              <a:solidFill>
                <a:srgbClr val="1D1D1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000">
              <a:solidFill>
                <a:srgbClr val="212529"/>
              </a:solidFill>
              <a:highlight>
                <a:srgbClr val="F5F5F5"/>
              </a:highlight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ed12d0cb1_0_40:notes"/>
          <p:cNvSpPr txBox="1"/>
          <p:nvPr/>
        </p:nvSpPr>
        <p:spPr>
          <a:xfrm>
            <a:off x="3881207" y="8686471"/>
            <a:ext cx="29754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/>
          </a:p>
        </p:txBody>
      </p:sp>
      <p:sp>
        <p:nvSpPr>
          <p:cNvPr id="151" name="Google Shape;151;g7ed12d0cb1_0_40:notes"/>
          <p:cNvSpPr/>
          <p:nvPr>
            <p:ph idx="2" type="sldImg"/>
          </p:nvPr>
        </p:nvSpPr>
        <p:spPr>
          <a:xfrm>
            <a:off x="195960" y="695135"/>
            <a:ext cx="64647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52" name="Google Shape;152;g7ed12d0cb1_0_40:notes"/>
          <p:cNvSpPr txBox="1"/>
          <p:nvPr>
            <p:ph idx="1" type="body"/>
          </p:nvPr>
        </p:nvSpPr>
        <p:spPr>
          <a:xfrm>
            <a:off x="685512" y="4343235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000">
                <a:highlight>
                  <a:schemeClr val="lt1"/>
                </a:highlight>
              </a:rPr>
              <a:t>Исходные данные: сроки на разработку приложения - 3 месяца, есть дизайн, готова бд и есть back. Базисты, дизайнеры, аналитики и команда back - со стороны заказчика, открыты к диалогу и коммуникациям.</a:t>
            </a:r>
            <a:endParaRPr sz="1000"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000">
                <a:highlight>
                  <a:srgbClr val="FFFFFF"/>
                </a:highlight>
              </a:rPr>
              <a:t>Неплохие исходные данные и сроки для MVP, что же могло пойти не так? Всё!</a:t>
            </a:r>
            <a:endParaRPr sz="1000"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920d060166_0_181:notes"/>
          <p:cNvSpPr txBox="1"/>
          <p:nvPr/>
        </p:nvSpPr>
        <p:spPr>
          <a:xfrm>
            <a:off x="3881207" y="8686471"/>
            <a:ext cx="29754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/>
          </a:p>
        </p:txBody>
      </p:sp>
      <p:sp>
        <p:nvSpPr>
          <p:cNvPr id="164" name="Google Shape;164;g920d060166_0_181:notes"/>
          <p:cNvSpPr/>
          <p:nvPr>
            <p:ph idx="2" type="sldImg"/>
          </p:nvPr>
        </p:nvSpPr>
        <p:spPr>
          <a:xfrm>
            <a:off x="195960" y="695135"/>
            <a:ext cx="64647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65" name="Google Shape;165;g920d060166_0_181:notes"/>
          <p:cNvSpPr txBox="1"/>
          <p:nvPr>
            <p:ph idx="1" type="body"/>
          </p:nvPr>
        </p:nvSpPr>
        <p:spPr>
          <a:xfrm>
            <a:off x="685512" y="4343235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12529"/>
                </a:solidFill>
                <a:highlight>
                  <a:srgbClr val="F5F5F5"/>
                </a:highlight>
              </a:rPr>
              <a:t>вам предстоит запустить проект вы задумаетесь, что в нем может пойти не так. </a:t>
            </a:r>
            <a:endParaRPr sz="900">
              <a:solidFill>
                <a:srgbClr val="1D1D1B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1D1D1B"/>
                </a:solidFill>
              </a:rPr>
              <a:t>Самый сложный риск, работать с которым тяжелее всего “Риск игнорирования рисков”. Нельзя быть оптимистом и реалистом тоже нельзя, пессимист - вот роль, которую вы должны сыграть при работе с рисками.</a:t>
            </a:r>
            <a:endParaRPr sz="900">
              <a:solidFill>
                <a:srgbClr val="1D1D1B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Основываться на своём опыте, опыте других проектов, привлекать экспертов, своих, сторонних.</a:t>
            </a:r>
            <a:endParaRPr sz="900">
              <a:solidFill>
                <a:schemeClr val="dk1"/>
              </a:solidFill>
            </a:endParaRPr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</a:pPr>
            <a:r>
              <a:rPr lang="en" sz="900">
                <a:solidFill>
                  <a:schemeClr val="dk1"/>
                </a:solidFill>
              </a:rPr>
              <a:t>Планирование - что может или могло бы или уже пошло не так</a:t>
            </a:r>
            <a:endParaRPr sz="900">
              <a:solidFill>
                <a:schemeClr val="dk1"/>
              </a:solidFill>
            </a:endParaRPr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</a:pPr>
            <a:r>
              <a:rPr lang="en" sz="900">
                <a:solidFill>
                  <a:schemeClr val="dk1"/>
                </a:solidFill>
              </a:rPr>
              <a:t>Поиск и идентификация - целенаправленная, </a:t>
            </a:r>
            <a:r>
              <a:rPr lang="en" sz="900">
                <a:solidFill>
                  <a:srgbClr val="333333"/>
                </a:solidFill>
                <a:highlight>
                  <a:schemeClr val="lt1"/>
                </a:highlight>
              </a:rPr>
              <a:t> первоначальный мозговой штурм по выявлению риска, сортировка</a:t>
            </a:r>
            <a:endParaRPr sz="900">
              <a:solidFill>
                <a:schemeClr val="dk1"/>
              </a:solidFill>
            </a:endParaRPr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</a:pPr>
            <a:r>
              <a:rPr lang="en" sz="900">
                <a:solidFill>
                  <a:schemeClr val="dk1"/>
                </a:solidFill>
              </a:rPr>
              <a:t>Оценка риска, качественная и количественная - чем рискуем? Сроками, репутацией, деньгами, законодательно? </a:t>
            </a:r>
            <a:r>
              <a:rPr lang="en" sz="900">
                <a:solidFill>
                  <a:srgbClr val="333333"/>
                </a:solidFill>
                <a:highlight>
                  <a:schemeClr val="lt1"/>
                </a:highlight>
              </a:rPr>
              <a:t>количественная оценка каждого риска в терминах вероятности его наступления и потенциального ущерба. </a:t>
            </a:r>
            <a:endParaRPr sz="900">
              <a:solidFill>
                <a:schemeClr val="dk1"/>
              </a:solidFill>
            </a:endParaRPr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</a:pPr>
            <a:r>
              <a:rPr lang="en" sz="900">
                <a:solidFill>
                  <a:schemeClr val="dk1"/>
                </a:solidFill>
              </a:rPr>
              <a:t>Планирование реагирования - что делать, если риск сработает? </a:t>
            </a:r>
            <a:r>
              <a:rPr i="1" lang="en" sz="900">
                <a:solidFill>
                  <a:srgbClr val="333333"/>
                </a:solidFill>
                <a:highlight>
                  <a:schemeClr val="lt1"/>
                </a:highlight>
              </a:rPr>
              <a:t>Планирования реагирования на риски</a:t>
            </a:r>
            <a:r>
              <a:rPr lang="en" sz="900">
                <a:solidFill>
                  <a:srgbClr val="333333"/>
                </a:solidFill>
                <a:highlight>
                  <a:schemeClr val="lt1"/>
                </a:highlight>
              </a:rPr>
              <a:t>: что вы собираетесь делать, если и когда данный риск наступит.</a:t>
            </a:r>
            <a:endParaRPr sz="900">
              <a:solidFill>
                <a:schemeClr val="dk1"/>
              </a:solidFill>
            </a:endParaRPr>
          </a:p>
          <a:p>
            <a:pPr indent="-2857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</a:pPr>
            <a:r>
              <a:rPr lang="en" sz="900">
                <a:solidFill>
                  <a:schemeClr val="dk1"/>
                </a:solidFill>
              </a:rPr>
              <a:t>Мониторинг и управление - отслеживать возможности срабатывания того или иного риска, должны быть некие предпосылки или триггеры </a:t>
            </a:r>
            <a:r>
              <a:rPr i="1" lang="en" sz="900">
                <a:solidFill>
                  <a:srgbClr val="333333"/>
                </a:solidFill>
                <a:highlight>
                  <a:srgbClr val="FFFFFF"/>
                </a:highlight>
              </a:rPr>
              <a:t>Ослабление риска</a:t>
            </a:r>
            <a:r>
              <a:rPr lang="en" sz="900">
                <a:solidFill>
                  <a:srgbClr val="333333"/>
                </a:solidFill>
                <a:highlight>
                  <a:srgbClr val="FFFFFF"/>
                </a:highlight>
              </a:rPr>
              <a:t>: меры, которые должны быть приняты предварительно, чтобы обеспечить возможность и эффективность проведения запланированный действий, если они потребуются. </a:t>
            </a:r>
            <a:r>
              <a:rPr i="1" lang="en" sz="900">
                <a:solidFill>
                  <a:srgbClr val="333333"/>
                </a:solidFill>
                <a:highlight>
                  <a:srgbClr val="FFFFFF"/>
                </a:highlight>
              </a:rPr>
              <a:t>Мониторинг и управление рисками</a:t>
            </a:r>
            <a:r>
              <a:rPr lang="en" sz="900">
                <a:solidFill>
                  <a:srgbClr val="333333"/>
                </a:solidFill>
                <a:highlight>
                  <a:srgbClr val="FFFFFF"/>
                </a:highlight>
              </a:rPr>
              <a:t>: отслеживание рисков, выделенных в качестве объектов управления, выявление материализации рисков.</a:t>
            </a:r>
            <a:endParaRPr sz="900">
              <a:solidFill>
                <a:schemeClr val="dk1"/>
              </a:solidFill>
            </a:endParaRPr>
          </a:p>
          <a:p>
            <a:pPr indent="0" lvl="0" marL="0" marR="1905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D1D1B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920d060166_0_23:notes"/>
          <p:cNvSpPr txBox="1"/>
          <p:nvPr/>
        </p:nvSpPr>
        <p:spPr>
          <a:xfrm>
            <a:off x="3881207" y="8686471"/>
            <a:ext cx="29754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/>
          </a:p>
        </p:txBody>
      </p:sp>
      <p:sp>
        <p:nvSpPr>
          <p:cNvPr id="177" name="Google Shape;177;g920d060166_0_23:notes"/>
          <p:cNvSpPr/>
          <p:nvPr>
            <p:ph idx="2" type="sldImg"/>
          </p:nvPr>
        </p:nvSpPr>
        <p:spPr>
          <a:xfrm>
            <a:off x="195960" y="695135"/>
            <a:ext cx="64647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78" name="Google Shape;178;g920d060166_0_23:notes"/>
          <p:cNvSpPr txBox="1"/>
          <p:nvPr>
            <p:ph idx="1" type="body"/>
          </p:nvPr>
        </p:nvSpPr>
        <p:spPr>
          <a:xfrm>
            <a:off x="685512" y="4343235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905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D1D1B"/>
                </a:solidFill>
              </a:rPr>
              <a:t>Причина, почему именно 3 месяца: ровно 3 мес было до рейтингования. Цель - заявиться на участие в рейтинге и занять достойное место. Достойное - это значит не последние места. Рейтинг Markswebb. 2 недели / 70 дней - 2.5 месяца.</a:t>
            </a:r>
            <a:endParaRPr sz="1200">
              <a:solidFill>
                <a:srgbClr val="1D1D1B"/>
              </a:solidFill>
            </a:endParaRPr>
          </a:p>
          <a:p>
            <a:pPr indent="0" lvl="0" marL="0" marR="1905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1D1D1B"/>
                </a:solidFill>
              </a:rPr>
              <a:t>Консалтинговое агенство, составляет ежегодный всероссийский рейтинг банков.</a:t>
            </a:r>
            <a:endParaRPr sz="1200">
              <a:solidFill>
                <a:srgbClr val="1D1D1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282829"/>
                </a:solidFill>
              </a:rPr>
              <a:t>1 этап: подготовка среды </a:t>
            </a:r>
            <a:r>
              <a:rPr lang="en" sz="1000">
                <a:solidFill>
                  <a:srgbClr val="282829"/>
                </a:solidFill>
              </a:rPr>
              <a:t>Открываем в Москве рублевые счета ИП во всех исследуемых банках, зачисляем на них деньги и проводим операции. В результате интернет-банки становятся похожи на реально действующие: в них появляются входящие и исходящие платежи, формируются остатки на счетах. </a:t>
            </a:r>
            <a:endParaRPr sz="1000">
              <a:solidFill>
                <a:srgbClr val="28282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282829"/>
                </a:solidFill>
              </a:rPr>
              <a:t>2 этап: кабинетное обследование </a:t>
            </a:r>
            <a:r>
              <a:rPr lang="en" sz="1000">
                <a:solidFill>
                  <a:srgbClr val="282829"/>
                </a:solidFill>
              </a:rPr>
              <a:t>Моделируем сотни разных пользовательских сценариев и смотрим, как они реализуются в интернет-банке. Источники данных: </a:t>
            </a:r>
            <a:endParaRPr sz="1000">
              <a:solidFill>
                <a:srgbClr val="282829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82829"/>
              </a:buClr>
              <a:buSzPts val="1000"/>
              <a:buChar char="●"/>
            </a:pPr>
            <a:r>
              <a:rPr lang="en" sz="1000">
                <a:solidFill>
                  <a:srgbClr val="282829"/>
                </a:solidFill>
              </a:rPr>
              <a:t>интервью со специалистами банков, отвечающими за ДБО малого бизнеса;</a:t>
            </a:r>
            <a:endParaRPr sz="1000">
              <a:solidFill>
                <a:srgbClr val="282829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82829"/>
              </a:buClr>
              <a:buSzPts val="1000"/>
              <a:buChar char="●"/>
            </a:pPr>
            <a:r>
              <a:rPr lang="en" sz="1000">
                <a:solidFill>
                  <a:srgbClr val="282829"/>
                </a:solidFill>
              </a:rPr>
              <a:t>прямой доступ к интерфейсам интернет-банков после открытия расчетных счетов;</a:t>
            </a:r>
            <a:endParaRPr sz="1000">
              <a:solidFill>
                <a:srgbClr val="282829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82829"/>
              </a:buClr>
              <a:buSzPts val="1000"/>
              <a:buChar char="●"/>
            </a:pPr>
            <a:r>
              <a:rPr lang="en" sz="1000">
                <a:solidFill>
                  <a:srgbClr val="282829"/>
                </a:solidFill>
              </a:rPr>
              <a:t>сбор публично доступной информации: руководства пользователя, инструкции, презентации и демо-версии интернет-банков, тарифные справочники.</a:t>
            </a:r>
            <a:endParaRPr sz="1000">
              <a:solidFill>
                <a:srgbClr val="28282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282829"/>
                </a:solidFill>
              </a:rPr>
              <a:t>3 этап: серия юзабилити-тестов </a:t>
            </a:r>
            <a:r>
              <a:rPr lang="en" sz="1000">
                <a:solidFill>
                  <a:srgbClr val="282829"/>
                </a:solidFill>
              </a:rPr>
              <a:t>В юзабилити-тестах приняли участие 45 предпринимателей с разным опытом пользования интернет-банками. Каждый респондент выполнил 5 операций в трех случайно подобранных интернет-банках, которыми ранее никогда не пользовался. Каждый интернет-банк тестируется пятью респондентами. В ходе юзабилити-тестов специалисты Markswebb замеряют, насколько успешно предприниматели справляются с заданиями, за какое время, насколько удобны те или иные интерфейсы. </a:t>
            </a:r>
            <a:endParaRPr sz="1000">
              <a:solidFill>
                <a:srgbClr val="28282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282829"/>
                </a:solidFill>
              </a:rPr>
              <a:t>3 этап: анализ данных </a:t>
            </a:r>
            <a:r>
              <a:rPr lang="en" sz="1000">
                <a:solidFill>
                  <a:srgbClr val="282829"/>
                </a:solidFill>
              </a:rPr>
              <a:t>На основе собранных данных заполняются чек-листы: 400+ критериев для оценки каждого интернет-банка. На основе экспертизы агентства всем группам критериев назначаются веса, которые отражают важность задачи пользователя при работе с дебетовой картой, значимость той или иной функции интерфейса. Итоговые оценки сервисов рассчитываются как сумма выполненных критериев, умноженных на их веса.</a:t>
            </a:r>
            <a:endParaRPr sz="1200">
              <a:solidFill>
                <a:srgbClr val="1A1A1A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457516528_0_52:notes"/>
          <p:cNvSpPr txBox="1"/>
          <p:nvPr/>
        </p:nvSpPr>
        <p:spPr>
          <a:xfrm>
            <a:off x="3881207" y="8686471"/>
            <a:ext cx="29754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/>
          </a:p>
        </p:txBody>
      </p:sp>
      <p:sp>
        <p:nvSpPr>
          <p:cNvPr id="194" name="Google Shape;194;g9457516528_0_52:notes"/>
          <p:cNvSpPr/>
          <p:nvPr>
            <p:ph idx="2" type="sldImg"/>
          </p:nvPr>
        </p:nvSpPr>
        <p:spPr>
          <a:xfrm>
            <a:off x="195960" y="695135"/>
            <a:ext cx="64647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95" name="Google Shape;195;g9457516528_0_52:notes"/>
          <p:cNvSpPr txBox="1"/>
          <p:nvPr>
            <p:ph idx="1" type="body"/>
          </p:nvPr>
        </p:nvSpPr>
        <p:spPr>
          <a:xfrm>
            <a:off x="685512" y="4343235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1905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D1D1B"/>
                </a:solidFill>
              </a:rPr>
              <a:t>Оценивать, с рисками, закладывать время на тестирование, закладывать время на “что-то пошло не так”. Должен быть пул задач, которые должны быть реализованы точно, и пул, которые реализовываем, если осталось время. Приоритеты! Определить и согласовать с заказчиком, что важно, что не очень.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Обговаривайте все сроки </a:t>
            </a:r>
            <a:r>
              <a:rPr lang="en" sz="1000">
                <a:solidFill>
                  <a:schemeClr val="dk1"/>
                </a:solidFill>
              </a:rPr>
              <a:t>контрольные точки, промежуточные точки, крайний срок, совсем-совсем крайний срок</a:t>
            </a:r>
            <a:endParaRPr sz="1000">
              <a:solidFill>
                <a:schemeClr val="dk1"/>
              </a:solidFill>
            </a:endParaRPr>
          </a:p>
          <a:p>
            <a:pPr indent="0" lvl="0" marL="0" marR="1905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D1D1B"/>
                </a:solidFill>
              </a:rPr>
              <a:t>Сроки. Есть дедлайны по контрольным точкам, промежуточные - показы инвесторам, демонстрации, совсем-совсем крайний срок. </a:t>
            </a:r>
            <a:endParaRPr sz="1000">
              <a:solidFill>
                <a:srgbClr val="1D1D1B"/>
              </a:solidFill>
            </a:endParaRPr>
          </a:p>
          <a:p>
            <a:pPr indent="0" lvl="0" marL="0" marR="1905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D1D1B"/>
                </a:solidFill>
              </a:rPr>
              <a:t>Возможности сдвига сроков - есть ли они?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ed12d0cb1_0_90:notes"/>
          <p:cNvSpPr txBox="1"/>
          <p:nvPr/>
        </p:nvSpPr>
        <p:spPr>
          <a:xfrm>
            <a:off x="3881207" y="8686471"/>
            <a:ext cx="29754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/>
          </a:p>
        </p:txBody>
      </p:sp>
      <p:sp>
        <p:nvSpPr>
          <p:cNvPr id="207" name="Google Shape;207;g7ed12d0cb1_0_90:notes"/>
          <p:cNvSpPr/>
          <p:nvPr>
            <p:ph idx="2" type="sldImg"/>
          </p:nvPr>
        </p:nvSpPr>
        <p:spPr>
          <a:xfrm>
            <a:off x="195960" y="695135"/>
            <a:ext cx="64647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08" name="Google Shape;208;g7ed12d0cb1_0_90:notes"/>
          <p:cNvSpPr txBox="1"/>
          <p:nvPr>
            <p:ph idx="1" type="body"/>
          </p:nvPr>
        </p:nvSpPr>
        <p:spPr>
          <a:xfrm>
            <a:off x="685512" y="4343235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highlight>
                  <a:srgbClr val="FFFFFF"/>
                </a:highlight>
              </a:rPr>
              <a:t>взаимодействие внутри команды</a:t>
            </a:r>
            <a:r>
              <a:rPr b="1" lang="en" sz="1000">
                <a:highlight>
                  <a:schemeClr val="lt1"/>
                </a:highlight>
              </a:rPr>
              <a:t>:</a:t>
            </a:r>
            <a:r>
              <a:rPr lang="en" sz="1000">
                <a:highlight>
                  <a:schemeClr val="lt1"/>
                </a:highlight>
              </a:rPr>
              <a:t> На этом проекте - разница часовых поясов. </a:t>
            </a:r>
            <a:r>
              <a:rPr lang="en" sz="1000">
                <a:highlight>
                  <a:schemeClr val="lt1"/>
                </a:highlight>
              </a:rPr>
              <a:t>9</a:t>
            </a:r>
            <a:r>
              <a:rPr lang="en" sz="1000">
                <a:highlight>
                  <a:schemeClr val="lt1"/>
                </a:highlight>
              </a:rPr>
              <a:t> утра на Урале - это 1</a:t>
            </a:r>
            <a:r>
              <a:rPr lang="en" sz="1000">
                <a:highlight>
                  <a:schemeClr val="lt1"/>
                </a:highlight>
              </a:rPr>
              <a:t>1</a:t>
            </a:r>
            <a:r>
              <a:rPr lang="en" sz="1000">
                <a:highlight>
                  <a:schemeClr val="lt1"/>
                </a:highlight>
              </a:rPr>
              <a:t> дня по Москве, соответственно нужно учитывать, что все взаимодействия с дизайнерами, back-разработкой следует вести до 15:00 мск (17:00 урал), так как даже на супер важный вопрос, без решения которого мы не сможем работать, заданный после 16:00 ответа мы, с большой долей вероятности, сегодня уже не дождёмся. </a:t>
            </a:r>
            <a:endParaRPr sz="1000"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000">
                <a:highlight>
                  <a:schemeClr val="lt1"/>
                </a:highlight>
              </a:rPr>
              <a:t>Отсюда у нас появилось правило: всё важное, или то, что кажется важным, решать до 15:00мск.</a:t>
            </a:r>
            <a:endParaRPr sz="1000">
              <a:highlight>
                <a:schemeClr val="lt1"/>
              </a:highlight>
            </a:endParaRPr>
          </a:p>
          <a:p>
            <a:pPr indent="0" lvl="0" marL="0" marR="1905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Нивелирование рисков: единое поле терминов, изучение воркфлоу заказчика, состыковка по воркфлоу, выработка удобного всем и эффективного процесса работы и общения.</a:t>
            </a:r>
            <a:endParaRPr sz="1000">
              <a:solidFill>
                <a:srgbClr val="1D1D1B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Время раб екб 8-17екб. Это 6-15мск</a:t>
            </a:r>
            <a:endParaRPr sz="1000">
              <a:solidFill>
                <a:schemeClr val="dk1"/>
              </a:solidFill>
            </a:endParaRPr>
          </a:p>
          <a:p>
            <a:pPr indent="0" lvl="0" marL="0" marR="1905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1D1D1B"/>
                </a:solidFill>
              </a:rPr>
              <a:t>Для нас вечером - это может быть и 23.00 этого дня и 24.00, для заказчика “к вечеру” - это к 17.00 по екб, к 16.00 улн, а в 16.00 - у отдельных людей самый разгар рабочего дня, его середина практически.</a:t>
            </a:r>
            <a:endParaRPr sz="1000">
              <a:solidFill>
                <a:srgbClr val="1D1D1B"/>
              </a:solidFill>
            </a:endParaRPr>
          </a:p>
          <a:p>
            <a:pPr indent="0" lvl="0" marL="0" marR="1905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1D1D1B"/>
                </a:solidFill>
              </a:rPr>
              <a:t>Аналогично - “до обеда”, это до скольки? У заказчика до 12.00екб, 11улн, а в 11улн у некоторых ещё и завтрака не было.</a:t>
            </a:r>
            <a:endParaRPr sz="1000"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marR="1905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1A1A1A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456911" y="205308"/>
            <a:ext cx="8234502" cy="85797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456911" y="1203752"/>
            <a:ext cx="8233060" cy="2981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1pPr>
            <a:lvl2pPr indent="-228600" lvl="1" marL="91440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2pPr>
            <a:lvl3pPr indent="-228600" lvl="2" marL="137160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3pPr>
            <a:lvl4pPr indent="-228600" lvl="3" marL="182880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4pPr>
            <a:lvl5pPr indent="-228600" lvl="4" marL="228600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5pPr>
            <a:lvl6pPr indent="-228600" lvl="5" marL="274320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6pPr>
            <a:lvl7pPr indent="-228600" lvl="6" marL="320040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7pPr>
            <a:lvl8pPr indent="-228600" lvl="7" marL="365760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8pPr>
            <a:lvl9pPr indent="-228600" lvl="8" marL="411480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None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6304738" y="4677328"/>
            <a:ext cx="248463" cy="17987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025" lIns="38025" spcFirstLastPara="1" rIns="38025" wrap="square" tIns="38025">
            <a:noAutofit/>
          </a:bodyPr>
          <a:lstStyle>
            <a:lvl1pPr indent="0" lvl="0" marL="0" marR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/>
          <p:nvPr>
            <p:ph type="title"/>
          </p:nvPr>
        </p:nvSpPr>
        <p:spPr>
          <a:xfrm>
            <a:off x="722880" y="3305147"/>
            <a:ext cx="7771681" cy="1021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 sz="3300" cap="none"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2" name="Google Shape;72;p12"/>
          <p:cNvSpPr txBox="1"/>
          <p:nvPr>
            <p:ph idx="1" type="body"/>
          </p:nvPr>
        </p:nvSpPr>
        <p:spPr>
          <a:xfrm>
            <a:off x="722880" y="2179669"/>
            <a:ext cx="7771681" cy="112547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23450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indent="-228600" lvl="1" marL="91440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/>
            </a:lvl2pPr>
            <a:lvl3pPr indent="-228600" lvl="2" marL="1371600" algn="l">
              <a:lnSpc>
                <a:spcPct val="93000"/>
              </a:lnSpc>
              <a:spcBef>
                <a:spcPts val="900"/>
              </a:spcBef>
              <a:spcAft>
                <a:spcPts val="0"/>
              </a:spcAft>
              <a:buSzPts val="1300"/>
              <a:buNone/>
              <a:defRPr sz="1300"/>
            </a:lvl3pPr>
            <a:lvl4pPr indent="-228600" lvl="3" marL="1828800" algn="l">
              <a:lnSpc>
                <a:spcPct val="93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4pPr>
            <a:lvl5pPr indent="-228600" lvl="4" marL="2286000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5pPr>
            <a:lvl6pPr indent="-228600" lvl="5" marL="27432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indent="-228600" lvl="6" marL="32004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7pPr>
            <a:lvl8pPr indent="-228600" lvl="7" marL="36576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8pPr>
            <a:lvl9pPr indent="-228600" lvl="8" marL="411480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3" name="Google Shape;73;p12"/>
          <p:cNvSpPr txBox="1"/>
          <p:nvPr>
            <p:ph idx="10" type="dt"/>
          </p:nvPr>
        </p:nvSpPr>
        <p:spPr>
          <a:xfrm>
            <a:off x="456480" y="4685532"/>
            <a:ext cx="212832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4" name="Google Shape;74;p12"/>
          <p:cNvSpPr txBox="1"/>
          <p:nvPr>
            <p:ph idx="11" type="ftr"/>
          </p:nvPr>
        </p:nvSpPr>
        <p:spPr>
          <a:xfrm>
            <a:off x="3127680" y="4685532"/>
            <a:ext cx="289728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5" name="Google Shape;75;p12"/>
          <p:cNvSpPr txBox="1"/>
          <p:nvPr>
            <p:ph idx="12" type="sldNum"/>
          </p:nvPr>
        </p:nvSpPr>
        <p:spPr>
          <a:xfrm>
            <a:off x="6556319" y="4685532"/>
            <a:ext cx="212832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/>
          <p:nvPr>
            <p:ph type="title"/>
          </p:nvPr>
        </p:nvSpPr>
        <p:spPr>
          <a:xfrm>
            <a:off x="456480" y="205222"/>
            <a:ext cx="8226720" cy="857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8" name="Google Shape;78;p13"/>
          <p:cNvSpPr txBox="1"/>
          <p:nvPr>
            <p:ph idx="1" type="body"/>
          </p:nvPr>
        </p:nvSpPr>
        <p:spPr>
          <a:xfrm>
            <a:off x="456480" y="1203246"/>
            <a:ext cx="8226720" cy="33937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450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algn="l">
              <a:lnSpc>
                <a:spcPct val="93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/>
            </a:lvl3pPr>
            <a:lvl4pPr indent="-228600" lvl="3" marL="1828800" algn="l">
              <a:lnSpc>
                <a:spcPct val="93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228600" lvl="5" marL="27432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/>
            </a:lvl6pPr>
            <a:lvl7pPr indent="-228600" lvl="6" marL="32004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200"/>
              <a:buNone/>
              <a:defRPr/>
            </a:lvl9pPr>
          </a:lstStyle>
          <a:p/>
        </p:txBody>
      </p:sp>
      <p:sp>
        <p:nvSpPr>
          <p:cNvPr id="79" name="Google Shape;79;p13"/>
          <p:cNvSpPr txBox="1"/>
          <p:nvPr>
            <p:ph idx="10" type="dt"/>
          </p:nvPr>
        </p:nvSpPr>
        <p:spPr>
          <a:xfrm>
            <a:off x="456480" y="4685532"/>
            <a:ext cx="212832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0" name="Google Shape;80;p13"/>
          <p:cNvSpPr txBox="1"/>
          <p:nvPr>
            <p:ph idx="11" type="ftr"/>
          </p:nvPr>
        </p:nvSpPr>
        <p:spPr>
          <a:xfrm>
            <a:off x="3127680" y="4685532"/>
            <a:ext cx="289728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1" name="Google Shape;81;p13"/>
          <p:cNvSpPr txBox="1"/>
          <p:nvPr>
            <p:ph idx="12" type="sldNum"/>
          </p:nvPr>
        </p:nvSpPr>
        <p:spPr>
          <a:xfrm>
            <a:off x="6556319" y="4685532"/>
            <a:ext cx="212832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/>
          <p:nvPr>
            <p:ph type="ctrTitle"/>
          </p:nvPr>
        </p:nvSpPr>
        <p:spPr>
          <a:xfrm>
            <a:off x="685440" y="1597488"/>
            <a:ext cx="7773120" cy="110279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4" name="Google Shape;84;p14"/>
          <p:cNvSpPr txBox="1"/>
          <p:nvPr>
            <p:ph idx="1" type="subTitle"/>
          </p:nvPr>
        </p:nvSpPr>
        <p:spPr>
          <a:xfrm>
            <a:off x="1372320" y="2914146"/>
            <a:ext cx="6400800" cy="13144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45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ctr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SzPts val="2300"/>
              <a:buNone/>
              <a:defRPr/>
            </a:lvl2pPr>
            <a:lvl3pPr lvl="2" algn="ctr">
              <a:lnSpc>
                <a:spcPct val="93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lnSpc>
                <a:spcPct val="93000"/>
              </a:lnSpc>
              <a:spcBef>
                <a:spcPts val="700"/>
              </a:spcBef>
              <a:spcAft>
                <a:spcPts val="0"/>
              </a:spcAft>
              <a:buSzPts val="1700"/>
              <a:buNone/>
              <a:defRPr/>
            </a:lvl4pPr>
            <a:lvl5pPr lvl="4" algn="ctr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/>
            </a:lvl5pPr>
            <a:lvl6pPr lvl="5" algn="ctr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700"/>
              <a:buNone/>
              <a:defRPr/>
            </a:lvl6pPr>
            <a:lvl7pPr lvl="6" algn="ctr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700"/>
              <a:buNone/>
              <a:defRPr/>
            </a:lvl7pPr>
            <a:lvl8pPr lvl="7" algn="ctr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700"/>
              <a:buNone/>
              <a:defRPr/>
            </a:lvl8pPr>
            <a:lvl9pPr lvl="8" algn="ctr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700"/>
              <a:buNone/>
              <a:defRPr/>
            </a:lvl9pPr>
          </a:lstStyle>
          <a:p/>
        </p:txBody>
      </p:sp>
      <p:sp>
        <p:nvSpPr>
          <p:cNvPr id="85" name="Google Shape;85;p14"/>
          <p:cNvSpPr txBox="1"/>
          <p:nvPr>
            <p:ph idx="10" type="dt"/>
          </p:nvPr>
        </p:nvSpPr>
        <p:spPr>
          <a:xfrm>
            <a:off x="456480" y="4685532"/>
            <a:ext cx="212832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6" name="Google Shape;86;p14"/>
          <p:cNvSpPr txBox="1"/>
          <p:nvPr>
            <p:ph idx="11" type="ftr"/>
          </p:nvPr>
        </p:nvSpPr>
        <p:spPr>
          <a:xfrm>
            <a:off x="3127680" y="4685532"/>
            <a:ext cx="289728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7" name="Google Shape;87;p14"/>
          <p:cNvSpPr txBox="1"/>
          <p:nvPr>
            <p:ph idx="12" type="sldNum"/>
          </p:nvPr>
        </p:nvSpPr>
        <p:spPr>
          <a:xfrm>
            <a:off x="6556319" y="4685532"/>
            <a:ext cx="212832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idx="10" type="dt"/>
          </p:nvPr>
        </p:nvSpPr>
        <p:spPr>
          <a:xfrm>
            <a:off x="456480" y="4685532"/>
            <a:ext cx="212832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1" type="ftr"/>
          </p:nvPr>
        </p:nvSpPr>
        <p:spPr>
          <a:xfrm>
            <a:off x="3127680" y="4685532"/>
            <a:ext cx="289728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6556319" y="4685532"/>
            <a:ext cx="212832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 rot="5400000">
            <a:off x="5459169" y="1372932"/>
            <a:ext cx="4391741" cy="20563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 rot="5400000">
            <a:off x="1276689" y="-614988"/>
            <a:ext cx="4391741" cy="6032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450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algn="l">
              <a:lnSpc>
                <a:spcPct val="93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/>
            </a:lvl3pPr>
            <a:lvl4pPr indent="-228600" lvl="3" marL="1828800" algn="l">
              <a:lnSpc>
                <a:spcPct val="93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228600" lvl="5" marL="27432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/>
            </a:lvl6pPr>
            <a:lvl7pPr indent="-228600" lvl="6" marL="32004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2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0" type="dt"/>
          </p:nvPr>
        </p:nvSpPr>
        <p:spPr>
          <a:xfrm>
            <a:off x="456480" y="4685532"/>
            <a:ext cx="212832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1" type="ftr"/>
          </p:nvPr>
        </p:nvSpPr>
        <p:spPr>
          <a:xfrm>
            <a:off x="3127680" y="4685532"/>
            <a:ext cx="289728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6556319" y="4685532"/>
            <a:ext cx="212832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456480" y="205222"/>
            <a:ext cx="8226720" cy="857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" type="body"/>
          </p:nvPr>
        </p:nvSpPr>
        <p:spPr>
          <a:xfrm rot="5400000">
            <a:off x="2872981" y="-1213255"/>
            <a:ext cx="3393716" cy="8226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450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indent="-228600" lvl="1" marL="91440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/>
            </a:lvl2pPr>
            <a:lvl3pPr indent="-228600" lvl="2" marL="1371600" algn="l">
              <a:lnSpc>
                <a:spcPct val="93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/>
            </a:lvl3pPr>
            <a:lvl4pPr indent="-228600" lvl="3" marL="1828800" algn="l">
              <a:lnSpc>
                <a:spcPct val="93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228600" lvl="5" marL="27432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/>
            </a:lvl6pPr>
            <a:lvl7pPr indent="-228600" lvl="6" marL="32004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2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0" type="dt"/>
          </p:nvPr>
        </p:nvSpPr>
        <p:spPr>
          <a:xfrm>
            <a:off x="456480" y="4685532"/>
            <a:ext cx="212832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1" type="ftr"/>
          </p:nvPr>
        </p:nvSpPr>
        <p:spPr>
          <a:xfrm>
            <a:off x="3127680" y="4685532"/>
            <a:ext cx="289728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idx="12" type="sldNum"/>
          </p:nvPr>
        </p:nvSpPr>
        <p:spPr>
          <a:xfrm>
            <a:off x="6556319" y="4685532"/>
            <a:ext cx="212832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/>
          <p:nvPr>
            <p:ph type="title"/>
          </p:nvPr>
        </p:nvSpPr>
        <p:spPr>
          <a:xfrm>
            <a:off x="1792801" y="3600018"/>
            <a:ext cx="5486400" cy="42556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 sz="1700"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7" name="Google Shape;37;p7"/>
          <p:cNvSpPr/>
          <p:nvPr>
            <p:ph idx="2" type="pic"/>
          </p:nvPr>
        </p:nvSpPr>
        <p:spPr>
          <a:xfrm>
            <a:off x="1792801" y="459049"/>
            <a:ext cx="5486400" cy="30869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450">
            <a:noAutofit/>
          </a:bodyPr>
          <a:lstStyle>
            <a:lvl1pPr lv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Times New Roman"/>
              <a:buNone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Times New Roman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3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3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Times New Roman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700"/>
              <a:buFont typeface="Times New Roman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7"/>
          <p:cNvSpPr txBox="1"/>
          <p:nvPr>
            <p:ph idx="1" type="body"/>
          </p:nvPr>
        </p:nvSpPr>
        <p:spPr>
          <a:xfrm>
            <a:off x="1792801" y="4025583"/>
            <a:ext cx="5486400" cy="6037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450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SzPts val="1000"/>
              <a:buNone/>
              <a:defRPr sz="1000"/>
            </a:lvl2pPr>
            <a:lvl3pPr indent="-228600" lvl="2" marL="1371600" algn="l">
              <a:lnSpc>
                <a:spcPct val="93000"/>
              </a:lnSpc>
              <a:spcBef>
                <a:spcPts val="900"/>
              </a:spcBef>
              <a:spcAft>
                <a:spcPts val="0"/>
              </a:spcAft>
              <a:buSzPts val="800"/>
              <a:buNone/>
              <a:defRPr sz="800"/>
            </a:lvl3pPr>
            <a:lvl4pPr indent="-228600" lvl="3" marL="1828800" algn="l">
              <a:lnSpc>
                <a:spcPct val="93000"/>
              </a:lnSpc>
              <a:spcBef>
                <a:spcPts val="700"/>
              </a:spcBef>
              <a:spcAft>
                <a:spcPts val="0"/>
              </a:spcAft>
              <a:buSzPts val="700"/>
              <a:buNone/>
              <a:defRPr sz="700"/>
            </a:lvl4pPr>
            <a:lvl5pPr indent="-228600" lvl="4" marL="2286000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700"/>
              <a:buNone/>
              <a:defRPr sz="700"/>
            </a:lvl6pPr>
            <a:lvl7pPr indent="-228600" lvl="6" marL="32004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700"/>
              <a:buNone/>
              <a:defRPr sz="700"/>
            </a:lvl7pPr>
            <a:lvl8pPr indent="-228600" lvl="7" marL="36576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700"/>
              <a:buNone/>
              <a:defRPr sz="700"/>
            </a:lvl8pPr>
            <a:lvl9pPr indent="-228600" lvl="8" marL="411480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39" name="Google Shape;39;p7"/>
          <p:cNvSpPr txBox="1"/>
          <p:nvPr>
            <p:ph idx="10" type="dt"/>
          </p:nvPr>
        </p:nvSpPr>
        <p:spPr>
          <a:xfrm>
            <a:off x="456480" y="4685532"/>
            <a:ext cx="212832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11" type="ftr"/>
          </p:nvPr>
        </p:nvSpPr>
        <p:spPr>
          <a:xfrm>
            <a:off x="3127680" y="4685532"/>
            <a:ext cx="289728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6556319" y="4685532"/>
            <a:ext cx="212832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57920" y="205222"/>
            <a:ext cx="3008160" cy="87057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 sz="1700"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" type="body"/>
          </p:nvPr>
        </p:nvSpPr>
        <p:spPr>
          <a:xfrm>
            <a:off x="3575520" y="205222"/>
            <a:ext cx="5112000" cy="43895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450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700"/>
            </a:lvl1pPr>
            <a:lvl2pPr indent="-228600" lvl="1" marL="91440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2300"/>
            </a:lvl2pPr>
            <a:lvl3pPr indent="-228600" lvl="2" marL="1371600" algn="l">
              <a:lnSpc>
                <a:spcPct val="93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sz="2000"/>
            </a:lvl3pPr>
            <a:lvl4pPr indent="-228600" lvl="3" marL="1828800" algn="l">
              <a:lnSpc>
                <a:spcPct val="93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700"/>
            </a:lvl4pPr>
            <a:lvl5pPr indent="-228600" lvl="4" marL="2286000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700"/>
            </a:lvl5pPr>
            <a:lvl6pPr indent="-228600" lvl="5" marL="27432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700"/>
            </a:lvl6pPr>
            <a:lvl7pPr indent="-228600" lvl="6" marL="32004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700"/>
            </a:lvl7pPr>
            <a:lvl8pPr indent="-228600" lvl="7" marL="36576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700"/>
            </a:lvl8pPr>
            <a:lvl9pPr indent="-228600" lvl="8" marL="411480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200"/>
              <a:buNone/>
              <a:defRPr sz="1700"/>
            </a:lvl9pPr>
          </a:lstStyle>
          <a:p/>
        </p:txBody>
      </p:sp>
      <p:sp>
        <p:nvSpPr>
          <p:cNvPr id="45" name="Google Shape;45;p8"/>
          <p:cNvSpPr txBox="1"/>
          <p:nvPr>
            <p:ph idx="2" type="body"/>
          </p:nvPr>
        </p:nvSpPr>
        <p:spPr>
          <a:xfrm>
            <a:off x="457920" y="1075793"/>
            <a:ext cx="3008160" cy="35190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450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indent="-228600" lvl="1" marL="91440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SzPts val="1000"/>
              <a:buNone/>
              <a:defRPr sz="1000"/>
            </a:lvl2pPr>
            <a:lvl3pPr indent="-228600" lvl="2" marL="1371600" algn="l">
              <a:lnSpc>
                <a:spcPct val="93000"/>
              </a:lnSpc>
              <a:spcBef>
                <a:spcPts val="900"/>
              </a:spcBef>
              <a:spcAft>
                <a:spcPts val="0"/>
              </a:spcAft>
              <a:buSzPts val="800"/>
              <a:buNone/>
              <a:defRPr sz="800"/>
            </a:lvl3pPr>
            <a:lvl4pPr indent="-228600" lvl="3" marL="1828800" algn="l">
              <a:lnSpc>
                <a:spcPct val="93000"/>
              </a:lnSpc>
              <a:spcBef>
                <a:spcPts val="700"/>
              </a:spcBef>
              <a:spcAft>
                <a:spcPts val="0"/>
              </a:spcAft>
              <a:buSzPts val="700"/>
              <a:buNone/>
              <a:defRPr sz="700"/>
            </a:lvl4pPr>
            <a:lvl5pPr indent="-228600" lvl="4" marL="2286000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700"/>
              <a:buNone/>
              <a:defRPr sz="700"/>
            </a:lvl6pPr>
            <a:lvl7pPr indent="-228600" lvl="6" marL="32004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700"/>
              <a:buNone/>
              <a:defRPr sz="700"/>
            </a:lvl7pPr>
            <a:lvl8pPr indent="-228600" lvl="7" marL="36576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700"/>
              <a:buNone/>
              <a:defRPr sz="700"/>
            </a:lvl8pPr>
            <a:lvl9pPr indent="-228600" lvl="8" marL="411480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46" name="Google Shape;46;p8"/>
          <p:cNvSpPr txBox="1"/>
          <p:nvPr>
            <p:ph idx="10" type="dt"/>
          </p:nvPr>
        </p:nvSpPr>
        <p:spPr>
          <a:xfrm>
            <a:off x="456480" y="4685532"/>
            <a:ext cx="212832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11" type="ftr"/>
          </p:nvPr>
        </p:nvSpPr>
        <p:spPr>
          <a:xfrm>
            <a:off x="3127680" y="4685532"/>
            <a:ext cx="289728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12" type="sldNum"/>
          </p:nvPr>
        </p:nvSpPr>
        <p:spPr>
          <a:xfrm>
            <a:off x="6556319" y="4685532"/>
            <a:ext cx="212832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/>
          <p:nvPr>
            <p:ph type="title"/>
          </p:nvPr>
        </p:nvSpPr>
        <p:spPr>
          <a:xfrm>
            <a:off x="456480" y="205222"/>
            <a:ext cx="8226720" cy="857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1" name="Google Shape;51;p9"/>
          <p:cNvSpPr txBox="1"/>
          <p:nvPr>
            <p:ph idx="10" type="dt"/>
          </p:nvPr>
        </p:nvSpPr>
        <p:spPr>
          <a:xfrm>
            <a:off x="456480" y="4685532"/>
            <a:ext cx="212832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2" name="Google Shape;52;p9"/>
          <p:cNvSpPr txBox="1"/>
          <p:nvPr>
            <p:ph idx="11" type="ftr"/>
          </p:nvPr>
        </p:nvSpPr>
        <p:spPr>
          <a:xfrm>
            <a:off x="3127680" y="4685532"/>
            <a:ext cx="289728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3" name="Google Shape;53;p9"/>
          <p:cNvSpPr txBox="1"/>
          <p:nvPr>
            <p:ph idx="12" type="sldNum"/>
          </p:nvPr>
        </p:nvSpPr>
        <p:spPr>
          <a:xfrm>
            <a:off x="6556319" y="4685532"/>
            <a:ext cx="212832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/>
          <p:nvPr>
            <p:ph type="title"/>
          </p:nvPr>
        </p:nvSpPr>
        <p:spPr>
          <a:xfrm>
            <a:off x="457920" y="206302"/>
            <a:ext cx="8229600" cy="85653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6" name="Google Shape;56;p10"/>
          <p:cNvSpPr txBox="1"/>
          <p:nvPr>
            <p:ph idx="1" type="body"/>
          </p:nvPr>
        </p:nvSpPr>
        <p:spPr>
          <a:xfrm>
            <a:off x="457920" y="1151401"/>
            <a:ext cx="4039200" cy="47957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23450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1pPr>
            <a:lvl2pPr indent="-228600" lvl="1" marL="91440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b="1" sz="1700"/>
            </a:lvl2pPr>
            <a:lvl3pPr indent="-228600" lvl="2" marL="1371600" algn="l">
              <a:lnSpc>
                <a:spcPct val="93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1" sz="1500"/>
            </a:lvl3pPr>
            <a:lvl4pPr indent="-228600" lvl="3" marL="1828800" algn="l">
              <a:lnSpc>
                <a:spcPct val="93000"/>
              </a:lnSpc>
              <a:spcBef>
                <a:spcPts val="700"/>
              </a:spcBef>
              <a:spcAft>
                <a:spcPts val="0"/>
              </a:spcAft>
              <a:buSzPts val="1300"/>
              <a:buNone/>
              <a:defRPr b="1" sz="1300"/>
            </a:lvl4pPr>
            <a:lvl5pPr indent="-228600" lvl="4" marL="2286000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300"/>
              <a:buNone/>
              <a:defRPr b="1" sz="1300"/>
            </a:lvl5pPr>
            <a:lvl6pPr indent="-228600" lvl="5" marL="27432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300"/>
              <a:buNone/>
              <a:defRPr b="1" sz="1300"/>
            </a:lvl6pPr>
            <a:lvl7pPr indent="-228600" lvl="6" marL="32004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300"/>
              <a:buNone/>
              <a:defRPr b="1" sz="1300"/>
            </a:lvl7pPr>
            <a:lvl8pPr indent="-228600" lvl="7" marL="36576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300"/>
              <a:buNone/>
              <a:defRPr b="1" sz="1300"/>
            </a:lvl8pPr>
            <a:lvl9pPr indent="-228600" lvl="8" marL="411480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300"/>
              <a:buNone/>
              <a:defRPr b="1" sz="1300"/>
            </a:lvl9pPr>
          </a:lstStyle>
          <a:p/>
        </p:txBody>
      </p:sp>
      <p:sp>
        <p:nvSpPr>
          <p:cNvPr id="57" name="Google Shape;57;p10"/>
          <p:cNvSpPr txBox="1"/>
          <p:nvPr>
            <p:ph idx="2" type="body"/>
          </p:nvPr>
        </p:nvSpPr>
        <p:spPr>
          <a:xfrm>
            <a:off x="457920" y="1630971"/>
            <a:ext cx="4039200" cy="29638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450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000"/>
            </a:lvl1pPr>
            <a:lvl2pPr indent="-228600" lvl="1" marL="91440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700"/>
            </a:lvl2pPr>
            <a:lvl3pPr indent="-228600" lvl="2" marL="1371600" algn="l">
              <a:lnSpc>
                <a:spcPct val="93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sz="1500"/>
            </a:lvl3pPr>
            <a:lvl4pPr indent="-228600" lvl="3" marL="1828800" algn="l">
              <a:lnSpc>
                <a:spcPct val="93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300"/>
            </a:lvl4pPr>
            <a:lvl5pPr indent="-228600" lvl="4" marL="2286000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300"/>
            </a:lvl5pPr>
            <a:lvl6pPr indent="-228600" lvl="5" marL="27432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300"/>
            </a:lvl6pPr>
            <a:lvl7pPr indent="-228600" lvl="6" marL="32004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300"/>
            </a:lvl7pPr>
            <a:lvl8pPr indent="-228600" lvl="7" marL="36576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300"/>
            </a:lvl8pPr>
            <a:lvl9pPr indent="-228600" lvl="8" marL="411480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200"/>
              <a:buNone/>
              <a:defRPr sz="1300"/>
            </a:lvl9pPr>
          </a:lstStyle>
          <a:p/>
        </p:txBody>
      </p:sp>
      <p:sp>
        <p:nvSpPr>
          <p:cNvPr id="58" name="Google Shape;58;p10"/>
          <p:cNvSpPr txBox="1"/>
          <p:nvPr>
            <p:ph idx="3" type="body"/>
          </p:nvPr>
        </p:nvSpPr>
        <p:spPr>
          <a:xfrm>
            <a:off x="4645440" y="1151401"/>
            <a:ext cx="4042080" cy="47957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23450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/>
            </a:lvl1pPr>
            <a:lvl2pPr indent="-228600" lvl="1" marL="91440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b="1" sz="1700"/>
            </a:lvl2pPr>
            <a:lvl3pPr indent="-228600" lvl="2" marL="1371600" algn="l">
              <a:lnSpc>
                <a:spcPct val="93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1" sz="1500"/>
            </a:lvl3pPr>
            <a:lvl4pPr indent="-228600" lvl="3" marL="1828800" algn="l">
              <a:lnSpc>
                <a:spcPct val="93000"/>
              </a:lnSpc>
              <a:spcBef>
                <a:spcPts val="700"/>
              </a:spcBef>
              <a:spcAft>
                <a:spcPts val="0"/>
              </a:spcAft>
              <a:buSzPts val="1300"/>
              <a:buNone/>
              <a:defRPr b="1" sz="1300"/>
            </a:lvl4pPr>
            <a:lvl5pPr indent="-228600" lvl="4" marL="2286000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300"/>
              <a:buNone/>
              <a:defRPr b="1" sz="1300"/>
            </a:lvl5pPr>
            <a:lvl6pPr indent="-228600" lvl="5" marL="27432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300"/>
              <a:buNone/>
              <a:defRPr b="1" sz="1300"/>
            </a:lvl6pPr>
            <a:lvl7pPr indent="-228600" lvl="6" marL="32004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300"/>
              <a:buNone/>
              <a:defRPr b="1" sz="1300"/>
            </a:lvl7pPr>
            <a:lvl8pPr indent="-228600" lvl="7" marL="36576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300"/>
              <a:buNone/>
              <a:defRPr b="1" sz="1300"/>
            </a:lvl8pPr>
            <a:lvl9pPr indent="-228600" lvl="8" marL="411480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300"/>
              <a:buNone/>
              <a:defRPr b="1" sz="1300"/>
            </a:lvl9pPr>
          </a:lstStyle>
          <a:p/>
        </p:txBody>
      </p:sp>
      <p:sp>
        <p:nvSpPr>
          <p:cNvPr id="59" name="Google Shape;59;p10"/>
          <p:cNvSpPr txBox="1"/>
          <p:nvPr>
            <p:ph idx="4" type="body"/>
          </p:nvPr>
        </p:nvSpPr>
        <p:spPr>
          <a:xfrm>
            <a:off x="4645440" y="1630971"/>
            <a:ext cx="4042080" cy="29638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450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000"/>
            </a:lvl1pPr>
            <a:lvl2pPr indent="-228600" lvl="1" marL="91440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700"/>
            </a:lvl2pPr>
            <a:lvl3pPr indent="-228600" lvl="2" marL="1371600" algn="l">
              <a:lnSpc>
                <a:spcPct val="93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sz="1500"/>
            </a:lvl3pPr>
            <a:lvl4pPr indent="-228600" lvl="3" marL="1828800" algn="l">
              <a:lnSpc>
                <a:spcPct val="93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300"/>
            </a:lvl4pPr>
            <a:lvl5pPr indent="-228600" lvl="4" marL="2286000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300"/>
            </a:lvl5pPr>
            <a:lvl6pPr indent="-228600" lvl="5" marL="27432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300"/>
            </a:lvl6pPr>
            <a:lvl7pPr indent="-228600" lvl="6" marL="32004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300"/>
            </a:lvl7pPr>
            <a:lvl8pPr indent="-228600" lvl="7" marL="36576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300"/>
            </a:lvl8pPr>
            <a:lvl9pPr indent="-228600" lvl="8" marL="411480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200"/>
              <a:buNone/>
              <a:defRPr sz="1300"/>
            </a:lvl9pPr>
          </a:lstStyle>
          <a:p/>
        </p:txBody>
      </p:sp>
      <p:sp>
        <p:nvSpPr>
          <p:cNvPr id="60" name="Google Shape;60;p10"/>
          <p:cNvSpPr txBox="1"/>
          <p:nvPr>
            <p:ph idx="10" type="dt"/>
          </p:nvPr>
        </p:nvSpPr>
        <p:spPr>
          <a:xfrm>
            <a:off x="456480" y="4685532"/>
            <a:ext cx="212832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1" name="Google Shape;61;p10"/>
          <p:cNvSpPr txBox="1"/>
          <p:nvPr>
            <p:ph idx="11" type="ftr"/>
          </p:nvPr>
        </p:nvSpPr>
        <p:spPr>
          <a:xfrm>
            <a:off x="3127680" y="4685532"/>
            <a:ext cx="289728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2" name="Google Shape;62;p10"/>
          <p:cNvSpPr txBox="1"/>
          <p:nvPr>
            <p:ph idx="12" type="sldNum"/>
          </p:nvPr>
        </p:nvSpPr>
        <p:spPr>
          <a:xfrm>
            <a:off x="6556319" y="4685532"/>
            <a:ext cx="212832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/>
          <p:nvPr>
            <p:ph type="title"/>
          </p:nvPr>
        </p:nvSpPr>
        <p:spPr>
          <a:xfrm>
            <a:off x="456480" y="205222"/>
            <a:ext cx="8226720" cy="857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" type="body"/>
          </p:nvPr>
        </p:nvSpPr>
        <p:spPr>
          <a:xfrm>
            <a:off x="456480" y="1203246"/>
            <a:ext cx="4043520" cy="33937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450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300"/>
            </a:lvl1pPr>
            <a:lvl2pPr indent="-228600" lvl="1" marL="91440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2000"/>
            </a:lvl2pPr>
            <a:lvl3pPr indent="-228600" lvl="2" marL="1371600" algn="l">
              <a:lnSpc>
                <a:spcPct val="93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sz="1700"/>
            </a:lvl3pPr>
            <a:lvl4pPr indent="-228600" lvl="3" marL="1828800" algn="l">
              <a:lnSpc>
                <a:spcPct val="93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500"/>
            </a:lvl4pPr>
            <a:lvl5pPr indent="-228600" lvl="4" marL="2286000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500"/>
            </a:lvl5pPr>
            <a:lvl6pPr indent="-228600" lvl="5" marL="27432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500"/>
            </a:lvl6pPr>
            <a:lvl7pPr indent="-228600" lvl="6" marL="32004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500"/>
            </a:lvl7pPr>
            <a:lvl8pPr indent="-228600" lvl="7" marL="36576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500"/>
            </a:lvl8pPr>
            <a:lvl9pPr indent="-228600" lvl="8" marL="411480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200"/>
              <a:buNone/>
              <a:defRPr sz="1500"/>
            </a:lvl9pPr>
          </a:lstStyle>
          <a:p/>
        </p:txBody>
      </p:sp>
      <p:sp>
        <p:nvSpPr>
          <p:cNvPr id="66" name="Google Shape;66;p11"/>
          <p:cNvSpPr txBox="1"/>
          <p:nvPr>
            <p:ph idx="2" type="body"/>
          </p:nvPr>
        </p:nvSpPr>
        <p:spPr>
          <a:xfrm>
            <a:off x="4638240" y="1203246"/>
            <a:ext cx="4044959" cy="33937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450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300"/>
            </a:lvl1pPr>
            <a:lvl2pPr indent="-228600" lvl="1" marL="91440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2000"/>
            </a:lvl2pPr>
            <a:lvl3pPr indent="-228600" lvl="2" marL="1371600" algn="l">
              <a:lnSpc>
                <a:spcPct val="93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sz="1700"/>
            </a:lvl3pPr>
            <a:lvl4pPr indent="-228600" lvl="3" marL="1828800" algn="l">
              <a:lnSpc>
                <a:spcPct val="93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500"/>
            </a:lvl4pPr>
            <a:lvl5pPr indent="-228600" lvl="4" marL="2286000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500"/>
            </a:lvl5pPr>
            <a:lvl6pPr indent="-228600" lvl="5" marL="27432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500"/>
            </a:lvl6pPr>
            <a:lvl7pPr indent="-228600" lvl="6" marL="32004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500"/>
            </a:lvl7pPr>
            <a:lvl8pPr indent="-228600" lvl="7" marL="365760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500"/>
            </a:lvl8pPr>
            <a:lvl9pPr indent="-228600" lvl="8" marL="411480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200"/>
              <a:buNone/>
              <a:defRPr sz="1500"/>
            </a:lvl9pPr>
          </a:lstStyle>
          <a:p/>
        </p:txBody>
      </p:sp>
      <p:sp>
        <p:nvSpPr>
          <p:cNvPr id="67" name="Google Shape;67;p11"/>
          <p:cNvSpPr txBox="1"/>
          <p:nvPr>
            <p:ph idx="10" type="dt"/>
          </p:nvPr>
        </p:nvSpPr>
        <p:spPr>
          <a:xfrm>
            <a:off x="456480" y="4685532"/>
            <a:ext cx="212832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8" name="Google Shape;68;p11"/>
          <p:cNvSpPr txBox="1"/>
          <p:nvPr>
            <p:ph idx="11" type="ftr"/>
          </p:nvPr>
        </p:nvSpPr>
        <p:spPr>
          <a:xfrm>
            <a:off x="3127680" y="4685532"/>
            <a:ext cx="289728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9" name="Google Shape;69;p11"/>
          <p:cNvSpPr txBox="1"/>
          <p:nvPr>
            <p:ph idx="12" type="sldNum"/>
          </p:nvPr>
        </p:nvSpPr>
        <p:spPr>
          <a:xfrm>
            <a:off x="6556319" y="4685532"/>
            <a:ext cx="212832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10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6911" y="205308"/>
            <a:ext cx="8234502" cy="85797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6911" y="1203752"/>
            <a:ext cx="8233060" cy="2981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304738" y="4677328"/>
            <a:ext cx="248463" cy="17987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025" lIns="38025" spcFirstLastPara="1" rIns="38025" wrap="square" tIns="38025">
            <a:noAutofit/>
          </a:bodyPr>
          <a:lstStyle>
            <a:lvl1pPr indent="0" lvl="0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200"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456480" y="205222"/>
            <a:ext cx="8226720" cy="8576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456480" y="1203246"/>
            <a:ext cx="8226720" cy="33937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3450">
            <a:noAutofit/>
          </a:bodyPr>
          <a:lstStyle>
            <a:lvl1pPr indent="-228600" lvl="0" marL="457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3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b="0" i="0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3000"/>
              </a:lnSpc>
              <a:spcBef>
                <a:spcPts val="900"/>
              </a:spcBef>
              <a:spcAft>
                <a:spcPts val="0"/>
              </a:spcAft>
              <a:buSzPts val="1200"/>
              <a:buNone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3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SzPts val="1200"/>
              <a:buNone/>
              <a:def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0" type="dt"/>
          </p:nvPr>
        </p:nvSpPr>
        <p:spPr>
          <a:xfrm>
            <a:off x="456480" y="4685532"/>
            <a:ext cx="212832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1" type="ftr"/>
          </p:nvPr>
        </p:nvSpPr>
        <p:spPr>
          <a:xfrm>
            <a:off x="3127680" y="4685532"/>
            <a:ext cx="289728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6556319" y="4685532"/>
            <a:ext cx="2128320" cy="3531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b="0" i="0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24.png"/><Relationship Id="rId5" Type="http://schemas.openxmlformats.org/officeDocument/2006/relationships/image" Target="../media/image11.png"/><Relationship Id="rId6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24.png"/><Relationship Id="rId5" Type="http://schemas.openxmlformats.org/officeDocument/2006/relationships/image" Target="../media/image11.png"/><Relationship Id="rId6" Type="http://schemas.openxmlformats.org/officeDocument/2006/relationships/image" Target="../media/image22.png"/><Relationship Id="rId7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24.png"/><Relationship Id="rId5" Type="http://schemas.openxmlformats.org/officeDocument/2006/relationships/image" Target="../media/image21.png"/><Relationship Id="rId6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24.png"/><Relationship Id="rId5" Type="http://schemas.openxmlformats.org/officeDocument/2006/relationships/image" Target="../media/image11.png"/><Relationship Id="rId6" Type="http://schemas.openxmlformats.org/officeDocument/2006/relationships/image" Target="../media/image22.png"/><Relationship Id="rId7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11.png"/><Relationship Id="rId6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24.png"/><Relationship Id="rId5" Type="http://schemas.openxmlformats.org/officeDocument/2006/relationships/image" Target="../media/image26.png"/><Relationship Id="rId6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Relationship Id="rId4" Type="http://schemas.openxmlformats.org/officeDocument/2006/relationships/image" Target="../media/image24.png"/><Relationship Id="rId5" Type="http://schemas.openxmlformats.org/officeDocument/2006/relationships/image" Target="../media/image11.png"/><Relationship Id="rId6" Type="http://schemas.openxmlformats.org/officeDocument/2006/relationships/image" Target="../media/image22.png"/><Relationship Id="rId7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Relationship Id="rId4" Type="http://schemas.openxmlformats.org/officeDocument/2006/relationships/image" Target="../media/image29.png"/><Relationship Id="rId5" Type="http://schemas.openxmlformats.org/officeDocument/2006/relationships/image" Target="../media/image41.png"/><Relationship Id="rId6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5" Type="http://schemas.openxmlformats.org/officeDocument/2006/relationships/image" Target="../media/image11.png"/><Relationship Id="rId6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Relationship Id="rId4" Type="http://schemas.openxmlformats.org/officeDocument/2006/relationships/image" Target="../media/image24.png"/><Relationship Id="rId5" Type="http://schemas.openxmlformats.org/officeDocument/2006/relationships/image" Target="../media/image30.png"/><Relationship Id="rId6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5.png"/><Relationship Id="rId5" Type="http://schemas.openxmlformats.org/officeDocument/2006/relationships/image" Target="../media/image17.png"/><Relationship Id="rId6" Type="http://schemas.openxmlformats.org/officeDocument/2006/relationships/image" Target="../media/image3.png"/><Relationship Id="rId7" Type="http://schemas.openxmlformats.org/officeDocument/2006/relationships/image" Target="../media/image2.jpg"/><Relationship Id="rId8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Relationship Id="rId4" Type="http://schemas.openxmlformats.org/officeDocument/2006/relationships/image" Target="../media/image24.png"/><Relationship Id="rId5" Type="http://schemas.openxmlformats.org/officeDocument/2006/relationships/image" Target="../media/image11.png"/><Relationship Id="rId6" Type="http://schemas.openxmlformats.org/officeDocument/2006/relationships/image" Target="../media/image22.png"/><Relationship Id="rId7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Relationship Id="rId4" Type="http://schemas.openxmlformats.org/officeDocument/2006/relationships/image" Target="../media/image12.png"/><Relationship Id="rId5" Type="http://schemas.openxmlformats.org/officeDocument/2006/relationships/image" Target="../media/image11.png"/><Relationship Id="rId6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png"/><Relationship Id="rId4" Type="http://schemas.openxmlformats.org/officeDocument/2006/relationships/image" Target="../media/image24.png"/><Relationship Id="rId5" Type="http://schemas.openxmlformats.org/officeDocument/2006/relationships/image" Target="../media/image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Relationship Id="rId4" Type="http://schemas.openxmlformats.org/officeDocument/2006/relationships/image" Target="../media/image24.png"/><Relationship Id="rId5" Type="http://schemas.openxmlformats.org/officeDocument/2006/relationships/image" Target="../media/image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Relationship Id="rId4" Type="http://schemas.openxmlformats.org/officeDocument/2006/relationships/image" Target="../media/image34.png"/><Relationship Id="rId5" Type="http://schemas.openxmlformats.org/officeDocument/2006/relationships/image" Target="../media/image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Relationship Id="rId4" Type="http://schemas.openxmlformats.org/officeDocument/2006/relationships/image" Target="../media/image40.png"/><Relationship Id="rId5" Type="http://schemas.openxmlformats.org/officeDocument/2006/relationships/image" Target="../media/image36.png"/><Relationship Id="rId6" Type="http://schemas.openxmlformats.org/officeDocument/2006/relationships/image" Target="../media/image3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png"/><Relationship Id="rId4" Type="http://schemas.openxmlformats.org/officeDocument/2006/relationships/image" Target="../media/image13.png"/><Relationship Id="rId5" Type="http://schemas.openxmlformats.org/officeDocument/2006/relationships/image" Target="../media/image24.png"/><Relationship Id="rId6" Type="http://schemas.openxmlformats.org/officeDocument/2006/relationships/image" Target="../media/image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Relationship Id="rId4" Type="http://schemas.openxmlformats.org/officeDocument/2006/relationships/image" Target="../media/image24.png"/><Relationship Id="rId5" Type="http://schemas.openxmlformats.org/officeDocument/2006/relationships/hyperlink" Target="https://www.rstqb.org" TargetMode="External"/><Relationship Id="rId6" Type="http://schemas.openxmlformats.org/officeDocument/2006/relationships/image" Target="../media/image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png"/><Relationship Id="rId4" Type="http://schemas.openxmlformats.org/officeDocument/2006/relationships/image" Target="../media/image13.png"/><Relationship Id="rId5" Type="http://schemas.openxmlformats.org/officeDocument/2006/relationships/image" Target="../media/image43.png"/><Relationship Id="rId6" Type="http://schemas.openxmlformats.org/officeDocument/2006/relationships/image" Target="../media/image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png"/><Relationship Id="rId4" Type="http://schemas.openxmlformats.org/officeDocument/2006/relationships/image" Target="../media/image43.png"/><Relationship Id="rId5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24.pn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24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24.png"/><Relationship Id="rId6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24.png"/><Relationship Id="rId5" Type="http://schemas.openxmlformats.org/officeDocument/2006/relationships/image" Target="../media/image16.png"/><Relationship Id="rId6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image" Target="../media/image11.png"/><Relationship Id="rId5" Type="http://schemas.openxmlformats.org/officeDocument/2006/relationships/image" Target="../media/image22.png"/><Relationship Id="rId6" Type="http://schemas.openxmlformats.org/officeDocument/2006/relationships/image" Target="../media/image12.png"/><Relationship Id="rId7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24.png"/><Relationship Id="rId5" Type="http://schemas.openxmlformats.org/officeDocument/2006/relationships/image" Target="../media/image15.png"/><Relationship Id="rId6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24.png"/><Relationship Id="rId5" Type="http://schemas.openxmlformats.org/officeDocument/2006/relationships/image" Target="../media/image11.png"/><Relationship Id="rId6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/>
          <p:nvPr/>
        </p:nvSpPr>
        <p:spPr>
          <a:xfrm>
            <a:off x="0" y="0"/>
            <a:ext cx="9144000" cy="1812430"/>
          </a:xfrm>
          <a:prstGeom prst="roundRect">
            <a:avLst>
              <a:gd fmla="val 12" name="adj"/>
            </a:avLst>
          </a:prstGeom>
          <a:solidFill>
            <a:srgbClr val="24877A"/>
          </a:solid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5"/>
          <p:cNvSpPr txBox="1"/>
          <p:nvPr/>
        </p:nvSpPr>
        <p:spPr>
          <a:xfrm>
            <a:off x="3468960" y="172818"/>
            <a:ext cx="5348160" cy="420164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79C6BB"/>
              </a:buClr>
              <a:buSzPts val="2500"/>
              <a:buFont typeface="Open Sans"/>
              <a:buNone/>
            </a:pPr>
            <a:r>
              <a:rPr b="0" i="0" lang="en" sz="2500" u="none">
                <a:solidFill>
                  <a:srgbClr val="79C6BB"/>
                </a:solidFill>
                <a:latin typeface="Open Sans"/>
                <a:ea typeface="Open Sans"/>
                <a:cs typeface="Open Sans"/>
                <a:sym typeface="Open Sans"/>
              </a:rPr>
              <a:t>Software quality assurance days</a:t>
            </a:r>
            <a:endParaRPr sz="1200"/>
          </a:p>
        </p:txBody>
      </p:sp>
      <p:sp>
        <p:nvSpPr>
          <p:cNvPr id="95" name="Google Shape;95;p15"/>
          <p:cNvSpPr txBox="1"/>
          <p:nvPr/>
        </p:nvSpPr>
        <p:spPr>
          <a:xfrm>
            <a:off x="3468960" y="587582"/>
            <a:ext cx="5316480" cy="664269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Open Sans"/>
              <a:buNone/>
            </a:pPr>
            <a:r>
              <a:rPr b="0" i="0" lang="en" sz="2200" u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27 Международная конференция </a:t>
            </a:r>
            <a:endParaRPr sz="1200"/>
          </a:p>
          <a:p>
            <a:pPr indent="0" lvl="0" marL="0" marR="0" rtl="0" algn="l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Open Sans"/>
              <a:buNone/>
            </a:pPr>
            <a:r>
              <a:rPr b="0" i="0" lang="en" sz="2200" u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по вопросам качества ПО</a:t>
            </a:r>
            <a:endParaRPr sz="1200"/>
          </a:p>
        </p:txBody>
      </p:sp>
      <p:sp>
        <p:nvSpPr>
          <p:cNvPr id="96" name="Google Shape;96;p15"/>
          <p:cNvSpPr txBox="1"/>
          <p:nvPr/>
        </p:nvSpPr>
        <p:spPr>
          <a:xfrm>
            <a:off x="3468960" y="1245370"/>
            <a:ext cx="1699200" cy="320793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0" i="0" lang="en" sz="1800" u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sqadays.com</a:t>
            </a:r>
            <a:endParaRPr sz="1200"/>
          </a:p>
        </p:txBody>
      </p:sp>
      <p:sp>
        <p:nvSpPr>
          <p:cNvPr id="97" name="Google Shape;97;p15"/>
          <p:cNvSpPr/>
          <p:nvPr/>
        </p:nvSpPr>
        <p:spPr>
          <a:xfrm>
            <a:off x="0" y="4702814"/>
            <a:ext cx="9144000" cy="440686"/>
          </a:xfrm>
          <a:prstGeom prst="roundRect">
            <a:avLst>
              <a:gd fmla="val 52" name="adj"/>
            </a:avLst>
          </a:prstGeom>
          <a:solidFill>
            <a:srgbClr val="333333"/>
          </a:solid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5"/>
          <p:cNvSpPr txBox="1"/>
          <p:nvPr/>
        </p:nvSpPr>
        <p:spPr>
          <a:xfrm>
            <a:off x="391675" y="4776250"/>
            <a:ext cx="2694300" cy="2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Open Sans"/>
              <a:buNone/>
            </a:pPr>
            <a:r>
              <a:rPr b="0" i="0" lang="en" sz="1500" u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Москва. </a:t>
            </a:r>
            <a:r>
              <a:rPr lang="en" sz="1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r>
              <a:rPr b="0" i="0" lang="en" sz="1500" u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–</a:t>
            </a:r>
            <a:r>
              <a:rPr lang="en" sz="1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r>
              <a:rPr b="0" i="0" lang="en" sz="1500" u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ноября 2020</a:t>
            </a:r>
            <a:endParaRPr sz="1200"/>
          </a:p>
        </p:txBody>
      </p:sp>
      <p:sp>
        <p:nvSpPr>
          <p:cNvPr id="99" name="Google Shape;99;p15"/>
          <p:cNvSpPr txBox="1"/>
          <p:nvPr/>
        </p:nvSpPr>
        <p:spPr>
          <a:xfrm>
            <a:off x="391680" y="2032773"/>
            <a:ext cx="8490240" cy="437446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Open Sans"/>
              <a:buNone/>
            </a:pPr>
            <a:r>
              <a:rPr b="0" i="0" lang="en" sz="27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Ирина Бушмелева</a:t>
            </a:r>
            <a:endParaRPr sz="1200"/>
          </a:p>
        </p:txBody>
      </p:sp>
      <p:sp>
        <p:nvSpPr>
          <p:cNvPr id="100" name="Google Shape;100;p15"/>
          <p:cNvSpPr txBox="1"/>
          <p:nvPr/>
        </p:nvSpPr>
        <p:spPr>
          <a:xfrm>
            <a:off x="391680" y="2424854"/>
            <a:ext cx="8425439" cy="226824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None/>
            </a:pPr>
            <a:r>
              <a:rPr b="0" i="0" lang="en" sz="1200" u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SimbirSoft. Ульяновск, Россия</a:t>
            </a:r>
            <a:endParaRPr sz="1200"/>
          </a:p>
        </p:txBody>
      </p:sp>
      <p:sp>
        <p:nvSpPr>
          <p:cNvPr id="101" name="Google Shape;101;p15"/>
          <p:cNvSpPr txBox="1"/>
          <p:nvPr/>
        </p:nvSpPr>
        <p:spPr>
          <a:xfrm>
            <a:off x="378725" y="3548176"/>
            <a:ext cx="8503200" cy="9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4877A"/>
              </a:buClr>
              <a:buSzPts val="2700"/>
              <a:buFont typeface="Open Sans"/>
              <a:buNone/>
            </a:pPr>
            <a:r>
              <a:rPr b="0" i="0" lang="en" sz="2700" u="none">
                <a:solidFill>
                  <a:srgbClr val="24877A"/>
                </a:solidFill>
                <a:latin typeface="Open Sans"/>
                <a:ea typeface="Open Sans"/>
                <a:cs typeface="Open Sans"/>
                <a:sym typeface="Open Sans"/>
              </a:rPr>
              <a:t>Мобильное приложение за 100 дней</a:t>
            </a:r>
            <a:endParaRPr sz="2700">
              <a:solidFill>
                <a:srgbClr val="24877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rgbClr val="24877A"/>
              </a:buClr>
              <a:buSzPts val="2700"/>
              <a:buFont typeface="Open Sans"/>
              <a:buNone/>
            </a:pPr>
            <a:r>
              <a:rPr lang="en" sz="2700">
                <a:solidFill>
                  <a:srgbClr val="24877A"/>
                </a:solidFill>
                <a:latin typeface="Open Sans"/>
                <a:ea typeface="Open Sans"/>
                <a:cs typeface="Open Sans"/>
                <a:sym typeface="Open Sans"/>
              </a:rPr>
              <a:t>Р</a:t>
            </a:r>
            <a:r>
              <a:rPr b="0" i="0" lang="en" sz="2700" u="none">
                <a:solidFill>
                  <a:srgbClr val="24877A"/>
                </a:solidFill>
                <a:latin typeface="Open Sans"/>
                <a:ea typeface="Open Sans"/>
                <a:cs typeface="Open Sans"/>
                <a:sym typeface="Open Sans"/>
              </a:rPr>
              <a:t>иски</a:t>
            </a:r>
            <a:endParaRPr sz="1200"/>
          </a:p>
        </p:txBody>
      </p:sp>
      <p:pic>
        <p:nvPicPr>
          <p:cNvPr id="102" name="Google Shape;10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040" y="65887"/>
            <a:ext cx="1147080" cy="664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1900" y="1307225"/>
            <a:ext cx="4222175" cy="3395599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4"/>
          <p:cNvSpPr/>
          <p:nvPr/>
        </p:nvSpPr>
        <p:spPr>
          <a:xfrm>
            <a:off x="0" y="4702814"/>
            <a:ext cx="9144000" cy="440700"/>
          </a:xfrm>
          <a:prstGeom prst="roundRect">
            <a:avLst>
              <a:gd fmla="val 52" name="adj"/>
            </a:avLst>
          </a:prstGeom>
          <a:solidFill>
            <a:srgbClr val="333333"/>
          </a:solid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4"/>
          <p:cNvSpPr txBox="1"/>
          <p:nvPr/>
        </p:nvSpPr>
        <p:spPr>
          <a:xfrm>
            <a:off x="1241280" y="4751418"/>
            <a:ext cx="76407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4327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Мобильное приложение за 100 дней</a:t>
            </a: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 Риски</a:t>
            </a:r>
            <a:endParaRPr sz="1200"/>
          </a:p>
        </p:txBody>
      </p:sp>
      <p:pic>
        <p:nvPicPr>
          <p:cNvPr id="231" name="Google Shape;231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800" y="4768700"/>
            <a:ext cx="548699" cy="31755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4"/>
          <p:cNvSpPr/>
          <p:nvPr/>
        </p:nvSpPr>
        <p:spPr>
          <a:xfrm>
            <a:off x="466375" y="247450"/>
            <a:ext cx="2233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" sz="4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r>
              <a:rPr b="1" lang="en" sz="4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день</a:t>
            </a:r>
            <a:endParaRPr b="1" sz="4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3" name="Google Shape;233;p24"/>
          <p:cNvSpPr txBox="1"/>
          <p:nvPr/>
        </p:nvSpPr>
        <p:spPr>
          <a:xfrm>
            <a:off x="7214700" y="4381300"/>
            <a:ext cx="17544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800"/>
              <a:t>переставить</a:t>
            </a:r>
            <a:endParaRPr sz="1800"/>
          </a:p>
        </p:txBody>
      </p:sp>
      <p:cxnSp>
        <p:nvCxnSpPr>
          <p:cNvPr id="234" name="Google Shape;234;p24"/>
          <p:cNvCxnSpPr>
            <a:stCxn id="235" idx="2"/>
          </p:cNvCxnSpPr>
          <p:nvPr/>
        </p:nvCxnSpPr>
        <p:spPr>
          <a:xfrm>
            <a:off x="5787625" y="1161050"/>
            <a:ext cx="506400" cy="12999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36" name="Google Shape;236;p24"/>
          <p:cNvCxnSpPr>
            <a:stCxn id="233" idx="0"/>
          </p:cNvCxnSpPr>
          <p:nvPr/>
        </p:nvCxnSpPr>
        <p:spPr>
          <a:xfrm flipH="1" rot="10800000">
            <a:off x="8091900" y="3286300"/>
            <a:ext cx="804900" cy="1095000"/>
          </a:xfrm>
          <a:prstGeom prst="straightConnector1">
            <a:avLst/>
          </a:prstGeom>
          <a:noFill/>
          <a:ln cap="flat" cmpd="sng" w="28575">
            <a:solidFill>
              <a:srgbClr val="3333CC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37" name="Google Shape;237;p24"/>
          <p:cNvCxnSpPr/>
          <p:nvPr/>
        </p:nvCxnSpPr>
        <p:spPr>
          <a:xfrm>
            <a:off x="8140500" y="1307225"/>
            <a:ext cx="140100" cy="5157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38" name="Google Shape;238;p24"/>
          <p:cNvCxnSpPr/>
          <p:nvPr/>
        </p:nvCxnSpPr>
        <p:spPr>
          <a:xfrm flipH="1" rot="10800000">
            <a:off x="4606550" y="3292700"/>
            <a:ext cx="1625100" cy="8334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39" name="Google Shape;239;p24"/>
          <p:cNvCxnSpPr/>
          <p:nvPr/>
        </p:nvCxnSpPr>
        <p:spPr>
          <a:xfrm flipH="1" rot="10800000">
            <a:off x="7767350" y="3031850"/>
            <a:ext cx="927900" cy="12102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40" name="Google Shape;240;p24"/>
          <p:cNvCxnSpPr>
            <a:stCxn id="241" idx="3"/>
          </p:cNvCxnSpPr>
          <p:nvPr/>
        </p:nvCxnSpPr>
        <p:spPr>
          <a:xfrm flipH="1" rot="10800000">
            <a:off x="5161725" y="4166950"/>
            <a:ext cx="447300" cy="3363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42" name="Google Shape;242;p24"/>
          <p:cNvCxnSpPr>
            <a:stCxn id="243" idx="1"/>
          </p:cNvCxnSpPr>
          <p:nvPr/>
        </p:nvCxnSpPr>
        <p:spPr>
          <a:xfrm flipH="1">
            <a:off x="6316375" y="1184725"/>
            <a:ext cx="438000" cy="5817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44" name="Google Shape;244;p24"/>
          <p:cNvCxnSpPr/>
          <p:nvPr/>
        </p:nvCxnSpPr>
        <p:spPr>
          <a:xfrm>
            <a:off x="6082088" y="2398113"/>
            <a:ext cx="273300" cy="2649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5" name="Google Shape;245;p24"/>
          <p:cNvCxnSpPr/>
          <p:nvPr/>
        </p:nvCxnSpPr>
        <p:spPr>
          <a:xfrm flipH="1">
            <a:off x="6098588" y="2422863"/>
            <a:ext cx="240300" cy="2154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6" name="Google Shape;246;p24"/>
          <p:cNvSpPr txBox="1"/>
          <p:nvPr/>
        </p:nvSpPr>
        <p:spPr>
          <a:xfrm>
            <a:off x="7844700" y="906475"/>
            <a:ext cx="12993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убрать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4"/>
          <p:cNvSpPr txBox="1"/>
          <p:nvPr/>
        </p:nvSpPr>
        <p:spPr>
          <a:xfrm>
            <a:off x="5173675" y="828350"/>
            <a:ext cx="1227900" cy="3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сместить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4"/>
          <p:cNvSpPr txBox="1"/>
          <p:nvPr/>
        </p:nvSpPr>
        <p:spPr>
          <a:xfrm>
            <a:off x="3933825" y="4282900"/>
            <a:ext cx="12279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оттенок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4"/>
          <p:cNvSpPr txBox="1"/>
          <p:nvPr/>
        </p:nvSpPr>
        <p:spPr>
          <a:xfrm>
            <a:off x="6754375" y="906475"/>
            <a:ext cx="10350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1800"/>
              <a:t>шрифт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4"/>
          <p:cNvSpPr txBox="1"/>
          <p:nvPr/>
        </p:nvSpPr>
        <p:spPr>
          <a:xfrm>
            <a:off x="3671500" y="3647625"/>
            <a:ext cx="13944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уменьшить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4"/>
          <p:cNvSpPr txBox="1"/>
          <p:nvPr/>
        </p:nvSpPr>
        <p:spPr>
          <a:xfrm>
            <a:off x="466375" y="2422875"/>
            <a:ext cx="3411000" cy="15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Решение: новый порядок работ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9" name="Google Shape;249;p24"/>
          <p:cNvSpPr txBox="1"/>
          <p:nvPr/>
        </p:nvSpPr>
        <p:spPr>
          <a:xfrm>
            <a:off x="466375" y="1134200"/>
            <a:ext cx="4707600" cy="12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правки макетов</a:t>
            </a:r>
            <a:endParaRPr sz="3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и</a:t>
            </a: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зменение workflow</a:t>
            </a:r>
            <a:endParaRPr sz="3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595959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0" name="Google Shape;25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00" y="1134200"/>
            <a:ext cx="458025" cy="563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00" y="1698183"/>
            <a:ext cx="458025" cy="563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54475" y="83200"/>
            <a:ext cx="1139423" cy="19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8275" y="-4900"/>
            <a:ext cx="7165724" cy="47077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" name="Google Shape;259;p25"/>
          <p:cNvGrpSpPr/>
          <p:nvPr/>
        </p:nvGrpSpPr>
        <p:grpSpPr>
          <a:xfrm>
            <a:off x="1" y="-2337"/>
            <a:ext cx="5482791" cy="4707525"/>
            <a:chOff x="21425" y="-4700"/>
            <a:chExt cx="4775950" cy="4707525"/>
          </a:xfrm>
        </p:grpSpPr>
        <p:sp>
          <p:nvSpPr>
            <p:cNvPr id="260" name="Google Shape;260;p25"/>
            <p:cNvSpPr/>
            <p:nvPr/>
          </p:nvSpPr>
          <p:spPr>
            <a:xfrm>
              <a:off x="2085375" y="25"/>
              <a:ext cx="2712000" cy="4702800"/>
            </a:xfrm>
            <a:prstGeom prst="rtTriangl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25"/>
            <p:cNvSpPr/>
            <p:nvPr/>
          </p:nvSpPr>
          <p:spPr>
            <a:xfrm>
              <a:off x="21425" y="-4700"/>
              <a:ext cx="2064000" cy="47028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2" name="Google Shape;262;p25"/>
          <p:cNvSpPr/>
          <p:nvPr/>
        </p:nvSpPr>
        <p:spPr>
          <a:xfrm>
            <a:off x="471875" y="247450"/>
            <a:ext cx="22284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" sz="4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8 д</a:t>
            </a:r>
            <a:r>
              <a:rPr b="1" lang="en" sz="4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ень</a:t>
            </a:r>
            <a:endParaRPr b="1" sz="4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3" name="Google Shape;263;p25"/>
          <p:cNvSpPr txBox="1"/>
          <p:nvPr/>
        </p:nvSpPr>
        <p:spPr>
          <a:xfrm>
            <a:off x="523225" y="1292475"/>
            <a:ext cx="2589900" cy="17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4" name="Google Shape;264;p25"/>
          <p:cNvSpPr txBox="1"/>
          <p:nvPr/>
        </p:nvSpPr>
        <p:spPr>
          <a:xfrm>
            <a:off x="471875" y="1167900"/>
            <a:ext cx="4713900" cy="12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изменение схемы БД</a:t>
            </a:r>
            <a:endParaRPr sz="3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доработка API</a:t>
            </a:r>
            <a:endParaRPr sz="3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5" name="Google Shape;265;p25"/>
          <p:cNvSpPr/>
          <p:nvPr/>
        </p:nvSpPr>
        <p:spPr>
          <a:xfrm>
            <a:off x="0" y="4702814"/>
            <a:ext cx="9144000" cy="440700"/>
          </a:xfrm>
          <a:prstGeom prst="roundRect">
            <a:avLst>
              <a:gd fmla="val 52" name="adj"/>
            </a:avLst>
          </a:prstGeom>
          <a:solidFill>
            <a:srgbClr val="333333"/>
          </a:solid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5"/>
          <p:cNvSpPr txBox="1"/>
          <p:nvPr/>
        </p:nvSpPr>
        <p:spPr>
          <a:xfrm>
            <a:off x="1241280" y="4751418"/>
            <a:ext cx="76407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4327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Мобильное приложение за 100 дней</a:t>
            </a: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 Риски</a:t>
            </a:r>
            <a:endParaRPr sz="1200"/>
          </a:p>
        </p:txBody>
      </p:sp>
      <p:pic>
        <p:nvPicPr>
          <p:cNvPr id="267" name="Google Shape;26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800" y="4768700"/>
            <a:ext cx="548699" cy="317553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5"/>
          <p:cNvSpPr txBox="1"/>
          <p:nvPr/>
        </p:nvSpPr>
        <p:spPr>
          <a:xfrm>
            <a:off x="471875" y="2398400"/>
            <a:ext cx="37848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Решение: новый API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9" name="Google Shape;26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00" y="1167908"/>
            <a:ext cx="458025" cy="563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801" y="1731875"/>
            <a:ext cx="458025" cy="45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54475" y="83200"/>
            <a:ext cx="1139423" cy="19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26"/>
          <p:cNvPicPr preferRelativeResize="0"/>
          <p:nvPr/>
        </p:nvPicPr>
        <p:blipFill rotWithShape="1">
          <a:blip r:embed="rId3">
            <a:alphaModFix amt="21000"/>
          </a:blip>
          <a:srcRect b="0" l="0" r="19302" t="0"/>
          <a:stretch/>
        </p:blipFill>
        <p:spPr>
          <a:xfrm>
            <a:off x="-55425" y="7475"/>
            <a:ext cx="9205373" cy="5128549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6"/>
          <p:cNvSpPr/>
          <p:nvPr/>
        </p:nvSpPr>
        <p:spPr>
          <a:xfrm>
            <a:off x="0" y="4702814"/>
            <a:ext cx="9144000" cy="440700"/>
          </a:xfrm>
          <a:prstGeom prst="roundRect">
            <a:avLst>
              <a:gd fmla="val 52" name="adj"/>
            </a:avLst>
          </a:prstGeom>
          <a:solidFill>
            <a:srgbClr val="333333"/>
          </a:solid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6"/>
          <p:cNvSpPr txBox="1"/>
          <p:nvPr/>
        </p:nvSpPr>
        <p:spPr>
          <a:xfrm>
            <a:off x="1241280" y="4751418"/>
            <a:ext cx="76407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4327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Мобильное приложение за 100 дней</a:t>
            </a: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 Риски</a:t>
            </a:r>
            <a:endParaRPr sz="1200"/>
          </a:p>
        </p:txBody>
      </p:sp>
      <p:pic>
        <p:nvPicPr>
          <p:cNvPr id="280" name="Google Shape;28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800" y="4768700"/>
            <a:ext cx="548699" cy="317553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6"/>
          <p:cNvSpPr txBox="1"/>
          <p:nvPr/>
        </p:nvSpPr>
        <p:spPr>
          <a:xfrm>
            <a:off x="465575" y="905850"/>
            <a:ext cx="3892500" cy="23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"/>
              <a:buChar char="➔"/>
            </a:pP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м</a:t>
            </a: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акетов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"/>
              <a:buChar char="➔"/>
            </a:pP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т</a:t>
            </a: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ребований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"/>
              <a:buChar char="➔"/>
            </a:pP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п</a:t>
            </a: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риоритетов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"/>
              <a:buChar char="➔"/>
            </a:pP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задач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2" name="Google Shape;282;p26"/>
          <p:cNvSpPr/>
          <p:nvPr/>
        </p:nvSpPr>
        <p:spPr>
          <a:xfrm>
            <a:off x="465575" y="247450"/>
            <a:ext cx="69546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Open Sans"/>
                <a:ea typeface="Open Sans"/>
                <a:cs typeface="Open Sans"/>
                <a:sym typeface="Open Sans"/>
              </a:rPr>
              <a:t>3. Предусматривайте правки</a:t>
            </a:r>
            <a:endParaRPr b="1" sz="3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3" name="Google Shape;28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9247" y="726125"/>
            <a:ext cx="2694754" cy="377265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6"/>
          <p:cNvSpPr/>
          <p:nvPr/>
        </p:nvSpPr>
        <p:spPr>
          <a:xfrm>
            <a:off x="465575" y="247450"/>
            <a:ext cx="69546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Open Sans"/>
                <a:ea typeface="Open Sans"/>
                <a:cs typeface="Open Sans"/>
                <a:sym typeface="Open Sans"/>
              </a:rPr>
              <a:t>3. Предусматривайте правки</a:t>
            </a:r>
            <a:endParaRPr b="1" sz="3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5" name="Google Shape;285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54475" y="83200"/>
            <a:ext cx="1139423" cy="19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0400" y="-4700"/>
            <a:ext cx="8045100" cy="4707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7"/>
          <p:cNvSpPr/>
          <p:nvPr/>
        </p:nvSpPr>
        <p:spPr>
          <a:xfrm>
            <a:off x="0" y="4702814"/>
            <a:ext cx="9144000" cy="440700"/>
          </a:xfrm>
          <a:prstGeom prst="roundRect">
            <a:avLst>
              <a:gd fmla="val 52" name="adj"/>
            </a:avLst>
          </a:prstGeom>
          <a:solidFill>
            <a:srgbClr val="333333"/>
          </a:solid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7"/>
          <p:cNvSpPr txBox="1"/>
          <p:nvPr/>
        </p:nvSpPr>
        <p:spPr>
          <a:xfrm>
            <a:off x="1241280" y="4751418"/>
            <a:ext cx="76407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4327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Мобильное приложение за 100 дней</a:t>
            </a: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 Риски</a:t>
            </a:r>
            <a:endParaRPr sz="1200"/>
          </a:p>
        </p:txBody>
      </p:sp>
      <p:pic>
        <p:nvPicPr>
          <p:cNvPr id="294" name="Google Shape;294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800" y="4768700"/>
            <a:ext cx="548699" cy="317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5" name="Google Shape;295;p27"/>
          <p:cNvGrpSpPr/>
          <p:nvPr/>
        </p:nvGrpSpPr>
        <p:grpSpPr>
          <a:xfrm>
            <a:off x="0" y="-2337"/>
            <a:ext cx="5496641" cy="4707525"/>
            <a:chOff x="21425" y="-4700"/>
            <a:chExt cx="4775950" cy="4707525"/>
          </a:xfrm>
        </p:grpSpPr>
        <p:sp>
          <p:nvSpPr>
            <p:cNvPr id="296" name="Google Shape;296;p27"/>
            <p:cNvSpPr/>
            <p:nvPr/>
          </p:nvSpPr>
          <p:spPr>
            <a:xfrm>
              <a:off x="2085375" y="25"/>
              <a:ext cx="2712000" cy="4702800"/>
            </a:xfrm>
            <a:prstGeom prst="rtTriangl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27"/>
            <p:cNvSpPr/>
            <p:nvPr/>
          </p:nvSpPr>
          <p:spPr>
            <a:xfrm>
              <a:off x="21425" y="-4700"/>
              <a:ext cx="2064000" cy="47028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8" name="Google Shape;298;p27"/>
          <p:cNvSpPr/>
          <p:nvPr/>
        </p:nvSpPr>
        <p:spPr>
          <a:xfrm>
            <a:off x="453050" y="247450"/>
            <a:ext cx="25287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" sz="4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15 день</a:t>
            </a:r>
            <a:endParaRPr b="1" sz="4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9" name="Google Shape;299;p27"/>
          <p:cNvSpPr txBox="1"/>
          <p:nvPr/>
        </p:nvSpPr>
        <p:spPr>
          <a:xfrm>
            <a:off x="453050" y="1134200"/>
            <a:ext cx="4016100" cy="15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новые задачи</a:t>
            </a:r>
            <a:endParaRPr sz="3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правки по итогам демо</a:t>
            </a:r>
            <a:endParaRPr sz="3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0" name="Google Shape;300;p27"/>
          <p:cNvSpPr txBox="1"/>
          <p:nvPr/>
        </p:nvSpPr>
        <p:spPr>
          <a:xfrm>
            <a:off x="453050" y="2979275"/>
            <a:ext cx="4103100" cy="9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Решение: пересмотр приоритетов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1" name="Google Shape;30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00" y="1865725"/>
            <a:ext cx="458025" cy="563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788" y="1270525"/>
            <a:ext cx="458025" cy="45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54475" y="83200"/>
            <a:ext cx="1139423" cy="19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1025" y="-2325"/>
            <a:ext cx="7112976" cy="4705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0" name="Google Shape;310;p28"/>
          <p:cNvGrpSpPr/>
          <p:nvPr/>
        </p:nvGrpSpPr>
        <p:grpSpPr>
          <a:xfrm>
            <a:off x="1" y="-2355"/>
            <a:ext cx="5482791" cy="4690107"/>
            <a:chOff x="21425" y="-4700"/>
            <a:chExt cx="4775950" cy="4707525"/>
          </a:xfrm>
        </p:grpSpPr>
        <p:sp>
          <p:nvSpPr>
            <p:cNvPr id="311" name="Google Shape;311;p28"/>
            <p:cNvSpPr/>
            <p:nvPr/>
          </p:nvSpPr>
          <p:spPr>
            <a:xfrm>
              <a:off x="2085375" y="25"/>
              <a:ext cx="2712000" cy="4702800"/>
            </a:xfrm>
            <a:prstGeom prst="rtTriangl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21425" y="-4700"/>
              <a:ext cx="2064000" cy="47028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3" name="Google Shape;313;p28"/>
          <p:cNvSpPr/>
          <p:nvPr/>
        </p:nvSpPr>
        <p:spPr>
          <a:xfrm>
            <a:off x="0" y="4702814"/>
            <a:ext cx="9144000" cy="440700"/>
          </a:xfrm>
          <a:prstGeom prst="roundRect">
            <a:avLst>
              <a:gd fmla="val 52" name="adj"/>
            </a:avLst>
          </a:prstGeom>
          <a:solidFill>
            <a:srgbClr val="333333"/>
          </a:solid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8"/>
          <p:cNvSpPr txBox="1"/>
          <p:nvPr/>
        </p:nvSpPr>
        <p:spPr>
          <a:xfrm>
            <a:off x="1241280" y="4751418"/>
            <a:ext cx="76407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4327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Мобильное приложение за 100 дней</a:t>
            </a: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 Риски</a:t>
            </a:r>
            <a:endParaRPr sz="1200"/>
          </a:p>
        </p:txBody>
      </p:sp>
      <p:pic>
        <p:nvPicPr>
          <p:cNvPr id="315" name="Google Shape;315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800" y="4768700"/>
            <a:ext cx="548699" cy="317553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8"/>
          <p:cNvSpPr/>
          <p:nvPr/>
        </p:nvSpPr>
        <p:spPr>
          <a:xfrm>
            <a:off x="476650" y="247450"/>
            <a:ext cx="3242400" cy="6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" sz="4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21 </a:t>
            </a:r>
            <a:r>
              <a:rPr b="1" lang="en" sz="4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день</a:t>
            </a:r>
            <a:endParaRPr b="1" sz="4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7" name="Google Shape;317;p28"/>
          <p:cNvSpPr txBox="1"/>
          <p:nvPr/>
        </p:nvSpPr>
        <p:spPr>
          <a:xfrm>
            <a:off x="476650" y="1134200"/>
            <a:ext cx="2867700" cy="11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форс-мажор</a:t>
            </a:r>
            <a:endParaRPr sz="3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больничный</a:t>
            </a:r>
            <a:endParaRPr sz="3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8" name="Google Shape;318;p28"/>
          <p:cNvSpPr txBox="1"/>
          <p:nvPr/>
        </p:nvSpPr>
        <p:spPr>
          <a:xfrm>
            <a:off x="476650" y="2411850"/>
            <a:ext cx="3855900" cy="12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Решение: </a:t>
            </a: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единая база знаний</a:t>
            </a:r>
            <a:endParaRPr sz="3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9" name="Google Shape;31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00" y="1134200"/>
            <a:ext cx="458025" cy="563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00" y="1698175"/>
            <a:ext cx="458025" cy="563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54475" y="83200"/>
            <a:ext cx="1139423" cy="19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9"/>
          <p:cNvPicPr preferRelativeResize="0"/>
          <p:nvPr/>
        </p:nvPicPr>
        <p:blipFill rotWithShape="1">
          <a:blip r:embed="rId3">
            <a:alphaModFix amt="21000"/>
          </a:blip>
          <a:srcRect b="0" l="0" r="19302" t="0"/>
          <a:stretch/>
        </p:blipFill>
        <p:spPr>
          <a:xfrm>
            <a:off x="-44350" y="7475"/>
            <a:ext cx="9194299" cy="5128549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9"/>
          <p:cNvSpPr/>
          <p:nvPr/>
        </p:nvSpPr>
        <p:spPr>
          <a:xfrm>
            <a:off x="0" y="4702814"/>
            <a:ext cx="9144000" cy="440700"/>
          </a:xfrm>
          <a:prstGeom prst="roundRect">
            <a:avLst>
              <a:gd fmla="val 52" name="adj"/>
            </a:avLst>
          </a:prstGeom>
          <a:solidFill>
            <a:srgbClr val="333333"/>
          </a:solid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29"/>
          <p:cNvSpPr txBox="1"/>
          <p:nvPr/>
        </p:nvSpPr>
        <p:spPr>
          <a:xfrm>
            <a:off x="1241280" y="4751418"/>
            <a:ext cx="76407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4327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Мобильное приложение за 100 дней</a:t>
            </a: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 Риски</a:t>
            </a:r>
            <a:endParaRPr sz="1200"/>
          </a:p>
        </p:txBody>
      </p:sp>
      <p:pic>
        <p:nvPicPr>
          <p:cNvPr id="330" name="Google Shape;33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800" y="4768700"/>
            <a:ext cx="548699" cy="317553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9"/>
          <p:cNvSpPr txBox="1"/>
          <p:nvPr/>
        </p:nvSpPr>
        <p:spPr>
          <a:xfrm>
            <a:off x="476650" y="1496500"/>
            <a:ext cx="6065700" cy="19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"/>
              <a:buChar char="➔"/>
            </a:pP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обстоятельства непреодолимой силы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"/>
              <a:buChar char="➔"/>
            </a:pP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bus factor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2" name="Google Shape;332;p29"/>
          <p:cNvSpPr/>
          <p:nvPr/>
        </p:nvSpPr>
        <p:spPr>
          <a:xfrm>
            <a:off x="476650" y="247450"/>
            <a:ext cx="71583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Open Sans"/>
                <a:ea typeface="Open Sans"/>
                <a:cs typeface="Open Sans"/>
                <a:sym typeface="Open Sans"/>
              </a:rPr>
              <a:t>4</a:t>
            </a:r>
            <a:r>
              <a:rPr b="1" lang="en" sz="3000">
                <a:latin typeface="Open Sans"/>
                <a:ea typeface="Open Sans"/>
                <a:cs typeface="Open Sans"/>
                <a:sym typeface="Open Sans"/>
              </a:rPr>
              <a:t>. Учитывайте человеческий фактор</a:t>
            </a:r>
            <a:endParaRPr b="1" sz="3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3" name="Google Shape;33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2075" y="726125"/>
            <a:ext cx="2911925" cy="38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54475" y="83200"/>
            <a:ext cx="1139423" cy="19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2713" y="19676"/>
            <a:ext cx="7061288" cy="4707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1" name="Google Shape;341;p30"/>
          <p:cNvGrpSpPr/>
          <p:nvPr/>
        </p:nvGrpSpPr>
        <p:grpSpPr>
          <a:xfrm>
            <a:off x="0" y="-2337"/>
            <a:ext cx="5496641" cy="4707525"/>
            <a:chOff x="21425" y="-4700"/>
            <a:chExt cx="4775950" cy="4707525"/>
          </a:xfrm>
        </p:grpSpPr>
        <p:sp>
          <p:nvSpPr>
            <p:cNvPr id="342" name="Google Shape;342;p30"/>
            <p:cNvSpPr/>
            <p:nvPr/>
          </p:nvSpPr>
          <p:spPr>
            <a:xfrm>
              <a:off x="2085375" y="25"/>
              <a:ext cx="2712000" cy="4702800"/>
            </a:xfrm>
            <a:prstGeom prst="rtTriangl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30"/>
            <p:cNvSpPr/>
            <p:nvPr/>
          </p:nvSpPr>
          <p:spPr>
            <a:xfrm>
              <a:off x="21425" y="-4700"/>
              <a:ext cx="2064000" cy="47028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4" name="Google Shape;344;p30"/>
          <p:cNvSpPr/>
          <p:nvPr/>
        </p:nvSpPr>
        <p:spPr>
          <a:xfrm>
            <a:off x="0" y="4702814"/>
            <a:ext cx="9144000" cy="440700"/>
          </a:xfrm>
          <a:prstGeom prst="roundRect">
            <a:avLst>
              <a:gd fmla="val 52" name="adj"/>
            </a:avLst>
          </a:prstGeom>
          <a:solidFill>
            <a:srgbClr val="333333"/>
          </a:solid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30"/>
          <p:cNvSpPr txBox="1"/>
          <p:nvPr/>
        </p:nvSpPr>
        <p:spPr>
          <a:xfrm>
            <a:off x="1241280" y="4751418"/>
            <a:ext cx="76407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4327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Мобильное приложение за 100 дней</a:t>
            </a: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 Риски</a:t>
            </a:r>
            <a:endParaRPr sz="1200"/>
          </a:p>
        </p:txBody>
      </p:sp>
      <p:pic>
        <p:nvPicPr>
          <p:cNvPr id="346" name="Google Shape;346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800" y="4768700"/>
            <a:ext cx="548699" cy="317553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0"/>
          <p:cNvSpPr txBox="1"/>
          <p:nvPr/>
        </p:nvSpPr>
        <p:spPr>
          <a:xfrm>
            <a:off x="466375" y="1134200"/>
            <a:ext cx="3885600" cy="11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1D1D1B"/>
                </a:solidFill>
                <a:latin typeface="Open Sans"/>
                <a:ea typeface="Open Sans"/>
                <a:cs typeface="Open Sans"/>
                <a:sym typeface="Open Sans"/>
              </a:rPr>
              <a:t>в</a:t>
            </a:r>
            <a:r>
              <a:rPr lang="en" sz="3000">
                <a:solidFill>
                  <a:srgbClr val="1D1D1B"/>
                </a:solidFill>
                <a:latin typeface="Open Sans"/>
                <a:ea typeface="Open Sans"/>
                <a:cs typeface="Open Sans"/>
                <a:sym typeface="Open Sans"/>
              </a:rPr>
              <a:t>ыдача доступов</a:t>
            </a:r>
            <a:endParaRPr sz="3000">
              <a:solidFill>
                <a:srgbClr val="1D1D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1D1D1B"/>
                </a:solidFill>
                <a:latin typeface="Open Sans"/>
                <a:ea typeface="Open Sans"/>
                <a:cs typeface="Open Sans"/>
                <a:sym typeface="Open Sans"/>
              </a:rPr>
              <a:t>более 3х дней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8" name="Google Shape;348;p30"/>
          <p:cNvSpPr txBox="1"/>
          <p:nvPr/>
        </p:nvSpPr>
        <p:spPr>
          <a:xfrm>
            <a:off x="466375" y="2411850"/>
            <a:ext cx="3885600" cy="11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Решение: запросы доступов заранее</a:t>
            </a:r>
            <a:endParaRPr sz="3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9" name="Google Shape;349;p30"/>
          <p:cNvSpPr/>
          <p:nvPr/>
        </p:nvSpPr>
        <p:spPr>
          <a:xfrm>
            <a:off x="466375" y="247450"/>
            <a:ext cx="2599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" sz="4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25</a:t>
            </a:r>
            <a:r>
              <a:rPr b="1" lang="en" sz="4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день</a:t>
            </a:r>
            <a:endParaRPr b="1"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50" name="Google Shape;35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00" y="1134200"/>
            <a:ext cx="458025" cy="563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801" y="1698175"/>
            <a:ext cx="458025" cy="45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54475" y="83200"/>
            <a:ext cx="1139423" cy="19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6975" y="5150"/>
            <a:ext cx="7047025" cy="49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1"/>
          <p:cNvSpPr/>
          <p:nvPr/>
        </p:nvSpPr>
        <p:spPr>
          <a:xfrm>
            <a:off x="0" y="4702814"/>
            <a:ext cx="9144000" cy="440700"/>
          </a:xfrm>
          <a:prstGeom prst="roundRect">
            <a:avLst>
              <a:gd fmla="val 52" name="adj"/>
            </a:avLst>
          </a:prstGeom>
          <a:solidFill>
            <a:srgbClr val="333333"/>
          </a:solid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31"/>
          <p:cNvSpPr txBox="1"/>
          <p:nvPr/>
        </p:nvSpPr>
        <p:spPr>
          <a:xfrm>
            <a:off x="1241280" y="4751418"/>
            <a:ext cx="76407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4327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Мобильное приложение за 100 дней</a:t>
            </a: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 Риски</a:t>
            </a:r>
            <a:endParaRPr sz="1200"/>
          </a:p>
        </p:txBody>
      </p:sp>
      <p:pic>
        <p:nvPicPr>
          <p:cNvPr id="361" name="Google Shape;361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800" y="4768700"/>
            <a:ext cx="548699" cy="317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2" name="Google Shape;362;p31"/>
          <p:cNvGrpSpPr/>
          <p:nvPr/>
        </p:nvGrpSpPr>
        <p:grpSpPr>
          <a:xfrm>
            <a:off x="1" y="-2337"/>
            <a:ext cx="5498551" cy="4707525"/>
            <a:chOff x="21425" y="-4700"/>
            <a:chExt cx="4775950" cy="4707525"/>
          </a:xfrm>
        </p:grpSpPr>
        <p:sp>
          <p:nvSpPr>
            <p:cNvPr id="363" name="Google Shape;363;p31"/>
            <p:cNvSpPr/>
            <p:nvPr/>
          </p:nvSpPr>
          <p:spPr>
            <a:xfrm>
              <a:off x="2085375" y="25"/>
              <a:ext cx="2712000" cy="4702800"/>
            </a:xfrm>
            <a:prstGeom prst="rtTriangl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21425" y="-4700"/>
              <a:ext cx="2064000" cy="47028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5" name="Google Shape;365;p31"/>
          <p:cNvSpPr/>
          <p:nvPr/>
        </p:nvSpPr>
        <p:spPr>
          <a:xfrm>
            <a:off x="465575" y="247450"/>
            <a:ext cx="3702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" sz="4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27 день</a:t>
            </a:r>
            <a:endParaRPr b="1"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6" name="Google Shape;366;p31"/>
          <p:cNvSpPr txBox="1"/>
          <p:nvPr/>
        </p:nvSpPr>
        <p:spPr>
          <a:xfrm>
            <a:off x="465575" y="3006323"/>
            <a:ext cx="42123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Решение: график обнуления </a:t>
            </a:r>
            <a:endParaRPr sz="3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7" name="Google Shape;367;p31"/>
          <p:cNvSpPr txBox="1"/>
          <p:nvPr/>
        </p:nvSpPr>
        <p:spPr>
          <a:xfrm>
            <a:off x="465575" y="1141775"/>
            <a:ext cx="3206700" cy="10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обнуление тестовых данных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8" name="Google Shape;36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126" y="1300200"/>
            <a:ext cx="458025" cy="45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54475" y="83200"/>
            <a:ext cx="1139423" cy="19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7700" y="-2325"/>
            <a:ext cx="4775950" cy="470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3416" y="-2325"/>
            <a:ext cx="5230584" cy="470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2"/>
          <p:cNvSpPr/>
          <p:nvPr/>
        </p:nvSpPr>
        <p:spPr>
          <a:xfrm>
            <a:off x="0" y="4702814"/>
            <a:ext cx="9144000" cy="440700"/>
          </a:xfrm>
          <a:prstGeom prst="roundRect">
            <a:avLst>
              <a:gd fmla="val 52" name="adj"/>
            </a:avLst>
          </a:prstGeom>
          <a:solidFill>
            <a:srgbClr val="333333"/>
          </a:solid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32"/>
          <p:cNvSpPr txBox="1"/>
          <p:nvPr/>
        </p:nvSpPr>
        <p:spPr>
          <a:xfrm>
            <a:off x="1241280" y="4751418"/>
            <a:ext cx="76407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4327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Мобильное приложение за 100 дней</a:t>
            </a: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 Риски</a:t>
            </a:r>
            <a:endParaRPr sz="1200"/>
          </a:p>
        </p:txBody>
      </p:sp>
      <p:pic>
        <p:nvPicPr>
          <p:cNvPr id="379" name="Google Shape;379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800" y="4768700"/>
            <a:ext cx="548699" cy="317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0" name="Google Shape;380;p32"/>
          <p:cNvGrpSpPr/>
          <p:nvPr/>
        </p:nvGrpSpPr>
        <p:grpSpPr>
          <a:xfrm>
            <a:off x="0" y="-2337"/>
            <a:ext cx="5496641" cy="4707525"/>
            <a:chOff x="21425" y="-4700"/>
            <a:chExt cx="4775950" cy="4707525"/>
          </a:xfrm>
        </p:grpSpPr>
        <p:sp>
          <p:nvSpPr>
            <p:cNvPr id="381" name="Google Shape;381;p32"/>
            <p:cNvSpPr/>
            <p:nvPr/>
          </p:nvSpPr>
          <p:spPr>
            <a:xfrm>
              <a:off x="2085375" y="25"/>
              <a:ext cx="2712000" cy="4702800"/>
            </a:xfrm>
            <a:prstGeom prst="rtTriangl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21425" y="-4700"/>
              <a:ext cx="2064000" cy="47028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3" name="Google Shape;383;p32"/>
          <p:cNvSpPr/>
          <p:nvPr/>
        </p:nvSpPr>
        <p:spPr>
          <a:xfrm>
            <a:off x="453050" y="247450"/>
            <a:ext cx="2844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" sz="4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34</a:t>
            </a:r>
            <a:r>
              <a:rPr b="1" lang="en" sz="4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4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д</a:t>
            </a:r>
            <a:r>
              <a:rPr b="1" lang="en" sz="4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ень</a:t>
            </a:r>
            <a:endParaRPr b="1" sz="4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4" name="Google Shape;384;p32"/>
          <p:cNvSpPr txBox="1"/>
          <p:nvPr/>
        </p:nvSpPr>
        <p:spPr>
          <a:xfrm>
            <a:off x="453050" y="1161725"/>
            <a:ext cx="2844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Светофор</a:t>
            </a:r>
            <a:endParaRPr sz="3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5" name="Google Shape;385;p32"/>
          <p:cNvSpPr txBox="1"/>
          <p:nvPr/>
        </p:nvSpPr>
        <p:spPr>
          <a:xfrm rot="1379534">
            <a:off x="3102379" y="2275284"/>
            <a:ext cx="5862424" cy="7917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0000"/>
                </a:solidFill>
                <a:highlight>
                  <a:srgbClr val="FFFFFF"/>
                </a:highlight>
              </a:rPr>
              <a:t>503 — service unavailable</a:t>
            </a:r>
            <a:endParaRPr b="1" sz="3600">
              <a:solidFill>
                <a:srgbClr val="FF0000"/>
              </a:solidFill>
            </a:endParaRPr>
          </a:p>
        </p:txBody>
      </p:sp>
      <p:sp>
        <p:nvSpPr>
          <p:cNvPr id="386" name="Google Shape;386;p32"/>
          <p:cNvSpPr txBox="1"/>
          <p:nvPr/>
        </p:nvSpPr>
        <p:spPr>
          <a:xfrm>
            <a:off x="453050" y="2076000"/>
            <a:ext cx="4191600" cy="16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Решение: сдвиг сроков, пересмотр приоритетов задач</a:t>
            </a:r>
            <a:endParaRPr sz="3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87" name="Google Shape;38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138" y="1161733"/>
            <a:ext cx="458025" cy="563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54475" y="83200"/>
            <a:ext cx="1139423" cy="19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33"/>
          <p:cNvPicPr preferRelativeResize="0"/>
          <p:nvPr/>
        </p:nvPicPr>
        <p:blipFill rotWithShape="1">
          <a:blip r:embed="rId3">
            <a:alphaModFix amt="21000"/>
          </a:blip>
          <a:srcRect b="0" l="0" r="19302" t="0"/>
          <a:stretch/>
        </p:blipFill>
        <p:spPr>
          <a:xfrm>
            <a:off x="-44350" y="7475"/>
            <a:ext cx="9194299" cy="5128549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3"/>
          <p:cNvSpPr/>
          <p:nvPr/>
        </p:nvSpPr>
        <p:spPr>
          <a:xfrm>
            <a:off x="0" y="4702814"/>
            <a:ext cx="9144000" cy="440700"/>
          </a:xfrm>
          <a:prstGeom prst="roundRect">
            <a:avLst>
              <a:gd fmla="val 52" name="adj"/>
            </a:avLst>
          </a:prstGeom>
          <a:solidFill>
            <a:srgbClr val="333333"/>
          </a:solid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33"/>
          <p:cNvSpPr txBox="1"/>
          <p:nvPr/>
        </p:nvSpPr>
        <p:spPr>
          <a:xfrm>
            <a:off x="1241280" y="4751418"/>
            <a:ext cx="76407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4327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Мобильное приложение за 100 дней</a:t>
            </a: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 Риски</a:t>
            </a:r>
            <a:endParaRPr sz="1200"/>
          </a:p>
        </p:txBody>
      </p:sp>
      <p:pic>
        <p:nvPicPr>
          <p:cNvPr id="397" name="Google Shape;397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800" y="4768700"/>
            <a:ext cx="548699" cy="317553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33"/>
          <p:cNvSpPr txBox="1"/>
          <p:nvPr/>
        </p:nvSpPr>
        <p:spPr>
          <a:xfrm>
            <a:off x="465575" y="909350"/>
            <a:ext cx="3924000" cy="18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571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Char char="➔"/>
            </a:pP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риск игнорирования рисков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9" name="Google Shape;399;p33"/>
          <p:cNvSpPr/>
          <p:nvPr/>
        </p:nvSpPr>
        <p:spPr>
          <a:xfrm>
            <a:off x="465575" y="247450"/>
            <a:ext cx="60816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Open Sans"/>
                <a:ea typeface="Open Sans"/>
                <a:cs typeface="Open Sans"/>
                <a:sym typeface="Open Sans"/>
              </a:rPr>
              <a:t>5</a:t>
            </a:r>
            <a:r>
              <a:rPr b="1" lang="en" sz="3000">
                <a:latin typeface="Open Sans"/>
                <a:ea typeface="Open Sans"/>
                <a:cs typeface="Open Sans"/>
                <a:sym typeface="Open Sans"/>
              </a:rPr>
              <a:t>. НЕ игнорируйте риски</a:t>
            </a:r>
            <a:endParaRPr b="1" sz="3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00" name="Google Shape;40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0525" y="726125"/>
            <a:ext cx="2364725" cy="382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54475" y="83200"/>
            <a:ext cx="1139423" cy="19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/>
          <p:nvPr/>
        </p:nvSpPr>
        <p:spPr>
          <a:xfrm>
            <a:off x="0" y="4702814"/>
            <a:ext cx="9144000" cy="440686"/>
          </a:xfrm>
          <a:prstGeom prst="roundRect">
            <a:avLst>
              <a:gd fmla="val 52" name="adj"/>
            </a:avLst>
          </a:prstGeom>
          <a:solidFill>
            <a:srgbClr val="333333"/>
          </a:solid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6"/>
          <p:cNvSpPr txBox="1"/>
          <p:nvPr/>
        </p:nvSpPr>
        <p:spPr>
          <a:xfrm>
            <a:off x="1241280" y="4751418"/>
            <a:ext cx="7640640" cy="342396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4327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Мобильное приложение за 100 дней</a:t>
            </a: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 Риски</a:t>
            </a:r>
            <a:endParaRPr sz="1200"/>
          </a:p>
        </p:txBody>
      </p:sp>
      <p:pic>
        <p:nvPicPr>
          <p:cNvPr id="110" name="Google Shape;11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00" y="4768700"/>
            <a:ext cx="548698" cy="317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/>
          <p:nvPr/>
        </p:nvSpPr>
        <p:spPr>
          <a:xfrm>
            <a:off x="465575" y="247450"/>
            <a:ext cx="90660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Кто я?</a:t>
            </a:r>
            <a:endParaRPr i="0" sz="30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2" name="Google Shape;112;p16"/>
          <p:cNvSpPr/>
          <p:nvPr/>
        </p:nvSpPr>
        <p:spPr>
          <a:xfrm>
            <a:off x="3674550" y="834475"/>
            <a:ext cx="4817100" cy="25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Ирина Бушмелева</a:t>
            </a:r>
            <a:endParaRPr b="1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QA Lead SimbirSoft</a:t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более </a:t>
            </a:r>
            <a:r>
              <a:rPr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r>
              <a:rPr b="0" i="0" lang="en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лет в тестировании ПО</a:t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более 13 лет в IT</a:t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сертификат ISTQB</a:t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3" name="Google Shape;113;p16"/>
          <p:cNvPicPr preferRelativeResize="0"/>
          <p:nvPr/>
        </p:nvPicPr>
        <p:blipFill rotWithShape="1">
          <a:blip r:embed="rId4">
            <a:alphaModFix/>
          </a:blip>
          <a:srcRect b="-4740" l="0" r="0" t="4740"/>
          <a:stretch/>
        </p:blipFill>
        <p:spPr>
          <a:xfrm>
            <a:off x="465575" y="834464"/>
            <a:ext cx="3099000" cy="386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41152" y="1177325"/>
            <a:ext cx="544449" cy="52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32887" y="2928177"/>
            <a:ext cx="761006" cy="544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ftware-Testing-and-QA.jpg" id="116" name="Google Shape;116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91660" y="1819517"/>
            <a:ext cx="413425" cy="413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xy_server_256.png" id="117" name="Google Shape;117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441149" y="2345563"/>
            <a:ext cx="544450" cy="54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954475" y="83200"/>
            <a:ext cx="1139423" cy="19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1525" y="-4700"/>
            <a:ext cx="6812476" cy="470752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4"/>
          <p:cNvSpPr/>
          <p:nvPr/>
        </p:nvSpPr>
        <p:spPr>
          <a:xfrm>
            <a:off x="0" y="4702814"/>
            <a:ext cx="9144000" cy="440700"/>
          </a:xfrm>
          <a:prstGeom prst="roundRect">
            <a:avLst>
              <a:gd fmla="val 52" name="adj"/>
            </a:avLst>
          </a:prstGeom>
          <a:solidFill>
            <a:srgbClr val="333333"/>
          </a:solid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34"/>
          <p:cNvSpPr txBox="1"/>
          <p:nvPr/>
        </p:nvSpPr>
        <p:spPr>
          <a:xfrm>
            <a:off x="1241280" y="4751418"/>
            <a:ext cx="76407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4327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Мобильное приложение за 100 дней</a:t>
            </a: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 Риски</a:t>
            </a:r>
            <a:endParaRPr sz="1200"/>
          </a:p>
        </p:txBody>
      </p:sp>
      <p:pic>
        <p:nvPicPr>
          <p:cNvPr id="410" name="Google Shape;41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800" y="4768700"/>
            <a:ext cx="548699" cy="317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1" name="Google Shape;411;p34"/>
          <p:cNvGrpSpPr/>
          <p:nvPr/>
        </p:nvGrpSpPr>
        <p:grpSpPr>
          <a:xfrm>
            <a:off x="1" y="-2337"/>
            <a:ext cx="5482791" cy="4707525"/>
            <a:chOff x="21425" y="-4700"/>
            <a:chExt cx="4775950" cy="4707525"/>
          </a:xfrm>
        </p:grpSpPr>
        <p:sp>
          <p:nvSpPr>
            <p:cNvPr id="412" name="Google Shape;412;p34"/>
            <p:cNvSpPr/>
            <p:nvPr/>
          </p:nvSpPr>
          <p:spPr>
            <a:xfrm>
              <a:off x="2085375" y="25"/>
              <a:ext cx="2712000" cy="4702800"/>
            </a:xfrm>
            <a:prstGeom prst="rtTriangl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34"/>
            <p:cNvSpPr/>
            <p:nvPr/>
          </p:nvSpPr>
          <p:spPr>
            <a:xfrm>
              <a:off x="21425" y="-4700"/>
              <a:ext cx="2064000" cy="47028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4" name="Google Shape;414;p34"/>
          <p:cNvSpPr/>
          <p:nvPr/>
        </p:nvSpPr>
        <p:spPr>
          <a:xfrm>
            <a:off x="453050" y="247450"/>
            <a:ext cx="37146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" sz="4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b="1" lang="en" sz="4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5 - 69 день</a:t>
            </a:r>
            <a:endParaRPr b="1"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5" name="Google Shape;415;p34"/>
          <p:cNvSpPr txBox="1"/>
          <p:nvPr/>
        </p:nvSpPr>
        <p:spPr>
          <a:xfrm>
            <a:off x="453050" y="1017275"/>
            <a:ext cx="4916700" cy="20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сбой сервисов</a:t>
            </a:r>
            <a:endParaRPr sz="3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н</a:t>
            </a: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овые устройства</a:t>
            </a:r>
            <a:endParaRPr sz="3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новые задачи</a:t>
            </a:r>
            <a:endParaRPr sz="3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н</a:t>
            </a: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е успеваем</a:t>
            </a:r>
            <a:endParaRPr sz="3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6" name="Google Shape;416;p34"/>
          <p:cNvSpPr txBox="1"/>
          <p:nvPr/>
        </p:nvSpPr>
        <p:spPr>
          <a:xfrm>
            <a:off x="453050" y="3105150"/>
            <a:ext cx="5445600" cy="14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Решение: </a:t>
            </a: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парк устройств, </a:t>
            </a: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пересмотр приоритетов</a:t>
            </a:r>
            <a:endParaRPr sz="3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17" name="Google Shape;41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00" y="1134200"/>
            <a:ext cx="458025" cy="47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00" y="1998376"/>
            <a:ext cx="458025" cy="47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801" y="1611079"/>
            <a:ext cx="458025" cy="38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00" y="2475254"/>
            <a:ext cx="458025" cy="47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54475" y="83200"/>
            <a:ext cx="1139423" cy="19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5"/>
          <p:cNvSpPr/>
          <p:nvPr/>
        </p:nvSpPr>
        <p:spPr>
          <a:xfrm>
            <a:off x="0" y="4702814"/>
            <a:ext cx="9144000" cy="440700"/>
          </a:xfrm>
          <a:prstGeom prst="roundRect">
            <a:avLst>
              <a:gd fmla="val 52" name="adj"/>
            </a:avLst>
          </a:prstGeom>
          <a:solidFill>
            <a:srgbClr val="333333"/>
          </a:solid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5"/>
          <p:cNvSpPr txBox="1"/>
          <p:nvPr/>
        </p:nvSpPr>
        <p:spPr>
          <a:xfrm>
            <a:off x="1241280" y="4751418"/>
            <a:ext cx="76407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4327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Мобильное приложение за 100 дней</a:t>
            </a: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 Риски</a:t>
            </a:r>
            <a:endParaRPr sz="1200"/>
          </a:p>
        </p:txBody>
      </p:sp>
      <p:pic>
        <p:nvPicPr>
          <p:cNvPr id="429" name="Google Shape;42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00" y="4768700"/>
            <a:ext cx="548699" cy="317553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35"/>
          <p:cNvSpPr/>
          <p:nvPr/>
        </p:nvSpPr>
        <p:spPr>
          <a:xfrm>
            <a:off x="453050" y="247450"/>
            <a:ext cx="32397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" sz="4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70 д</a:t>
            </a:r>
            <a:r>
              <a:rPr b="1" lang="en" sz="4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ень</a:t>
            </a:r>
            <a:endParaRPr b="1" sz="4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31" name="Google Shape;431;p35"/>
          <p:cNvGrpSpPr/>
          <p:nvPr/>
        </p:nvGrpSpPr>
        <p:grpSpPr>
          <a:xfrm>
            <a:off x="5849724" y="1985460"/>
            <a:ext cx="3293381" cy="2720257"/>
            <a:chOff x="5893600" y="1468275"/>
            <a:chExt cx="3250475" cy="3234550"/>
          </a:xfrm>
        </p:grpSpPr>
        <p:pic>
          <p:nvPicPr>
            <p:cNvPr id="432" name="Google Shape;432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893600" y="1468275"/>
              <a:ext cx="3250400" cy="3234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3" name="Google Shape;433;p35"/>
            <p:cNvSpPr/>
            <p:nvPr/>
          </p:nvSpPr>
          <p:spPr>
            <a:xfrm>
              <a:off x="7993875" y="3927950"/>
              <a:ext cx="1150200" cy="3906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4" name="Google Shape;434;p35"/>
          <p:cNvSpPr txBox="1"/>
          <p:nvPr/>
        </p:nvSpPr>
        <p:spPr>
          <a:xfrm>
            <a:off x="453050" y="1133825"/>
            <a:ext cx="6711300" cy="17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</a:t>
            </a: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екомендации</a:t>
            </a:r>
            <a:r>
              <a:rPr lang="en" sz="3000">
                <a:solidFill>
                  <a:srgbClr val="1D1D1B"/>
                </a:solidFill>
                <a:latin typeface="Open Sans"/>
                <a:ea typeface="Open Sans"/>
                <a:cs typeface="Open Sans"/>
                <a:sym typeface="Open Sans"/>
              </a:rPr>
              <a:t> от</a:t>
            </a:r>
            <a:r>
              <a:rPr b="1" lang="en" sz="3000">
                <a:solidFill>
                  <a:srgbClr val="1D1D1B"/>
                </a:solidFill>
                <a:latin typeface="Open Sans"/>
                <a:ea typeface="Open Sans"/>
                <a:cs typeface="Open Sans"/>
                <a:sym typeface="Open Sans"/>
              </a:rPr>
              <a:t> Markswebb </a:t>
            </a:r>
            <a:endParaRPr b="1" sz="3000">
              <a:solidFill>
                <a:srgbClr val="1D1D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1D1D1B"/>
                </a:solidFill>
                <a:latin typeface="Open Sans"/>
                <a:ea typeface="Open Sans"/>
                <a:cs typeface="Open Sans"/>
                <a:sym typeface="Open Sans"/>
              </a:rPr>
              <a:t>правки функционала</a:t>
            </a:r>
            <a:endParaRPr sz="3000">
              <a:solidFill>
                <a:srgbClr val="1D1D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1D1D1B"/>
                </a:solidFill>
                <a:latin typeface="Open Sans"/>
                <a:ea typeface="Open Sans"/>
                <a:cs typeface="Open Sans"/>
                <a:sym typeface="Open Sans"/>
              </a:rPr>
              <a:t>н</a:t>
            </a:r>
            <a:r>
              <a:rPr lang="en" sz="3000">
                <a:solidFill>
                  <a:srgbClr val="1D1D1B"/>
                </a:solidFill>
                <a:latin typeface="Open Sans"/>
                <a:ea typeface="Open Sans"/>
                <a:cs typeface="Open Sans"/>
                <a:sym typeface="Open Sans"/>
              </a:rPr>
              <a:t>овые задачи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5" name="Google Shape;43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138" y="2272796"/>
            <a:ext cx="458025" cy="563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138" y="1133833"/>
            <a:ext cx="458025" cy="563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138" y="1697796"/>
            <a:ext cx="458025" cy="563966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35"/>
          <p:cNvSpPr txBox="1"/>
          <p:nvPr/>
        </p:nvSpPr>
        <p:spPr>
          <a:xfrm>
            <a:off x="568150" y="2893975"/>
            <a:ext cx="46035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Решение: готовность брать задачи в работу</a:t>
            </a:r>
            <a:endParaRPr sz="3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9" name="Google Shape;439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54475" y="83200"/>
            <a:ext cx="1139423" cy="19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7125" y="726125"/>
            <a:ext cx="3116875" cy="3976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6"/>
          <p:cNvSpPr/>
          <p:nvPr/>
        </p:nvSpPr>
        <p:spPr>
          <a:xfrm>
            <a:off x="0" y="4702814"/>
            <a:ext cx="9144000" cy="440700"/>
          </a:xfrm>
          <a:prstGeom prst="roundRect">
            <a:avLst>
              <a:gd fmla="val 52" name="adj"/>
            </a:avLst>
          </a:prstGeom>
          <a:solidFill>
            <a:srgbClr val="333333"/>
          </a:solid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36"/>
          <p:cNvSpPr txBox="1"/>
          <p:nvPr/>
        </p:nvSpPr>
        <p:spPr>
          <a:xfrm>
            <a:off x="1241280" y="4751418"/>
            <a:ext cx="76407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4327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Мобильное приложение за 100 дней. Риски</a:t>
            </a:r>
            <a:endParaRPr sz="1200"/>
          </a:p>
        </p:txBody>
      </p:sp>
      <p:pic>
        <p:nvPicPr>
          <p:cNvPr id="448" name="Google Shape;448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800" y="4768700"/>
            <a:ext cx="548699" cy="317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9" name="Google Shape;449;p36"/>
          <p:cNvGrpSpPr/>
          <p:nvPr/>
        </p:nvGrpSpPr>
        <p:grpSpPr>
          <a:xfrm>
            <a:off x="0" y="-2287"/>
            <a:ext cx="4775950" cy="4631263"/>
            <a:chOff x="21425" y="-4700"/>
            <a:chExt cx="4775950" cy="4707525"/>
          </a:xfrm>
        </p:grpSpPr>
        <p:sp>
          <p:nvSpPr>
            <p:cNvPr id="450" name="Google Shape;450;p36"/>
            <p:cNvSpPr/>
            <p:nvPr/>
          </p:nvSpPr>
          <p:spPr>
            <a:xfrm>
              <a:off x="2085375" y="25"/>
              <a:ext cx="2712000" cy="4702800"/>
            </a:xfrm>
            <a:prstGeom prst="rtTriangl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21425" y="-4700"/>
              <a:ext cx="2064000" cy="47028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2" name="Google Shape;452;p36"/>
          <p:cNvSpPr txBox="1"/>
          <p:nvPr/>
        </p:nvSpPr>
        <p:spPr>
          <a:xfrm>
            <a:off x="454500" y="726125"/>
            <a:ext cx="5499900" cy="37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Организационные </a:t>
            </a:r>
            <a:endParaRPr b="1"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➔"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изменение сроков, требований, ТЗ, макетов 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➔"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неточные оценки задач, сроков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➔"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разные workflow и время работы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➔"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изменение workflow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➔"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изменения по итогам демо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➔"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форс-мажор, больничные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➔"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не успели часть задач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Технические</a:t>
            </a: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➔"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время на выдачу доступов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➔"/>
            </a:pPr>
            <a:r>
              <a:rPr lang="en" sz="1600">
                <a:solidFill>
                  <a:srgbClr val="1D1D1B"/>
                </a:solidFill>
                <a:latin typeface="Open Sans"/>
                <a:ea typeface="Open Sans"/>
                <a:cs typeface="Open Sans"/>
                <a:sym typeface="Open Sans"/>
              </a:rPr>
              <a:t>сбои в работе внутренних сервисов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Поставщики</a:t>
            </a:r>
            <a:endParaRPr b="1"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➔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сбои работы сервиса Светофор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3" name="Google Shape;453;p36"/>
          <p:cNvSpPr/>
          <p:nvPr/>
        </p:nvSpPr>
        <p:spPr>
          <a:xfrm>
            <a:off x="454500" y="247325"/>
            <a:ext cx="5268300" cy="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Запланированные риски</a:t>
            </a:r>
            <a:endParaRPr b="1" sz="30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4" name="Google Shape;454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54475" y="83200"/>
            <a:ext cx="1139423" cy="19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3300" y="0"/>
            <a:ext cx="6760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7"/>
          <p:cNvSpPr/>
          <p:nvPr/>
        </p:nvSpPr>
        <p:spPr>
          <a:xfrm>
            <a:off x="0" y="4702814"/>
            <a:ext cx="9144000" cy="440700"/>
          </a:xfrm>
          <a:prstGeom prst="roundRect">
            <a:avLst>
              <a:gd fmla="val 52" name="adj"/>
            </a:avLst>
          </a:prstGeom>
          <a:solidFill>
            <a:srgbClr val="333333"/>
          </a:solid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37"/>
          <p:cNvSpPr txBox="1"/>
          <p:nvPr/>
        </p:nvSpPr>
        <p:spPr>
          <a:xfrm>
            <a:off x="1241280" y="4751418"/>
            <a:ext cx="76407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4327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Мобильное приложение за 100 дней. Риски</a:t>
            </a:r>
            <a:endParaRPr sz="1200"/>
          </a:p>
        </p:txBody>
      </p:sp>
      <p:pic>
        <p:nvPicPr>
          <p:cNvPr id="463" name="Google Shape;463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800" y="4768700"/>
            <a:ext cx="548699" cy="317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4" name="Google Shape;464;p37"/>
          <p:cNvGrpSpPr/>
          <p:nvPr/>
        </p:nvGrpSpPr>
        <p:grpSpPr>
          <a:xfrm>
            <a:off x="0" y="-2337"/>
            <a:ext cx="5510969" cy="4631263"/>
            <a:chOff x="21425" y="-4700"/>
            <a:chExt cx="4775950" cy="4707525"/>
          </a:xfrm>
        </p:grpSpPr>
        <p:sp>
          <p:nvSpPr>
            <p:cNvPr id="465" name="Google Shape;465;p37"/>
            <p:cNvSpPr/>
            <p:nvPr/>
          </p:nvSpPr>
          <p:spPr>
            <a:xfrm>
              <a:off x="2085375" y="25"/>
              <a:ext cx="2712000" cy="4702800"/>
            </a:xfrm>
            <a:prstGeom prst="rtTriangl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37"/>
            <p:cNvSpPr/>
            <p:nvPr/>
          </p:nvSpPr>
          <p:spPr>
            <a:xfrm>
              <a:off x="21425" y="-4700"/>
              <a:ext cx="2064000" cy="47028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7" name="Google Shape;467;p37"/>
          <p:cNvSpPr txBox="1"/>
          <p:nvPr/>
        </p:nvSpPr>
        <p:spPr>
          <a:xfrm>
            <a:off x="465575" y="726250"/>
            <a:ext cx="4266300" cy="3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pen Sans"/>
                <a:ea typeface="Open Sans"/>
                <a:cs typeface="Open Sans"/>
                <a:sym typeface="Open Sans"/>
              </a:rPr>
              <a:t>Организационные</a:t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➔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3 мес -&gt; </a:t>
            </a:r>
            <a:r>
              <a:rPr lang="en"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 мес </a:t>
            </a:r>
            <a:endParaRPr sz="16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➔"/>
            </a:pP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новые задачи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pen Sans"/>
                <a:ea typeface="Open Sans"/>
                <a:cs typeface="Open Sans"/>
                <a:sym typeface="Open Sans"/>
              </a:rPr>
              <a:t>Технические</a:t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➔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новый </a:t>
            </a:r>
            <a:r>
              <a:rPr lang="en"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API </a:t>
            </a:r>
            <a:endParaRPr sz="16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➔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долгая выдача </a:t>
            </a:r>
            <a:r>
              <a:rPr lang="en"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доступ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ов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➔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новые требования по устройствам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Open Sans"/>
                <a:ea typeface="Open Sans"/>
                <a:cs typeface="Open Sans"/>
                <a:sym typeface="Open Sans"/>
              </a:rPr>
              <a:t>Поставщики</a:t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➔"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служба безопасности банка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8" name="Google Shape;468;p37"/>
          <p:cNvSpPr/>
          <p:nvPr/>
        </p:nvSpPr>
        <p:spPr>
          <a:xfrm>
            <a:off x="465575" y="247450"/>
            <a:ext cx="5686800" cy="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НЕ запланированные риски</a:t>
            </a:r>
            <a:endParaRPr b="1" sz="30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9" name="Google Shape;469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54475" y="83200"/>
            <a:ext cx="1139423" cy="19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8"/>
          <p:cNvSpPr/>
          <p:nvPr/>
        </p:nvSpPr>
        <p:spPr>
          <a:xfrm>
            <a:off x="0" y="4702814"/>
            <a:ext cx="9144000" cy="440700"/>
          </a:xfrm>
          <a:prstGeom prst="roundRect">
            <a:avLst>
              <a:gd fmla="val 52" name="adj"/>
            </a:avLst>
          </a:prstGeom>
          <a:solidFill>
            <a:srgbClr val="333333"/>
          </a:solid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38"/>
          <p:cNvSpPr txBox="1"/>
          <p:nvPr/>
        </p:nvSpPr>
        <p:spPr>
          <a:xfrm>
            <a:off x="1241280" y="4751418"/>
            <a:ext cx="76407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4327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Мобильное приложение за 100 дней. Риски</a:t>
            </a:r>
            <a:endParaRPr sz="1200"/>
          </a:p>
        </p:txBody>
      </p:sp>
      <p:pic>
        <p:nvPicPr>
          <p:cNvPr id="477" name="Google Shape;47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00" y="4768700"/>
            <a:ext cx="548699" cy="317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8" name="Google Shape;478;p38"/>
          <p:cNvGrpSpPr/>
          <p:nvPr/>
        </p:nvGrpSpPr>
        <p:grpSpPr>
          <a:xfrm>
            <a:off x="0" y="-2337"/>
            <a:ext cx="4775950" cy="4707525"/>
            <a:chOff x="21425" y="-4700"/>
            <a:chExt cx="4775950" cy="4707525"/>
          </a:xfrm>
        </p:grpSpPr>
        <p:sp>
          <p:nvSpPr>
            <p:cNvPr id="479" name="Google Shape;479;p38"/>
            <p:cNvSpPr/>
            <p:nvPr/>
          </p:nvSpPr>
          <p:spPr>
            <a:xfrm>
              <a:off x="2085375" y="25"/>
              <a:ext cx="2712000" cy="4702800"/>
            </a:xfrm>
            <a:prstGeom prst="rtTriangl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21425" y="-4700"/>
              <a:ext cx="2064000" cy="47028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1" name="Google Shape;481;p38"/>
          <p:cNvSpPr/>
          <p:nvPr/>
        </p:nvSpPr>
        <p:spPr>
          <a:xfrm>
            <a:off x="521000" y="247450"/>
            <a:ext cx="31926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" sz="4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100 </a:t>
            </a:r>
            <a:r>
              <a:rPr b="1" lang="en" sz="4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день</a:t>
            </a:r>
            <a:endParaRPr b="1" sz="4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2" name="Google Shape;482;p38"/>
          <p:cNvSpPr txBox="1"/>
          <p:nvPr/>
        </p:nvSpPr>
        <p:spPr>
          <a:xfrm>
            <a:off x="476650" y="1384800"/>
            <a:ext cx="7119900" cy="17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1D1D1B"/>
                </a:solidFill>
                <a:latin typeface="Open Sans"/>
                <a:ea typeface="Open Sans"/>
                <a:cs typeface="Open Sans"/>
                <a:sym typeface="Open Sans"/>
              </a:rPr>
              <a:t>Приложение готово и передано в рейтингование</a:t>
            </a:r>
            <a:endParaRPr sz="3000">
              <a:solidFill>
                <a:srgbClr val="1D1D1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83" name="Google Shape;48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1500" y="2128825"/>
            <a:ext cx="4762500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54475" y="83200"/>
            <a:ext cx="1139423" cy="19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9"/>
          <p:cNvSpPr/>
          <p:nvPr/>
        </p:nvSpPr>
        <p:spPr>
          <a:xfrm>
            <a:off x="0" y="4702814"/>
            <a:ext cx="9144000" cy="440700"/>
          </a:xfrm>
          <a:prstGeom prst="roundRect">
            <a:avLst>
              <a:gd fmla="val 52" name="adj"/>
            </a:avLst>
          </a:prstGeom>
          <a:solidFill>
            <a:srgbClr val="333333"/>
          </a:solid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39"/>
          <p:cNvSpPr txBox="1"/>
          <p:nvPr/>
        </p:nvSpPr>
        <p:spPr>
          <a:xfrm>
            <a:off x="1241280" y="4751418"/>
            <a:ext cx="76407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4327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Мобильное приложение за 100 дней. Риски</a:t>
            </a:r>
            <a:endParaRPr sz="1200"/>
          </a:p>
        </p:txBody>
      </p:sp>
      <p:pic>
        <p:nvPicPr>
          <p:cNvPr id="492" name="Google Shape;49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00" y="4768700"/>
            <a:ext cx="548699" cy="317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9"/>
          <p:cNvPicPr preferRelativeResize="0"/>
          <p:nvPr/>
        </p:nvPicPr>
        <p:blipFill>
          <a:blip r:embed="rId4">
            <a:alphaModFix amt="43000"/>
          </a:blip>
          <a:stretch>
            <a:fillRect/>
          </a:stretch>
        </p:blipFill>
        <p:spPr>
          <a:xfrm>
            <a:off x="8582887" y="441122"/>
            <a:ext cx="261019" cy="285009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39"/>
          <p:cNvSpPr/>
          <p:nvPr/>
        </p:nvSpPr>
        <p:spPr>
          <a:xfrm>
            <a:off x="454500" y="266775"/>
            <a:ext cx="22458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Рейтинг</a:t>
            </a:r>
            <a:endParaRPr b="1" sz="30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95" name="Google Shape;495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33650" y="0"/>
            <a:ext cx="2510350" cy="470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9200" y="913249"/>
            <a:ext cx="5810285" cy="375497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39"/>
          <p:cNvSpPr/>
          <p:nvPr/>
        </p:nvSpPr>
        <p:spPr>
          <a:xfrm>
            <a:off x="6328950" y="532750"/>
            <a:ext cx="2694300" cy="2679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39"/>
          <p:cNvSpPr/>
          <p:nvPr/>
        </p:nvSpPr>
        <p:spPr>
          <a:xfrm>
            <a:off x="0" y="2215975"/>
            <a:ext cx="5962800" cy="4407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4800" y="1816750"/>
            <a:ext cx="3679199" cy="290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40"/>
          <p:cNvPicPr preferRelativeResize="0"/>
          <p:nvPr/>
        </p:nvPicPr>
        <p:blipFill rotWithShape="1">
          <a:blip r:embed="rId4">
            <a:alphaModFix amt="21000"/>
          </a:blip>
          <a:srcRect b="0" l="0" r="19302" t="0"/>
          <a:stretch/>
        </p:blipFill>
        <p:spPr>
          <a:xfrm>
            <a:off x="0" y="-3813"/>
            <a:ext cx="9144000" cy="4702826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40"/>
          <p:cNvSpPr txBox="1"/>
          <p:nvPr/>
        </p:nvSpPr>
        <p:spPr>
          <a:xfrm>
            <a:off x="454500" y="943750"/>
            <a:ext cx="7227600" cy="28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"/>
              <a:buAutoNum type="arabicPeriod"/>
            </a:pP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Работайте с рисками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"/>
              <a:buAutoNum type="arabicPeriod"/>
            </a:pP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У</a:t>
            </a: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точняйте всё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"/>
              <a:buAutoNum type="arabicPeriod"/>
            </a:pP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Предусматри</a:t>
            </a: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вайте правки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"/>
              <a:buAutoNum type="arabicPeriod"/>
            </a:pP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Учитывайте человеческий фактор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"/>
              <a:buAutoNum type="arabicPeriod"/>
            </a:pP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НЕ игнорируйте риски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7" name="Google Shape;507;p40"/>
          <p:cNvSpPr/>
          <p:nvPr/>
        </p:nvSpPr>
        <p:spPr>
          <a:xfrm>
            <a:off x="0" y="4702814"/>
            <a:ext cx="9144000" cy="440700"/>
          </a:xfrm>
          <a:prstGeom prst="roundRect">
            <a:avLst>
              <a:gd fmla="val 52" name="adj"/>
            </a:avLst>
          </a:prstGeom>
          <a:solidFill>
            <a:srgbClr val="333333"/>
          </a:solid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40"/>
          <p:cNvSpPr txBox="1"/>
          <p:nvPr/>
        </p:nvSpPr>
        <p:spPr>
          <a:xfrm>
            <a:off x="1241280" y="4751418"/>
            <a:ext cx="76407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4327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Мобильное приложение за 100 дней. Риски</a:t>
            </a:r>
            <a:endParaRPr sz="1200"/>
          </a:p>
        </p:txBody>
      </p:sp>
      <p:pic>
        <p:nvPicPr>
          <p:cNvPr id="509" name="Google Shape;509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800" y="4768700"/>
            <a:ext cx="548699" cy="317553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40"/>
          <p:cNvSpPr/>
          <p:nvPr/>
        </p:nvSpPr>
        <p:spPr>
          <a:xfrm>
            <a:off x="454500" y="256100"/>
            <a:ext cx="43233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Золотые правила:</a:t>
            </a:r>
            <a:endParaRPr b="1" sz="3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11" name="Google Shape;511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54475" y="83200"/>
            <a:ext cx="1139423" cy="19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351775" y="1817950"/>
            <a:ext cx="2792225" cy="28769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8" name="Google Shape;518;p41"/>
          <p:cNvGrpSpPr/>
          <p:nvPr/>
        </p:nvGrpSpPr>
        <p:grpSpPr>
          <a:xfrm>
            <a:off x="0" y="-2337"/>
            <a:ext cx="4775950" cy="4631263"/>
            <a:chOff x="21425" y="-4700"/>
            <a:chExt cx="4775950" cy="4707525"/>
          </a:xfrm>
        </p:grpSpPr>
        <p:sp>
          <p:nvSpPr>
            <p:cNvPr id="519" name="Google Shape;519;p41"/>
            <p:cNvSpPr/>
            <p:nvPr/>
          </p:nvSpPr>
          <p:spPr>
            <a:xfrm>
              <a:off x="2085375" y="25"/>
              <a:ext cx="2712000" cy="4702800"/>
            </a:xfrm>
            <a:prstGeom prst="rtTriangl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41"/>
            <p:cNvSpPr/>
            <p:nvPr/>
          </p:nvSpPr>
          <p:spPr>
            <a:xfrm>
              <a:off x="21425" y="-4700"/>
              <a:ext cx="2064000" cy="47028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1" name="Google Shape;521;p41"/>
          <p:cNvSpPr/>
          <p:nvPr/>
        </p:nvSpPr>
        <p:spPr>
          <a:xfrm>
            <a:off x="0" y="4702814"/>
            <a:ext cx="9144000" cy="440700"/>
          </a:xfrm>
          <a:prstGeom prst="roundRect">
            <a:avLst>
              <a:gd fmla="val 52" name="adj"/>
            </a:avLst>
          </a:prstGeom>
          <a:solidFill>
            <a:srgbClr val="333333"/>
          </a:solid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41"/>
          <p:cNvSpPr txBox="1"/>
          <p:nvPr/>
        </p:nvSpPr>
        <p:spPr>
          <a:xfrm>
            <a:off x="1241280" y="4751418"/>
            <a:ext cx="76407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4327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Мобильное приложение за 100 дней. Риски</a:t>
            </a:r>
            <a:endParaRPr sz="1200"/>
          </a:p>
        </p:txBody>
      </p:sp>
      <p:pic>
        <p:nvPicPr>
          <p:cNvPr id="523" name="Google Shape;523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800" y="4768700"/>
            <a:ext cx="548699" cy="317553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41"/>
          <p:cNvSpPr/>
          <p:nvPr/>
        </p:nvSpPr>
        <p:spPr>
          <a:xfrm>
            <a:off x="476650" y="247450"/>
            <a:ext cx="26904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Почитать</a:t>
            </a:r>
            <a:endParaRPr b="1" sz="3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5" name="Google Shape;525;p41"/>
          <p:cNvSpPr txBox="1"/>
          <p:nvPr/>
        </p:nvSpPr>
        <p:spPr>
          <a:xfrm>
            <a:off x="476650" y="878650"/>
            <a:ext cx="8367300" cy="26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Char char="➔"/>
            </a:pPr>
            <a:r>
              <a:rPr b="1" lang="en" sz="2400">
                <a:latin typeface="Open Sans"/>
                <a:ea typeface="Open Sans"/>
                <a:cs typeface="Open Sans"/>
                <a:sym typeface="Open Sans"/>
              </a:rPr>
              <a:t>ISTQB </a:t>
            </a:r>
            <a:r>
              <a:rPr lang="en" sz="2400" u="sng">
                <a:solidFill>
                  <a:srgbClr val="4A86E8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https://www.rstqb.org</a:t>
            </a:r>
            <a:endParaRPr sz="24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➔"/>
            </a:pPr>
            <a:r>
              <a:rPr b="1" lang="en" sz="24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Ключевые процессы тестирования </a:t>
            </a:r>
            <a:r>
              <a:rPr lang="en" sz="24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Рекс Блэк</a:t>
            </a:r>
            <a:endParaRPr sz="24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Open Sans"/>
              <a:buChar char="➔"/>
            </a:pPr>
            <a:r>
              <a:rPr b="1" lang="en" sz="24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Вальсируя с медведями</a:t>
            </a:r>
            <a:r>
              <a:rPr lang="en" sz="24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деМарко, Листер </a:t>
            </a:r>
            <a:endParaRPr sz="24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Open Sans"/>
              <a:buChar char="➔"/>
            </a:pPr>
            <a:r>
              <a:rPr b="1"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Как тестируют в Google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➔"/>
            </a:pPr>
            <a:r>
              <a:rPr b="1"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Чёрный лебедь </a:t>
            </a:r>
            <a:r>
              <a:rPr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Нассим Николас Талеб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26" name="Google Shape;526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54475" y="83200"/>
            <a:ext cx="1139423" cy="19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37200" y="1153200"/>
            <a:ext cx="5706800" cy="35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42"/>
          <p:cNvPicPr preferRelativeResize="0"/>
          <p:nvPr/>
        </p:nvPicPr>
        <p:blipFill rotWithShape="1">
          <a:blip r:embed="rId4">
            <a:alphaModFix amt="21000"/>
          </a:blip>
          <a:srcRect b="0" l="0" r="19302" t="0"/>
          <a:stretch/>
        </p:blipFill>
        <p:spPr>
          <a:xfrm>
            <a:off x="-44350" y="-7475"/>
            <a:ext cx="91942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42"/>
          <p:cNvSpPr/>
          <p:nvPr/>
        </p:nvSpPr>
        <p:spPr>
          <a:xfrm>
            <a:off x="0" y="4702814"/>
            <a:ext cx="9144000" cy="440700"/>
          </a:xfrm>
          <a:prstGeom prst="roundRect">
            <a:avLst>
              <a:gd fmla="val 52" name="adj"/>
            </a:avLst>
          </a:prstGeom>
          <a:solidFill>
            <a:srgbClr val="333333"/>
          </a:solid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42"/>
          <p:cNvSpPr txBox="1"/>
          <p:nvPr/>
        </p:nvSpPr>
        <p:spPr>
          <a:xfrm>
            <a:off x="1241280" y="4751418"/>
            <a:ext cx="76407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43275">
            <a:noAutofit/>
          </a:bodyPr>
          <a:lstStyle/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Мобильное приложение за 100 дней. Риски</a:t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36" name="Google Shape;536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800" y="4768700"/>
            <a:ext cx="548699" cy="317553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42"/>
          <p:cNvSpPr/>
          <p:nvPr/>
        </p:nvSpPr>
        <p:spPr>
          <a:xfrm>
            <a:off x="454500" y="247450"/>
            <a:ext cx="3541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" sz="4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Вопросы?</a:t>
            </a:r>
            <a:endParaRPr b="1" sz="4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38" name="Google Shape;538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54475" y="83200"/>
            <a:ext cx="1139423" cy="19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767" y="0"/>
            <a:ext cx="7715232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5" name="Google Shape;545;p43"/>
          <p:cNvGrpSpPr/>
          <p:nvPr/>
        </p:nvGrpSpPr>
        <p:grpSpPr>
          <a:xfrm>
            <a:off x="-170" y="-2350"/>
            <a:ext cx="5482791" cy="5150503"/>
            <a:chOff x="21425" y="-4700"/>
            <a:chExt cx="4775950" cy="4707525"/>
          </a:xfrm>
        </p:grpSpPr>
        <p:sp>
          <p:nvSpPr>
            <p:cNvPr id="546" name="Google Shape;546;p43"/>
            <p:cNvSpPr/>
            <p:nvPr/>
          </p:nvSpPr>
          <p:spPr>
            <a:xfrm>
              <a:off x="2085375" y="25"/>
              <a:ext cx="2712000" cy="4702800"/>
            </a:xfrm>
            <a:prstGeom prst="rtTriangl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43"/>
            <p:cNvSpPr/>
            <p:nvPr/>
          </p:nvSpPr>
          <p:spPr>
            <a:xfrm>
              <a:off x="21425" y="-4700"/>
              <a:ext cx="2064000" cy="47028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8" name="Google Shape;548;p43"/>
          <p:cNvSpPr/>
          <p:nvPr/>
        </p:nvSpPr>
        <p:spPr>
          <a:xfrm>
            <a:off x="468075" y="487750"/>
            <a:ext cx="2447400" cy="25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1D1D1B"/>
                </a:solidFill>
                <a:latin typeface="Open Sans"/>
                <a:ea typeface="Open Sans"/>
                <a:cs typeface="Open Sans"/>
                <a:sym typeface="Open Sans"/>
              </a:rPr>
              <a:t>Когда управился со всеми рисками</a:t>
            </a:r>
            <a:endParaRPr sz="30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9" name="Google Shape;549;p43"/>
          <p:cNvSpPr/>
          <p:nvPr/>
        </p:nvSpPr>
        <p:spPr>
          <a:xfrm>
            <a:off x="0" y="4702814"/>
            <a:ext cx="9144000" cy="440700"/>
          </a:xfrm>
          <a:prstGeom prst="roundRect">
            <a:avLst>
              <a:gd fmla="val 52" name="adj"/>
            </a:avLst>
          </a:prstGeom>
          <a:solidFill>
            <a:srgbClr val="333333"/>
          </a:solid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43"/>
          <p:cNvSpPr txBox="1"/>
          <p:nvPr/>
        </p:nvSpPr>
        <p:spPr>
          <a:xfrm>
            <a:off x="1241280" y="4751418"/>
            <a:ext cx="76407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43275">
            <a:noAutofit/>
          </a:bodyPr>
          <a:lstStyle/>
          <a:p>
            <a:pPr indent="0" lvl="0" marL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Мобильное приложение за 100 дней. Риски</a:t>
            </a:r>
            <a:endParaRPr sz="12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51" name="Google Shape;55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800" y="4768700"/>
            <a:ext cx="548699" cy="317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54475" y="83200"/>
            <a:ext cx="1139423" cy="19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2925" y="-4700"/>
            <a:ext cx="7071076" cy="470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7"/>
          <p:cNvSpPr/>
          <p:nvPr/>
        </p:nvSpPr>
        <p:spPr>
          <a:xfrm>
            <a:off x="0" y="4702814"/>
            <a:ext cx="9144000" cy="440700"/>
          </a:xfrm>
          <a:prstGeom prst="roundRect">
            <a:avLst>
              <a:gd fmla="val 52" name="adj"/>
            </a:avLst>
          </a:prstGeom>
          <a:solidFill>
            <a:srgbClr val="333333"/>
          </a:solid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7"/>
          <p:cNvSpPr txBox="1"/>
          <p:nvPr/>
        </p:nvSpPr>
        <p:spPr>
          <a:xfrm>
            <a:off x="1241280" y="4751418"/>
            <a:ext cx="76407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4327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Мобильное приложение за 100 дней</a:t>
            </a: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 Риски</a:t>
            </a:r>
            <a:endParaRPr sz="1200"/>
          </a:p>
        </p:txBody>
      </p:sp>
      <p:pic>
        <p:nvPicPr>
          <p:cNvPr id="127" name="Google Shape;12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800" y="4768700"/>
            <a:ext cx="548699" cy="317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8" name="Google Shape;128;p17"/>
          <p:cNvGrpSpPr/>
          <p:nvPr/>
        </p:nvGrpSpPr>
        <p:grpSpPr>
          <a:xfrm>
            <a:off x="21423" y="-4700"/>
            <a:ext cx="5475149" cy="4707525"/>
            <a:chOff x="21425" y="-4700"/>
            <a:chExt cx="4775950" cy="4707525"/>
          </a:xfrm>
        </p:grpSpPr>
        <p:sp>
          <p:nvSpPr>
            <p:cNvPr id="129" name="Google Shape;129;p17"/>
            <p:cNvSpPr/>
            <p:nvPr/>
          </p:nvSpPr>
          <p:spPr>
            <a:xfrm>
              <a:off x="2085375" y="25"/>
              <a:ext cx="2712000" cy="4702800"/>
            </a:xfrm>
            <a:prstGeom prst="rtTriangl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7"/>
            <p:cNvSpPr/>
            <p:nvPr/>
          </p:nvSpPr>
          <p:spPr>
            <a:xfrm>
              <a:off x="21425" y="-4700"/>
              <a:ext cx="2064000" cy="47028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" name="Google Shape;131;p17"/>
          <p:cNvSpPr txBox="1"/>
          <p:nvPr/>
        </p:nvSpPr>
        <p:spPr>
          <a:xfrm>
            <a:off x="476650" y="232800"/>
            <a:ext cx="3203700" cy="26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Open Sans"/>
                <a:ea typeface="Open Sans"/>
                <a:cs typeface="Open Sans"/>
                <a:sym typeface="Open Sans"/>
              </a:rPr>
              <a:t>Проект </a:t>
            </a: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мобильный </a:t>
            </a:r>
            <a:r>
              <a:rPr b="1"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банк </a:t>
            </a: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за </a:t>
            </a:r>
            <a:endParaRPr sz="3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100</a:t>
            </a: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дней</a:t>
            </a:r>
            <a:endParaRPr b="1" sz="3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2" name="Google Shape;132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54475" y="83200"/>
            <a:ext cx="1139423" cy="19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3825" y="2038750"/>
            <a:ext cx="4610175" cy="26640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oogle Shape;139;p18"/>
          <p:cNvGrpSpPr/>
          <p:nvPr/>
        </p:nvGrpSpPr>
        <p:grpSpPr>
          <a:xfrm>
            <a:off x="-170" y="-2353"/>
            <a:ext cx="5482791" cy="4714116"/>
            <a:chOff x="21425" y="-4700"/>
            <a:chExt cx="4775950" cy="4707525"/>
          </a:xfrm>
        </p:grpSpPr>
        <p:sp>
          <p:nvSpPr>
            <p:cNvPr id="140" name="Google Shape;140;p18"/>
            <p:cNvSpPr/>
            <p:nvPr/>
          </p:nvSpPr>
          <p:spPr>
            <a:xfrm>
              <a:off x="2085375" y="25"/>
              <a:ext cx="2712000" cy="4702800"/>
            </a:xfrm>
            <a:prstGeom prst="rtTriangl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8"/>
            <p:cNvSpPr/>
            <p:nvPr/>
          </p:nvSpPr>
          <p:spPr>
            <a:xfrm>
              <a:off x="21425" y="-4700"/>
              <a:ext cx="2064000" cy="47028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2" name="Google Shape;142;p18"/>
          <p:cNvSpPr/>
          <p:nvPr/>
        </p:nvSpPr>
        <p:spPr>
          <a:xfrm>
            <a:off x="0" y="4702814"/>
            <a:ext cx="9144000" cy="440700"/>
          </a:xfrm>
          <a:prstGeom prst="roundRect">
            <a:avLst>
              <a:gd fmla="val 52" name="adj"/>
            </a:avLst>
          </a:prstGeom>
          <a:solidFill>
            <a:srgbClr val="333333"/>
          </a:solid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8"/>
          <p:cNvSpPr txBox="1"/>
          <p:nvPr/>
        </p:nvSpPr>
        <p:spPr>
          <a:xfrm>
            <a:off x="1241280" y="4751418"/>
            <a:ext cx="76407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4327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Мобильное приложение за 100 дней</a:t>
            </a: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 Риски</a:t>
            </a:r>
            <a:endParaRPr sz="1200"/>
          </a:p>
        </p:txBody>
      </p:sp>
      <p:pic>
        <p:nvPicPr>
          <p:cNvPr id="144" name="Google Shape;14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800" y="4768700"/>
            <a:ext cx="548699" cy="317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575" y="109375"/>
            <a:ext cx="1482001" cy="100014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8"/>
          <p:cNvSpPr/>
          <p:nvPr/>
        </p:nvSpPr>
        <p:spPr>
          <a:xfrm>
            <a:off x="1843100" y="232800"/>
            <a:ext cx="6149400" cy="7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latin typeface="Open Sans"/>
                <a:ea typeface="Open Sans"/>
                <a:cs typeface="Open Sans"/>
                <a:sym typeface="Open Sans"/>
              </a:rPr>
              <a:t>Риск - </a:t>
            </a: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фактор, который может привести к негативным последствиям</a:t>
            </a:r>
            <a:endParaRPr i="0" sz="2400" u="none" cap="none" strike="noStrike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7" name="Google Shape;147;p18"/>
          <p:cNvSpPr txBox="1"/>
          <p:nvPr/>
        </p:nvSpPr>
        <p:spPr>
          <a:xfrm>
            <a:off x="465575" y="1350175"/>
            <a:ext cx="4902900" cy="28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Char char="➔"/>
            </a:pPr>
            <a:r>
              <a:rPr b="1" lang="en" sz="3000">
                <a:latin typeface="Open Sans"/>
                <a:ea typeface="Open Sans"/>
                <a:cs typeface="Open Sans"/>
                <a:sym typeface="Open Sans"/>
              </a:rPr>
              <a:t>Организационные </a:t>
            </a:r>
            <a:endParaRPr b="1" sz="3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сроки, оценки, задачи, кадры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Char char="➔"/>
            </a:pPr>
            <a:r>
              <a:rPr b="1" lang="en" sz="3000">
                <a:latin typeface="Open Sans"/>
                <a:ea typeface="Open Sans"/>
                <a:cs typeface="Open Sans"/>
                <a:sym typeface="Open Sans"/>
              </a:rPr>
              <a:t>Технические</a:t>
            </a: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доступы, девайсы</a:t>
            </a:r>
            <a:r>
              <a:rPr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окружение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Open Sans"/>
              <a:buChar char="➔"/>
            </a:pPr>
            <a:r>
              <a:rPr b="1" lang="en" sz="3000">
                <a:latin typeface="Open Sans"/>
                <a:ea typeface="Open Sans"/>
                <a:cs typeface="Open Sans"/>
                <a:sym typeface="Open Sans"/>
              </a:rPr>
              <a:t>Поставщики</a:t>
            </a:r>
            <a:endParaRPr b="1" sz="3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КЛАДР, Светофор 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8" name="Google Shape;148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54475" y="83200"/>
            <a:ext cx="1139423" cy="19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3800" y="722641"/>
            <a:ext cx="2290700" cy="3976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53300" y="726125"/>
            <a:ext cx="2290700" cy="396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9"/>
          <p:cNvSpPr/>
          <p:nvPr/>
        </p:nvSpPr>
        <p:spPr>
          <a:xfrm>
            <a:off x="0" y="4702814"/>
            <a:ext cx="9144000" cy="440700"/>
          </a:xfrm>
          <a:prstGeom prst="roundRect">
            <a:avLst>
              <a:gd fmla="val 52" name="adj"/>
            </a:avLst>
          </a:prstGeom>
          <a:solidFill>
            <a:srgbClr val="333333"/>
          </a:solid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9"/>
          <p:cNvSpPr txBox="1"/>
          <p:nvPr/>
        </p:nvSpPr>
        <p:spPr>
          <a:xfrm>
            <a:off x="1241280" y="4751418"/>
            <a:ext cx="76407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4327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Мобильное приложение за 100 дней</a:t>
            </a: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 Риски</a:t>
            </a:r>
            <a:endParaRPr sz="1200"/>
          </a:p>
        </p:txBody>
      </p:sp>
      <p:pic>
        <p:nvPicPr>
          <p:cNvPr id="158" name="Google Shape;15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800" y="4768700"/>
            <a:ext cx="548699" cy="317553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9"/>
          <p:cNvSpPr/>
          <p:nvPr/>
        </p:nvSpPr>
        <p:spPr>
          <a:xfrm>
            <a:off x="476650" y="232800"/>
            <a:ext cx="3908400" cy="8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Исходные данные</a:t>
            </a:r>
            <a:endParaRPr b="1" sz="3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0" name="Google Shape;160;p19"/>
          <p:cNvSpPr txBox="1"/>
          <p:nvPr/>
        </p:nvSpPr>
        <p:spPr>
          <a:xfrm>
            <a:off x="476650" y="919425"/>
            <a:ext cx="2588100" cy="22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Char char="➔"/>
            </a:pP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Макеты</a:t>
            </a:r>
            <a:endParaRPr sz="3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Char char="➔"/>
            </a:pP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ТЗ</a:t>
            </a:r>
            <a:endParaRPr sz="3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Char char="➔"/>
            </a:pP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БД, </a:t>
            </a: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</a:t>
            </a: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ack</a:t>
            </a:r>
            <a:endParaRPr sz="3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1" name="Google Shape;161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54475" y="83200"/>
            <a:ext cx="1139423" cy="19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0"/>
          <p:cNvPicPr preferRelativeResize="0"/>
          <p:nvPr/>
        </p:nvPicPr>
        <p:blipFill rotWithShape="1">
          <a:blip r:embed="rId3">
            <a:alphaModFix amt="21000"/>
          </a:blip>
          <a:srcRect b="0" l="0" r="19302" t="0"/>
          <a:stretch/>
        </p:blipFill>
        <p:spPr>
          <a:xfrm>
            <a:off x="-44350" y="7475"/>
            <a:ext cx="9194299" cy="512854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0"/>
          <p:cNvSpPr/>
          <p:nvPr/>
        </p:nvSpPr>
        <p:spPr>
          <a:xfrm>
            <a:off x="0" y="4702814"/>
            <a:ext cx="9144000" cy="440700"/>
          </a:xfrm>
          <a:prstGeom prst="roundRect">
            <a:avLst>
              <a:gd fmla="val 52" name="adj"/>
            </a:avLst>
          </a:prstGeom>
          <a:solidFill>
            <a:srgbClr val="333333"/>
          </a:solid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0"/>
          <p:cNvSpPr txBox="1"/>
          <p:nvPr/>
        </p:nvSpPr>
        <p:spPr>
          <a:xfrm>
            <a:off x="1241280" y="4751418"/>
            <a:ext cx="76407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4327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Мобильное приложение за 100 дней</a:t>
            </a: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 Риски</a:t>
            </a:r>
            <a:endParaRPr sz="1200"/>
          </a:p>
        </p:txBody>
      </p:sp>
      <p:pic>
        <p:nvPicPr>
          <p:cNvPr id="170" name="Google Shape;17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800" y="4768700"/>
            <a:ext cx="548699" cy="317553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0"/>
          <p:cNvSpPr txBox="1"/>
          <p:nvPr/>
        </p:nvSpPr>
        <p:spPr>
          <a:xfrm>
            <a:off x="465575" y="919425"/>
            <a:ext cx="3481200" cy="31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"/>
              <a:buChar char="➔"/>
            </a:pP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планирование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"/>
              <a:buChar char="➔"/>
            </a:pP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поиск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"/>
              <a:buChar char="➔"/>
            </a:pP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оценка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"/>
              <a:buChar char="➔"/>
            </a:pP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реагирование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"/>
              <a:buChar char="➔"/>
            </a:pP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управление</a:t>
            </a:r>
            <a:endParaRPr sz="30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" name="Google Shape;172;p20"/>
          <p:cNvSpPr/>
          <p:nvPr/>
        </p:nvSpPr>
        <p:spPr>
          <a:xfrm>
            <a:off x="465575" y="247450"/>
            <a:ext cx="6081600" cy="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1D1D1B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r>
              <a:rPr b="1" lang="en" sz="3000">
                <a:solidFill>
                  <a:srgbClr val="1D1D1B"/>
                </a:solidFill>
                <a:latin typeface="Open Sans"/>
                <a:ea typeface="Open Sans"/>
                <a:cs typeface="Open Sans"/>
                <a:sym typeface="Open Sans"/>
              </a:rPr>
              <a:t>. Работайте с рисками</a:t>
            </a:r>
            <a:endParaRPr b="1" sz="30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3" name="Google Shape;17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8475" y="726125"/>
            <a:ext cx="2361475" cy="39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54475" y="83200"/>
            <a:ext cx="1139423" cy="19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/>
          <p:nvPr/>
        </p:nvSpPr>
        <p:spPr>
          <a:xfrm>
            <a:off x="0" y="4702814"/>
            <a:ext cx="9144000" cy="440700"/>
          </a:xfrm>
          <a:prstGeom prst="roundRect">
            <a:avLst>
              <a:gd fmla="val 52" name="adj"/>
            </a:avLst>
          </a:prstGeom>
          <a:solidFill>
            <a:srgbClr val="333333"/>
          </a:solid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1"/>
          <p:cNvSpPr txBox="1"/>
          <p:nvPr/>
        </p:nvSpPr>
        <p:spPr>
          <a:xfrm>
            <a:off x="1241280" y="4751418"/>
            <a:ext cx="76407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4327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Мобильное приложение за 100 дней</a:t>
            </a: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 Риски</a:t>
            </a:r>
            <a:endParaRPr sz="1200"/>
          </a:p>
        </p:txBody>
      </p:sp>
      <p:pic>
        <p:nvPicPr>
          <p:cNvPr id="182" name="Google Shape;18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00" y="4768700"/>
            <a:ext cx="548699" cy="317553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1"/>
          <p:cNvSpPr/>
          <p:nvPr/>
        </p:nvSpPr>
        <p:spPr>
          <a:xfrm>
            <a:off x="466375" y="247450"/>
            <a:ext cx="2105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" sz="4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0</a:t>
            </a:r>
            <a:r>
              <a:rPr b="1" lang="en" sz="4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день</a:t>
            </a:r>
            <a:endParaRPr b="1" sz="4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4" name="Google Shape;184;p21"/>
          <p:cNvSpPr txBox="1"/>
          <p:nvPr/>
        </p:nvSpPr>
        <p:spPr>
          <a:xfrm>
            <a:off x="466375" y="1134200"/>
            <a:ext cx="4383900" cy="12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изменение сроков </a:t>
            </a:r>
            <a:r>
              <a:rPr lang="en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3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 мес -&gt; 2 мес</a:t>
            </a:r>
            <a:endParaRPr sz="3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5" name="Google Shape;18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00" y="1134200"/>
            <a:ext cx="458025" cy="563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76" y="1759800"/>
            <a:ext cx="458025" cy="458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1"/>
          <p:cNvSpPr txBox="1"/>
          <p:nvPr/>
        </p:nvSpPr>
        <p:spPr>
          <a:xfrm>
            <a:off x="466375" y="2358500"/>
            <a:ext cx="5103300" cy="11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Решение: пересмотр задач и приоритетов</a:t>
            </a:r>
            <a:endParaRPr/>
          </a:p>
        </p:txBody>
      </p:sp>
      <p:grpSp>
        <p:nvGrpSpPr>
          <p:cNvPr id="188" name="Google Shape;188;p21"/>
          <p:cNvGrpSpPr/>
          <p:nvPr/>
        </p:nvGrpSpPr>
        <p:grpSpPr>
          <a:xfrm>
            <a:off x="5849724" y="1985460"/>
            <a:ext cx="3293381" cy="2720257"/>
            <a:chOff x="5893600" y="1468275"/>
            <a:chExt cx="3250475" cy="3234550"/>
          </a:xfrm>
        </p:grpSpPr>
        <p:pic>
          <p:nvPicPr>
            <p:cNvPr id="189" name="Google Shape;189;p2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893600" y="1468275"/>
              <a:ext cx="3250400" cy="3234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" name="Google Shape;190;p21"/>
            <p:cNvSpPr/>
            <p:nvPr/>
          </p:nvSpPr>
          <p:spPr>
            <a:xfrm>
              <a:off x="7993875" y="3927950"/>
              <a:ext cx="1150200" cy="3906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91" name="Google Shape;191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54475" y="83200"/>
            <a:ext cx="1139423" cy="19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2"/>
          <p:cNvPicPr preferRelativeResize="0"/>
          <p:nvPr/>
        </p:nvPicPr>
        <p:blipFill rotWithShape="1">
          <a:blip r:embed="rId3">
            <a:alphaModFix amt="21000"/>
          </a:blip>
          <a:srcRect b="0" l="0" r="19302" t="0"/>
          <a:stretch/>
        </p:blipFill>
        <p:spPr>
          <a:xfrm>
            <a:off x="-44350" y="7475"/>
            <a:ext cx="9194299" cy="512854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2"/>
          <p:cNvSpPr/>
          <p:nvPr/>
        </p:nvSpPr>
        <p:spPr>
          <a:xfrm>
            <a:off x="0" y="4702814"/>
            <a:ext cx="9144000" cy="440700"/>
          </a:xfrm>
          <a:prstGeom prst="roundRect">
            <a:avLst>
              <a:gd fmla="val 52" name="adj"/>
            </a:avLst>
          </a:prstGeom>
          <a:solidFill>
            <a:srgbClr val="333333"/>
          </a:solid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2"/>
          <p:cNvSpPr txBox="1"/>
          <p:nvPr/>
        </p:nvSpPr>
        <p:spPr>
          <a:xfrm>
            <a:off x="1241280" y="4751418"/>
            <a:ext cx="76407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4327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Мобильное приложение за 100 дней</a:t>
            </a: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 Риски</a:t>
            </a:r>
            <a:endParaRPr sz="1200"/>
          </a:p>
        </p:txBody>
      </p:sp>
      <p:pic>
        <p:nvPicPr>
          <p:cNvPr id="200" name="Google Shape;20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800" y="4768700"/>
            <a:ext cx="548699" cy="317553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2"/>
          <p:cNvSpPr txBox="1"/>
          <p:nvPr/>
        </p:nvSpPr>
        <p:spPr>
          <a:xfrm>
            <a:off x="454500" y="919425"/>
            <a:ext cx="6217200" cy="14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"/>
              <a:buChar char="➔"/>
            </a:pP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с</a:t>
            </a: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роки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Open Sans"/>
              <a:buChar char="➔"/>
            </a:pP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контрольные точки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2" name="Google Shape;202;p22"/>
          <p:cNvSpPr/>
          <p:nvPr/>
        </p:nvSpPr>
        <p:spPr>
          <a:xfrm>
            <a:off x="454500" y="247450"/>
            <a:ext cx="6092700" cy="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1D1D1B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r>
              <a:rPr b="1" lang="en" sz="3000">
                <a:solidFill>
                  <a:srgbClr val="1D1D1B"/>
                </a:solidFill>
                <a:latin typeface="Open Sans"/>
                <a:ea typeface="Open Sans"/>
                <a:cs typeface="Open Sans"/>
                <a:sym typeface="Open Sans"/>
              </a:rPr>
              <a:t>. Уточняйте всё</a:t>
            </a:r>
            <a:endParaRPr b="1" sz="30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3" name="Google Shape;20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2850" y="682725"/>
            <a:ext cx="2771151" cy="391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54475" y="83200"/>
            <a:ext cx="1139423" cy="19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9150" y="878650"/>
            <a:ext cx="6334849" cy="375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3"/>
          <p:cNvSpPr/>
          <p:nvPr/>
        </p:nvSpPr>
        <p:spPr>
          <a:xfrm>
            <a:off x="0" y="4702814"/>
            <a:ext cx="9144000" cy="440700"/>
          </a:xfrm>
          <a:prstGeom prst="roundRect">
            <a:avLst>
              <a:gd fmla="val 52" name="adj"/>
            </a:avLst>
          </a:prstGeom>
          <a:solidFill>
            <a:srgbClr val="333333"/>
          </a:solidFill>
          <a:ln cap="flat" cmpd="sng" w="9525">
            <a:solidFill>
              <a:srgbClr val="8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8000" lIns="76025" spcFirstLastPara="1" rIns="76025" wrap="square" tIns="38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3"/>
          <p:cNvSpPr txBox="1"/>
          <p:nvPr/>
        </p:nvSpPr>
        <p:spPr>
          <a:xfrm>
            <a:off x="1241280" y="4751418"/>
            <a:ext cx="76407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7425" lIns="74825" spcFirstLastPara="1" rIns="74825" wrap="square" tIns="43275">
            <a:noAutofit/>
          </a:bodyPr>
          <a:lstStyle/>
          <a:p>
            <a:pPr indent="0" lvl="0" marL="0" marR="0" rtl="0" algn="l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Open Sans"/>
              <a:buNone/>
            </a:pPr>
            <a:r>
              <a:rPr lang="en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Мобильное приложение за 100 дней</a:t>
            </a: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 Риски</a:t>
            </a:r>
            <a:endParaRPr sz="1200"/>
          </a:p>
        </p:txBody>
      </p:sp>
      <p:pic>
        <p:nvPicPr>
          <p:cNvPr id="213" name="Google Shape;213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800" y="4768700"/>
            <a:ext cx="548699" cy="317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" name="Google Shape;214;p23"/>
          <p:cNvGrpSpPr/>
          <p:nvPr/>
        </p:nvGrpSpPr>
        <p:grpSpPr>
          <a:xfrm>
            <a:off x="0" y="-2357"/>
            <a:ext cx="5496641" cy="4618553"/>
            <a:chOff x="21425" y="-4700"/>
            <a:chExt cx="4775950" cy="4707525"/>
          </a:xfrm>
        </p:grpSpPr>
        <p:sp>
          <p:nvSpPr>
            <p:cNvPr id="215" name="Google Shape;215;p23"/>
            <p:cNvSpPr/>
            <p:nvPr/>
          </p:nvSpPr>
          <p:spPr>
            <a:xfrm>
              <a:off x="2085375" y="25"/>
              <a:ext cx="2712000" cy="4702800"/>
            </a:xfrm>
            <a:prstGeom prst="rtTriangle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1425" y="-4700"/>
              <a:ext cx="2064000" cy="47028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7" name="Google Shape;217;p23"/>
          <p:cNvSpPr/>
          <p:nvPr/>
        </p:nvSpPr>
        <p:spPr>
          <a:xfrm>
            <a:off x="453050" y="247450"/>
            <a:ext cx="22473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" sz="4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 день</a:t>
            </a:r>
            <a:endParaRPr b="1" sz="4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8" name="Google Shape;218;p23"/>
          <p:cNvSpPr txBox="1"/>
          <p:nvPr/>
        </p:nvSpPr>
        <p:spPr>
          <a:xfrm>
            <a:off x="453050" y="1134200"/>
            <a:ext cx="4803300" cy="11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workflow</a:t>
            </a:r>
            <a:endParaRPr sz="3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часовые </a:t>
            </a: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п</a:t>
            </a: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ояса</a:t>
            </a:r>
            <a:endParaRPr sz="3000">
              <a:solidFill>
                <a:srgbClr val="595959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9" name="Google Shape;219;p23"/>
          <p:cNvSpPr txBox="1"/>
          <p:nvPr/>
        </p:nvSpPr>
        <p:spPr>
          <a:xfrm>
            <a:off x="522825" y="2416425"/>
            <a:ext cx="41808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pen Sans"/>
                <a:ea typeface="Open Sans"/>
                <a:cs typeface="Open Sans"/>
                <a:sym typeface="Open Sans"/>
              </a:rPr>
              <a:t>Решение: общий workflow, “окно” общения</a:t>
            </a:r>
            <a:endParaRPr sz="3000">
              <a:solidFill>
                <a:srgbClr val="595959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0" name="Google Shape;22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00" y="1134200"/>
            <a:ext cx="458025" cy="563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00" y="1698183"/>
            <a:ext cx="458025" cy="563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54475" y="83200"/>
            <a:ext cx="1139423" cy="19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