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7559675" cy="10691800"/>
  <p:embeddedFontLst>
    <p:embeddedFont>
      <p:font typeface="Roboto Black"/>
      <p:bold r:id="rId30"/>
      <p:boldItalic r:id="rId31"/>
    </p:embeddedFont>
    <p:embeddedFont>
      <p:font typeface="Roboto"/>
      <p:regular r:id="rId32"/>
      <p:bold r:id="rId33"/>
      <p:italic r:id="rId34"/>
      <p:boldItalic r:id="rId35"/>
    </p:embeddedFont>
    <p:embeddedFont>
      <p:font typeface="Roboto Light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470">
          <p15:clr>
            <a:srgbClr val="000000"/>
          </p15:clr>
        </p15:guide>
        <p15:guide id="2" pos="2613">
          <p15:clr>
            <a:srgbClr val="000000"/>
          </p15:clr>
        </p15:guide>
      </p15:sldGuideLst>
    </p:ext>
    <p:ext uri="{2D200454-40CA-4A62-9FC3-DE9A4176ACB9}">
      <p15:notesGuideLst>
        <p15:guide id="1" orient="horz" pos="1960">
          <p15:clr>
            <a:srgbClr val="000000"/>
          </p15:clr>
        </p15:guide>
        <p15:guide id="2" pos="147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470" orient="horz"/>
        <p:guide pos="2613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1960" orient="horz"/>
        <p:guide pos="147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Black-boldItalic.fntdata"/><Relationship Id="rId30" Type="http://schemas.openxmlformats.org/officeDocument/2006/relationships/font" Target="fonts/RobotoBlack-bold.fntdata"/><Relationship Id="rId11" Type="http://schemas.openxmlformats.org/officeDocument/2006/relationships/slide" Target="slides/slide6.xml"/><Relationship Id="rId33" Type="http://schemas.openxmlformats.org/officeDocument/2006/relationships/font" Target="fonts/Roboto-bold.fntdata"/><Relationship Id="rId10" Type="http://schemas.openxmlformats.org/officeDocument/2006/relationships/slide" Target="slides/slide5.xml"/><Relationship Id="rId32" Type="http://schemas.openxmlformats.org/officeDocument/2006/relationships/font" Target="fonts/Roboto-regular.fntdata"/><Relationship Id="rId13" Type="http://schemas.openxmlformats.org/officeDocument/2006/relationships/slide" Target="slides/slide8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7.xml"/><Relationship Id="rId34" Type="http://schemas.openxmlformats.org/officeDocument/2006/relationships/font" Target="fonts/Roboto-italic.fntdata"/><Relationship Id="rId15" Type="http://schemas.openxmlformats.org/officeDocument/2006/relationships/slide" Target="slides/slide10.xml"/><Relationship Id="rId37" Type="http://schemas.openxmlformats.org/officeDocument/2006/relationships/font" Target="fonts/RobotoLight-bold.fntdata"/><Relationship Id="rId14" Type="http://schemas.openxmlformats.org/officeDocument/2006/relationships/slide" Target="slides/slide9.xml"/><Relationship Id="rId36" Type="http://schemas.openxmlformats.org/officeDocument/2006/relationships/font" Target="fonts/RobotoLight-regular.fntdata"/><Relationship Id="rId17" Type="http://schemas.openxmlformats.org/officeDocument/2006/relationships/slide" Target="slides/slide12.xml"/><Relationship Id="rId39" Type="http://schemas.openxmlformats.org/officeDocument/2006/relationships/font" Target="fonts/RobotoLight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Light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7580" y="812800"/>
            <a:ext cx="7121400" cy="400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 txBox="1"/>
          <p:nvPr>
            <p:ph idx="3" type="hdr"/>
          </p:nvPr>
        </p:nvSpPr>
        <p:spPr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4278312" y="0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06557" y="812800"/>
            <a:ext cx="53451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d21108f297_0_0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53" name="Google Shape;253;gd21108f297_0_0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54" name="Google Shape;254;gd21108f297_0_0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cc97815aeb_0_27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62" name="Google Shape;262;gcc97815aeb_0_27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63" name="Google Shape;263;gcc97815aeb_0_27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cc97815aeb_0_35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71" name="Google Shape;271;gcc97815aeb_0_35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72" name="Google Shape;272;gcc97815aeb_0_35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c9b986c991_1_87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80" name="Google Shape;280;gc9b986c991_1_87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81" name="Google Shape;281;gc9b986c991_1_87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c9b986c991_1_108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89" name="Google Shape;289;gc9b986c991_1_108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90" name="Google Shape;290;gc9b986c991_1_108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c9b986c991_1_98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06" name="Google Shape;306;gc9b986c991_1_98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07" name="Google Shape;307;gc9b986c991_1_98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c9b986c991_1_76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23" name="Google Shape;323;gc9b986c991_1_76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24" name="Google Shape;324;gc9b986c991_1_76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c9b986c991_1_117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34" name="Google Shape;334;gc9b986c991_1_117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35" name="Google Shape;335;gc9b986c991_1_117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c9b986c991_1_127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44" name="Google Shape;344;gc9b986c991_1_127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45" name="Google Shape;345;gc9b986c991_1_127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c9b986c991_1_143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59" name="Google Shape;359;gc9b986c991_1_143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60" name="Google Shape;360;gc9b986c991_1_143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9b986c991_1_256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95" name="Google Shape;95;gc9b986c991_1_256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96" name="Google Shape;96;gc9b986c991_1_256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c9b986c991_1_159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69" name="Google Shape;369;gc9b986c991_1_159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70" name="Google Shape;370;gc9b986c991_1_159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9b986c991_1_169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84" name="Google Shape;384;gc9b986c991_1_169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85" name="Google Shape;385;gc9b986c991_1_169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cf634fb4ad_0_35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99" name="Google Shape;399;gcf634fb4ad_0_35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00" name="Google Shape;400;gcf634fb4ad_0_35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cde2f68bbe_0_0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18" name="Google Shape;418;gcde2f68bbe_0_0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19" name="Google Shape;419;gcde2f68bbe_0_0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27" name="Google Shape;427;p7:notes"/>
          <p:cNvSpPr/>
          <p:nvPr>
            <p:ph idx="2" type="sldImg"/>
          </p:nvPr>
        </p:nvSpPr>
        <p:spPr>
          <a:xfrm>
            <a:off x="215994" y="812800"/>
            <a:ext cx="71262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28" name="Google Shape;428;p7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c97815aeb_0_8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05" name="Google Shape;105;gcc97815aeb_0_8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06" name="Google Shape;106;gcc97815aeb_0_8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9b986c991_1_184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22" name="Google Shape;122;gc9b986c991_1_184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23" name="Google Shape;123;gc9b986c991_1_184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21108f297_0_23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43" name="Google Shape;143;gd21108f297_0_23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44" name="Google Shape;144;gd21108f297_0_23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58" name="Google Shape;158;p2:notes"/>
          <p:cNvSpPr/>
          <p:nvPr>
            <p:ph idx="2" type="sldImg"/>
          </p:nvPr>
        </p:nvSpPr>
        <p:spPr>
          <a:xfrm>
            <a:off x="1106557" y="812800"/>
            <a:ext cx="53451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59" name="Google Shape;159;p2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66" name="Google Shape;166;p6:notes"/>
          <p:cNvSpPr/>
          <p:nvPr>
            <p:ph idx="2" type="sldImg"/>
          </p:nvPr>
        </p:nvSpPr>
        <p:spPr>
          <a:xfrm>
            <a:off x="215994" y="812800"/>
            <a:ext cx="71262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67" name="Google Shape;167;p6:notes"/>
          <p:cNvSpPr txBox="1"/>
          <p:nvPr>
            <p:ph idx="1" type="body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9b986c991_1_24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89" name="Google Shape;189;gc9b986c991_1_24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90" name="Google Shape;190;gc9b986c991_1_24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9b986c991_1_67:notes"/>
          <p:cNvSpPr txBox="1"/>
          <p:nvPr/>
        </p:nvSpPr>
        <p:spPr>
          <a:xfrm>
            <a:off x="4278312" y="10156825"/>
            <a:ext cx="327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32" name="Google Shape;232;gc9b986c991_1_67:notes"/>
          <p:cNvSpPr/>
          <p:nvPr>
            <p:ph idx="2" type="sldImg"/>
          </p:nvPr>
        </p:nvSpPr>
        <p:spPr>
          <a:xfrm>
            <a:off x="215994" y="812800"/>
            <a:ext cx="7125900" cy="40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33" name="Google Shape;233;gc9b986c991_1_67:notes"/>
          <p:cNvSpPr txBox="1"/>
          <p:nvPr>
            <p:ph idx="1" type="body"/>
          </p:nvPr>
        </p:nvSpPr>
        <p:spPr>
          <a:xfrm>
            <a:off x="755650" y="5078412"/>
            <a:ext cx="6048300" cy="48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456876" y="4685532"/>
            <a:ext cx="2127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3127926" y="4685532"/>
            <a:ext cx="2896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6556116" y="4685532"/>
            <a:ext cx="2128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6876" y="205222"/>
            <a:ext cx="8226000" cy="8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456876" y="1203246"/>
            <a:ext cx="8226000" cy="3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75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-228600" lvl="1" marL="91440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indent="-228600" lvl="2" marL="1371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indent="-228600" lvl="4" marL="228600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0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6876" y="4685532"/>
            <a:ext cx="2127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7926" y="4685532"/>
            <a:ext cx="2896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6116" y="4685532"/>
            <a:ext cx="2128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ctrTitle"/>
          </p:nvPr>
        </p:nvSpPr>
        <p:spPr>
          <a:xfrm>
            <a:off x="685441" y="1597489"/>
            <a:ext cx="7773000" cy="11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subTitle"/>
          </p:nvPr>
        </p:nvSpPr>
        <p:spPr>
          <a:xfrm>
            <a:off x="1372321" y="2914146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75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ctr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6876" y="4685532"/>
            <a:ext cx="2127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7926" y="4685532"/>
            <a:ext cx="2896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6116" y="4685532"/>
            <a:ext cx="2128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 rot="5400000">
            <a:off x="5459250" y="1372972"/>
            <a:ext cx="4391700" cy="20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 rot="5400000">
            <a:off x="1276741" y="-614978"/>
            <a:ext cx="4391700" cy="60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75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-228600" lvl="1" marL="91440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indent="-228600" lvl="2" marL="1371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indent="-228600" lvl="4" marL="228600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0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6876" y="4685532"/>
            <a:ext cx="2127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7926" y="4685532"/>
            <a:ext cx="2896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6116" y="4685532"/>
            <a:ext cx="2128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56876" y="205222"/>
            <a:ext cx="8226000" cy="8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 rot="5400000">
            <a:off x="2873003" y="-1212954"/>
            <a:ext cx="3393600" cy="82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75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-228600" lvl="1" marL="91440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/>
            </a:lvl2pPr>
            <a:lvl3pPr indent="-228600" lvl="2" marL="1371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indent="-228600" lvl="3" marL="182880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4pPr>
            <a:lvl5pPr indent="-228600" lvl="4" marL="228600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0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6876" y="4685532"/>
            <a:ext cx="2127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7926" y="4685532"/>
            <a:ext cx="2896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6116" y="4685532"/>
            <a:ext cx="2128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1792801" y="3600019"/>
            <a:ext cx="54864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3" name="Google Shape;33;p5"/>
          <p:cNvSpPr/>
          <p:nvPr>
            <p:ph idx="2" type="pic"/>
          </p:nvPr>
        </p:nvSpPr>
        <p:spPr>
          <a:xfrm>
            <a:off x="1792801" y="459049"/>
            <a:ext cx="5486400" cy="30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75">
            <a:noAutofit/>
          </a:bodyPr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1792801" y="4025583"/>
            <a:ext cx="5486400" cy="6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75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indent="-228600" lvl="1" marL="91440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800"/>
            </a:lvl2pPr>
            <a:lvl3pPr indent="-228600" lvl="2" marL="1371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3pPr>
            <a:lvl4pPr indent="-228600" lvl="3" marL="182880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600"/>
              <a:buNone/>
              <a:defRPr sz="600"/>
            </a:lvl4pPr>
            <a:lvl5pPr indent="-228600" lvl="4" marL="228600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600"/>
              <a:buNone/>
              <a:defRPr sz="6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600"/>
              <a:buNone/>
              <a:defRPr sz="6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600"/>
              <a:buNone/>
              <a:defRPr sz="6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600"/>
              <a:buNone/>
              <a:defRPr sz="6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456876" y="4685532"/>
            <a:ext cx="2127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3127926" y="4685532"/>
            <a:ext cx="2896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6556116" y="4685532"/>
            <a:ext cx="2128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457920" y="205222"/>
            <a:ext cx="3008100" cy="87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1400"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3575521" y="205222"/>
            <a:ext cx="5112000" cy="43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75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200"/>
            </a:lvl1pPr>
            <a:lvl2pPr indent="-228600" lvl="1" marL="91440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900"/>
            </a:lvl2pPr>
            <a:lvl3pPr indent="-228600" lvl="2" marL="1371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600"/>
            </a:lvl3pPr>
            <a:lvl4pPr indent="-228600" lvl="3" marL="182880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400"/>
            </a:lvl4pPr>
            <a:lvl5pPr indent="-228600" lvl="4" marL="228600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4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000"/>
              <a:buNone/>
              <a:defRPr sz="14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57920" y="1075794"/>
            <a:ext cx="3008100" cy="3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75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indent="-228600" lvl="1" marL="91440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800"/>
            </a:lvl2pPr>
            <a:lvl3pPr indent="-228600" lvl="2" marL="1371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3pPr>
            <a:lvl4pPr indent="-228600" lvl="3" marL="182880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600"/>
              <a:buNone/>
              <a:defRPr sz="600"/>
            </a:lvl4pPr>
            <a:lvl5pPr indent="-228600" lvl="4" marL="228600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600"/>
              <a:buNone/>
              <a:defRPr sz="6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600"/>
              <a:buNone/>
              <a:defRPr sz="6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600"/>
              <a:buNone/>
              <a:defRPr sz="6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600"/>
              <a:buNone/>
              <a:defRPr sz="6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456876" y="4685532"/>
            <a:ext cx="2127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127926" y="4685532"/>
            <a:ext cx="2896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556116" y="4685532"/>
            <a:ext cx="2128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56876" y="205222"/>
            <a:ext cx="8226000" cy="8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56876" y="4685532"/>
            <a:ext cx="2127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127926" y="4685532"/>
            <a:ext cx="2896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556116" y="4685532"/>
            <a:ext cx="2128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457921" y="206303"/>
            <a:ext cx="82296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" type="body"/>
          </p:nvPr>
        </p:nvSpPr>
        <p:spPr>
          <a:xfrm>
            <a:off x="457920" y="1151401"/>
            <a:ext cx="40392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9175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1400"/>
            </a:lvl2pPr>
            <a:lvl3pPr indent="-228600" lvl="2" marL="1371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3pPr>
            <a:lvl4pPr indent="-228600" lvl="3" marL="182880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b="1" sz="1100"/>
            </a:lvl4pPr>
            <a:lvl5pPr indent="-228600" lvl="4" marL="228600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b="1" sz="11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b="1" sz="11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b="1" sz="11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b="1" sz="11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 b="1" sz="1100"/>
            </a:lvl9pPr>
          </a:lstStyle>
          <a:p/>
        </p:txBody>
      </p:sp>
      <p:sp>
        <p:nvSpPr>
          <p:cNvPr id="53" name="Google Shape;53;p8"/>
          <p:cNvSpPr txBox="1"/>
          <p:nvPr>
            <p:ph idx="2" type="body"/>
          </p:nvPr>
        </p:nvSpPr>
        <p:spPr>
          <a:xfrm>
            <a:off x="457920" y="1630971"/>
            <a:ext cx="4039200" cy="29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75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indent="-228600" lvl="1" marL="91440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/>
            </a:lvl2pPr>
            <a:lvl3pPr indent="-228600" lvl="2" marL="1371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/>
            </a:lvl3pPr>
            <a:lvl4pPr indent="-228600" lvl="3" marL="182880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100"/>
            </a:lvl4pPr>
            <a:lvl5pPr indent="-228600" lvl="4" marL="228600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1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1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1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1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000"/>
              <a:buNone/>
              <a:defRPr sz="1100"/>
            </a:lvl9pPr>
          </a:lstStyle>
          <a:p/>
        </p:txBody>
      </p:sp>
      <p:sp>
        <p:nvSpPr>
          <p:cNvPr id="54" name="Google Shape;54;p8"/>
          <p:cNvSpPr txBox="1"/>
          <p:nvPr>
            <p:ph idx="3" type="body"/>
          </p:nvPr>
        </p:nvSpPr>
        <p:spPr>
          <a:xfrm>
            <a:off x="4645440" y="1151401"/>
            <a:ext cx="40422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9175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600"/>
            </a:lvl1pPr>
            <a:lvl2pPr indent="-228600" lvl="1" marL="91440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1400"/>
            </a:lvl2pPr>
            <a:lvl3pPr indent="-228600" lvl="2" marL="1371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3pPr>
            <a:lvl4pPr indent="-228600" lvl="3" marL="182880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1100"/>
              <a:buNone/>
              <a:defRPr b="1" sz="1100"/>
            </a:lvl4pPr>
            <a:lvl5pPr indent="-228600" lvl="4" marL="228600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b="1" sz="11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b="1" sz="11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b="1" sz="11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b="1" sz="11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 b="1" sz="1100"/>
            </a:lvl9pPr>
          </a:lstStyle>
          <a:p/>
        </p:txBody>
      </p:sp>
      <p:sp>
        <p:nvSpPr>
          <p:cNvPr id="55" name="Google Shape;55;p8"/>
          <p:cNvSpPr txBox="1"/>
          <p:nvPr>
            <p:ph idx="4" type="body"/>
          </p:nvPr>
        </p:nvSpPr>
        <p:spPr>
          <a:xfrm>
            <a:off x="4645440" y="1630971"/>
            <a:ext cx="4042200" cy="29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75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indent="-228600" lvl="1" marL="91440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400"/>
            </a:lvl2pPr>
            <a:lvl3pPr indent="-228600" lvl="2" marL="1371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/>
            </a:lvl3pPr>
            <a:lvl4pPr indent="-228600" lvl="3" marL="182880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100"/>
            </a:lvl4pPr>
            <a:lvl5pPr indent="-228600" lvl="4" marL="228600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1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1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1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1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000"/>
              <a:buNone/>
              <a:defRPr sz="1100"/>
            </a:lvl9pPr>
          </a:lstStyle>
          <a:p/>
        </p:txBody>
      </p:sp>
      <p:sp>
        <p:nvSpPr>
          <p:cNvPr id="56" name="Google Shape;56;p8"/>
          <p:cNvSpPr txBox="1"/>
          <p:nvPr>
            <p:ph idx="10" type="dt"/>
          </p:nvPr>
        </p:nvSpPr>
        <p:spPr>
          <a:xfrm>
            <a:off x="456876" y="4685532"/>
            <a:ext cx="2127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1" type="ftr"/>
          </p:nvPr>
        </p:nvSpPr>
        <p:spPr>
          <a:xfrm>
            <a:off x="3127926" y="4685532"/>
            <a:ext cx="2896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6556116" y="4685532"/>
            <a:ext cx="2128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456876" y="205222"/>
            <a:ext cx="8226000" cy="8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" type="body"/>
          </p:nvPr>
        </p:nvSpPr>
        <p:spPr>
          <a:xfrm>
            <a:off x="456480" y="1203247"/>
            <a:ext cx="4043400" cy="3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75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00"/>
            </a:lvl1pPr>
            <a:lvl2pPr indent="-228600" lvl="1" marL="91440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600"/>
            </a:lvl2pPr>
            <a:lvl3pPr indent="-228600" lvl="2" marL="1371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400"/>
            </a:lvl3pPr>
            <a:lvl4pPr indent="-228600" lvl="3" marL="182880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200"/>
            </a:lvl4pPr>
            <a:lvl5pPr indent="-228600" lvl="4" marL="228600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2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2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2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000"/>
              <a:buNone/>
              <a:defRPr sz="1200"/>
            </a:lvl9pPr>
          </a:lstStyle>
          <a:p/>
        </p:txBody>
      </p:sp>
      <p:sp>
        <p:nvSpPr>
          <p:cNvPr id="62" name="Google Shape;62;p9"/>
          <p:cNvSpPr txBox="1"/>
          <p:nvPr>
            <p:ph idx="2" type="body"/>
          </p:nvPr>
        </p:nvSpPr>
        <p:spPr>
          <a:xfrm>
            <a:off x="4638241" y="1203247"/>
            <a:ext cx="4044900" cy="3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75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900"/>
            </a:lvl1pPr>
            <a:lvl2pPr indent="-228600" lvl="1" marL="91440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600"/>
            </a:lvl2pPr>
            <a:lvl3pPr indent="-228600" lvl="2" marL="1371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400"/>
            </a:lvl3pPr>
            <a:lvl4pPr indent="-228600" lvl="3" marL="182880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200"/>
            </a:lvl4pPr>
            <a:lvl5pPr indent="-228600" lvl="4" marL="228600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2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2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2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2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000"/>
              <a:buNone/>
              <a:defRPr sz="1200"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456876" y="4685532"/>
            <a:ext cx="2127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3127926" y="4685532"/>
            <a:ext cx="2896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6556116" y="4685532"/>
            <a:ext cx="2128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722880" y="3305148"/>
            <a:ext cx="77718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 sz="2700" cap="none"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722880" y="2179670"/>
            <a:ext cx="77718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19175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3pPr>
            <a:lvl4pPr indent="-228600" lvl="3" marL="182880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6876" y="4685532"/>
            <a:ext cx="2127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7926" y="4685532"/>
            <a:ext cx="2896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6116" y="4685532"/>
            <a:ext cx="2128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6876" y="205222"/>
            <a:ext cx="8226000" cy="8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6876" y="1203246"/>
            <a:ext cx="8226000" cy="3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175">
            <a:noAutofit/>
          </a:bodyPr>
          <a:lstStyle>
            <a:lvl1pPr indent="-228600" lvl="0" marL="457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0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6876" y="4685532"/>
            <a:ext cx="21279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7926" y="4685532"/>
            <a:ext cx="2896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6116" y="4685532"/>
            <a:ext cx="2128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Times New Roman"/>
              <a:buNone/>
              <a:defRPr b="0" i="0" sz="1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0" Type="http://schemas.openxmlformats.org/officeDocument/2006/relationships/image" Target="../media/image29.png"/><Relationship Id="rId9" Type="http://schemas.openxmlformats.org/officeDocument/2006/relationships/image" Target="../media/image23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9" cy="514336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456876" y="3034038"/>
            <a:ext cx="22044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</a:pPr>
            <a:r>
              <a:rPr lang="en-US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Сергей Рузин</a:t>
            </a:r>
            <a:endParaRPr sz="1000"/>
          </a:p>
        </p:txBody>
      </p:sp>
      <p:sp>
        <p:nvSpPr>
          <p:cNvPr id="91" name="Google Shape;91;p13"/>
          <p:cNvSpPr txBox="1"/>
          <p:nvPr/>
        </p:nvSpPr>
        <p:spPr>
          <a:xfrm>
            <a:off x="456876" y="3257622"/>
            <a:ext cx="22044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000"/>
              <a:buFont typeface="Roboto Light"/>
              <a:buNone/>
            </a:pPr>
            <a:r>
              <a:rPr lang="en-US" sz="1000">
                <a:solidFill>
                  <a:srgbClr val="00FFFF"/>
                </a:solidFill>
                <a:latin typeface="Roboto Light"/>
                <a:ea typeface="Roboto Light"/>
                <a:cs typeface="Roboto Light"/>
                <a:sym typeface="Roboto Light"/>
              </a:rPr>
              <a:t>Quantori</a:t>
            </a:r>
            <a:r>
              <a:rPr b="0" i="0" lang="en-US" sz="1000" u="none" cap="none" strike="noStrike">
                <a:solidFill>
                  <a:srgbClr val="00FFFF"/>
                </a:solidFill>
                <a:latin typeface="Roboto Light"/>
                <a:ea typeface="Roboto Light"/>
                <a:cs typeface="Roboto Light"/>
                <a:sym typeface="Roboto Light"/>
              </a:rPr>
              <a:t>. </a:t>
            </a:r>
            <a:r>
              <a:rPr lang="en-US" sz="1000">
                <a:solidFill>
                  <a:srgbClr val="00FFFF"/>
                </a:solidFill>
                <a:latin typeface="Roboto Light"/>
                <a:ea typeface="Roboto Light"/>
                <a:cs typeface="Roboto Light"/>
                <a:sym typeface="Roboto Light"/>
              </a:rPr>
              <a:t>Воронеж, Россия</a:t>
            </a:r>
            <a:endParaRPr sz="1000"/>
          </a:p>
        </p:txBody>
      </p:sp>
      <p:sp>
        <p:nvSpPr>
          <p:cNvPr id="92" name="Google Shape;92;p13"/>
          <p:cNvSpPr txBox="1"/>
          <p:nvPr/>
        </p:nvSpPr>
        <p:spPr>
          <a:xfrm>
            <a:off x="456876" y="3747993"/>
            <a:ext cx="813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sp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Roboto Black"/>
              <a:buNone/>
            </a:pPr>
            <a:r>
              <a:rPr b="1" lang="en-US" sz="27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869" y="825207"/>
            <a:ext cx="5786278" cy="349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2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259" name="Google Shape;259;p22"/>
          <p:cNvSpPr txBox="1"/>
          <p:nvPr/>
        </p:nvSpPr>
        <p:spPr>
          <a:xfrm>
            <a:off x="26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Three amigos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9884" y="700424"/>
            <a:ext cx="5504182" cy="389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3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268" name="Google Shape;268;p23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Люди занимаются не своей работой</a:t>
            </a:r>
            <a:endParaRPr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4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276" name="Google Shape;276;p24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Недостачно людей, умеющих писать код</a:t>
            </a:r>
            <a:endParaRPr sz="1000"/>
          </a:p>
        </p:txBody>
      </p:sp>
      <p:pic>
        <p:nvPicPr>
          <p:cNvPr id="277" name="Google Shape;2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1927" y="1203646"/>
            <a:ext cx="5100145" cy="2736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" y="0"/>
            <a:ext cx="9143952" cy="461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5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Кто должен писать автотесты?</a:t>
            </a:r>
            <a:endParaRPr sz="1000"/>
          </a:p>
        </p:txBody>
      </p:sp>
      <p:pic>
        <p:nvPicPr>
          <p:cNvPr id="285" name="Google Shape;28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5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6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294" name="Google Shape;294;p26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Automation</a:t>
            </a:r>
            <a:r>
              <a:rPr b="1" lang="en-US" sz="3000">
                <a:solidFill>
                  <a:schemeClr val="dk1"/>
                </a:solidFill>
              </a:rPr>
              <a:t> QA</a:t>
            </a:r>
            <a:endParaRPr sz="1000"/>
          </a:p>
        </p:txBody>
      </p:sp>
      <p:pic>
        <p:nvPicPr>
          <p:cNvPr id="295" name="Google Shape;29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7172" y="941264"/>
            <a:ext cx="5546058" cy="326095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6"/>
          <p:cNvSpPr/>
          <p:nvPr/>
        </p:nvSpPr>
        <p:spPr>
          <a:xfrm>
            <a:off x="0" y="1898448"/>
            <a:ext cx="29382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6"/>
          <p:cNvSpPr txBox="1"/>
          <p:nvPr/>
        </p:nvSpPr>
        <p:spPr>
          <a:xfrm>
            <a:off x="0" y="1852844"/>
            <a:ext cx="26916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Реализует шаги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98" name="Google Shape;298;p26"/>
          <p:cNvSpPr/>
          <p:nvPr/>
        </p:nvSpPr>
        <p:spPr>
          <a:xfrm>
            <a:off x="0" y="2433181"/>
            <a:ext cx="29382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6"/>
          <p:cNvSpPr txBox="1"/>
          <p:nvPr/>
        </p:nvSpPr>
        <p:spPr>
          <a:xfrm>
            <a:off x="0" y="2387581"/>
            <a:ext cx="26916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Правит разметку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00" name="Google Shape;300;p26"/>
          <p:cNvSpPr/>
          <p:nvPr/>
        </p:nvSpPr>
        <p:spPr>
          <a:xfrm>
            <a:off x="0" y="1353765"/>
            <a:ext cx="29382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6"/>
          <p:cNvSpPr txBox="1"/>
          <p:nvPr/>
        </p:nvSpPr>
        <p:spPr>
          <a:xfrm>
            <a:off x="0" y="1308153"/>
            <a:ext cx="26916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Знает как писать код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02" name="Google Shape;302;p26"/>
          <p:cNvSpPr/>
          <p:nvPr/>
        </p:nvSpPr>
        <p:spPr>
          <a:xfrm>
            <a:off x="0" y="2951533"/>
            <a:ext cx="29382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6"/>
          <p:cNvSpPr txBox="1"/>
          <p:nvPr/>
        </p:nvSpPr>
        <p:spPr>
          <a:xfrm>
            <a:off x="0" y="2905930"/>
            <a:ext cx="29382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Поддерживает стабильность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7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311" name="Google Shape;311;p27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Manual QA</a:t>
            </a:r>
            <a:endParaRPr sz="1000"/>
          </a:p>
        </p:txBody>
      </p:sp>
      <p:pic>
        <p:nvPicPr>
          <p:cNvPr id="312" name="Google Shape;31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5538" y="1071838"/>
            <a:ext cx="4598413" cy="299974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7"/>
          <p:cNvSpPr/>
          <p:nvPr/>
        </p:nvSpPr>
        <p:spPr>
          <a:xfrm>
            <a:off x="0" y="1898448"/>
            <a:ext cx="37194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7"/>
          <p:cNvSpPr txBox="1"/>
          <p:nvPr/>
        </p:nvSpPr>
        <p:spPr>
          <a:xfrm>
            <a:off x="0" y="1852845"/>
            <a:ext cx="29727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Пишет изначальные сценарии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15" name="Google Shape;315;p27"/>
          <p:cNvSpPr/>
          <p:nvPr/>
        </p:nvSpPr>
        <p:spPr>
          <a:xfrm>
            <a:off x="0" y="2433181"/>
            <a:ext cx="37194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316" name="Google Shape;316;p27"/>
          <p:cNvSpPr txBox="1"/>
          <p:nvPr/>
        </p:nvSpPr>
        <p:spPr>
          <a:xfrm>
            <a:off x="0" y="2387578"/>
            <a:ext cx="35361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Увеличивает покрытие вширь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17" name="Google Shape;317;p27"/>
          <p:cNvSpPr/>
          <p:nvPr/>
        </p:nvSpPr>
        <p:spPr>
          <a:xfrm>
            <a:off x="0" y="1353765"/>
            <a:ext cx="37194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7"/>
          <p:cNvSpPr txBox="1"/>
          <p:nvPr/>
        </p:nvSpPr>
        <p:spPr>
          <a:xfrm>
            <a:off x="0" y="1308153"/>
            <a:ext cx="26916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Лучше понимает продукт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19" name="Google Shape;319;p27"/>
          <p:cNvSpPr/>
          <p:nvPr/>
        </p:nvSpPr>
        <p:spPr>
          <a:xfrm>
            <a:off x="0" y="2951533"/>
            <a:ext cx="37194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7"/>
          <p:cNvSpPr txBox="1"/>
          <p:nvPr/>
        </p:nvSpPr>
        <p:spPr>
          <a:xfrm>
            <a:off x="0" y="2905930"/>
            <a:ext cx="37194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Поддерживает актуальность данных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8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328" name="Google Shape;328;p28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Двухфазное ревью</a:t>
            </a:r>
            <a:endParaRPr sz="1000"/>
          </a:p>
        </p:txBody>
      </p:sp>
      <p:sp>
        <p:nvSpPr>
          <p:cNvPr id="329" name="Google Shape;329;p28"/>
          <p:cNvSpPr/>
          <p:nvPr/>
        </p:nvSpPr>
        <p:spPr>
          <a:xfrm rot="3061">
            <a:off x="3279265" y="2183617"/>
            <a:ext cx="3032401" cy="541800"/>
          </a:xfrm>
          <a:prstGeom prst="rightArrow">
            <a:avLst>
              <a:gd fmla="val 42359" name="adj1"/>
              <a:gd fmla="val 41494" name="adj2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4780" y="1599675"/>
            <a:ext cx="2088990" cy="20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1677" y="1492819"/>
            <a:ext cx="1895065" cy="1923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9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339" name="Google Shape;339;p29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Об удобных логах</a:t>
            </a:r>
            <a:endParaRPr sz="1000"/>
          </a:p>
        </p:txBody>
      </p:sp>
      <p:pic>
        <p:nvPicPr>
          <p:cNvPr id="340" name="Google Shape;34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0390" y="981891"/>
            <a:ext cx="6373599" cy="1972880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1" name="Google Shape;34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9005" y="2446958"/>
            <a:ext cx="3444604" cy="1714651"/>
          </a:xfrm>
          <a:prstGeom prst="rect">
            <a:avLst/>
          </a:prstGeom>
          <a:noFill/>
          <a:ln cap="flat" cmpd="sng" w="38100">
            <a:solidFill>
              <a:srgbClr val="0094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0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349" name="Google Shape;349;p30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Об удобных логах</a:t>
            </a:r>
            <a:endParaRPr sz="1000"/>
          </a:p>
        </p:txBody>
      </p:sp>
      <p:pic>
        <p:nvPicPr>
          <p:cNvPr id="350" name="Google Shape;35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4087" y="1306495"/>
            <a:ext cx="4982411" cy="2115423"/>
          </a:xfrm>
          <a:prstGeom prst="rect">
            <a:avLst/>
          </a:prstGeom>
          <a:noFill/>
          <a:ln cap="flat" cmpd="sng" w="28575">
            <a:solidFill>
              <a:srgbClr val="0094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1" name="Google Shape;351;p30"/>
          <p:cNvSpPr/>
          <p:nvPr/>
        </p:nvSpPr>
        <p:spPr>
          <a:xfrm>
            <a:off x="0" y="2136235"/>
            <a:ext cx="2785800" cy="4560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0"/>
          <p:cNvSpPr txBox="1"/>
          <p:nvPr/>
        </p:nvSpPr>
        <p:spPr>
          <a:xfrm>
            <a:off x="0" y="2085055"/>
            <a:ext cx="32610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Обработка исключений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53" name="Google Shape;353;p30"/>
          <p:cNvSpPr/>
          <p:nvPr/>
        </p:nvSpPr>
        <p:spPr>
          <a:xfrm>
            <a:off x="0" y="2736267"/>
            <a:ext cx="2785800" cy="4560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0"/>
          <p:cNvSpPr txBox="1"/>
          <p:nvPr/>
        </p:nvSpPr>
        <p:spPr>
          <a:xfrm>
            <a:off x="0" y="2685109"/>
            <a:ext cx="32610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Разница результатов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55" name="Google Shape;355;p30"/>
          <p:cNvSpPr/>
          <p:nvPr/>
        </p:nvSpPr>
        <p:spPr>
          <a:xfrm>
            <a:off x="0" y="1525010"/>
            <a:ext cx="2785800" cy="4560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0"/>
          <p:cNvSpPr txBox="1"/>
          <p:nvPr/>
        </p:nvSpPr>
        <p:spPr>
          <a:xfrm>
            <a:off x="0" y="1473833"/>
            <a:ext cx="32610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Понятное описание шага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1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364" name="Google Shape;364;p31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Проблема соблюдения синтаксиса</a:t>
            </a:r>
            <a:endParaRPr sz="1000"/>
          </a:p>
        </p:txBody>
      </p:sp>
      <p:pic>
        <p:nvPicPr>
          <p:cNvPr id="365" name="Google Shape;36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026" y="964533"/>
            <a:ext cx="5598251" cy="3231702"/>
          </a:xfrm>
          <a:prstGeom prst="rect">
            <a:avLst/>
          </a:prstGeom>
          <a:noFill/>
          <a:ln cap="flat" cmpd="sng" w="38100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6" name="Google Shape;36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4429" y="3106934"/>
            <a:ext cx="1991630" cy="1192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100" name="Google Shape;100;p14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Что такое BDD?</a:t>
            </a:r>
            <a:endParaRPr sz="1000"/>
          </a:p>
        </p:txBody>
      </p:sp>
      <p:pic>
        <p:nvPicPr>
          <p:cNvPr id="101" name="Google Shape;10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988" y="769024"/>
            <a:ext cx="4216957" cy="366473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4"/>
          <p:cNvSpPr txBox="1"/>
          <p:nvPr/>
        </p:nvSpPr>
        <p:spPr>
          <a:xfrm>
            <a:off x="254696" y="997566"/>
            <a:ext cx="4075200" cy="20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1" lang="en-US" sz="1200">
                <a:solidFill>
                  <a:srgbClr val="202122"/>
                </a:solidFill>
                <a:highlight>
                  <a:srgbClr val="FFFFFF"/>
                </a:highlight>
              </a:rPr>
              <a:t>BDD</a:t>
            </a:r>
            <a:r>
              <a:rPr lang="en-US" sz="1200">
                <a:solidFill>
                  <a:srgbClr val="202122"/>
                </a:solidFill>
                <a:highlight>
                  <a:srgbClr val="FFFFFF"/>
                </a:highlight>
              </a:rPr>
              <a:t> (сокр. от англ. </a:t>
            </a:r>
            <a:r>
              <a:rPr i="1" lang="en-US" sz="1200">
                <a:solidFill>
                  <a:srgbClr val="202122"/>
                </a:solidFill>
                <a:highlight>
                  <a:srgbClr val="FFFFFF"/>
                </a:highlight>
              </a:rPr>
              <a:t>Behavior-driven development</a:t>
            </a:r>
            <a:r>
              <a:rPr lang="en-US" sz="1200">
                <a:solidFill>
                  <a:srgbClr val="202122"/>
                </a:solidFill>
                <a:highlight>
                  <a:srgbClr val="FFFFFF"/>
                </a:highlight>
              </a:rPr>
              <a:t>, дословно «</a:t>
            </a:r>
            <a:r>
              <a:rPr i="1" lang="en-US" sz="1200">
                <a:solidFill>
                  <a:srgbClr val="202122"/>
                </a:solidFill>
                <a:highlight>
                  <a:srgbClr val="FFFFFF"/>
                </a:highlight>
              </a:rPr>
              <a:t>разработка через поведение</a:t>
            </a:r>
            <a:r>
              <a:rPr lang="en-US" sz="1200">
                <a:solidFill>
                  <a:srgbClr val="202122"/>
                </a:solidFill>
                <a:highlight>
                  <a:srgbClr val="FFFFFF"/>
                </a:highlight>
              </a:rPr>
              <a:t>») — это методология разработки программного обеспечения, основной идеей которой является совмещение в процессе разработки чисто технических интересов и интересов бизнеса, позволяя тем самым управляющему персоналу и программистам говорить на одном языке.</a:t>
            </a:r>
            <a:endParaRPr sz="12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2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374" name="Google Shape;374;p32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Проблема соблюдения синтаксиса</a:t>
            </a:r>
            <a:endParaRPr sz="1000"/>
          </a:p>
        </p:txBody>
      </p:sp>
      <p:pic>
        <p:nvPicPr>
          <p:cNvPr id="375" name="Google Shape;3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2933" y="1393984"/>
            <a:ext cx="5731016" cy="1940470"/>
          </a:xfrm>
          <a:prstGeom prst="rect">
            <a:avLst/>
          </a:prstGeom>
          <a:noFill/>
          <a:ln cap="flat" cmpd="sng" w="2857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6" name="Google Shape;376;p32"/>
          <p:cNvSpPr/>
          <p:nvPr/>
        </p:nvSpPr>
        <p:spPr>
          <a:xfrm>
            <a:off x="0" y="2136235"/>
            <a:ext cx="2785800" cy="4560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2"/>
          <p:cNvSpPr txBox="1"/>
          <p:nvPr/>
        </p:nvSpPr>
        <p:spPr>
          <a:xfrm>
            <a:off x="0" y="2085055"/>
            <a:ext cx="32610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Разумный размер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78" name="Google Shape;378;p32"/>
          <p:cNvSpPr/>
          <p:nvPr/>
        </p:nvSpPr>
        <p:spPr>
          <a:xfrm>
            <a:off x="0" y="2736267"/>
            <a:ext cx="2785800" cy="4560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2"/>
          <p:cNvSpPr txBox="1"/>
          <p:nvPr/>
        </p:nvSpPr>
        <p:spPr>
          <a:xfrm>
            <a:off x="0" y="2685109"/>
            <a:ext cx="32610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Правильный порядок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80" name="Google Shape;380;p32"/>
          <p:cNvSpPr/>
          <p:nvPr/>
        </p:nvSpPr>
        <p:spPr>
          <a:xfrm>
            <a:off x="0" y="1525010"/>
            <a:ext cx="2785800" cy="4560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2"/>
          <p:cNvSpPr txBox="1"/>
          <p:nvPr/>
        </p:nvSpPr>
        <p:spPr>
          <a:xfrm>
            <a:off x="0" y="1473833"/>
            <a:ext cx="32610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Третье лицо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3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389" name="Google Shape;389;p33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Как поддержать единообразие?</a:t>
            </a:r>
            <a:endParaRPr sz="1000"/>
          </a:p>
        </p:txBody>
      </p:sp>
      <p:pic>
        <p:nvPicPr>
          <p:cNvPr id="390" name="Google Shape;39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4625" y="738041"/>
            <a:ext cx="3732246" cy="3252094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3"/>
          <p:cNvSpPr/>
          <p:nvPr/>
        </p:nvSpPr>
        <p:spPr>
          <a:xfrm>
            <a:off x="0" y="2137000"/>
            <a:ext cx="3031800" cy="4542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3"/>
          <p:cNvSpPr txBox="1"/>
          <p:nvPr/>
        </p:nvSpPr>
        <p:spPr>
          <a:xfrm>
            <a:off x="0" y="2086051"/>
            <a:ext cx="32910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</a:rPr>
              <a:t>Описание шагов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393" name="Google Shape;393;p33"/>
          <p:cNvSpPr/>
          <p:nvPr/>
        </p:nvSpPr>
        <p:spPr>
          <a:xfrm>
            <a:off x="0" y="2734464"/>
            <a:ext cx="3031800" cy="4542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3"/>
          <p:cNvSpPr txBox="1"/>
          <p:nvPr/>
        </p:nvSpPr>
        <p:spPr>
          <a:xfrm>
            <a:off x="0" y="2683514"/>
            <a:ext cx="32910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Именование элементов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95" name="Google Shape;395;p33"/>
          <p:cNvSpPr/>
          <p:nvPr/>
        </p:nvSpPr>
        <p:spPr>
          <a:xfrm>
            <a:off x="0" y="1528411"/>
            <a:ext cx="3031800" cy="4542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3"/>
          <p:cNvSpPr txBox="1"/>
          <p:nvPr/>
        </p:nvSpPr>
        <p:spPr>
          <a:xfrm>
            <a:off x="0" y="1477467"/>
            <a:ext cx="32910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Общий словарь терминов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4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404" name="Google Shape;404;p34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Выводы</a:t>
            </a:r>
            <a:endParaRPr sz="1000"/>
          </a:p>
        </p:txBody>
      </p:sp>
      <p:sp>
        <p:nvSpPr>
          <p:cNvPr id="405" name="Google Shape;405;p34"/>
          <p:cNvSpPr/>
          <p:nvPr/>
        </p:nvSpPr>
        <p:spPr>
          <a:xfrm>
            <a:off x="0" y="1877977"/>
            <a:ext cx="40305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4"/>
          <p:cNvSpPr txBox="1"/>
          <p:nvPr/>
        </p:nvSpPr>
        <p:spPr>
          <a:xfrm>
            <a:off x="0" y="1832373"/>
            <a:ext cx="26916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Найдите подход к команде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07" name="Google Shape;407;p34"/>
          <p:cNvSpPr/>
          <p:nvPr/>
        </p:nvSpPr>
        <p:spPr>
          <a:xfrm>
            <a:off x="0" y="2412710"/>
            <a:ext cx="40305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4"/>
          <p:cNvSpPr txBox="1"/>
          <p:nvPr/>
        </p:nvSpPr>
        <p:spPr>
          <a:xfrm>
            <a:off x="0" y="2367107"/>
            <a:ext cx="39060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Отработайте процесс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09" name="Google Shape;409;p34"/>
          <p:cNvSpPr/>
          <p:nvPr/>
        </p:nvSpPr>
        <p:spPr>
          <a:xfrm>
            <a:off x="0" y="3449431"/>
            <a:ext cx="40305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4"/>
          <p:cNvSpPr txBox="1"/>
          <p:nvPr/>
        </p:nvSpPr>
        <p:spPr>
          <a:xfrm>
            <a:off x="0" y="3403812"/>
            <a:ext cx="39060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n-US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Фреймворк должен быть удобным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11" name="Google Shape;411;p34"/>
          <p:cNvSpPr/>
          <p:nvPr/>
        </p:nvSpPr>
        <p:spPr>
          <a:xfrm>
            <a:off x="0" y="1333294"/>
            <a:ext cx="40305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4"/>
          <p:cNvSpPr txBox="1"/>
          <p:nvPr/>
        </p:nvSpPr>
        <p:spPr>
          <a:xfrm>
            <a:off x="0" y="1287682"/>
            <a:ext cx="26916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Решите надо ли оно вам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413" name="Google Shape;413;p34"/>
          <p:cNvSpPr/>
          <p:nvPr/>
        </p:nvSpPr>
        <p:spPr>
          <a:xfrm>
            <a:off x="0" y="2931062"/>
            <a:ext cx="40305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4"/>
          <p:cNvSpPr txBox="1"/>
          <p:nvPr/>
        </p:nvSpPr>
        <p:spPr>
          <a:xfrm>
            <a:off x="0" y="2885459"/>
            <a:ext cx="40305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n-US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Правильно распределяйте обязанности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5" name="Google Shape;41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6802" y="940778"/>
            <a:ext cx="2213931" cy="3261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5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423" name="Google Shape;423;p35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Если вы хотите почитать больше</a:t>
            </a:r>
            <a:endParaRPr sz="1000"/>
          </a:p>
        </p:txBody>
      </p:sp>
      <p:pic>
        <p:nvPicPr>
          <p:cNvPr id="424" name="Google Shape;42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3016" y="964450"/>
            <a:ext cx="2737960" cy="353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6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432" name="Google Shape;432;p36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sz="1000"/>
          </a:p>
        </p:txBody>
      </p:sp>
      <p:sp>
        <p:nvSpPr>
          <p:cNvPr id="433" name="Google Shape;433;p36"/>
          <p:cNvSpPr txBox="1"/>
          <p:nvPr/>
        </p:nvSpPr>
        <p:spPr>
          <a:xfrm>
            <a:off x="0" y="1088754"/>
            <a:ext cx="9144000" cy="30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898989"/>
                </a:solidFill>
              </a:rPr>
              <a:t>Сергей Рузин</a:t>
            </a:r>
            <a:endParaRPr sz="1000"/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898989"/>
                </a:solidFill>
              </a:rPr>
              <a:t>Quantori</a:t>
            </a:r>
            <a:endParaRPr sz="2400">
              <a:solidFill>
                <a:srgbClr val="898989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8989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898989"/>
                </a:solidFill>
              </a:rPr>
              <a:t>sergey.ruzin</a:t>
            </a:r>
            <a:r>
              <a:rPr b="0" i="0" lang="en-US" sz="24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2400">
                <a:solidFill>
                  <a:srgbClr val="898989"/>
                </a:solidFill>
              </a:rPr>
              <a:t>quantori</a:t>
            </a:r>
            <a:r>
              <a:rPr b="0" i="0" lang="en-US" sz="24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.com</a:t>
            </a:r>
            <a:endParaRPr b="0" i="0" sz="24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9894" y="2205353"/>
            <a:ext cx="2419594" cy="2419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Немного о Gherkin</a:t>
            </a:r>
            <a:endParaRPr sz="1000"/>
          </a:p>
        </p:txBody>
      </p:sp>
      <p:pic>
        <p:nvPicPr>
          <p:cNvPr id="111" name="Google Shape;11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0498" y="1460390"/>
            <a:ext cx="2126713" cy="222264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/>
          <p:nvPr/>
        </p:nvSpPr>
        <p:spPr>
          <a:xfrm>
            <a:off x="1634262" y="1087836"/>
            <a:ext cx="1648500" cy="856200"/>
          </a:xfrm>
          <a:prstGeom prst="flowChartAlternateProcess">
            <a:avLst/>
          </a:prstGeom>
          <a:solidFill>
            <a:srgbClr val="FFAB4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5"/>
          <p:cNvSpPr/>
          <p:nvPr/>
        </p:nvSpPr>
        <p:spPr>
          <a:xfrm>
            <a:off x="1634262" y="2271164"/>
            <a:ext cx="1648500" cy="856200"/>
          </a:xfrm>
          <a:prstGeom prst="flowChartAlternateProcess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5"/>
          <p:cNvSpPr/>
          <p:nvPr/>
        </p:nvSpPr>
        <p:spPr>
          <a:xfrm>
            <a:off x="1634262" y="3454483"/>
            <a:ext cx="1648500" cy="856200"/>
          </a:xfrm>
          <a:prstGeom prst="flowChartAlternateProcess">
            <a:avLst/>
          </a:prstGeom>
          <a:solidFill>
            <a:srgbClr val="0094B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5"/>
          <p:cNvSpPr txBox="1"/>
          <p:nvPr/>
        </p:nvSpPr>
        <p:spPr>
          <a:xfrm>
            <a:off x="1651918" y="1337878"/>
            <a:ext cx="16131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/>
              <a:t>Given</a:t>
            </a:r>
            <a:endParaRPr b="1" sz="1500"/>
          </a:p>
        </p:txBody>
      </p:sp>
      <p:sp>
        <p:nvSpPr>
          <p:cNvPr id="116" name="Google Shape;116;p15"/>
          <p:cNvSpPr txBox="1"/>
          <p:nvPr/>
        </p:nvSpPr>
        <p:spPr>
          <a:xfrm>
            <a:off x="1651918" y="2521206"/>
            <a:ext cx="16131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/>
              <a:t>When</a:t>
            </a:r>
            <a:endParaRPr b="1" sz="1500"/>
          </a:p>
        </p:txBody>
      </p:sp>
      <p:sp>
        <p:nvSpPr>
          <p:cNvPr id="117" name="Google Shape;117;p15"/>
          <p:cNvSpPr txBox="1"/>
          <p:nvPr/>
        </p:nvSpPr>
        <p:spPr>
          <a:xfrm>
            <a:off x="1651918" y="3704534"/>
            <a:ext cx="16131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/>
              <a:t>Then</a:t>
            </a:r>
            <a:endParaRPr b="1" sz="1500"/>
          </a:p>
        </p:txBody>
      </p:sp>
      <p:sp>
        <p:nvSpPr>
          <p:cNvPr id="118" name="Google Shape;118;p15"/>
          <p:cNvSpPr/>
          <p:nvPr/>
        </p:nvSpPr>
        <p:spPr>
          <a:xfrm>
            <a:off x="2288641" y="1945191"/>
            <a:ext cx="339600" cy="327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2946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5"/>
          <p:cNvSpPr/>
          <p:nvPr/>
        </p:nvSpPr>
        <p:spPr>
          <a:xfrm>
            <a:off x="2288641" y="3127226"/>
            <a:ext cx="339600" cy="327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2946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127" name="Google Shape;127;p16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Какие преимущества дает BDD?</a:t>
            </a:r>
            <a:endParaRPr sz="1000"/>
          </a:p>
        </p:txBody>
      </p:sp>
      <p:pic>
        <p:nvPicPr>
          <p:cNvPr id="128" name="Google Shape;12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492694" y="1018649"/>
            <a:ext cx="3593775" cy="310620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0" y="1626991"/>
            <a:ext cx="26916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6"/>
          <p:cNvSpPr txBox="1"/>
          <p:nvPr/>
        </p:nvSpPr>
        <p:spPr>
          <a:xfrm>
            <a:off x="0" y="1581387"/>
            <a:ext cx="26916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Единообразие сценариев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0" y="2161724"/>
            <a:ext cx="26916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6"/>
          <p:cNvSpPr txBox="1"/>
          <p:nvPr/>
        </p:nvSpPr>
        <p:spPr>
          <a:xfrm>
            <a:off x="0" y="2116124"/>
            <a:ext cx="26916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Читабельность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0" y="3198445"/>
            <a:ext cx="26916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6"/>
          <p:cNvSpPr txBox="1"/>
          <p:nvPr/>
        </p:nvSpPr>
        <p:spPr>
          <a:xfrm>
            <a:off x="0" y="3152834"/>
            <a:ext cx="26916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Понятные логи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35" name="Google Shape;135;p16"/>
          <p:cNvSpPr/>
          <p:nvPr/>
        </p:nvSpPr>
        <p:spPr>
          <a:xfrm>
            <a:off x="0" y="3700417"/>
            <a:ext cx="26916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6"/>
          <p:cNvSpPr txBox="1"/>
          <p:nvPr/>
        </p:nvSpPr>
        <p:spPr>
          <a:xfrm>
            <a:off x="0" y="3654806"/>
            <a:ext cx="26916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Удобство баг-репортов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37" name="Google Shape;137;p16"/>
          <p:cNvSpPr/>
          <p:nvPr/>
        </p:nvSpPr>
        <p:spPr>
          <a:xfrm>
            <a:off x="0" y="1082308"/>
            <a:ext cx="26916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6"/>
          <p:cNvSpPr txBox="1"/>
          <p:nvPr/>
        </p:nvSpPr>
        <p:spPr>
          <a:xfrm>
            <a:off x="0" y="1036696"/>
            <a:ext cx="26916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Реюзабельность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39" name="Google Shape;139;p16"/>
          <p:cNvSpPr/>
          <p:nvPr/>
        </p:nvSpPr>
        <p:spPr>
          <a:xfrm>
            <a:off x="0" y="2680076"/>
            <a:ext cx="2691600" cy="406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6"/>
          <p:cNvSpPr txBox="1"/>
          <p:nvPr/>
        </p:nvSpPr>
        <p:spPr>
          <a:xfrm>
            <a:off x="0" y="2634473"/>
            <a:ext cx="26916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Двухфазное ревью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148" name="Google Shape;148;p17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Плюшки для заказчика</a:t>
            </a:r>
            <a:endParaRPr sz="1000"/>
          </a:p>
        </p:txBody>
      </p:sp>
      <p:sp>
        <p:nvSpPr>
          <p:cNvPr id="149" name="Google Shape;149;p17"/>
          <p:cNvSpPr/>
          <p:nvPr/>
        </p:nvSpPr>
        <p:spPr>
          <a:xfrm>
            <a:off x="0" y="2136987"/>
            <a:ext cx="3626400" cy="4542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7"/>
          <p:cNvSpPr txBox="1"/>
          <p:nvPr/>
        </p:nvSpPr>
        <p:spPr>
          <a:xfrm>
            <a:off x="0" y="2086029"/>
            <a:ext cx="32910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</a:rPr>
              <a:t>Короткий цикл обратной связи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151" name="Google Shape;151;p17"/>
          <p:cNvSpPr/>
          <p:nvPr/>
        </p:nvSpPr>
        <p:spPr>
          <a:xfrm>
            <a:off x="0" y="2734451"/>
            <a:ext cx="3626400" cy="4542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7"/>
          <p:cNvSpPr txBox="1"/>
          <p:nvPr/>
        </p:nvSpPr>
        <p:spPr>
          <a:xfrm>
            <a:off x="0" y="2683492"/>
            <a:ext cx="32910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Доказательства тестирования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53" name="Google Shape;153;p17"/>
          <p:cNvSpPr/>
          <p:nvPr/>
        </p:nvSpPr>
        <p:spPr>
          <a:xfrm>
            <a:off x="0" y="1528398"/>
            <a:ext cx="3626400" cy="4542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7"/>
          <p:cNvSpPr txBox="1"/>
          <p:nvPr/>
        </p:nvSpPr>
        <p:spPr>
          <a:xfrm>
            <a:off x="0" y="1477445"/>
            <a:ext cx="3291000" cy="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Доп. проработка требований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155" name="Google Shape;15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738" y="940787"/>
            <a:ext cx="3392014" cy="3261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8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pic>
        <p:nvPicPr>
          <p:cNvPr id="163" name="Google Shape;16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1090" y="240534"/>
            <a:ext cx="4321821" cy="4315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171" name="Google Shape;171;p19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Почему BDD не работает?</a:t>
            </a:r>
            <a:endParaRPr sz="1000"/>
          </a:p>
        </p:txBody>
      </p:sp>
      <p:pic>
        <p:nvPicPr>
          <p:cNvPr id="172" name="Google Shape;17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4656" y="1422093"/>
            <a:ext cx="4133528" cy="229931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9"/>
          <p:cNvSpPr/>
          <p:nvPr/>
        </p:nvSpPr>
        <p:spPr>
          <a:xfrm>
            <a:off x="-7" y="2440738"/>
            <a:ext cx="4103400" cy="418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9"/>
          <p:cNvSpPr txBox="1"/>
          <p:nvPr/>
        </p:nvSpPr>
        <p:spPr>
          <a:xfrm>
            <a:off x="0" y="2396500"/>
            <a:ext cx="38877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Проблемы внутри команды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75" name="Google Shape;175;p19"/>
          <p:cNvSpPr txBox="1"/>
          <p:nvPr/>
        </p:nvSpPr>
        <p:spPr>
          <a:xfrm>
            <a:off x="-7" y="3133093"/>
            <a:ext cx="37182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Ин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76" name="Google Shape;176;p19"/>
          <p:cNvSpPr txBox="1"/>
          <p:nvPr/>
        </p:nvSpPr>
        <p:spPr>
          <a:xfrm>
            <a:off x="-7" y="3159184"/>
            <a:ext cx="37182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Интеграция с CI/CD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77" name="Google Shape;177;p19"/>
          <p:cNvSpPr/>
          <p:nvPr/>
        </p:nvSpPr>
        <p:spPr>
          <a:xfrm>
            <a:off x="-7" y="1891429"/>
            <a:ext cx="4103400" cy="418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9"/>
          <p:cNvSpPr txBox="1"/>
          <p:nvPr/>
        </p:nvSpPr>
        <p:spPr>
          <a:xfrm>
            <a:off x="-7" y="1839552"/>
            <a:ext cx="4043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Дополнительные зависимости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79" name="Google Shape;179;p19"/>
          <p:cNvSpPr/>
          <p:nvPr/>
        </p:nvSpPr>
        <p:spPr>
          <a:xfrm>
            <a:off x="-7" y="3008699"/>
            <a:ext cx="4103400" cy="418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9"/>
          <p:cNvSpPr txBox="1"/>
          <p:nvPr/>
        </p:nvSpPr>
        <p:spPr>
          <a:xfrm>
            <a:off x="-7" y="2966353"/>
            <a:ext cx="4043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Сложности для ручных QA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81" name="Google Shape;181;p19"/>
          <p:cNvSpPr txBox="1"/>
          <p:nvPr/>
        </p:nvSpPr>
        <p:spPr>
          <a:xfrm>
            <a:off x="0" y="3906620"/>
            <a:ext cx="37182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Ин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0" y="3699725"/>
            <a:ext cx="37182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Интеграция с CI/CD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83" name="Google Shape;183;p19"/>
          <p:cNvSpPr/>
          <p:nvPr/>
        </p:nvSpPr>
        <p:spPr>
          <a:xfrm>
            <a:off x="0" y="3549239"/>
            <a:ext cx="4103400" cy="418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9"/>
          <p:cNvSpPr txBox="1"/>
          <p:nvPr/>
        </p:nvSpPr>
        <p:spPr>
          <a:xfrm>
            <a:off x="0" y="3506894"/>
            <a:ext cx="4043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Проблема соблюдения синтакиса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185" name="Google Shape;185;p19"/>
          <p:cNvSpPr/>
          <p:nvPr/>
        </p:nvSpPr>
        <p:spPr>
          <a:xfrm>
            <a:off x="-7" y="1342119"/>
            <a:ext cx="4103400" cy="418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9"/>
          <p:cNvSpPr txBox="1"/>
          <p:nvPr/>
        </p:nvSpPr>
        <p:spPr>
          <a:xfrm>
            <a:off x="-7" y="1290242"/>
            <a:ext cx="4043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Неподходящая методология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0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194" name="Google Shape;194;p20"/>
          <p:cNvSpPr txBox="1"/>
          <p:nvPr/>
        </p:nvSpPr>
        <p:spPr>
          <a:xfrm>
            <a:off x="0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b="1" lang="en-US" sz="3000">
                <a:solidFill>
                  <a:srgbClr val="383E42"/>
                </a:solidFill>
              </a:rPr>
              <a:t>Дополнительные зависимости</a:t>
            </a:r>
            <a:endParaRPr b="1" sz="3000"/>
          </a:p>
        </p:txBody>
      </p:sp>
      <p:pic>
        <p:nvPicPr>
          <p:cNvPr id="195" name="Google Shape;19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7907" y="2857838"/>
            <a:ext cx="433733" cy="40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7899" y="3664314"/>
            <a:ext cx="433731" cy="40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1464" y="3230345"/>
            <a:ext cx="420878" cy="40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2820" y="3224584"/>
            <a:ext cx="416668" cy="40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0"/>
          <p:cNvSpPr/>
          <p:nvPr/>
        </p:nvSpPr>
        <p:spPr>
          <a:xfrm rot="2974">
            <a:off x="5589231" y="3289302"/>
            <a:ext cx="693600" cy="287700"/>
          </a:xfrm>
          <a:prstGeom prst="rightArrow">
            <a:avLst>
              <a:gd fmla="val 42359" name="adj1"/>
              <a:gd fmla="val 41494" name="adj2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0"/>
          <p:cNvSpPr/>
          <p:nvPr/>
        </p:nvSpPr>
        <p:spPr>
          <a:xfrm rot="1418">
            <a:off x="6985448" y="3283561"/>
            <a:ext cx="727200" cy="287700"/>
          </a:xfrm>
          <a:prstGeom prst="rightArrow">
            <a:avLst>
              <a:gd fmla="val 42359" name="adj1"/>
              <a:gd fmla="val 41494" name="adj2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0"/>
          <p:cNvSpPr txBox="1"/>
          <p:nvPr/>
        </p:nvSpPr>
        <p:spPr>
          <a:xfrm>
            <a:off x="4471850" y="3596069"/>
            <a:ext cx="15135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Roboto"/>
                <a:ea typeface="Roboto"/>
                <a:cs typeface="Roboto"/>
                <a:sym typeface="Roboto"/>
              </a:rPr>
              <a:t>Step Argument Transformation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20"/>
          <p:cNvSpPr txBox="1"/>
          <p:nvPr/>
        </p:nvSpPr>
        <p:spPr>
          <a:xfrm>
            <a:off x="6130416" y="3644977"/>
            <a:ext cx="10077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Roboto"/>
                <a:ea typeface="Roboto"/>
                <a:cs typeface="Roboto"/>
                <a:sym typeface="Roboto"/>
              </a:rPr>
              <a:t>Test Method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0"/>
          <p:cNvSpPr txBox="1"/>
          <p:nvPr/>
        </p:nvSpPr>
        <p:spPr>
          <a:xfrm>
            <a:off x="2557375" y="3258015"/>
            <a:ext cx="13230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Roboto"/>
                <a:ea typeface="Roboto"/>
                <a:cs typeface="Roboto"/>
                <a:sym typeface="Roboto"/>
              </a:rPr>
              <a:t>Login.feature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p20"/>
          <p:cNvSpPr txBox="1"/>
          <p:nvPr/>
        </p:nvSpPr>
        <p:spPr>
          <a:xfrm>
            <a:off x="2462219" y="4152577"/>
            <a:ext cx="15135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Roboto"/>
                <a:ea typeface="Roboto"/>
                <a:cs typeface="Roboto"/>
                <a:sym typeface="Roboto"/>
              </a:rPr>
              <a:t>Home.feature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" name="Google Shape;20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6462" y="1039991"/>
            <a:ext cx="420877" cy="40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6462" y="1880491"/>
            <a:ext cx="420877" cy="40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3873" y="1416400"/>
            <a:ext cx="433723" cy="435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6970" y="1016387"/>
            <a:ext cx="419858" cy="40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21388" y="1873794"/>
            <a:ext cx="433730" cy="41901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0"/>
          <p:cNvSpPr/>
          <p:nvPr/>
        </p:nvSpPr>
        <p:spPr>
          <a:xfrm rot="642">
            <a:off x="2944325" y="1938572"/>
            <a:ext cx="1607100" cy="291600"/>
          </a:xfrm>
          <a:prstGeom prst="rightArrow">
            <a:avLst>
              <a:gd fmla="val 42359" name="adj1"/>
              <a:gd fmla="val 41494" name="adj2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0"/>
          <p:cNvSpPr/>
          <p:nvPr/>
        </p:nvSpPr>
        <p:spPr>
          <a:xfrm rot="642">
            <a:off x="2922264" y="1073279"/>
            <a:ext cx="1607100" cy="291600"/>
          </a:xfrm>
          <a:prstGeom prst="rightArrow">
            <a:avLst>
              <a:gd fmla="val 42359" name="adj1"/>
              <a:gd fmla="val 41494" name="adj2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0"/>
          <p:cNvSpPr/>
          <p:nvPr/>
        </p:nvSpPr>
        <p:spPr>
          <a:xfrm rot="1199">
            <a:off x="6306862" y="1487918"/>
            <a:ext cx="859800" cy="292200"/>
          </a:xfrm>
          <a:prstGeom prst="rightArrow">
            <a:avLst>
              <a:gd fmla="val 42359" name="adj1"/>
              <a:gd fmla="val 41494" name="adj2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0"/>
          <p:cNvSpPr/>
          <p:nvPr/>
        </p:nvSpPr>
        <p:spPr>
          <a:xfrm rot="5400000">
            <a:off x="5689413" y="857538"/>
            <a:ext cx="483600" cy="1119000"/>
          </a:xfrm>
          <a:prstGeom prst="bentArrow">
            <a:avLst>
              <a:gd fmla="val 25000" name="adj1"/>
              <a:gd fmla="val 25000" name="adj2"/>
              <a:gd fmla="val 0" name="adj3"/>
              <a:gd fmla="val 43750" name="adj4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0"/>
          <p:cNvSpPr/>
          <p:nvPr/>
        </p:nvSpPr>
        <p:spPr>
          <a:xfrm flipH="1" rot="5400000">
            <a:off x="5701386" y="1352495"/>
            <a:ext cx="483600" cy="1095000"/>
          </a:xfrm>
          <a:prstGeom prst="bentArrow">
            <a:avLst>
              <a:gd fmla="val 25000" name="adj1"/>
              <a:gd fmla="val 25000" name="adj2"/>
              <a:gd fmla="val 0" name="adj3"/>
              <a:gd fmla="val 43750" name="adj4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0"/>
          <p:cNvSpPr txBox="1"/>
          <p:nvPr/>
        </p:nvSpPr>
        <p:spPr>
          <a:xfrm>
            <a:off x="2016552" y="1431738"/>
            <a:ext cx="1047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Roboto"/>
                <a:ea typeface="Roboto"/>
                <a:cs typeface="Roboto"/>
                <a:sym typeface="Roboto"/>
              </a:rPr>
              <a:t>LoginTest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20"/>
          <p:cNvSpPr txBox="1"/>
          <p:nvPr/>
        </p:nvSpPr>
        <p:spPr>
          <a:xfrm>
            <a:off x="2016554" y="2291450"/>
            <a:ext cx="1047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Roboto"/>
                <a:ea typeface="Roboto"/>
                <a:cs typeface="Roboto"/>
                <a:sym typeface="Roboto"/>
              </a:rPr>
              <a:t>HomeTest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20"/>
          <p:cNvSpPr txBox="1"/>
          <p:nvPr/>
        </p:nvSpPr>
        <p:spPr>
          <a:xfrm>
            <a:off x="4385959" y="1432499"/>
            <a:ext cx="1168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Roboto"/>
                <a:ea typeface="Roboto"/>
                <a:cs typeface="Roboto"/>
                <a:sym typeface="Roboto"/>
              </a:rPr>
              <a:t>LoginPage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" name="Google Shape;218;p20"/>
          <p:cNvSpPr txBox="1"/>
          <p:nvPr/>
        </p:nvSpPr>
        <p:spPr>
          <a:xfrm>
            <a:off x="4385959" y="2291450"/>
            <a:ext cx="1168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Roboto"/>
                <a:ea typeface="Roboto"/>
                <a:cs typeface="Roboto"/>
                <a:sym typeface="Roboto"/>
              </a:rPr>
              <a:t>HomePage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20"/>
          <p:cNvSpPr txBox="1"/>
          <p:nvPr/>
        </p:nvSpPr>
        <p:spPr>
          <a:xfrm>
            <a:off x="6981099" y="1861607"/>
            <a:ext cx="1047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Roboto"/>
                <a:ea typeface="Roboto"/>
                <a:cs typeface="Roboto"/>
                <a:sym typeface="Roboto"/>
              </a:rPr>
              <a:t>Selenium Webdriver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20"/>
          <p:cNvSpPr/>
          <p:nvPr/>
        </p:nvSpPr>
        <p:spPr>
          <a:xfrm rot="1199">
            <a:off x="4117731" y="3262532"/>
            <a:ext cx="859800" cy="292200"/>
          </a:xfrm>
          <a:prstGeom prst="rightArrow">
            <a:avLst>
              <a:gd fmla="val 42359" name="adj1"/>
              <a:gd fmla="val 41494" name="adj2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0"/>
          <p:cNvSpPr/>
          <p:nvPr/>
        </p:nvSpPr>
        <p:spPr>
          <a:xfrm rot="5400000">
            <a:off x="3743132" y="2875023"/>
            <a:ext cx="483600" cy="633300"/>
          </a:xfrm>
          <a:prstGeom prst="bentArrow">
            <a:avLst>
              <a:gd fmla="val 25000" name="adj1"/>
              <a:gd fmla="val 25000" name="adj2"/>
              <a:gd fmla="val 0" name="adj3"/>
              <a:gd fmla="val 43750" name="adj4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0"/>
          <p:cNvSpPr/>
          <p:nvPr/>
        </p:nvSpPr>
        <p:spPr>
          <a:xfrm flipH="1" rot="5400000">
            <a:off x="3743107" y="3357980"/>
            <a:ext cx="483600" cy="633300"/>
          </a:xfrm>
          <a:prstGeom prst="bentArrow">
            <a:avLst>
              <a:gd fmla="val 25000" name="adj1"/>
              <a:gd fmla="val 25000" name="adj2"/>
              <a:gd fmla="val 0" name="adj3"/>
              <a:gd fmla="val 43750" name="adj4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42470" y="3215594"/>
            <a:ext cx="433723" cy="43509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0"/>
          <p:cNvSpPr txBox="1"/>
          <p:nvPr/>
        </p:nvSpPr>
        <p:spPr>
          <a:xfrm>
            <a:off x="7659696" y="3651913"/>
            <a:ext cx="1047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Roboto"/>
                <a:ea typeface="Roboto"/>
                <a:cs typeface="Roboto"/>
                <a:sym typeface="Roboto"/>
              </a:rPr>
              <a:t>Selenium Webdriver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" name="Google Shape;225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9513" y="3054530"/>
            <a:ext cx="1007795" cy="74568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0"/>
          <p:cNvSpPr txBox="1"/>
          <p:nvPr/>
        </p:nvSpPr>
        <p:spPr>
          <a:xfrm>
            <a:off x="436763" y="3752456"/>
            <a:ext cx="1513500" cy="2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Roboto"/>
                <a:ea typeface="Roboto"/>
                <a:cs typeface="Roboto"/>
                <a:sym typeface="Roboto"/>
              </a:rPr>
              <a:t>Specflow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20"/>
          <p:cNvSpPr/>
          <p:nvPr/>
        </p:nvSpPr>
        <p:spPr>
          <a:xfrm rot="1271">
            <a:off x="1460257" y="3262525"/>
            <a:ext cx="811500" cy="292200"/>
          </a:xfrm>
          <a:prstGeom prst="rightArrow">
            <a:avLst>
              <a:gd fmla="val 42359" name="adj1"/>
              <a:gd fmla="val 0" name="adj2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0"/>
          <p:cNvSpPr/>
          <p:nvPr/>
        </p:nvSpPr>
        <p:spPr>
          <a:xfrm flipH="1" rot="10800000">
            <a:off x="2190736" y="3352534"/>
            <a:ext cx="501900" cy="610500"/>
          </a:xfrm>
          <a:prstGeom prst="bentArrow">
            <a:avLst>
              <a:gd fmla="val 25000" name="adj1"/>
              <a:gd fmla="val 25036" name="adj2"/>
              <a:gd fmla="val 28596" name="adj3"/>
              <a:gd fmla="val 43750" name="adj4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0"/>
          <p:cNvSpPr/>
          <p:nvPr/>
        </p:nvSpPr>
        <p:spPr>
          <a:xfrm>
            <a:off x="2190761" y="2857833"/>
            <a:ext cx="501900" cy="610500"/>
          </a:xfrm>
          <a:prstGeom prst="bentArrow">
            <a:avLst>
              <a:gd fmla="val 25000" name="adj1"/>
              <a:gd fmla="val 25000" name="adj2"/>
              <a:gd fmla="val 24943" name="adj3"/>
              <a:gd fmla="val 43750" name="adj4"/>
            </a:avLst>
          </a:prstGeom>
          <a:solidFill>
            <a:srgbClr val="0094B7"/>
          </a:solidFill>
          <a:ln>
            <a:noFill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7155" y="1177502"/>
            <a:ext cx="5576828" cy="2788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433865"/>
            <a:ext cx="9143999" cy="7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1"/>
          <p:cNvSpPr txBox="1"/>
          <p:nvPr/>
        </p:nvSpPr>
        <p:spPr>
          <a:xfrm>
            <a:off x="1093046" y="4726576"/>
            <a:ext cx="57309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0625" lIns="61225" spcFirstLastPara="1" rIns="61225" wrap="square" tIns="3542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 Black"/>
              <a:buNone/>
            </a:pPr>
            <a:r>
              <a:rPr b="1" lang="en-US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Мир. Дружба. BDD</a:t>
            </a:r>
            <a:endParaRPr sz="1000"/>
          </a:p>
        </p:txBody>
      </p:sp>
      <p:sp>
        <p:nvSpPr>
          <p:cNvPr id="238" name="Google Shape;238;p21"/>
          <p:cNvSpPr txBox="1"/>
          <p:nvPr/>
        </p:nvSpPr>
        <p:spPr>
          <a:xfrm>
            <a:off x="26" y="186859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1100" lIns="62200" spcFirstLastPara="1" rIns="62200" wrap="square" tIns="31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</a:rPr>
              <a:t>Проблемы внутри команды</a:t>
            </a:r>
            <a:endParaRPr sz="1000"/>
          </a:p>
        </p:txBody>
      </p:sp>
      <p:sp>
        <p:nvSpPr>
          <p:cNvPr id="239" name="Google Shape;239;p21"/>
          <p:cNvSpPr/>
          <p:nvPr/>
        </p:nvSpPr>
        <p:spPr>
          <a:xfrm>
            <a:off x="34" y="1936031"/>
            <a:ext cx="3208800" cy="418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1"/>
          <p:cNvSpPr txBox="1"/>
          <p:nvPr/>
        </p:nvSpPr>
        <p:spPr>
          <a:xfrm>
            <a:off x="30224" y="1918528"/>
            <a:ext cx="32088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Мне некогда править разметку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41" name="Google Shape;241;p21"/>
          <p:cNvSpPr txBox="1"/>
          <p:nvPr/>
        </p:nvSpPr>
        <p:spPr>
          <a:xfrm>
            <a:off x="30219" y="2655113"/>
            <a:ext cx="37182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Ин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42" name="Google Shape;242;p21"/>
          <p:cNvSpPr txBox="1"/>
          <p:nvPr/>
        </p:nvSpPr>
        <p:spPr>
          <a:xfrm>
            <a:off x="30219" y="2681204"/>
            <a:ext cx="37182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Интеграция с CI/CD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43" name="Google Shape;243;p21"/>
          <p:cNvSpPr/>
          <p:nvPr/>
        </p:nvSpPr>
        <p:spPr>
          <a:xfrm>
            <a:off x="34" y="1341339"/>
            <a:ext cx="3208800" cy="418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1"/>
          <p:cNvSpPr txBox="1"/>
          <p:nvPr/>
        </p:nvSpPr>
        <p:spPr>
          <a:xfrm>
            <a:off x="30219" y="1289290"/>
            <a:ext cx="4043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Это долго внедрять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45" name="Google Shape;245;p21"/>
          <p:cNvSpPr/>
          <p:nvPr/>
        </p:nvSpPr>
        <p:spPr>
          <a:xfrm>
            <a:off x="34" y="2516605"/>
            <a:ext cx="3208800" cy="418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1"/>
          <p:cNvSpPr txBox="1"/>
          <p:nvPr/>
        </p:nvSpPr>
        <p:spPr>
          <a:xfrm>
            <a:off x="30219" y="2488374"/>
            <a:ext cx="4043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Пусть этим занимаются QA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47" name="Google Shape;247;p21"/>
          <p:cNvSpPr txBox="1"/>
          <p:nvPr/>
        </p:nvSpPr>
        <p:spPr>
          <a:xfrm>
            <a:off x="34" y="3454554"/>
            <a:ext cx="37182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Ин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48" name="Google Shape;248;p21"/>
          <p:cNvSpPr txBox="1"/>
          <p:nvPr/>
        </p:nvSpPr>
        <p:spPr>
          <a:xfrm>
            <a:off x="34" y="3247659"/>
            <a:ext cx="37182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Интеграция с CI/CD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249" name="Google Shape;249;p21"/>
          <p:cNvSpPr/>
          <p:nvPr/>
        </p:nvSpPr>
        <p:spPr>
          <a:xfrm>
            <a:off x="34" y="3097178"/>
            <a:ext cx="3208800" cy="418500"/>
          </a:xfrm>
          <a:prstGeom prst="homePlate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1"/>
          <p:cNvSpPr txBox="1"/>
          <p:nvPr/>
        </p:nvSpPr>
        <p:spPr>
          <a:xfrm>
            <a:off x="30225" y="3061249"/>
            <a:ext cx="4043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2200" lIns="62200" spcFirstLastPara="1" rIns="62200" wrap="square" tIns="62200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Почему у нас столько митингов?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