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446" autoAdjust="0"/>
  </p:normalViewPr>
  <p:slideViewPr>
    <p:cSldViewPr snapToGrid="0">
      <p:cViewPr varScale="1">
        <p:scale>
          <a:sx n="91" d="100"/>
          <a:sy n="91" d="100"/>
        </p:scale>
        <p:origin x="-22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15C6919B-507F-40C4-8CC1-7FC4312D5960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6EC925D0-9AA2-47FF-9A45-A359078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3278C01B-CB11-4E26-8EC9-D4A59BAB827F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99DEDEF0-64AD-4998-9B3A-53BD697C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35144-0FA5-4908-8CCC-ECABA1AEAF15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джиметре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есть такой замечательный инструмент как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Script recorder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Именно с помощью него и производится запись скрипта: т.е. он формирует список семплов при ручном прогоне скрипта через браузер.  Но для корреляции нам необходимы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не только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Для этого можно использовать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листенер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будет перехватывать ответы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’а.  Это путь наименьшего сопротивления и позволяет добавить нужную нам функциональность без особых проблем.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Вроде все гладко, но если начать рыть глубже то мы увидим, что прямой связи между семплом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листенере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существует. Что-же делать? Ничего. Мы сразу решили что делаем плагин, а не меняем структуру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джиметра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поэтому  придётся что-то придумывать.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углубляясь в дебри программирования имеем  следующий результат 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Плагин , работает по принципу стандартного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листенера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при прогоне или записи скрипта данные перехватываются и сохраняются.  Если запрос сформирован через HTTP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он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парсится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определяются параметры запроса,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coockie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пути и т.д. Иначе данные запроса не отображаются и не обрабатываются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просмотре параметров запроса происходит поиск значений в списке предшествующих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сохраненных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листенере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каждого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выводится только первое вхождение искомого параметра. Список найденных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отображается в отдельной таблице: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запрос, в котором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присутсвует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искомое значение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кусок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искомым значением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расположение искомого элемента 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coockie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найден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куки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найден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regexp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для поиска данных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regexp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соответствующая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вставки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Опционально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Настроить дефолтный список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можно, указав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соответсвуюие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данные в файле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jmeter.properties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Используются следующие регулярные выражения 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dependency.regexp.in - для формирования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regexp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Значение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по-умолчанию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}=${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}|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='${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}'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='${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}'|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=\\'${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}\\'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=\\'${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}\\'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dependency.regexp.out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для формирования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regexp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Значение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по-умолчанию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}=([^'&amp;]+)|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='${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}'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='([^']+)'|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=\\'${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}\\'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=\\'([^\\]+)\\'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использовании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происходит замена параметров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- наименование параметра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${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- значение параметра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возможность сравнить данные двух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листенеров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поиска изменяемых параметров. В этом случае необходимо выбрать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листенер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pflb@Dependency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сравнения и алгоритм поиска вершины. Если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будет найден аналог, то это приведет к процедуре сравнения параметров запроса.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поиска корреляции надо выбрать следующие значения 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листенер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деревом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 которых и будет выбираться запрос для сравнения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алгоритм выбора вершины 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поиск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производится с вершины дерева до нахождения первого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аналогичным URL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поиск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производится с учетом порядка нахождения текущей вершины в дереве. Т.е. ищется вершина точно с таким же расположением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сравнения каждый параметр может принять одно из следующих состояний 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Соответсвует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иконка успешного выполнения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соответсвует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иконка предупреждения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найден - иконка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отсутсвует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автоматической вставки постпроцессора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необходимо дважды кликнуть на строку таблицы с коррелируемым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Откроется диалог со следующим списком параметров 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список семплов, которые могли быть источником получения коррелируемого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Именно в этот семпл будет вставлен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постопроцессор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параметра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Sub-samples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поиск переменной будет происходить в подзапросах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регулярное выражение , используемое при создании постпроцессора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автоматической вставки постпроцессора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необходимо дважды кликнуть на строку таблицы с коррелируемым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Откроется диалог со следующим списком параметров 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список семплов, которые могли быть источником получения коррелируемого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Именно в этот семпл будет вставлен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постопроцессор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параметра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Sub-samples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поиск переменной будет происходить в подзапросах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регулярное выражение , используемое при создании постпроцессора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автоматической вставки постпроцессора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необходимо дважды кликнуть на строку таблицы с коррелируемым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Откроется диалог со следующим списком параметров 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список семплов, которые могли быть источником получения коррелируемого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Именно в этот семпл будет вставлен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постопроцессор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параметра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Sub-samples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поиск переменной будет происходить в подзапросах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регулярное выражение , используемое при создании постпроцессора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раз,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когда мы начинает разработку скриптов, остро встает вопрос об используемых инструментах: платный или бесплатный, какие удобные инструменты он имеет, сколько времени займет разработка с помощью того или иного инструмента. Как правило мы получаем следующую картину 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либо мы используем платные средства с кучей приятных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полюшек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получаем результат быстро(но дорого)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либо используем бесплатные средства с меньшей функциональностью и тратим больше времени и сил.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секрет, что Заказчики в большинстве предпочитают бесплатное программное обеспечение.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же тогда нам остается? Взять ноги в руки  и делать всю грязную нудную работу вот этими же руками и глазами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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не ходить далеко за примером 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любимое средство нагрузочного тестирования веб-систем это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Apache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JMeter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не буду перечислять все плюшки этого инструмента : и бесплатный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опенсорсный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обладает многими приятными фишками, и позволяет( я почти в этом уверена)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доапдейтить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желании свою функциональность до уровня космического корабля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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создания тестов под веб он обладает по сути всей нужной функциональностью.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6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давайте начнем сначала. Что самое трудоемкое в процессе создания скрипта? Наверно это запись и поиск динамических параметров.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Да, с процессом записи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JMeter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справляется на 5, но что делать с поиском параметров? Ведь если мы тестируем сложную систему, то эта задача становится отнюдь не тривиальной: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надо найти все параметры запросов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определить являются ли они динамическими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найти зависимости (провести корреляцию)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нужные экстракторы и заменить константы на переменные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Фронт работ не маленький, особенно если эти зависимости отнюдь не очевидны.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0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. 1 пункт. Ну с этим пунктом думаю всем все понятно, не будем заострять внимание. Этот способ жесток и беспощаден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Ручная корреляция – включаем мозг, находим нужные параметры руками/глазами с помощью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сущестсвующих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инструментов и добавляем нужные нам зависимости. Получаем правильный результат с меньшими усилиями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без явных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кривоватостей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Автоматическая корреляция – все пускаем на самотек под управлением инструмента НТ и получаем нечто неопределенное. Мы можем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получить хороший результат, не спорю.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только в простых случаях. Вероятнее всего , что в результате такой автоматической корреляции мы получим вовсе не то ,что ожидалось.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 этим и следующим кадром сделать анимацию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что же нам надо?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будем реалистами и скажем 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Автоматическая корреляция нам не нужна, но было бы здорово видеть параметры, которые изменяются от прогона к прогону.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еще было бы здорово видеть, из каких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 параметры берутся и вставлять экстракторы  и соответствующие переменные.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искать эти зависимости ? Использовать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Какие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использовать? Как настроить список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мы получаем нужные нам параметры с помощью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как повлиять на процесс вставки экстрактора : как минимум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для него должна быть адекватной (тут надо понимать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поиска и экстрактора – это разные вещи)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много вопросов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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самый последний из них 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все это прикрутить к нашему любимому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Jmeter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так, все здорово, но что же все таки делать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джиметром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Понятно что это должен быть отдельный плагин, который просто добавляет новую функциональность и который можно прицепить к любому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инстансу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без особых проблем. Никаких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изменений в структуре быть не должно.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кто работал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джиметром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знают что среди стандартных элементов можно выделить такие как 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семпл  - собственно через семплы  и выполняются  нужные нам действия.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листенер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агрегирует результаты выполнения семплов и отображает или каким-то еще образом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обрабтывает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полученные результаты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контроллеры – контролируют процесс выполнения семплов , ну или позволяют их записывать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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 коррелятор должен уметь  прогнать/записать семплы, сохранить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реквесты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респонсами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проанализировать и вставить экстракторы с соответствующими переменными в нужные нам семплы.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EDEF0-64AD-4998-9B3A-53BD697CCA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9179"/>
            <a:ext cx="7772400" cy="1170072"/>
          </a:xfr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2653"/>
            <a:ext cx="6400800" cy="6737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1963" y="2746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/>
          <a:lstStyle/>
          <a:p>
            <a:pPr eaLnBrk="1" hangingPunct="1"/>
            <a:r>
              <a:rPr lang="ru-RU" sz="3400" dirty="0" smtClean="0">
                <a:latin typeface="Arial" charset="0"/>
              </a:rPr>
              <a:t>Коррелятор </a:t>
            </a:r>
            <a:r>
              <a:rPr lang="ru-RU" sz="3400" dirty="0">
                <a:latin typeface="Arial" charset="0"/>
              </a:rPr>
              <a:t>для </a:t>
            </a:r>
            <a:r>
              <a:rPr lang="en-US" sz="3400" dirty="0" err="1" smtClean="0">
                <a:latin typeface="Arial" charset="0"/>
              </a:rPr>
              <a:t>J</a:t>
            </a:r>
            <a:r>
              <a:rPr lang="en-US" sz="3400" dirty="0" err="1">
                <a:latin typeface="Arial" charset="0"/>
              </a:rPr>
              <a:t>M</a:t>
            </a:r>
            <a:r>
              <a:rPr lang="en-US" sz="3400" dirty="0" err="1" smtClean="0">
                <a:latin typeface="Arial" charset="0"/>
              </a:rPr>
              <a:t>eter</a:t>
            </a:r>
            <a:endParaRPr lang="en-US" sz="3400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772400" cy="533400"/>
          </a:xfrm>
        </p:spPr>
        <p:txBody>
          <a:bodyPr anchor="ctr"/>
          <a:lstStyle/>
          <a:p>
            <a:pPr eaLnBrk="1" hangingPunct="1"/>
            <a:r>
              <a:rPr lang="ru-RU" dirty="0" err="1" smtClean="0">
                <a:solidFill>
                  <a:srgbClr val="898989"/>
                </a:solidFill>
              </a:rPr>
              <a:t>Ковязина</a:t>
            </a:r>
            <a:r>
              <a:rPr lang="ru-RU" dirty="0" smtClean="0">
                <a:solidFill>
                  <a:srgbClr val="898989"/>
                </a:solidFill>
              </a:rPr>
              <a:t> Алена</a:t>
            </a:r>
            <a:r>
              <a:rPr lang="ru-RU" dirty="0">
                <a:solidFill>
                  <a:srgbClr val="898989"/>
                </a:solidFill>
              </a:rPr>
              <a:t>. ООО "</a:t>
            </a:r>
            <a:r>
              <a:rPr lang="ru-RU" dirty="0" err="1">
                <a:solidFill>
                  <a:srgbClr val="898989"/>
                </a:solidFill>
              </a:rPr>
              <a:t>Перфоманс</a:t>
            </a:r>
            <a:r>
              <a:rPr lang="ru-RU" dirty="0">
                <a:solidFill>
                  <a:srgbClr val="898989"/>
                </a:solidFill>
              </a:rPr>
              <a:t> </a:t>
            </a:r>
            <a:r>
              <a:rPr lang="ru-RU" dirty="0" err="1">
                <a:solidFill>
                  <a:srgbClr val="898989"/>
                </a:solidFill>
              </a:rPr>
              <a:t>Лаб</a:t>
            </a:r>
            <a:r>
              <a:rPr lang="ru-RU" dirty="0" smtClean="0">
                <a:solidFill>
                  <a:srgbClr val="898989"/>
                </a:solidFill>
              </a:rPr>
              <a:t>"</a:t>
            </a:r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199"/>
            <a:ext cx="7315200" cy="4564049"/>
          </a:xfrm>
          <a:prstGeom prst="rect">
            <a:avLst/>
          </a:prstGeom>
        </p:spPr>
      </p:pic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Ингр</a:t>
            </a:r>
            <a:r>
              <a:rPr lang="ru-RU" dirty="0"/>
              <a:t>е</a:t>
            </a:r>
            <a:r>
              <a:rPr lang="ru-RU" dirty="0" smtClean="0"/>
              <a:t>диенты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403"/>
            <a:ext cx="8229600" cy="4525963"/>
          </a:xfrm>
        </p:spPr>
        <p:txBody>
          <a:bodyPr/>
          <a:lstStyle/>
          <a:p>
            <a:r>
              <a:rPr lang="ru-RU" dirty="0" smtClean="0"/>
              <a:t>Семпл</a:t>
            </a:r>
          </a:p>
          <a:p>
            <a:r>
              <a:rPr lang="ru-RU" dirty="0" err="1" smtClean="0"/>
              <a:t>Листенер</a:t>
            </a:r>
            <a:endParaRPr lang="ru-RU" dirty="0" smtClean="0"/>
          </a:p>
          <a:p>
            <a:r>
              <a:rPr lang="ru-RU" dirty="0" smtClean="0"/>
              <a:t>Контроллер</a:t>
            </a:r>
          </a:p>
        </p:txBody>
      </p:sp>
    </p:spTree>
    <p:extLst>
      <p:ext uri="{BB962C8B-B14F-4D97-AF65-F5344CB8AC3E}">
        <p14:creationId xmlns:p14="http://schemas.microsoft.com/office/powerpoint/2010/main" val="5866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Рецепт приготовления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403"/>
            <a:ext cx="8229600" cy="4525963"/>
          </a:xfrm>
        </p:spPr>
        <p:txBody>
          <a:bodyPr/>
          <a:lstStyle/>
          <a:p>
            <a:r>
              <a:rPr lang="ru-RU" dirty="0" smtClean="0"/>
              <a:t>Используем </a:t>
            </a:r>
            <a:r>
              <a:rPr lang="ru-RU" dirty="0" err="1" smtClean="0"/>
              <a:t>листенер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20" y="2111339"/>
            <a:ext cx="4716781" cy="29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Поиск коррелируемых </a:t>
            </a:r>
            <a:r>
              <a:rPr lang="ru-RU" dirty="0" err="1"/>
              <a:t>респонсов</a:t>
            </a:r>
            <a:endParaRPr lang="ru-RU" dirty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403"/>
            <a:ext cx="8229600" cy="45259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7" y="1338922"/>
            <a:ext cx="8666203" cy="528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лево 4"/>
          <p:cNvSpPr/>
          <p:nvPr/>
        </p:nvSpPr>
        <p:spPr>
          <a:xfrm>
            <a:off x="7363953" y="5078450"/>
            <a:ext cx="978408" cy="484632"/>
          </a:xfrm>
          <a:prstGeom prst="leftArrow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Настройка регулярных выражений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403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</a:rPr>
              <a:t>${</a:t>
            </a:r>
            <a:r>
              <a:rPr lang="ru-RU" sz="1800" dirty="0" err="1">
                <a:latin typeface="+mn-lt"/>
              </a:rPr>
              <a:t>name</a:t>
            </a:r>
            <a:r>
              <a:rPr lang="ru-RU" sz="1800" dirty="0">
                <a:latin typeface="+mn-lt"/>
              </a:rPr>
              <a:t>} - наименование параметра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${</a:t>
            </a:r>
            <a:r>
              <a:rPr lang="ru-RU" sz="1800" dirty="0" err="1">
                <a:latin typeface="+mn-lt"/>
              </a:rPr>
              <a:t>value</a:t>
            </a:r>
            <a:r>
              <a:rPr lang="ru-RU" sz="1800" dirty="0">
                <a:latin typeface="+mn-lt"/>
              </a:rPr>
              <a:t>} - значение параметра</a:t>
            </a:r>
          </a:p>
          <a:p>
            <a:pPr lvl="1"/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" y="2222936"/>
            <a:ext cx="8750224" cy="3643710"/>
          </a:xfrm>
          <a:prstGeom prst="rect">
            <a:avLst/>
          </a:prstGeom>
        </p:spPr>
      </p:pic>
      <p:sp>
        <p:nvSpPr>
          <p:cNvPr id="3" name="Стрелка вверх 2"/>
          <p:cNvSpPr/>
          <p:nvPr/>
        </p:nvSpPr>
        <p:spPr>
          <a:xfrm>
            <a:off x="1930279" y="3816083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6345165" y="3816083"/>
            <a:ext cx="484632" cy="978408"/>
          </a:xfrm>
          <a:prstGeom prst="upArrow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8" y="1204717"/>
            <a:ext cx="8677443" cy="4087159"/>
          </a:xfrm>
          <a:prstGeom prst="rect">
            <a:avLst/>
          </a:prstGeom>
        </p:spPr>
      </p:pic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Изменяемые параметры</a:t>
            </a:r>
            <a:endParaRPr lang="ru-RU" dirty="0" smtClean="0"/>
          </a:p>
        </p:txBody>
      </p:sp>
      <p:sp>
        <p:nvSpPr>
          <p:cNvPr id="5" name="Стрелка влево 4"/>
          <p:cNvSpPr/>
          <p:nvPr/>
        </p:nvSpPr>
        <p:spPr>
          <a:xfrm>
            <a:off x="2617076" y="4617825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6967412" y="2372002"/>
            <a:ext cx="978408" cy="484632"/>
          </a:xfrm>
          <a:prstGeom prst="leftArrow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лево 1"/>
          <p:cNvSpPr/>
          <p:nvPr/>
        </p:nvSpPr>
        <p:spPr>
          <a:xfrm>
            <a:off x="3670840" y="4860141"/>
            <a:ext cx="978408" cy="484632"/>
          </a:xfrm>
          <a:prstGeom prst="leftArrow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6" y="1117554"/>
            <a:ext cx="8009627" cy="5435571"/>
          </a:xfrm>
          <a:prstGeom prst="rect">
            <a:avLst/>
          </a:prstGeom>
        </p:spPr>
      </p:pic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Вставка экстрактора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873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403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</a:rPr>
              <a:t>Поиск параметров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</a:rPr>
              <a:t>Поиск зависимостей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</a:rPr>
              <a:t>Настройка </a:t>
            </a:r>
            <a:r>
              <a:rPr lang="ru-RU" sz="1800" dirty="0" err="1" smtClean="0">
                <a:latin typeface="+mn-lt"/>
              </a:rPr>
              <a:t>регулярок</a:t>
            </a:r>
            <a:endParaRPr lang="ru-RU" sz="1800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</a:rPr>
              <a:t>Вставка экстракторов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18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</a:rPr>
              <a:t>Все так же бесплатно</a:t>
            </a:r>
          </a:p>
          <a:p>
            <a:pPr marL="457200" lvl="1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75" y="1600200"/>
            <a:ext cx="4413143" cy="44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28838"/>
            <a:ext cx="3657600" cy="3657600"/>
          </a:xfrm>
          <a:prstGeom prst="rect">
            <a:avLst/>
          </a:prstGeom>
        </p:spPr>
      </p:pic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Вопросы и ответы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403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</a:rPr>
              <a:t>Контакты : </a:t>
            </a:r>
            <a:endParaRPr lang="en-US" sz="1800" dirty="0" smtClean="0">
              <a:latin typeface="+mn-l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Skype: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alee1933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Email: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e.kovyazina@pflb.ru</a:t>
            </a:r>
            <a:endParaRPr lang="ru-RU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50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Тестирование </a:t>
            </a:r>
            <a:r>
              <a:rPr lang="en-US" dirty="0" smtClean="0"/>
              <a:t>WEB</a:t>
            </a:r>
            <a:r>
              <a:rPr lang="ru-RU" dirty="0" smtClean="0"/>
              <a:t>: проблемы с </a:t>
            </a:r>
            <a:r>
              <a:rPr lang="ru-RU" dirty="0"/>
              <a:t>определением параметров, передаваемых от запроса к запросу в сложных </a:t>
            </a:r>
            <a:r>
              <a:rPr lang="ru-RU" dirty="0" smtClean="0"/>
              <a:t>системах; </a:t>
            </a:r>
          </a:p>
          <a:p>
            <a:r>
              <a:rPr lang="ru-RU" dirty="0" smtClean="0"/>
              <a:t>Корреляция, подходы; 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Кухня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err="1" smtClean="0"/>
              <a:t>Jmeter</a:t>
            </a:r>
            <a:r>
              <a:rPr lang="en-US" dirty="0" smtClean="0"/>
              <a:t>;</a:t>
            </a:r>
          </a:p>
          <a:p>
            <a:r>
              <a:rPr lang="ru-RU" dirty="0" smtClean="0"/>
              <a:t>Реализация плагина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Вопросы </a:t>
            </a:r>
            <a:r>
              <a:rPr lang="ru-RU" dirty="0"/>
              <a:t>и ответы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Выбор инструмента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34" y="3429000"/>
            <a:ext cx="4342925" cy="289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38012" y="3429000"/>
            <a:ext cx="113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JMeter</a:t>
            </a:r>
            <a:r>
              <a:rPr lang="ru-RU" dirty="0"/>
              <a:t>?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Новая функциональность? </a:t>
            </a: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91" y="1600200"/>
            <a:ext cx="4262437" cy="500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Тестирование </a:t>
            </a:r>
            <a:r>
              <a:rPr lang="en-US" dirty="0" smtClean="0"/>
              <a:t>WEB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Найти параметры</a:t>
            </a:r>
          </a:p>
          <a:p>
            <a:r>
              <a:rPr lang="ru-RU" dirty="0" smtClean="0"/>
              <a:t>Являются ли они динамическими?</a:t>
            </a:r>
          </a:p>
          <a:p>
            <a:r>
              <a:rPr lang="ru-RU" dirty="0" smtClean="0"/>
              <a:t>Найти зависимости</a:t>
            </a:r>
          </a:p>
          <a:p>
            <a:r>
              <a:rPr lang="ru-RU" dirty="0" smtClean="0"/>
              <a:t>Добавить экстракторы</a:t>
            </a:r>
          </a:p>
          <a:p>
            <a:r>
              <a:rPr lang="ru-RU" dirty="0" smtClean="0"/>
              <a:t>Заменить константы на переменные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18180"/>
            <a:ext cx="3810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Подход 1 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ru-RU" dirty="0" smtClean="0"/>
              <a:t>Делаем все сами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2234629" cy="48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Подход 2 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Ручная корреляция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22550"/>
            <a:ext cx="7315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Подход 3 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Автоматическая корреляция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4057"/>
            <a:ext cx="4114800" cy="404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74357"/>
            <a:ext cx="2234629" cy="4864499"/>
          </a:xfrm>
          <a:prstGeom prst="rect">
            <a:avLst/>
          </a:prstGeom>
        </p:spPr>
      </p:pic>
      <p:sp>
        <p:nvSpPr>
          <p:cNvPr id="2" name="Равно 1"/>
          <p:cNvSpPr/>
          <p:nvPr/>
        </p:nvSpPr>
        <p:spPr>
          <a:xfrm>
            <a:off x="5029200" y="3429000"/>
            <a:ext cx="13716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1" b="-1791"/>
          <a:stretch/>
        </p:blipFill>
        <p:spPr>
          <a:xfrm>
            <a:off x="4572000" y="2211376"/>
            <a:ext cx="4114800" cy="405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ХМММ…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20403"/>
            <a:ext cx="8229600" cy="4525963"/>
          </a:xfrm>
        </p:spPr>
        <p:txBody>
          <a:bodyPr/>
          <a:lstStyle/>
          <a:p>
            <a:r>
              <a:rPr lang="ru-RU" dirty="0" smtClean="0"/>
              <a:t>Видеть изменяемые параметры</a:t>
            </a:r>
          </a:p>
          <a:p>
            <a:r>
              <a:rPr lang="ru-RU" dirty="0" smtClean="0"/>
              <a:t>Из каких </a:t>
            </a:r>
            <a:r>
              <a:rPr lang="ru-RU" dirty="0" err="1" smtClean="0"/>
              <a:t>респонсов</a:t>
            </a:r>
            <a:r>
              <a:rPr lang="ru-RU" dirty="0" smtClean="0"/>
              <a:t> они берутся</a:t>
            </a:r>
          </a:p>
          <a:p>
            <a:r>
              <a:rPr lang="ru-RU" dirty="0" smtClean="0"/>
              <a:t>Настроить регулярные выражения для поиска и вставки</a:t>
            </a:r>
          </a:p>
          <a:p>
            <a:endParaRPr lang="ru-RU" dirty="0"/>
          </a:p>
          <a:p>
            <a:r>
              <a:rPr lang="ru-RU" dirty="0" smtClean="0"/>
              <a:t>Как прикрутить все это к </a:t>
            </a:r>
            <a:r>
              <a:rPr lang="en-US" dirty="0" err="1" smtClean="0"/>
              <a:t>JMeter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83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Verdana"/>
        <a:cs typeface="Verdana"/>
      </a:majorFont>
      <a:minorFont>
        <a:latin typeface="Arial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1429</Words>
  <Application>Microsoft Office PowerPoint</Application>
  <PresentationFormat>Экран (4:3)</PresentationFormat>
  <Paragraphs>156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2_Office Theme</vt:lpstr>
      <vt:lpstr>Коррелятор для JMeter</vt:lpstr>
      <vt:lpstr>План доклада</vt:lpstr>
      <vt:lpstr>Выбор инструмента</vt:lpstr>
      <vt:lpstr>Apache JMeter?</vt:lpstr>
      <vt:lpstr>Тестирование WEB</vt:lpstr>
      <vt:lpstr>Подход 1 </vt:lpstr>
      <vt:lpstr>Подход 2 </vt:lpstr>
      <vt:lpstr>Подход 3 </vt:lpstr>
      <vt:lpstr>ХМММ…</vt:lpstr>
      <vt:lpstr>Ингредиенты</vt:lpstr>
      <vt:lpstr>Рецепт приготовления</vt:lpstr>
      <vt:lpstr>Поиск коррелируемых респонсов</vt:lpstr>
      <vt:lpstr>Настройка регулярных выражений</vt:lpstr>
      <vt:lpstr>Изменяемые параметры</vt:lpstr>
      <vt:lpstr>Вставка экстрактора</vt:lpstr>
      <vt:lpstr>Итог</vt:lpstr>
      <vt:lpstr>Вопросы и ответы</vt:lpstr>
    </vt:vector>
  </TitlesOfParts>
  <Company>УЦ Люксофт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тестированием. Анализ типичных проблем</dc:title>
  <dc:creator>Александр Александров</dc:creator>
  <cp:lastModifiedBy>user</cp:lastModifiedBy>
  <cp:revision>113</cp:revision>
  <dcterms:created xsi:type="dcterms:W3CDTF">2008-04-02T17:11:54Z</dcterms:created>
  <dcterms:modified xsi:type="dcterms:W3CDTF">2014-03-06T08:21:39Z</dcterms:modified>
</cp:coreProperties>
</file>