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trictFirstAndLastChars="0" saveSubsetFonts="1" autoCompressPictures="0">
  <p:sldMasterIdLst>
    <p:sldMasterId id="2147483649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6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5" d="100"/>
          <a:sy n="85" d="100"/>
        </p:scale>
        <p:origin x="-720" y="-51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429529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" name="Shape 1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4" name="Shape 9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4" name="Shape 11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5" name="Shape 10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3" name="Shape 12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4" name="Shape 13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40" name="Shape 14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2" name="Shape 1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8" name="Shape 1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4" name="Shape 1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71" name="Shape 17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3" name="Shape 2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77" name="Shape 17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83" name="Shape 1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6" name="Shape 3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8" name="Shape 4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5" name="Shape 5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3" name="Shape 6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2" name="Shape 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 txBox="1">
            <a:spLocks noGrp="1"/>
          </p:cNvSpPr>
          <p:nvPr>
            <p:ph type="ctrTitle"/>
          </p:nvPr>
        </p:nvSpPr>
        <p:spPr>
          <a:xfrm>
            <a:off x="685800" y="4259178"/>
            <a:ext cx="7772400" cy="1169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spcAft>
                <a:spcPts val="0"/>
              </a:spcAft>
              <a:defRPr/>
            </a:lvl1pPr>
            <a:lvl2pPr marL="0" marR="0" indent="0" algn="ctr" rtl="0">
              <a:spcBef>
                <a:spcPts val="0"/>
              </a:spcBef>
              <a:spcAft>
                <a:spcPts val="0"/>
              </a:spcAft>
              <a:defRPr/>
            </a:lvl2pPr>
            <a:lvl3pPr marL="0" marR="0" indent="0" algn="ctr" rtl="0">
              <a:spcBef>
                <a:spcPts val="0"/>
              </a:spcBef>
              <a:spcAft>
                <a:spcPts val="0"/>
              </a:spcAft>
              <a:defRPr/>
            </a:lvl3pPr>
            <a:lvl4pPr marL="0" marR="0" indent="0" algn="ctr" rtl="0">
              <a:spcBef>
                <a:spcPts val="0"/>
              </a:spcBef>
              <a:spcAft>
                <a:spcPts val="0"/>
              </a:spcAft>
              <a:defRPr/>
            </a:lvl4pPr>
            <a:lvl5pPr marL="0" marR="0" indent="0"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marR="0" indent="0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marR="0" indent="0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marR="0" indent="0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marR="0" indent="0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subTitle" idx="1"/>
          </p:nvPr>
        </p:nvSpPr>
        <p:spPr>
          <a:xfrm>
            <a:off x="1371600" y="5582653"/>
            <a:ext cx="6400799" cy="673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/>
            </a:lvl1pPr>
            <a:lvl2pPr marL="457200" marR="0" indent="0" algn="ctr" rtl="0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Font typeface="Verdana"/>
              <a:buNone/>
              <a:defRPr/>
            </a:lvl2pPr>
            <a:lvl3pPr marL="914400" marR="0" indent="0" algn="ctr" rtl="0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Font typeface="Verdana"/>
              <a:buNone/>
              <a:defRPr/>
            </a:lvl3pPr>
            <a:lvl4pPr marL="1371600" marR="0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Verdana"/>
              <a:buNone/>
              <a:defRPr/>
            </a:lvl4pPr>
            <a:lvl5pPr marL="1828800" marR="0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Verdana"/>
              <a:buNone/>
              <a:defRPr/>
            </a:lvl5pPr>
            <a:lvl6pPr marL="2286000" marR="0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/>
            </a:lvl6pPr>
            <a:lvl7pPr marL="2743200" marR="0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/>
            </a:lvl7pPr>
            <a:lvl8pPr marL="3200400" marR="0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/>
            </a:lvl8pPr>
            <a:lvl9pPr marL="3657600" marR="0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>
            <a:spLocks noGrp="1"/>
          </p:cNvSpPr>
          <p:nvPr>
            <p:ph type="title"/>
          </p:nvPr>
        </p:nvSpPr>
        <p:spPr>
          <a:xfrm>
            <a:off x="1731963" y="274637"/>
            <a:ext cx="69549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spcAft>
                <a:spcPts val="0"/>
              </a:spcAft>
              <a:defRPr/>
            </a:lvl1pPr>
            <a:lvl2pPr marL="0" marR="0" indent="0" algn="ctr" rtl="0">
              <a:spcBef>
                <a:spcPts val="0"/>
              </a:spcBef>
              <a:spcAft>
                <a:spcPts val="0"/>
              </a:spcAft>
              <a:defRPr/>
            </a:lvl2pPr>
            <a:lvl3pPr marL="0" marR="0" indent="0" algn="ctr" rtl="0">
              <a:spcBef>
                <a:spcPts val="0"/>
              </a:spcBef>
              <a:spcAft>
                <a:spcPts val="0"/>
              </a:spcAft>
              <a:defRPr/>
            </a:lvl3pPr>
            <a:lvl4pPr marL="0" marR="0" indent="0" algn="ctr" rtl="0">
              <a:spcBef>
                <a:spcPts val="0"/>
              </a:spcBef>
              <a:spcAft>
                <a:spcPts val="0"/>
              </a:spcAft>
              <a:defRPr/>
            </a:lvl4pPr>
            <a:lvl5pPr marL="0" marR="0" indent="0"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marR="0" indent="0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marR="0" indent="0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marR="0" indent="0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marR="0" indent="0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1pPr>
            <a:lvl2pPr marL="742950" marR="0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Verdana"/>
              <a:buChar char="–"/>
              <a:defRPr/>
            </a:lvl2pPr>
            <a:lvl3pPr marL="1143000" marR="0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Verdana"/>
              <a:buChar char="•"/>
              <a:defRPr/>
            </a:lvl3pPr>
            <a:lvl4pPr marL="1600200" marR="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Verdana"/>
              <a:buChar char="–"/>
              <a:defRPr/>
            </a:lvl4pPr>
            <a:lvl5pPr marL="2057400" marR="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Verdana"/>
              <a:buChar char="»"/>
              <a:defRPr/>
            </a:lvl5pPr>
            <a:lvl6pPr marL="2514600" marR="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6pPr>
            <a:lvl7pPr marL="2971800" marR="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7pPr>
            <a:lvl8pPr marL="3429000" marR="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8pPr>
            <a:lvl9pPr marL="3886200" marR="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</p:sldLayoutIdLst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gif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Shape 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Shape 12"/>
          <p:cNvSpPr txBox="1">
            <a:spLocks noGrp="1"/>
          </p:cNvSpPr>
          <p:nvPr>
            <p:ph type="ctrTitle"/>
          </p:nvPr>
        </p:nvSpPr>
        <p:spPr>
          <a:xfrm>
            <a:off x="685800" y="4259178"/>
            <a:ext cx="7772400" cy="1169999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600" b="1"/>
              <a:t>Тестирование наукоёмких SDK</a:t>
            </a:r>
          </a:p>
        </p:txBody>
      </p:sp>
      <p:sp>
        <p:nvSpPr>
          <p:cNvPr id="13" name="Shape 13"/>
          <p:cNvSpPr txBox="1">
            <a:spLocks noGrp="1"/>
          </p:cNvSpPr>
          <p:nvPr>
            <p:ph type="subTitle" idx="1"/>
          </p:nvPr>
        </p:nvSpPr>
        <p:spPr>
          <a:xfrm>
            <a:off x="1371600" y="5295503"/>
            <a:ext cx="6400799" cy="6738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 sz="2400">
                <a:solidFill>
                  <a:srgbClr val="009AA6"/>
                </a:solidFill>
              </a:rPr>
              <a:t>Виктория Манукянц и Вадим Щемелинин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>
                <a:solidFill>
                  <a:srgbClr val="009AA6"/>
                </a:solidFill>
              </a:rPr>
              <a:t>Центр Речевых Технологий</a:t>
            </a:r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>
            <a:spLocks noGrp="1"/>
          </p:cNvSpPr>
          <p:nvPr>
            <p:ph type="ctrTitle"/>
          </p:nvPr>
        </p:nvSpPr>
        <p:spPr>
          <a:xfrm>
            <a:off x="685800" y="1440463"/>
            <a:ext cx="7772400" cy="934500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pPr>
              <a:spcBef>
                <a:spcPts val="0"/>
              </a:spcBef>
              <a:buNone/>
            </a:pPr>
            <a:r>
              <a:rPr lang="en" sz="2400" i="1">
                <a:solidFill>
                  <a:srgbClr val="009AA6"/>
                </a:solidFill>
              </a:rPr>
              <a:t>Где их взять?</a:t>
            </a:r>
          </a:p>
        </p:txBody>
      </p:sp>
      <p:sp>
        <p:nvSpPr>
          <p:cNvPr id="89" name="Shape 89"/>
          <p:cNvSpPr txBox="1">
            <a:spLocks noGrp="1"/>
          </p:cNvSpPr>
          <p:nvPr>
            <p:ph type="ctrTitle" idx="2"/>
          </p:nvPr>
        </p:nvSpPr>
        <p:spPr>
          <a:xfrm>
            <a:off x="1478100" y="249602"/>
            <a:ext cx="6187799" cy="573845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pPr lvl="0" algn="ctr" rtl="0">
              <a:lnSpc>
                <a:spcPct val="115000"/>
              </a:lnSpc>
              <a:spcBef>
                <a:spcPts val="1000"/>
              </a:spcBef>
              <a:buNone/>
            </a:pPr>
            <a:r>
              <a:rPr lang="en" sz="2400" b="1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Метрики оценки качества алгоритмов</a:t>
            </a:r>
          </a:p>
        </p:txBody>
      </p:sp>
      <p:pic>
        <p:nvPicPr>
          <p:cNvPr id="90" name="Shape 9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5800" y="2701950"/>
            <a:ext cx="3118699" cy="2338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Shape 9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72050" y="3227412"/>
            <a:ext cx="3786148" cy="1288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 txBox="1">
            <a:spLocks noGrp="1"/>
          </p:cNvSpPr>
          <p:nvPr>
            <p:ph type="ctrTitle"/>
          </p:nvPr>
        </p:nvSpPr>
        <p:spPr>
          <a:xfrm>
            <a:off x="1478100" y="203375"/>
            <a:ext cx="6187799" cy="666300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pPr lvl="0" rtl="0">
              <a:lnSpc>
                <a:spcPct val="115000"/>
              </a:lnSpc>
              <a:spcBef>
                <a:spcPts val="1000"/>
              </a:spcBef>
              <a:buNone/>
            </a:pPr>
            <a:r>
              <a:rPr lang="en" sz="2400" b="1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Правильный выбор метрики</a:t>
            </a:r>
          </a:p>
        </p:txBody>
      </p:sp>
      <p:pic>
        <p:nvPicPr>
          <p:cNvPr id="108" name="Shape 10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02200" y="1790987"/>
            <a:ext cx="2657024" cy="16946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Shape 10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78100" y="1617425"/>
            <a:ext cx="2080125" cy="2049174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Shape 110"/>
          <p:cNvSpPr txBox="1"/>
          <p:nvPr/>
        </p:nvSpPr>
        <p:spPr>
          <a:xfrm>
            <a:off x="178250" y="910400"/>
            <a:ext cx="8698199" cy="488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spAutoFit/>
          </a:bodyPr>
          <a:lstStyle/>
          <a:p>
            <a:pPr lvl="0" algn="ctr" rtl="0">
              <a:lnSpc>
                <a:spcPct val="115000"/>
              </a:lnSpc>
              <a:spcBef>
                <a:spcPts val="2400"/>
              </a:spcBef>
              <a:spcAft>
                <a:spcPts val="500"/>
              </a:spcAft>
              <a:buNone/>
            </a:pPr>
            <a:r>
              <a:rPr lang="en" sz="2100" b="1" dirty="0">
                <a:solidFill>
                  <a:srgbClr val="009AA6"/>
                </a:solidFill>
              </a:rPr>
              <a:t>Клиента интересует результат и метрика должна его отражать</a:t>
            </a:r>
          </a:p>
        </p:txBody>
      </p:sp>
      <p:pic>
        <p:nvPicPr>
          <p:cNvPr id="111" name="Shape 11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739762" y="3584101"/>
            <a:ext cx="3664475" cy="24819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 txBox="1">
            <a:spLocks noGrp="1"/>
          </p:cNvSpPr>
          <p:nvPr>
            <p:ph type="ctrTitle"/>
          </p:nvPr>
        </p:nvSpPr>
        <p:spPr>
          <a:xfrm>
            <a:off x="1478100" y="203375"/>
            <a:ext cx="6187799" cy="625499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pPr lvl="0" rtl="0">
              <a:lnSpc>
                <a:spcPct val="115000"/>
              </a:lnSpc>
              <a:spcBef>
                <a:spcPts val="1000"/>
              </a:spcBef>
              <a:buNone/>
            </a:pPr>
            <a:r>
              <a:rPr lang="en" sz="2400" b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“Простой” пример</a:t>
            </a:r>
          </a:p>
        </p:txBody>
      </p:sp>
      <p:sp>
        <p:nvSpPr>
          <p:cNvPr id="97" name="Shape 97"/>
          <p:cNvSpPr txBox="1"/>
          <p:nvPr/>
        </p:nvSpPr>
        <p:spPr>
          <a:xfrm>
            <a:off x="4981950" y="1188012"/>
            <a:ext cx="3657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sp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 i="1"/>
              <a:t>ГОСТ Р ИСО МЭК 1975-1-2007</a:t>
            </a:r>
          </a:p>
        </p:txBody>
      </p:sp>
      <p:pic>
        <p:nvPicPr>
          <p:cNvPr id="98" name="Shape 9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7300" y="1366137"/>
            <a:ext cx="4373799" cy="4606975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Shape 99"/>
          <p:cNvSpPr txBox="1"/>
          <p:nvPr/>
        </p:nvSpPr>
        <p:spPr>
          <a:xfrm>
            <a:off x="4839450" y="2943237"/>
            <a:ext cx="3800100" cy="1545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spAutoFit/>
          </a:bodyPr>
          <a:lstStyle/>
          <a:p>
            <a:pPr algn="just" rtl="0">
              <a:spcBef>
                <a:spcPts val="0"/>
              </a:spcBef>
              <a:buNone/>
            </a:pPr>
            <a:r>
              <a:rPr lang="en" sz="1700" b="1">
                <a:solidFill>
                  <a:schemeClr val="dk1"/>
                </a:solidFill>
              </a:rPr>
              <a:t>False Alarm </a:t>
            </a:r>
            <a:r>
              <a:rPr lang="en" sz="1700" b="1"/>
              <a:t>= Вероятность Ложного Совпадения (ВЛС)</a:t>
            </a:r>
          </a:p>
          <a:p>
            <a:pPr algn="just">
              <a:spcBef>
                <a:spcPts val="0"/>
              </a:spcBef>
              <a:buNone/>
            </a:pPr>
            <a:r>
              <a:rPr lang="en" sz="1700"/>
              <a:t>Доля сравнений самозванца со степенью схожести не ниже порога принятия решения.</a:t>
            </a:r>
          </a:p>
        </p:txBody>
      </p:sp>
      <p:sp>
        <p:nvSpPr>
          <p:cNvPr id="100" name="Shape 100"/>
          <p:cNvSpPr txBox="1"/>
          <p:nvPr/>
        </p:nvSpPr>
        <p:spPr>
          <a:xfrm>
            <a:off x="4839450" y="4735050"/>
            <a:ext cx="3800100" cy="1598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spAutoFit/>
          </a:bodyPr>
          <a:lstStyle/>
          <a:p>
            <a:pPr algn="just" rtl="0">
              <a:spcBef>
                <a:spcPts val="0"/>
              </a:spcBef>
              <a:buNone/>
            </a:pPr>
            <a:r>
              <a:rPr lang="en" sz="1700" b="1">
                <a:solidFill>
                  <a:schemeClr val="dk1"/>
                </a:solidFill>
              </a:rPr>
              <a:t>Miss Probability </a:t>
            </a:r>
            <a:r>
              <a:rPr lang="en" sz="1700"/>
              <a:t>=</a:t>
            </a:r>
            <a:r>
              <a:rPr lang="en" sz="1700" b="1"/>
              <a:t> Вероятность Ложного Несовпадения (ВЛНС)</a:t>
            </a:r>
          </a:p>
          <a:p>
            <a:pPr algn="just" rtl="0">
              <a:spcBef>
                <a:spcPts val="0"/>
              </a:spcBef>
              <a:buNone/>
            </a:pPr>
            <a:r>
              <a:rPr lang="en" sz="1700"/>
              <a:t>Доля сравнений пользователя со степенью схожести больше порога принятия решения.</a:t>
            </a:r>
          </a:p>
          <a:p>
            <a:pPr lvl="0" rtl="0">
              <a:spcBef>
                <a:spcPts val="0"/>
              </a:spcBef>
              <a:buNone/>
            </a:pPr>
            <a:endParaRPr sz="1700"/>
          </a:p>
        </p:txBody>
      </p:sp>
      <p:sp>
        <p:nvSpPr>
          <p:cNvPr id="101" name="Shape 101"/>
          <p:cNvSpPr txBox="1"/>
          <p:nvPr/>
        </p:nvSpPr>
        <p:spPr>
          <a:xfrm>
            <a:off x="1091700" y="626425"/>
            <a:ext cx="6960599" cy="561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sp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800" b="1" i="1">
                <a:solidFill>
                  <a:srgbClr val="009AA6"/>
                </a:solidFill>
              </a:rPr>
              <a:t>Оценка алгоритма верификации диктора</a:t>
            </a:r>
          </a:p>
        </p:txBody>
      </p:sp>
      <p:sp>
        <p:nvSpPr>
          <p:cNvPr id="102" name="Shape 102"/>
          <p:cNvSpPr txBox="1"/>
          <p:nvPr/>
        </p:nvSpPr>
        <p:spPr>
          <a:xfrm>
            <a:off x="4839450" y="1572350"/>
            <a:ext cx="3800100" cy="1124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spAutoFit/>
          </a:bodyPr>
          <a:lstStyle/>
          <a:p>
            <a:pPr algn="ctr" rtl="0">
              <a:spcBef>
                <a:spcPts val="0"/>
              </a:spcBef>
              <a:buNone/>
            </a:pPr>
            <a:r>
              <a:rPr lang="en" sz="1600" b="1">
                <a:solidFill>
                  <a:srgbClr val="252525"/>
                </a:solidFill>
              </a:rPr>
              <a:t>Detection Error Tradeoff (DET) graph</a:t>
            </a:r>
            <a:r>
              <a:rPr lang="en" sz="1600" b="1"/>
              <a:t> </a:t>
            </a:r>
          </a:p>
          <a:p>
            <a:pPr algn="ctr" rtl="0">
              <a:spcBef>
                <a:spcPts val="0"/>
              </a:spcBef>
              <a:buNone/>
            </a:pPr>
            <a:r>
              <a:rPr lang="en" sz="1600" i="1"/>
              <a:t>или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en" sz="1600" b="1"/>
              <a:t>Кривая Компромиссионного Определения ошибки (КОО)</a:t>
            </a:r>
          </a:p>
        </p:txBody>
      </p:sp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>
            <a:spLocks noGrp="1"/>
          </p:cNvSpPr>
          <p:nvPr>
            <p:ph type="ctrTitle"/>
          </p:nvPr>
        </p:nvSpPr>
        <p:spPr>
          <a:xfrm>
            <a:off x="1478100" y="203375"/>
            <a:ext cx="6187799" cy="666300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pPr lvl="0" rtl="0">
              <a:lnSpc>
                <a:spcPct val="115000"/>
              </a:lnSpc>
              <a:spcBef>
                <a:spcPts val="1000"/>
              </a:spcBef>
              <a:buNone/>
            </a:pPr>
            <a:r>
              <a:rPr lang="en" sz="2400" b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Не автоматизируемые метрики</a:t>
            </a:r>
          </a:p>
        </p:txBody>
      </p:sp>
      <p:sp>
        <p:nvSpPr>
          <p:cNvPr id="117" name="Shape 117"/>
          <p:cNvSpPr txBox="1"/>
          <p:nvPr/>
        </p:nvSpPr>
        <p:spPr>
          <a:xfrm>
            <a:off x="529650" y="1106401"/>
            <a:ext cx="8084700" cy="88014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spAutoFit/>
          </a:bodyPr>
          <a:lstStyle/>
          <a:p>
            <a:pPr lvl="0" rtl="0">
              <a:lnSpc>
                <a:spcPct val="115000"/>
              </a:lnSpc>
              <a:spcBef>
                <a:spcPts val="2400"/>
              </a:spcBef>
              <a:spcAft>
                <a:spcPts val="500"/>
              </a:spcAft>
              <a:buNone/>
            </a:pPr>
            <a:r>
              <a:rPr lang="en" sz="2100" b="1" dirty="0">
                <a:solidFill>
                  <a:srgbClr val="009AA6"/>
                </a:solidFill>
              </a:rPr>
              <a:t>ГОСТ Р 50840-95 </a:t>
            </a:r>
            <a:r>
              <a:rPr lang="en" sz="2000" b="1" dirty="0">
                <a:solidFill>
                  <a:srgbClr val="009AA6"/>
                </a:solidFill>
              </a:rPr>
              <a:t>“Передача речи по трактам связи. Методы оценки качества, разборчивости и узнаваемости”</a:t>
            </a:r>
          </a:p>
        </p:txBody>
      </p:sp>
      <p:pic>
        <p:nvPicPr>
          <p:cNvPr id="118" name="Shape 1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7700" y="2309237"/>
            <a:ext cx="7848600" cy="1962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Shape 1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07749" y="4271400"/>
            <a:ext cx="3728524" cy="23618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0" name="Shape 120"/>
          <p:cNvCxnSpPr/>
          <p:nvPr/>
        </p:nvCxnSpPr>
        <p:spPr>
          <a:xfrm>
            <a:off x="1425975" y="3689675"/>
            <a:ext cx="5142300" cy="0"/>
          </a:xfrm>
          <a:prstGeom prst="straightConnector1">
            <a:avLst/>
          </a:prstGeom>
          <a:noFill/>
          <a:ln w="38100" cap="flat">
            <a:solidFill>
              <a:srgbClr val="FF0000"/>
            </a:solidFill>
            <a:prstDash val="solid"/>
            <a:round/>
            <a:headEnd type="none" w="lg" len="lg"/>
            <a:tailEnd type="none" w="lg" len="lg"/>
          </a:ln>
        </p:spPr>
      </p:cxnSp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>
            <a:spLocks noGrp="1"/>
          </p:cNvSpPr>
          <p:nvPr>
            <p:ph type="ctrTitle"/>
          </p:nvPr>
        </p:nvSpPr>
        <p:spPr>
          <a:xfrm>
            <a:off x="1478100" y="203375"/>
            <a:ext cx="6187799" cy="666300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pPr lvl="0" rtl="0">
              <a:lnSpc>
                <a:spcPct val="115000"/>
              </a:lnSpc>
              <a:spcBef>
                <a:spcPts val="1000"/>
              </a:spcBef>
              <a:buNone/>
            </a:pPr>
            <a:r>
              <a:rPr lang="en" sz="2400" b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Ошибки в расчётах метрик</a:t>
            </a:r>
          </a:p>
        </p:txBody>
      </p:sp>
      <p:cxnSp>
        <p:nvCxnSpPr>
          <p:cNvPr id="126" name="Shape 126"/>
          <p:cNvCxnSpPr/>
          <p:nvPr/>
        </p:nvCxnSpPr>
        <p:spPr>
          <a:xfrm>
            <a:off x="4461825" y="2312400"/>
            <a:ext cx="2099" cy="4328100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127" name="Shape 127"/>
          <p:cNvSpPr txBox="1"/>
          <p:nvPr/>
        </p:nvSpPr>
        <p:spPr>
          <a:xfrm>
            <a:off x="572325" y="2465575"/>
            <a:ext cx="3889499" cy="474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spAutoFit/>
          </a:bodyPr>
          <a:lstStyle/>
          <a:p>
            <a:pPr>
              <a:spcBef>
                <a:spcPts val="0"/>
              </a:spcBef>
              <a:buNone/>
            </a:pPr>
            <a:r>
              <a:rPr lang="en" sz="2400" dirty="0">
                <a:solidFill>
                  <a:srgbClr val="333333"/>
                </a:solidFill>
              </a:rPr>
              <a:t>Реализована </a:t>
            </a:r>
            <a:r>
              <a:rPr lang="en" sz="2400" dirty="0">
                <a:solidFill>
                  <a:srgbClr val="009AA6"/>
                </a:solidFill>
              </a:rPr>
              <a:t>разработчиком</a:t>
            </a:r>
          </a:p>
        </p:txBody>
      </p:sp>
      <p:sp>
        <p:nvSpPr>
          <p:cNvPr id="128" name="Shape 128"/>
          <p:cNvSpPr txBox="1"/>
          <p:nvPr/>
        </p:nvSpPr>
        <p:spPr>
          <a:xfrm>
            <a:off x="4657775" y="2465575"/>
            <a:ext cx="4183500" cy="474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sp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 dirty="0"/>
              <a:t>Реализована </a:t>
            </a:r>
            <a:r>
              <a:rPr lang="en" sz="2400" dirty="0">
                <a:solidFill>
                  <a:srgbClr val="009AA6"/>
                </a:solidFill>
              </a:rPr>
              <a:t>тестировщиком</a:t>
            </a:r>
          </a:p>
        </p:txBody>
      </p:sp>
      <p:pic>
        <p:nvPicPr>
          <p:cNvPr id="129" name="Shape 1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48075" y="1060925"/>
            <a:ext cx="5049950" cy="1213400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Shape 130"/>
          <p:cNvSpPr txBox="1"/>
          <p:nvPr/>
        </p:nvSpPr>
        <p:spPr>
          <a:xfrm>
            <a:off x="572325" y="3448800"/>
            <a:ext cx="3959700" cy="2055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spAutoFit/>
          </a:bodyPr>
          <a:lstStyle/>
          <a:p>
            <a:pPr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800" dirty="0">
                <a:latin typeface="Tahoma"/>
                <a:ea typeface="Tahoma"/>
                <a:cs typeface="Tahoma"/>
                <a:sym typeface="Tahoma"/>
              </a:rPr>
              <a:t>+	Время реализации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800" dirty="0">
                <a:solidFill>
                  <a:srgbClr val="252525"/>
                </a:solidFill>
              </a:rPr>
              <a:t>–</a:t>
            </a:r>
            <a:r>
              <a:rPr lang="en" sz="1800" dirty="0">
                <a:latin typeface="Tahoma"/>
                <a:ea typeface="Tahoma"/>
                <a:cs typeface="Tahoma"/>
                <a:sym typeface="Tahoma"/>
              </a:rPr>
              <a:t>	Мы должны “верить” </a:t>
            </a:r>
            <a:r>
              <a:rPr lang="en" sz="1800" dirty="0" smtClean="0">
                <a:latin typeface="Tahoma"/>
                <a:ea typeface="Tahoma"/>
                <a:cs typeface="Tahoma"/>
                <a:sym typeface="Tahoma"/>
              </a:rPr>
              <a:t>	цифре</a:t>
            </a:r>
            <a:endParaRPr lang="en" sz="1800" dirty="0">
              <a:latin typeface="Tahoma"/>
              <a:ea typeface="Tahoma"/>
              <a:cs typeface="Tahoma"/>
              <a:sym typeface="Tahoma"/>
            </a:endParaRPr>
          </a:p>
          <a:p>
            <a:pPr rtl="0">
              <a:lnSpc>
                <a:spcPct val="115000"/>
              </a:lnSpc>
              <a:spcBef>
                <a:spcPts val="0"/>
              </a:spcBef>
              <a:buNone/>
            </a:pPr>
            <a:endParaRPr sz="1800" dirty="0">
              <a:latin typeface="Tahoma"/>
              <a:ea typeface="Tahoma"/>
              <a:cs typeface="Tahoma"/>
              <a:sym typeface="Tahoma"/>
            </a:endParaRP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endParaRPr sz="1800" dirty="0">
              <a:latin typeface="Tahoma"/>
              <a:ea typeface="Tahoma"/>
              <a:cs typeface="Tahoma"/>
              <a:sym typeface="Tahoma"/>
            </a:endParaRPr>
          </a:p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31" name="Shape 131"/>
          <p:cNvSpPr txBox="1"/>
          <p:nvPr/>
        </p:nvSpPr>
        <p:spPr>
          <a:xfrm>
            <a:off x="4777383" y="3448800"/>
            <a:ext cx="4015500" cy="231137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spAutoFit/>
          </a:bodyPr>
          <a:lstStyle/>
          <a:p>
            <a:pPr marL="0" indent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8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+	Ошибка не останется без		</a:t>
            </a:r>
            <a:r>
              <a:rPr lang="en" sz="1800" dirty="0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внимания</a:t>
            </a:r>
            <a:endParaRPr lang="en" sz="1800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indent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8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+	Ошибка не повлияет на 		</a:t>
            </a:r>
            <a:r>
              <a:rPr lang="en" sz="1800" dirty="0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результат</a:t>
            </a:r>
            <a:endParaRPr lang="en" sz="1800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indent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8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+	Мы “понимаем” цифру</a:t>
            </a: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800" dirty="0">
                <a:solidFill>
                  <a:srgbClr val="252525"/>
                </a:solidFill>
              </a:rPr>
              <a:t>–</a:t>
            </a:r>
            <a:r>
              <a:rPr lang="en" sz="18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	Время реализации</a:t>
            </a:r>
          </a:p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 txBox="1">
            <a:spLocks noGrp="1"/>
          </p:cNvSpPr>
          <p:nvPr>
            <p:ph type="ctrTitle"/>
          </p:nvPr>
        </p:nvSpPr>
        <p:spPr>
          <a:xfrm>
            <a:off x="685800" y="1111589"/>
            <a:ext cx="7772400" cy="43176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pPr lvl="0" algn="l" rtl="0">
              <a:spcBef>
                <a:spcPts val="0"/>
              </a:spcBef>
              <a:buNone/>
            </a:pPr>
            <a:r>
              <a:rPr lang="en" sz="2400" dirty="0">
                <a:solidFill>
                  <a:srgbClr val="009AA6"/>
                </a:solidFill>
              </a:rPr>
              <a:t>Что такое тест качества?</a:t>
            </a:r>
          </a:p>
          <a:p>
            <a:pPr lvl="0" algn="l" rtl="0">
              <a:spcBef>
                <a:spcPts val="0"/>
              </a:spcBef>
              <a:buNone/>
            </a:pPr>
            <a:endParaRPr sz="2400" dirty="0">
              <a:solidFill>
                <a:srgbClr val="009AA6"/>
              </a:solidFill>
            </a:endParaRPr>
          </a:p>
          <a:p>
            <a:pPr lvl="0" algn="l" rtl="0">
              <a:spcBef>
                <a:spcPts val="0"/>
              </a:spcBef>
              <a:buNone/>
            </a:pPr>
            <a:r>
              <a:rPr lang="en" sz="2000" dirty="0"/>
              <a:t>Это способ оценки качества (надежности) работы алгоритма после внесения изменений, выраженный в численном эквиваленте</a:t>
            </a:r>
          </a:p>
          <a:p>
            <a:pPr lvl="0" algn="l" rtl="0">
              <a:spcBef>
                <a:spcPts val="0"/>
              </a:spcBef>
              <a:buNone/>
            </a:pPr>
            <a:endParaRPr sz="2000" b="1" dirty="0"/>
          </a:p>
          <a:p>
            <a:pPr lvl="0" algn="l" rtl="0">
              <a:spcBef>
                <a:spcPts val="0"/>
              </a:spcBef>
              <a:buNone/>
            </a:pPr>
            <a:r>
              <a:rPr lang="en" sz="2000" b="1" dirty="0"/>
              <a:t>В основе:</a:t>
            </a:r>
          </a:p>
          <a:p>
            <a:pPr marL="457200" lvl="0" indent="-355600" algn="l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 sz="2000" dirty="0">
                <a:solidFill>
                  <a:schemeClr val="dk1"/>
                </a:solidFill>
              </a:rPr>
              <a:t>Численная оценка качества алгоритма (метрики)</a:t>
            </a:r>
          </a:p>
          <a:p>
            <a:pPr marL="457200" lvl="0" indent="-355600" algn="l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 sz="2000" dirty="0"/>
              <a:t>Тестовая выборка (звуковые файлы, текстовые документы, изображения)</a:t>
            </a:r>
          </a:p>
          <a:p>
            <a:pPr lvl="0" algn="l" rtl="0">
              <a:lnSpc>
                <a:spcPct val="115000"/>
              </a:lnSpc>
              <a:spcBef>
                <a:spcPts val="1800"/>
              </a:spcBef>
              <a:spcAft>
                <a:spcPts val="400"/>
              </a:spcAft>
              <a:buNone/>
            </a:pPr>
            <a:endParaRPr sz="2000" dirty="0">
              <a:solidFill>
                <a:schemeClr val="dk1"/>
              </a:solidFill>
            </a:endParaRPr>
          </a:p>
          <a:p>
            <a:pPr lvl="0" algn="l" rtl="0">
              <a:spcBef>
                <a:spcPts val="0"/>
              </a:spcBef>
              <a:buNone/>
            </a:pPr>
            <a:endParaRPr sz="1800" dirty="0"/>
          </a:p>
        </p:txBody>
      </p:sp>
      <p:sp>
        <p:nvSpPr>
          <p:cNvPr id="137" name="Shape 137"/>
          <p:cNvSpPr txBox="1">
            <a:spLocks noGrp="1"/>
          </p:cNvSpPr>
          <p:nvPr>
            <p:ph type="ctrTitle" idx="2"/>
          </p:nvPr>
        </p:nvSpPr>
        <p:spPr>
          <a:xfrm>
            <a:off x="1478100" y="267427"/>
            <a:ext cx="6187799" cy="573845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pPr lvl="0" algn="ctr" rtl="0">
              <a:lnSpc>
                <a:spcPct val="115000"/>
              </a:lnSpc>
              <a:spcBef>
                <a:spcPts val="1000"/>
              </a:spcBef>
              <a:buNone/>
            </a:pPr>
            <a:r>
              <a:rPr lang="en" sz="2400" b="1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Тесты качества</a:t>
            </a:r>
          </a:p>
        </p:txBody>
      </p:sp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 txBox="1">
            <a:spLocks noGrp="1"/>
          </p:cNvSpPr>
          <p:nvPr>
            <p:ph type="ctrTitle"/>
          </p:nvPr>
        </p:nvSpPr>
        <p:spPr>
          <a:xfrm>
            <a:off x="1358375" y="212675"/>
            <a:ext cx="6187799" cy="666300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pPr lvl="0" rtl="0">
              <a:lnSpc>
                <a:spcPct val="115000"/>
              </a:lnSpc>
              <a:spcBef>
                <a:spcPts val="1000"/>
              </a:spcBef>
              <a:buNone/>
            </a:pPr>
            <a:r>
              <a:rPr lang="en" sz="2400" b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Требования и SDK</a:t>
            </a:r>
          </a:p>
        </p:txBody>
      </p:sp>
      <p:sp>
        <p:nvSpPr>
          <p:cNvPr id="143" name="Shape 143"/>
          <p:cNvSpPr txBox="1">
            <a:spLocks noGrp="1"/>
          </p:cNvSpPr>
          <p:nvPr>
            <p:ph type="ctrTitle" idx="2"/>
          </p:nvPr>
        </p:nvSpPr>
        <p:spPr>
          <a:xfrm>
            <a:off x="685800" y="819700"/>
            <a:ext cx="7772400" cy="553968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2400" dirty="0">
                <a:solidFill>
                  <a:srgbClr val="009AA6"/>
                </a:solidFill>
              </a:rPr>
              <a:t>Разные заказчики - разные требования:</a:t>
            </a:r>
          </a:p>
        </p:txBody>
      </p:sp>
      <p:cxnSp>
        <p:nvCxnSpPr>
          <p:cNvPr id="144" name="Shape 144"/>
          <p:cNvCxnSpPr/>
          <p:nvPr/>
        </p:nvCxnSpPr>
        <p:spPr>
          <a:xfrm>
            <a:off x="4447175" y="1460150"/>
            <a:ext cx="10200" cy="3294899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145" name="Shape 145"/>
          <p:cNvSpPr txBox="1"/>
          <p:nvPr/>
        </p:nvSpPr>
        <p:spPr>
          <a:xfrm>
            <a:off x="267275" y="1397500"/>
            <a:ext cx="4179900" cy="80018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sp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000" dirty="0">
                <a:solidFill>
                  <a:schemeClr val="dk1"/>
                </a:solidFill>
              </a:rPr>
              <a:t>Пользователь не сотрудничает с системой </a:t>
            </a:r>
            <a:r>
              <a:rPr lang="en" sz="2000" dirty="0" smtClean="0">
                <a:solidFill>
                  <a:schemeClr val="dk1"/>
                </a:solidFill>
              </a:rPr>
              <a:t>распознавания </a:t>
            </a:r>
            <a:r>
              <a:rPr lang="ru-RU" sz="2000" dirty="0" smtClean="0">
                <a:solidFill>
                  <a:schemeClr val="dk1"/>
                </a:solidFill>
              </a:rPr>
              <a:t>речи</a:t>
            </a:r>
            <a:endParaRPr lang="en" sz="2000" dirty="0">
              <a:solidFill>
                <a:schemeClr val="dk1"/>
              </a:solidFill>
            </a:endParaRPr>
          </a:p>
        </p:txBody>
      </p:sp>
      <p:sp>
        <p:nvSpPr>
          <p:cNvPr id="146" name="Shape 146"/>
          <p:cNvSpPr txBox="1"/>
          <p:nvPr/>
        </p:nvSpPr>
        <p:spPr>
          <a:xfrm>
            <a:off x="4748125" y="1397450"/>
            <a:ext cx="4179900" cy="80018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sp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000" dirty="0">
                <a:solidFill>
                  <a:schemeClr val="dk1"/>
                </a:solidFill>
              </a:rPr>
              <a:t>Пользователь сотрудничает с системой </a:t>
            </a:r>
            <a:r>
              <a:rPr lang="en" sz="2000" dirty="0" smtClean="0">
                <a:solidFill>
                  <a:schemeClr val="dk1"/>
                </a:solidFill>
              </a:rPr>
              <a:t>распознавания</a:t>
            </a:r>
            <a:r>
              <a:rPr lang="ru-RU" sz="2000" dirty="0" smtClean="0">
                <a:solidFill>
                  <a:schemeClr val="dk1"/>
                </a:solidFill>
              </a:rPr>
              <a:t> речи</a:t>
            </a:r>
            <a:endParaRPr lang="en" sz="2000" dirty="0">
              <a:solidFill>
                <a:schemeClr val="dk1"/>
              </a:solidFill>
            </a:endParaRPr>
          </a:p>
        </p:txBody>
      </p:sp>
      <p:pic>
        <p:nvPicPr>
          <p:cNvPr id="147" name="Shape 1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18912" y="2140812"/>
            <a:ext cx="1781175" cy="2886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Shape 14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04450" y="2140825"/>
            <a:ext cx="1781175" cy="3314324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Shape 149"/>
          <p:cNvSpPr txBox="1"/>
          <p:nvPr/>
        </p:nvSpPr>
        <p:spPr>
          <a:xfrm>
            <a:off x="217100" y="4509500"/>
            <a:ext cx="7834799" cy="2062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sp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000" b="1">
                <a:solidFill>
                  <a:schemeClr val="dk1"/>
                </a:solidFill>
              </a:rPr>
              <a:t>В результате:</a:t>
            </a:r>
          </a:p>
          <a:p>
            <a:pPr marL="457200" lvl="0" indent="-3556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2000">
                <a:solidFill>
                  <a:schemeClr val="dk1"/>
                </a:solidFill>
              </a:rPr>
              <a:t>Увеличение количества тестовых выборок</a:t>
            </a:r>
          </a:p>
          <a:p>
            <a:pPr marL="457200" lvl="0" indent="-3556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2000">
                <a:solidFill>
                  <a:schemeClr val="dk1"/>
                </a:solidFill>
              </a:rPr>
              <a:t>Увеличение времени прохождения всех тестов</a:t>
            </a:r>
          </a:p>
          <a:p>
            <a:pPr marL="457200" lvl="0" indent="-3556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2000">
                <a:solidFill>
                  <a:schemeClr val="dk1"/>
                </a:solidFill>
              </a:rPr>
              <a:t>Увеличение аппаратных ресурсов для проведения тестов</a:t>
            </a:r>
          </a:p>
        </p:txBody>
      </p:sp>
    </p:spTree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 txBox="1">
            <a:spLocks noGrp="1"/>
          </p:cNvSpPr>
          <p:nvPr>
            <p:ph type="ctrTitle"/>
          </p:nvPr>
        </p:nvSpPr>
        <p:spPr>
          <a:xfrm>
            <a:off x="1478100" y="146490"/>
            <a:ext cx="6187799" cy="1587071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pPr rtl="0">
              <a:lnSpc>
                <a:spcPct val="115000"/>
              </a:lnSpc>
              <a:spcBef>
                <a:spcPts val="1000"/>
              </a:spcBef>
              <a:buNone/>
            </a:pPr>
            <a:r>
              <a:rPr lang="en" sz="2400" b="1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К практической реализации тестирования </a:t>
            </a:r>
            <a:r>
              <a:rPr lang="en" sz="2400" b="1" dirty="0" smtClean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SDK</a:t>
            </a:r>
            <a:endParaRPr lang="en" sz="2400" b="1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lvl="0" rtl="0">
              <a:lnSpc>
                <a:spcPct val="115000"/>
              </a:lnSpc>
              <a:spcBef>
                <a:spcPts val="1000"/>
              </a:spcBef>
              <a:buNone/>
            </a:pPr>
            <a:r>
              <a:rPr lang="en" sz="2400" b="1" dirty="0">
                <a:solidFill>
                  <a:srgbClr val="009AA6"/>
                </a:solidFill>
                <a:latin typeface="Trebuchet MS"/>
                <a:ea typeface="Trebuchet MS"/>
                <a:cs typeface="Trebuchet MS"/>
                <a:sym typeface="Trebuchet MS"/>
              </a:rPr>
              <a:t>Генератор тестов</a:t>
            </a:r>
          </a:p>
        </p:txBody>
      </p:sp>
      <p:pic>
        <p:nvPicPr>
          <p:cNvPr id="155" name="Shape 1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09750" y="1611300"/>
            <a:ext cx="5091724" cy="4151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 txBox="1">
            <a:spLocks noGrp="1"/>
          </p:cNvSpPr>
          <p:nvPr>
            <p:ph type="ctrTitle"/>
          </p:nvPr>
        </p:nvSpPr>
        <p:spPr>
          <a:xfrm>
            <a:off x="1478100" y="203375"/>
            <a:ext cx="6187799" cy="666300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pPr lvl="0" rtl="0">
              <a:lnSpc>
                <a:spcPct val="115000"/>
              </a:lnSpc>
              <a:spcBef>
                <a:spcPts val="1000"/>
              </a:spcBef>
              <a:buNone/>
            </a:pPr>
            <a:r>
              <a:rPr lang="en" sz="2400" b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Распределённый запуск</a:t>
            </a:r>
          </a:p>
        </p:txBody>
      </p:sp>
      <p:pic>
        <p:nvPicPr>
          <p:cNvPr id="161" name="Shape 16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19175" y="1081087"/>
            <a:ext cx="7105650" cy="4695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 txBox="1">
            <a:spLocks noGrp="1"/>
          </p:cNvSpPr>
          <p:nvPr>
            <p:ph type="ctrTitle"/>
          </p:nvPr>
        </p:nvSpPr>
        <p:spPr>
          <a:xfrm>
            <a:off x="685800" y="4259178"/>
            <a:ext cx="7772400" cy="1169999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167" name="Shape 16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2462" y="1328275"/>
            <a:ext cx="8599074" cy="4827699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Shape 168"/>
          <p:cNvSpPr txBox="1">
            <a:spLocks noGrp="1"/>
          </p:cNvSpPr>
          <p:nvPr>
            <p:ph type="ctrTitle" idx="2"/>
          </p:nvPr>
        </p:nvSpPr>
        <p:spPr>
          <a:xfrm>
            <a:off x="1478100" y="124906"/>
            <a:ext cx="6187799" cy="1162339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pPr algn="ctr" rtl="0">
              <a:lnSpc>
                <a:spcPct val="115000"/>
              </a:lnSpc>
              <a:spcBef>
                <a:spcPts val="1000"/>
              </a:spcBef>
              <a:buNone/>
            </a:pPr>
            <a:r>
              <a:rPr lang="en" sz="2400" b="1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Распределённый </a:t>
            </a:r>
            <a:r>
              <a:rPr lang="en" sz="2400" b="1" dirty="0" smtClean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запуск</a:t>
            </a:r>
            <a:endParaRPr lang="en" sz="2400" b="1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lvl="0" algn="ctr" rtl="0">
              <a:lnSpc>
                <a:spcPct val="115000"/>
              </a:lnSpc>
              <a:spcBef>
                <a:spcPts val="1000"/>
              </a:spcBef>
              <a:buNone/>
            </a:pPr>
            <a:r>
              <a:rPr lang="en" sz="2400" b="1" dirty="0">
                <a:solidFill>
                  <a:srgbClr val="009AA6"/>
                </a:solidFill>
                <a:latin typeface="Trebuchet MS"/>
                <a:ea typeface="Trebuchet MS"/>
                <a:cs typeface="Trebuchet MS"/>
                <a:sym typeface="Trebuchet MS"/>
              </a:rPr>
              <a:t>Результаты</a:t>
            </a:r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/>
          <p:nvPr/>
        </p:nvSpPr>
        <p:spPr>
          <a:xfrm>
            <a:off x="2980800" y="6225050"/>
            <a:ext cx="3182399" cy="474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sp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 sz="1800" b="1">
                <a:solidFill>
                  <a:srgbClr val="009AA6"/>
                </a:solidFill>
                <a:latin typeface="Tahoma"/>
                <a:ea typeface="Tahoma"/>
                <a:cs typeface="Tahoma"/>
                <a:sym typeface="Tahoma"/>
              </a:rPr>
              <a:t>www.speechpro.ru</a:t>
            </a:r>
          </a:p>
        </p:txBody>
      </p:sp>
      <p:pic>
        <p:nvPicPr>
          <p:cNvPr id="19" name="Shape 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78100" y="1060928"/>
            <a:ext cx="6187800" cy="531532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Shape 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46126" y="345426"/>
            <a:ext cx="5451749" cy="5343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 txBox="1">
            <a:spLocks noGrp="1"/>
          </p:cNvSpPr>
          <p:nvPr>
            <p:ph type="subTitle" idx="1"/>
          </p:nvPr>
        </p:nvSpPr>
        <p:spPr>
          <a:xfrm>
            <a:off x="461600" y="1430800"/>
            <a:ext cx="8214599" cy="48258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pPr marL="457200" lvl="0" indent="-355600" algn="l" rtl="0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2000">
                <a:solidFill>
                  <a:schemeClr val="dk1"/>
                </a:solidFill>
              </a:rPr>
              <a:t>SDK можно и нужно тестировать</a:t>
            </a:r>
          </a:p>
          <a:p>
            <a:pPr marL="457200" lvl="0" indent="-355600" algn="l" rtl="0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2000">
                <a:solidFill>
                  <a:schemeClr val="dk1"/>
                </a:solidFill>
              </a:rPr>
              <a:t>Пользовательские интерфейсы заменяются на программные интерфейсы </a:t>
            </a:r>
          </a:p>
          <a:p>
            <a:pPr marL="457200" lvl="0" indent="-355600" algn="l" rtl="0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2000">
                <a:solidFill>
                  <a:schemeClr val="dk1"/>
                </a:solidFill>
              </a:rPr>
              <a:t>Для оценки качества используются различные метрики</a:t>
            </a:r>
          </a:p>
          <a:p>
            <a:pPr marL="457200" lvl="0" indent="-355600" algn="l" rtl="0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2000">
                <a:solidFill>
                  <a:schemeClr val="dk1"/>
                </a:solidFill>
              </a:rPr>
              <a:t>Тесты легко автоматизировать</a:t>
            </a:r>
          </a:p>
          <a:p>
            <a:pPr marL="457200" lvl="0" indent="-355600" algn="l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2000">
                <a:solidFill>
                  <a:schemeClr val="dk1"/>
                </a:solidFill>
              </a:rPr>
              <a:t>Тестировать SDK интересно</a:t>
            </a:r>
          </a:p>
        </p:txBody>
      </p:sp>
      <p:sp>
        <p:nvSpPr>
          <p:cNvPr id="174" name="Shape 174"/>
          <p:cNvSpPr txBox="1">
            <a:spLocks noGrp="1"/>
          </p:cNvSpPr>
          <p:nvPr>
            <p:ph type="ctrTitle"/>
          </p:nvPr>
        </p:nvSpPr>
        <p:spPr>
          <a:xfrm>
            <a:off x="1478100" y="231841"/>
            <a:ext cx="6187799" cy="609367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pPr lvl="0" rtl="0">
              <a:lnSpc>
                <a:spcPct val="115000"/>
              </a:lnSpc>
              <a:spcBef>
                <a:spcPts val="1000"/>
              </a:spcBef>
              <a:buNone/>
            </a:pPr>
            <a:r>
              <a:rPr lang="en" sz="2400" b="1" dirty="0" smtClean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Подвед</a:t>
            </a:r>
            <a:r>
              <a:rPr lang="ru-RU" sz="2400" b="1" dirty="0" smtClean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ё</a:t>
            </a:r>
            <a:r>
              <a:rPr lang="en" sz="2400" b="1" dirty="0" smtClean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м </a:t>
            </a:r>
            <a:r>
              <a:rPr lang="en" sz="2400" b="1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итог</a:t>
            </a:r>
          </a:p>
        </p:txBody>
      </p:sp>
    </p:spTree>
  </p:cSld>
  <p:clrMapOvr>
    <a:masterClrMapping/>
  </p:clrMapOvr>
  <p:transition spd="slow">
    <p:cut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 txBox="1">
            <a:spLocks noGrp="1"/>
          </p:cNvSpPr>
          <p:nvPr>
            <p:ph type="ctrTitle"/>
          </p:nvPr>
        </p:nvSpPr>
        <p:spPr>
          <a:xfrm>
            <a:off x="1478100" y="203375"/>
            <a:ext cx="6187799" cy="666300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pPr lvl="0" rtl="0">
              <a:lnSpc>
                <a:spcPct val="115000"/>
              </a:lnSpc>
              <a:spcBef>
                <a:spcPts val="1000"/>
              </a:spcBef>
              <a:buNone/>
            </a:pPr>
            <a:r>
              <a:rPr lang="en" sz="2400" b="1">
                <a:solidFill>
                  <a:srgbClr val="009AA6"/>
                </a:solidFill>
                <a:latin typeface="Trebuchet MS"/>
                <a:ea typeface="Trebuchet MS"/>
                <a:cs typeface="Trebuchet MS"/>
                <a:sym typeface="Trebuchet MS"/>
              </a:rPr>
              <a:t>Спасибо за внимание!</a:t>
            </a:r>
          </a:p>
        </p:txBody>
      </p:sp>
      <p:pic>
        <p:nvPicPr>
          <p:cNvPr id="180" name="Shape 18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0525" y="1277275"/>
            <a:ext cx="8648700" cy="4705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>
            <a:spLocks noGrp="1"/>
          </p:cNvSpPr>
          <p:nvPr>
            <p:ph type="ctrTitle"/>
          </p:nvPr>
        </p:nvSpPr>
        <p:spPr>
          <a:xfrm>
            <a:off x="1478100" y="182075"/>
            <a:ext cx="6187799" cy="707399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pPr lvl="0" rtl="0">
              <a:lnSpc>
                <a:spcPct val="115000"/>
              </a:lnSpc>
              <a:spcBef>
                <a:spcPts val="1000"/>
              </a:spcBef>
              <a:buNone/>
            </a:pPr>
            <a:r>
              <a:rPr lang="en" sz="2400" b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Где это используется?</a:t>
            </a:r>
          </a:p>
        </p:txBody>
      </p:sp>
      <p:pic>
        <p:nvPicPr>
          <p:cNvPr id="26" name="Shape 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72750" y="3565175"/>
            <a:ext cx="3472674" cy="2620900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Shape 27"/>
          <p:cNvSpPr txBox="1"/>
          <p:nvPr/>
        </p:nvSpPr>
        <p:spPr>
          <a:xfrm>
            <a:off x="4583337" y="5828925"/>
            <a:ext cx="40514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sp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800" b="1">
                <a:solidFill>
                  <a:srgbClr val="009AA6"/>
                </a:solidFill>
                <a:latin typeface="Tahoma"/>
                <a:ea typeface="Tahoma"/>
                <a:cs typeface="Tahoma"/>
                <a:sym typeface="Tahoma"/>
              </a:rPr>
              <a:t>Озвучивание книг</a:t>
            </a:r>
          </a:p>
        </p:txBody>
      </p:sp>
      <p:sp>
        <p:nvSpPr>
          <p:cNvPr id="28" name="Shape 28"/>
          <p:cNvSpPr txBox="1"/>
          <p:nvPr/>
        </p:nvSpPr>
        <p:spPr>
          <a:xfrm>
            <a:off x="437550" y="3107975"/>
            <a:ext cx="40514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sp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800" b="1">
                <a:solidFill>
                  <a:srgbClr val="009AA6"/>
                </a:solidFill>
                <a:latin typeface="Tahoma"/>
                <a:ea typeface="Tahoma"/>
                <a:cs typeface="Tahoma"/>
                <a:sym typeface="Tahoma"/>
              </a:rPr>
              <a:t>Голосовое самообслуживание</a:t>
            </a:r>
          </a:p>
        </p:txBody>
      </p:sp>
      <p:pic>
        <p:nvPicPr>
          <p:cNvPr id="29" name="Shape 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7300" y="1067225"/>
            <a:ext cx="3552024" cy="2040749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Shape 30"/>
          <p:cNvSpPr txBox="1"/>
          <p:nvPr/>
        </p:nvSpPr>
        <p:spPr>
          <a:xfrm>
            <a:off x="437550" y="5712987"/>
            <a:ext cx="40514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sp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800" b="1">
                <a:solidFill>
                  <a:srgbClr val="009AA6"/>
                </a:solidFill>
                <a:latin typeface="Tahoma"/>
                <a:ea typeface="Tahoma"/>
                <a:cs typeface="Tahoma"/>
                <a:sym typeface="Tahoma"/>
              </a:rPr>
              <a:t>Системы шумоочистки</a:t>
            </a:r>
          </a:p>
        </p:txBody>
      </p:sp>
      <p:pic>
        <p:nvPicPr>
          <p:cNvPr id="31" name="Shape 3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75600" y="3762800"/>
            <a:ext cx="3438899" cy="1975750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Shape 32"/>
          <p:cNvSpPr txBox="1"/>
          <p:nvPr/>
        </p:nvSpPr>
        <p:spPr>
          <a:xfrm>
            <a:off x="4583350" y="2980025"/>
            <a:ext cx="4051499" cy="509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sp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800" b="1">
                <a:solidFill>
                  <a:srgbClr val="009AA6"/>
                </a:solidFill>
                <a:latin typeface="Tahoma"/>
                <a:ea typeface="Tahoma"/>
                <a:cs typeface="Tahoma"/>
                <a:sym typeface="Tahoma"/>
              </a:rPr>
              <a:t>Криминалистическая экспертиза</a:t>
            </a:r>
          </a:p>
        </p:txBody>
      </p:sp>
      <p:pic>
        <p:nvPicPr>
          <p:cNvPr id="33" name="Shape 3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889650" y="1067225"/>
            <a:ext cx="3438899" cy="19757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 txBox="1">
            <a:spLocks noGrp="1"/>
          </p:cNvSpPr>
          <p:nvPr>
            <p:ph type="ctrTitle"/>
          </p:nvPr>
        </p:nvSpPr>
        <p:spPr>
          <a:xfrm>
            <a:off x="1478100" y="241975"/>
            <a:ext cx="6187799" cy="837599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pPr lvl="0" rtl="0">
              <a:lnSpc>
                <a:spcPct val="115000"/>
              </a:lnSpc>
              <a:spcBef>
                <a:spcPts val="1000"/>
              </a:spcBef>
              <a:buNone/>
            </a:pPr>
            <a:r>
              <a:rPr lang="en" sz="2400" b="1">
                <a:solidFill>
                  <a:schemeClr val="dk1"/>
                </a:solidFill>
              </a:rPr>
              <a:t>Немного о тестировании в ЦРТ</a:t>
            </a:r>
          </a:p>
        </p:txBody>
      </p:sp>
      <p:pic>
        <p:nvPicPr>
          <p:cNvPr id="39" name="Shape 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4525" y="1011424"/>
            <a:ext cx="7521800" cy="5589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>
            <a:spLocks noGrp="1"/>
          </p:cNvSpPr>
          <p:nvPr>
            <p:ph type="ctrTitle"/>
          </p:nvPr>
        </p:nvSpPr>
        <p:spPr>
          <a:xfrm>
            <a:off x="685800" y="2455796"/>
            <a:ext cx="7772400" cy="19464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pPr lvl="0" algn="just" rtl="0">
              <a:lnSpc>
                <a:spcPct val="150000"/>
              </a:lnSpc>
              <a:spcBef>
                <a:spcPts val="0"/>
              </a:spcBef>
              <a:buNone/>
            </a:pPr>
            <a:r>
              <a:rPr lang="en" sz="1800" b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SDK</a:t>
            </a:r>
            <a:r>
              <a:rPr lang="en" sz="18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(</a:t>
            </a:r>
            <a:r>
              <a:rPr lang="en" sz="1800" i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software development kit</a:t>
            </a:r>
            <a:r>
              <a:rPr lang="en" sz="18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) — комплект средств разработки, который позволяет специалистам по программному обеспечению создавать приложения для определённого пакета программ, программного обеспечения базовых средств разработки, аппаратной платформы, компьютерной системы, игровых консолей, операционных систем и прочих платформ.</a:t>
            </a:r>
          </a:p>
        </p:txBody>
      </p:sp>
      <p:sp>
        <p:nvSpPr>
          <p:cNvPr id="45" name="Shape 45"/>
          <p:cNvSpPr txBox="1">
            <a:spLocks noGrp="1"/>
          </p:cNvSpPr>
          <p:nvPr>
            <p:ph type="ctrTitle" idx="2"/>
          </p:nvPr>
        </p:nvSpPr>
        <p:spPr>
          <a:xfrm>
            <a:off x="1478100" y="249602"/>
            <a:ext cx="6187799" cy="573845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pPr lvl="0" algn="ctr" rtl="0">
              <a:lnSpc>
                <a:spcPct val="115000"/>
              </a:lnSpc>
              <a:spcBef>
                <a:spcPts val="1000"/>
              </a:spcBef>
              <a:buNone/>
            </a:pPr>
            <a:r>
              <a:rPr lang="en" sz="2400" b="1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Что мы тестируем?</a:t>
            </a:r>
          </a:p>
        </p:txBody>
      </p:sp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>
            <a:spLocks noGrp="1"/>
          </p:cNvSpPr>
          <p:nvPr>
            <p:ph type="ctrTitle"/>
          </p:nvPr>
        </p:nvSpPr>
        <p:spPr>
          <a:xfrm>
            <a:off x="1478100" y="203375"/>
            <a:ext cx="6187799" cy="666300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pPr lvl="0" rtl="0">
              <a:lnSpc>
                <a:spcPct val="115000"/>
              </a:lnSpc>
              <a:spcBef>
                <a:spcPts val="1000"/>
              </a:spcBef>
              <a:buNone/>
            </a:pPr>
            <a:r>
              <a:rPr lang="en" sz="2400" b="1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Подводные камни</a:t>
            </a:r>
          </a:p>
        </p:txBody>
      </p:sp>
      <p:sp>
        <p:nvSpPr>
          <p:cNvPr id="51" name="Shape 51"/>
          <p:cNvSpPr txBox="1"/>
          <p:nvPr/>
        </p:nvSpPr>
        <p:spPr>
          <a:xfrm>
            <a:off x="940350" y="1436175"/>
            <a:ext cx="7263299" cy="4733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spAutoFit/>
          </a:bodyPr>
          <a:lstStyle/>
          <a:p>
            <a:pPr marL="457200" lvl="0" indent="-361950" rtl="0">
              <a:lnSpc>
                <a:spcPct val="150000"/>
              </a:lnSpc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 sz="2100"/>
              <a:t>Подход к тестированию</a:t>
            </a:r>
          </a:p>
          <a:p>
            <a:pPr marL="457200" lvl="0" indent="-361950" rtl="0">
              <a:lnSpc>
                <a:spcPct val="150000"/>
              </a:lnSpc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 sz="2100"/>
              <a:t>Требования к обёртке для SDK</a:t>
            </a:r>
          </a:p>
          <a:p>
            <a:pPr marL="457200" lvl="0" indent="-361950" rtl="0">
              <a:lnSpc>
                <a:spcPct val="150000"/>
              </a:lnSpc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 sz="2100"/>
              <a:t>Скрытый функционал и Unit Testing</a:t>
            </a:r>
          </a:p>
          <a:p>
            <a:pPr marL="457200" lvl="0" indent="-361950" rtl="0">
              <a:lnSpc>
                <a:spcPct val="150000"/>
              </a:lnSpc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 sz="2100"/>
              <a:t>Кроссплатформенность тестов</a:t>
            </a:r>
          </a:p>
          <a:p>
            <a:pPr marL="457200" lvl="0" indent="-361950" rtl="0">
              <a:lnSpc>
                <a:spcPct val="150000"/>
              </a:lnSpc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 sz="2100"/>
              <a:t>Поддержка тестов</a:t>
            </a:r>
          </a:p>
          <a:p>
            <a:pPr marL="457200" lvl="0" indent="-361950" rtl="0">
              <a:lnSpc>
                <a:spcPct val="150000"/>
              </a:lnSpc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 sz="2100"/>
              <a:t>Оценка качества алгоритмов и расчёт метрик</a:t>
            </a:r>
          </a:p>
          <a:p>
            <a:pPr marL="457200" lvl="0" indent="-361950" rtl="0">
              <a:lnSpc>
                <a:spcPct val="150000"/>
              </a:lnSpc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 sz="2100"/>
              <a:t>Устаревание тестовых выборок</a:t>
            </a:r>
          </a:p>
          <a:p>
            <a:pPr marL="457200" lvl="0" indent="-361950" rtl="0">
              <a:lnSpc>
                <a:spcPct val="150000"/>
              </a:lnSpc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 sz="2100"/>
              <a:t>Требовательность тестов к ресурсам</a:t>
            </a:r>
          </a:p>
          <a:p>
            <a:pPr marL="457200" lvl="0" indent="-361950">
              <a:lnSpc>
                <a:spcPct val="150000"/>
              </a:lnSpc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 sz="2100"/>
              <a:t>и т.д...</a:t>
            </a:r>
          </a:p>
        </p:txBody>
      </p:sp>
      <p:sp>
        <p:nvSpPr>
          <p:cNvPr id="52" name="Shape 52"/>
          <p:cNvSpPr txBox="1">
            <a:spLocks noGrp="1"/>
          </p:cNvSpPr>
          <p:nvPr>
            <p:ph type="ctrTitle" idx="2"/>
          </p:nvPr>
        </p:nvSpPr>
        <p:spPr>
          <a:xfrm>
            <a:off x="685800" y="691929"/>
            <a:ext cx="7772400" cy="553968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2400" i="1" dirty="0">
                <a:solidFill>
                  <a:srgbClr val="009AA6"/>
                </a:solidFill>
              </a:rPr>
              <a:t>или на чём можно споткнуться</a:t>
            </a:r>
          </a:p>
        </p:txBody>
      </p:sp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Shape 5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33475" y="1488487"/>
            <a:ext cx="4277050" cy="3881024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Shape 58"/>
          <p:cNvSpPr txBox="1">
            <a:spLocks noGrp="1"/>
          </p:cNvSpPr>
          <p:nvPr>
            <p:ph type="ctrTitle"/>
          </p:nvPr>
        </p:nvSpPr>
        <p:spPr>
          <a:xfrm>
            <a:off x="1478100" y="203375"/>
            <a:ext cx="6187799" cy="666300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pPr lvl="0" rtl="0">
              <a:lnSpc>
                <a:spcPct val="115000"/>
              </a:lnSpc>
              <a:spcBef>
                <a:spcPts val="1000"/>
              </a:spcBef>
              <a:buNone/>
            </a:pPr>
            <a:r>
              <a:rPr lang="en" sz="2400" b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Тестирование SDK</a:t>
            </a:r>
          </a:p>
        </p:txBody>
      </p:sp>
      <p:sp>
        <p:nvSpPr>
          <p:cNvPr id="59" name="Shape 59"/>
          <p:cNvSpPr txBox="1">
            <a:spLocks noGrp="1"/>
          </p:cNvSpPr>
          <p:nvPr>
            <p:ph type="ctrTitle" idx="2"/>
          </p:nvPr>
        </p:nvSpPr>
        <p:spPr>
          <a:xfrm>
            <a:off x="373975" y="3095850"/>
            <a:ext cx="2059500" cy="666300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pPr lvl="0" rtl="0">
              <a:lnSpc>
                <a:spcPct val="115000"/>
              </a:lnSpc>
              <a:spcBef>
                <a:spcPts val="1000"/>
              </a:spcBef>
              <a:buNone/>
            </a:pPr>
            <a:r>
              <a:rPr lang="en" sz="2400" b="1" dirty="0">
                <a:solidFill>
                  <a:srgbClr val="009AA6"/>
                </a:solidFill>
              </a:rPr>
              <a:t>Белый?</a:t>
            </a:r>
          </a:p>
        </p:txBody>
      </p:sp>
      <p:sp>
        <p:nvSpPr>
          <p:cNvPr id="60" name="Shape 60"/>
          <p:cNvSpPr txBox="1">
            <a:spLocks noGrp="1"/>
          </p:cNvSpPr>
          <p:nvPr>
            <p:ph type="ctrTitle" idx="3"/>
          </p:nvPr>
        </p:nvSpPr>
        <p:spPr>
          <a:xfrm>
            <a:off x="6710525" y="3095850"/>
            <a:ext cx="2059500" cy="666300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pPr lvl="0" rtl="0">
              <a:lnSpc>
                <a:spcPct val="115000"/>
              </a:lnSpc>
              <a:spcBef>
                <a:spcPts val="1000"/>
              </a:spcBef>
              <a:buNone/>
            </a:pPr>
            <a:r>
              <a:rPr lang="en" sz="2400" b="1">
                <a:solidFill>
                  <a:srgbClr val="009AA6"/>
                </a:solidFill>
              </a:rPr>
              <a:t>Чёрный?</a:t>
            </a:r>
          </a:p>
        </p:txBody>
      </p:sp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>
            <a:spLocks noGrp="1"/>
          </p:cNvSpPr>
          <p:nvPr>
            <p:ph type="ctrTitle"/>
          </p:nvPr>
        </p:nvSpPr>
        <p:spPr>
          <a:xfrm>
            <a:off x="1206900" y="212275"/>
            <a:ext cx="6730200" cy="666300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pPr lvl="0" rtl="0">
              <a:lnSpc>
                <a:spcPct val="115000"/>
              </a:lnSpc>
              <a:spcBef>
                <a:spcPts val="1000"/>
              </a:spcBef>
              <a:buNone/>
            </a:pPr>
            <a:r>
              <a:rPr lang="en" sz="2400" b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“Usability” когда интерфейса не видно</a:t>
            </a:r>
          </a:p>
        </p:txBody>
      </p:sp>
      <p:pic>
        <p:nvPicPr>
          <p:cNvPr id="66" name="Shape 6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5024" y="996350"/>
            <a:ext cx="4224275" cy="4332874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Shape 67"/>
          <p:cNvSpPr txBox="1"/>
          <p:nvPr/>
        </p:nvSpPr>
        <p:spPr>
          <a:xfrm>
            <a:off x="4902800" y="996350"/>
            <a:ext cx="3840299" cy="2550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spAutoFit/>
          </a:bodyPr>
          <a:lstStyle/>
          <a:p>
            <a:pPr marL="457200" lvl="0" indent="-342900" rtl="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SzPct val="100000"/>
              <a:buFont typeface="Tahoma"/>
              <a:buAutoNum type="arabicPeriod"/>
            </a:pPr>
            <a:r>
              <a:rPr lang="en" sz="18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Интерфейсы есть всегда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57200" lvl="0" indent="-3429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Tahoma"/>
              <a:buAutoNum type="arabicPeriod"/>
            </a:pPr>
            <a:r>
              <a:rPr lang="en" sz="18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Интерфейсы SDK можно увидеть написав приложение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57200" lvl="0" indent="-3429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Tahoma"/>
              <a:buAutoNum type="arabicPeriod"/>
            </a:pPr>
            <a:r>
              <a:rPr lang="en" sz="18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Тестировщики пишут дорогие приложения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68" name="Shape 68"/>
          <p:cNvSpPr/>
          <p:nvPr/>
        </p:nvSpPr>
        <p:spPr>
          <a:xfrm>
            <a:off x="6235450" y="3725450"/>
            <a:ext cx="457200" cy="66630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sp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69" name="Shape 69"/>
          <p:cNvSpPr txBox="1"/>
          <p:nvPr/>
        </p:nvSpPr>
        <p:spPr>
          <a:xfrm>
            <a:off x="4917850" y="4631887"/>
            <a:ext cx="30923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sp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 sz="2400"/>
              <a:t>Документация</a:t>
            </a:r>
          </a:p>
        </p:txBody>
      </p:sp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>
            <a:spLocks noGrp="1"/>
          </p:cNvSpPr>
          <p:nvPr>
            <p:ph type="ctrTitle"/>
          </p:nvPr>
        </p:nvSpPr>
        <p:spPr>
          <a:xfrm>
            <a:off x="1478100" y="203375"/>
            <a:ext cx="6187799" cy="666300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pPr lvl="0" rtl="0">
              <a:lnSpc>
                <a:spcPct val="115000"/>
              </a:lnSpc>
              <a:spcBef>
                <a:spcPts val="1000"/>
              </a:spcBef>
              <a:buNone/>
            </a:pPr>
            <a:r>
              <a:rPr lang="en" sz="2400" b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Счастье это...</a:t>
            </a:r>
          </a:p>
        </p:txBody>
      </p:sp>
      <p:sp>
        <p:nvSpPr>
          <p:cNvPr id="75" name="Shape 75"/>
          <p:cNvSpPr/>
          <p:nvPr/>
        </p:nvSpPr>
        <p:spPr>
          <a:xfrm>
            <a:off x="5302962" y="3137212"/>
            <a:ext cx="486600" cy="1779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sp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76" name="Shape 7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0750" y="2301400"/>
            <a:ext cx="2520099" cy="2286747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Shape 7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46899" y="2254375"/>
            <a:ext cx="2520099" cy="2349250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Shape 78"/>
          <p:cNvSpPr txBox="1">
            <a:spLocks noGrp="1"/>
          </p:cNvSpPr>
          <p:nvPr>
            <p:ph type="ctrTitle" idx="2"/>
          </p:nvPr>
        </p:nvSpPr>
        <p:spPr>
          <a:xfrm>
            <a:off x="376250" y="1191075"/>
            <a:ext cx="2369099" cy="934500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pPr lvl="0" algn="l" rtl="0">
              <a:spcBef>
                <a:spcPts val="0"/>
              </a:spcBef>
              <a:buNone/>
            </a:pPr>
            <a:r>
              <a:rPr lang="en" sz="2100" b="1">
                <a:solidFill>
                  <a:srgbClr val="009AA6"/>
                </a:solidFill>
              </a:rPr>
              <a:t>Новенькое SDK</a:t>
            </a:r>
          </a:p>
        </p:txBody>
      </p:sp>
      <p:sp>
        <p:nvSpPr>
          <p:cNvPr id="79" name="Shape 79"/>
          <p:cNvSpPr txBox="1">
            <a:spLocks noGrp="1"/>
          </p:cNvSpPr>
          <p:nvPr>
            <p:ph type="ctrTitle" idx="3"/>
          </p:nvPr>
        </p:nvSpPr>
        <p:spPr>
          <a:xfrm>
            <a:off x="2893500" y="4712925"/>
            <a:ext cx="3356999" cy="512700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pPr lvl="0" algn="l" rtl="0">
              <a:spcBef>
                <a:spcPts val="0"/>
              </a:spcBef>
              <a:buNone/>
            </a:pPr>
            <a:r>
              <a:rPr lang="en" sz="2100" b="1">
                <a:solidFill>
                  <a:srgbClr val="009AA6"/>
                </a:solidFill>
              </a:rPr>
              <a:t>Пример использования</a:t>
            </a:r>
          </a:p>
        </p:txBody>
      </p:sp>
      <p:sp>
        <p:nvSpPr>
          <p:cNvPr id="80" name="Shape 80"/>
          <p:cNvSpPr txBox="1">
            <a:spLocks noGrp="1"/>
          </p:cNvSpPr>
          <p:nvPr>
            <p:ph type="ctrTitle" idx="4"/>
          </p:nvPr>
        </p:nvSpPr>
        <p:spPr>
          <a:xfrm>
            <a:off x="2873225" y="3217650"/>
            <a:ext cx="321300" cy="422700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 b="1">
                <a:solidFill>
                  <a:srgbClr val="009AA6"/>
                </a:solidFill>
              </a:rPr>
              <a:t>+</a:t>
            </a:r>
          </a:p>
        </p:txBody>
      </p:sp>
      <p:sp>
        <p:nvSpPr>
          <p:cNvPr id="81" name="Shape 81"/>
          <p:cNvSpPr txBox="1">
            <a:spLocks noGrp="1"/>
          </p:cNvSpPr>
          <p:nvPr>
            <p:ph type="ctrTitle" idx="5"/>
          </p:nvPr>
        </p:nvSpPr>
        <p:spPr>
          <a:xfrm>
            <a:off x="6845550" y="1562175"/>
            <a:ext cx="1345199" cy="563400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100" b="1">
                <a:solidFill>
                  <a:srgbClr val="009AA6"/>
                </a:solidFill>
              </a:rPr>
              <a:t>xUnit</a:t>
            </a:r>
          </a:p>
        </p:txBody>
      </p:sp>
      <p:sp>
        <p:nvSpPr>
          <p:cNvPr id="82" name="Shape 82"/>
          <p:cNvSpPr txBox="1">
            <a:spLocks noGrp="1"/>
          </p:cNvSpPr>
          <p:nvPr>
            <p:ph type="ctrTitle" idx="6"/>
          </p:nvPr>
        </p:nvSpPr>
        <p:spPr>
          <a:xfrm>
            <a:off x="5819375" y="3233425"/>
            <a:ext cx="321300" cy="422700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 b="1">
                <a:solidFill>
                  <a:srgbClr val="009AA6"/>
                </a:solidFill>
              </a:rPr>
              <a:t>+</a:t>
            </a:r>
          </a:p>
        </p:txBody>
      </p:sp>
      <p:pic>
        <p:nvPicPr>
          <p:cNvPr id="83" name="Shape 8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193075" y="2301400"/>
            <a:ext cx="2650200" cy="22867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name="2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402</Words>
  <Application>Microsoft Office PowerPoint</Application>
  <PresentationFormat>Экран (4:3)</PresentationFormat>
  <Paragraphs>93</Paragraphs>
  <Slides>21</Slides>
  <Notes>21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2_Office Theme</vt:lpstr>
      <vt:lpstr>Тестирование наукоёмких SDK</vt:lpstr>
      <vt:lpstr>Презентация PowerPoint</vt:lpstr>
      <vt:lpstr>Где это используется?</vt:lpstr>
      <vt:lpstr>Немного о тестировании в ЦРТ</vt:lpstr>
      <vt:lpstr>SDK (software development kit) — комплект средств разработки, который позволяет специалистам по программному обеспечению создавать приложения для определённого пакета программ, программного обеспечения базовых средств разработки, аппаратной платформы, компьютерной системы, игровых консолей, операционных систем и прочих платформ.</vt:lpstr>
      <vt:lpstr>Подводные камни</vt:lpstr>
      <vt:lpstr>Тестирование SDK</vt:lpstr>
      <vt:lpstr>“Usability” когда интерфейса не видно</vt:lpstr>
      <vt:lpstr>Счастье это...</vt:lpstr>
      <vt:lpstr>Где их взять?</vt:lpstr>
      <vt:lpstr>Правильный выбор метрики</vt:lpstr>
      <vt:lpstr>“Простой” пример</vt:lpstr>
      <vt:lpstr>Не автоматизируемые метрики</vt:lpstr>
      <vt:lpstr>Ошибки в расчётах метрик</vt:lpstr>
      <vt:lpstr>Что такое тест качества?  Это способ оценки качества (надежности) работы алгоритма после внесения изменений, выраженный в численном эквиваленте  В основе: Численная оценка качества алгоритма (метрики) Тестовая выборка (звуковые файлы, текстовые документы, изображения)  </vt:lpstr>
      <vt:lpstr>Требования и SDK</vt:lpstr>
      <vt:lpstr>К практической реализации тестирования SDK Генератор тестов</vt:lpstr>
      <vt:lpstr>Распределённый запуск</vt:lpstr>
      <vt:lpstr>Презентация PowerPoint</vt:lpstr>
      <vt:lpstr>Подведём итог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Тестирование наукоёмких SDK</dc:title>
  <cp:lastModifiedBy>Evgeniy Morozov</cp:lastModifiedBy>
  <cp:revision>2</cp:revision>
  <dcterms:modified xsi:type="dcterms:W3CDTF">2014-08-29T17:37:37Z</dcterms:modified>
</cp:coreProperties>
</file>