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95" r:id="rId4"/>
    <p:sldId id="304" r:id="rId5"/>
    <p:sldId id="305" r:id="rId6"/>
    <p:sldId id="303" r:id="rId7"/>
    <p:sldId id="306" r:id="rId8"/>
    <p:sldId id="307" r:id="rId9"/>
    <p:sldId id="308" r:id="rId10"/>
    <p:sldId id="309" r:id="rId11"/>
    <p:sldId id="310" r:id="rId12"/>
    <p:sldId id="311" r:id="rId13"/>
    <p:sldId id="313" r:id="rId14"/>
    <p:sldId id="314" r:id="rId15"/>
    <p:sldId id="301" r:id="rId16"/>
    <p:sldId id="265" r:id="rId17"/>
    <p:sldId id="297" r:id="rId18"/>
    <p:sldId id="298" r:id="rId19"/>
    <p:sldId id="290" r:id="rId20"/>
    <p:sldId id="285" r:id="rId21"/>
    <p:sldId id="300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35" r:id="rId32"/>
    <p:sldId id="336" r:id="rId33"/>
    <p:sldId id="337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4" autoAdjust="0"/>
    <p:restoredTop sz="94660"/>
  </p:normalViewPr>
  <p:slideViewPr>
    <p:cSldViewPr snapToGrid="0">
      <p:cViewPr>
        <p:scale>
          <a:sx n="110" d="100"/>
          <a:sy n="110" d="100"/>
        </p:scale>
        <p:origin x="34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BBB2-1EF2-4805-9C48-CA1B361207EB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323B-114A-40C1-A831-2A86111A3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971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BBB2-1EF2-4805-9C48-CA1B361207EB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323B-114A-40C1-A831-2A86111A3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304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BBB2-1EF2-4805-9C48-CA1B361207EB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323B-114A-40C1-A831-2A86111A3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91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BBB2-1EF2-4805-9C48-CA1B361207EB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323B-114A-40C1-A831-2A86111A3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02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BBB2-1EF2-4805-9C48-CA1B361207EB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323B-114A-40C1-A831-2A86111A3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76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BBB2-1EF2-4805-9C48-CA1B361207EB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323B-114A-40C1-A831-2A86111A3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886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BBB2-1EF2-4805-9C48-CA1B361207EB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323B-114A-40C1-A831-2A86111A3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05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BBB2-1EF2-4805-9C48-CA1B361207EB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323B-114A-40C1-A831-2A86111A3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990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BBB2-1EF2-4805-9C48-CA1B361207EB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323B-114A-40C1-A831-2A86111A3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0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BBB2-1EF2-4805-9C48-CA1B361207EB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323B-114A-40C1-A831-2A86111A3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915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BBB2-1EF2-4805-9C48-CA1B361207EB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323B-114A-40C1-A831-2A86111A3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200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DBBB2-1EF2-4805-9C48-CA1B361207EB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0323B-114A-40C1-A831-2A86111A3E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93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599" y="714103"/>
            <a:ext cx="10859587" cy="3065416"/>
          </a:xfrm>
        </p:spPr>
        <p:txBody>
          <a:bodyPr>
            <a:normAutofit/>
          </a:bodyPr>
          <a:lstStyle/>
          <a:p>
            <a:r>
              <a:rPr lang="ru-RU" b="1" dirty="0"/>
              <a:t>Правильное встраивание себя в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коммуникативную </a:t>
            </a:r>
            <a:r>
              <a:rPr lang="ru-RU" b="1" dirty="0"/>
              <a:t>сеть </a:t>
            </a:r>
            <a:r>
              <a:rPr lang="ru-RU" b="1" dirty="0" smtClean="0"/>
              <a:t>компании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0458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25951" y="1204332"/>
            <a:ext cx="7724089" cy="4590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07365" algn="just">
              <a:lnSpc>
                <a:spcPct val="116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заметной чертой этого характера являются, скорее всего, его холодность и, как следствие, исключительное спокойствие. Флегматик относится к тем людям, чье приветствие всегда степенно, прохладно и лишено всяких эмоций.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07365" algn="just">
              <a:lnSpc>
                <a:spcPct val="116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07365" algn="just">
              <a:lnSpc>
                <a:spcPct val="116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Он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склонен к товариществу и предпочитает одиночество. Неразговорчив и сводит беседу к выяснению главного.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Он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верен себе и своему кругу. Солгать может лишь в исключительных случаях.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07365" algn="just">
              <a:lnSpc>
                <a:spcPct val="116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07365" algn="just">
              <a:lnSpc>
                <a:spcPct val="116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работе любит порядок и выполняет ее спокойно и методично.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боится работать с полной отдачей, но лишь тогда, когда это ему выгодно. Ум его работает довольно медленно, но надежно, потому что эта медлительность объясняется желанием знать причины происходящего. Флегматика можно убедить только доводами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-1"/>
            <a:ext cx="12192000" cy="5620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507365" algn="just">
              <a:lnSpc>
                <a:spcPct val="116000"/>
              </a:lnSpc>
              <a:spcAft>
                <a:spcPts val="0"/>
              </a:spcAft>
            </a:pPr>
            <a:r>
              <a:rPr lang="ru-RU" sz="2800" b="1" dirty="0" smtClean="0">
                <a:ea typeface="Times New Roman" panose="02020603050405020304" pitchFamily="18" charset="0"/>
              </a:rPr>
              <a:t>ФЛЕГМАТИК  = Эмоциональность –  Активность + Вторичность </a:t>
            </a:r>
            <a:endParaRPr lang="ru-RU" sz="2800" b="1" dirty="0">
              <a:ea typeface="Times New Roman" panose="02020603050405020304" pitchFamily="18" charset="0"/>
            </a:endParaRPr>
          </a:p>
        </p:txBody>
      </p:sp>
      <p:pic>
        <p:nvPicPr>
          <p:cNvPr id="7170" name="Picture 2" descr="Ð¤Ð»ÐµÐ³Ð¼Ð°ÑÐ¸Ðº Ð·Ð° ÑÐ°Ð±Ð¾ÑÐ¾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81" y="2542129"/>
            <a:ext cx="285750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77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3347" y="2396613"/>
            <a:ext cx="6096000" cy="167270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07365" algn="just">
              <a:lnSpc>
                <a:spcPct val="116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Аморфный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очень инертен. Он никогда не делает больше того, что ему велено. Его ум незатейлив. Он с готовностью откладывает на завтра все, что можно сделать сегодня. Его поступки лишены элементарной пунктуальности.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5620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507365" algn="just">
              <a:lnSpc>
                <a:spcPct val="116000"/>
              </a:lnSpc>
              <a:spcAft>
                <a:spcPts val="0"/>
              </a:spcAft>
            </a:pPr>
            <a:r>
              <a:rPr lang="ru-RU" sz="2800" b="1" dirty="0" smtClean="0">
                <a:ea typeface="Times New Roman" panose="02020603050405020304" pitchFamily="18" charset="0"/>
              </a:rPr>
              <a:t>АМОРФНЫЙ = Эмоциональность – Активность –  Первичность </a:t>
            </a:r>
            <a:endParaRPr lang="ru-RU" sz="2800" b="1" dirty="0">
              <a:ea typeface="Times New Roman" panose="02020603050405020304" pitchFamily="18" charset="0"/>
            </a:endParaRPr>
          </a:p>
        </p:txBody>
      </p:sp>
      <p:pic>
        <p:nvPicPr>
          <p:cNvPr id="8194" name="Picture 2" descr="ÐÑÐ»ÑÑÑÑÐ½ÑÐ¹ ÑÐµÐ»Ð¾Ð²ÐµÐº Ð² ÑÐ¾Ð¿ Ñ ÐºÐ°Ð¿ÑÑÐ¾Ð½Ð¾Ð¼ Ð¼ÑÐ»ÑÑÑÑÐ½ÑÐ¹ ÑÐµÐ»Ð¾Ð²ÐµÐº Ð² ÑÐ¾Ð¿ Ñ ÐºÐ°Ð¿ÑÑÐ¾Ð½Ð¾Ð¼ â ÑÑÐ¾ÐºÐ¾Ð²Ð°Ñ Ð²ÐµÐºÑÐ¾ÑÐ½Ð°Ñ Ð³ÑÐ°ÑÐ¸ÐºÐ° Ð¸ Ð´ÑÑÐ³Ð¸Ðµ Ð¸Ð·Ð¾Ð±ÑÐ°Ð¶ÐµÐ½Ð¸Ñ Ð½Ð° ÑÐµÐ¼Ñ Ð±ÐµÑÑÐ¼ÑÑÐ»ÐµÐ½Ð½ÑÐ¹ ÑÐ¸ÑÑÐ½Ð¾Ðº Ð¡ÑÐ¾ÐºÐ¾Ð²Ð°Ñ ÑÐ¾ÑÐ¾Ð³ÑÐ°ÑÐ¸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00" y="1811648"/>
            <a:ext cx="3663601" cy="366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0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6078" y="2730396"/>
            <a:ext cx="7164281" cy="1351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07365" algn="just">
              <a:lnSpc>
                <a:spcPct val="116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Апатичный безразличен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 тому, что делает. Он способен удовлетворительно выполнять повседневную работу, требующую определенного порядка. Всегда в ровном расположении духа, он получает определенное удовольствие от одиночества. 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-1"/>
            <a:ext cx="12192000" cy="5620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507365" algn="just">
              <a:lnSpc>
                <a:spcPct val="116000"/>
              </a:lnSpc>
              <a:spcAft>
                <a:spcPts val="0"/>
              </a:spcAft>
            </a:pPr>
            <a:r>
              <a:rPr lang="ru-RU" sz="2800" b="1" dirty="0" smtClean="0">
                <a:ea typeface="Times New Roman" panose="02020603050405020304" pitchFamily="18" charset="0"/>
              </a:rPr>
              <a:t>АПАТИЧНЫЙ = Эмоциональность  – Активность – Вторичность </a:t>
            </a:r>
            <a:endParaRPr lang="ru-RU" sz="2800" b="1" dirty="0">
              <a:ea typeface="Times New Roman" panose="02020603050405020304" pitchFamily="18" charset="0"/>
            </a:endParaRPr>
          </a:p>
        </p:txBody>
      </p:sp>
      <p:pic>
        <p:nvPicPr>
          <p:cNvPr id="9218" name="Picture 2" descr="ÐÑÐ»ÑÑÑÑÐ½ÑÐ¹ ÑÐµÐ»Ð¾Ð²ÐµÐº Ð² ÑÐ¾Ð¿ Ñ ÐºÐ°Ð¿ÑÑÐ¾Ð½Ð¾Ð¼ Ð¼ÑÐ»ÑÑÑÑÐ½ÑÐ¹ ÑÐµÐ»Ð¾Ð²ÐµÐº Ð² ÑÐ¾Ð¿ Ñ ÐºÐ°Ð¿ÑÑÐ¾Ð½Ð¾Ð¼ â ÑÑÐ¾ÐºÐ¾Ð²Ð°Ñ Ð²ÐµÐºÑÐ¾ÑÐ½Ð°Ñ Ð³ÑÐ°ÑÐ¸ÐºÐ° Ð¸ Ð´ÑÑÐ³Ð¸Ðµ Ð¸Ð·Ð¾Ð±ÑÐ°Ð¶ÐµÐ½Ð¸Ñ Ð½Ð° ÑÐµÐ¼Ñ Ð±ÐµÑÑÐ¼ÑÑÐ»ÐµÐ½Ð½ÑÐ¹ ÑÐ¸ÑÑÐ½Ð¾Ðº Ð¡ÑÐ¾ÐºÐ¾Ð²Ð°Ñ ÑÐ¾ÑÐ¾Ð³ÑÐ°ÑÐ¸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88" y="1754388"/>
            <a:ext cx="3542441" cy="354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47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407" y="87664"/>
            <a:ext cx="11677836" cy="5519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457200" algn="just">
              <a:lnSpc>
                <a:spcPct val="116000"/>
              </a:lnSpc>
              <a:spcAft>
                <a:spcPts val="0"/>
              </a:spcAft>
            </a:pPr>
            <a:r>
              <a:rPr lang="ru-RU" sz="3200" b="1" dirty="0">
                <a:ea typeface="Times New Roman" panose="02020603050405020304" pitchFamily="18" charset="0"/>
              </a:rPr>
              <a:t>Двенадцать правил хорошего </a:t>
            </a:r>
            <a:r>
              <a:rPr lang="ru-RU" sz="3200" b="1" dirty="0" smtClean="0">
                <a:ea typeface="Times New Roman" panose="02020603050405020304" pitchFamily="18" charset="0"/>
              </a:rPr>
              <a:t>руководства</a:t>
            </a:r>
            <a:r>
              <a:rPr lang="ru-RU" sz="3200" dirty="0" smtClean="0">
                <a:ea typeface="Times New Roman" panose="02020603050405020304" pitchFamily="18" charset="0"/>
              </a:rPr>
              <a:t>:</a:t>
            </a:r>
          </a:p>
          <a:p>
            <a:pPr marL="269875" indent="457200" algn="just">
              <a:lnSpc>
                <a:spcPct val="11600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9875" indent="457200" algn="just">
              <a:lnSpc>
                <a:spcPct val="11600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6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ea typeface="Times New Roman" panose="02020603050405020304" pitchFamily="18" charset="0"/>
              </a:rPr>
              <a:t>Руководитель не должен быть погонщиком. </a:t>
            </a:r>
            <a:endParaRPr lang="ru-RU" sz="2000" dirty="0" smtClean="0"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6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ea typeface="Times New Roman" panose="02020603050405020304" pitchFamily="18" charset="0"/>
              </a:rPr>
              <a:t>Руководитель </a:t>
            </a:r>
            <a:r>
              <a:rPr lang="ru-RU" sz="2000" dirty="0">
                <a:ea typeface="Times New Roman" panose="02020603050405020304" pitchFamily="18" charset="0"/>
              </a:rPr>
              <a:t>должен верить в свое дело. </a:t>
            </a:r>
            <a:endParaRPr lang="ru-RU" sz="2000" dirty="0" smtClean="0"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6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ea typeface="Times New Roman" panose="02020603050405020304" pitchFamily="18" charset="0"/>
              </a:rPr>
              <a:t>Руководитель </a:t>
            </a:r>
            <a:r>
              <a:rPr lang="ru-RU" sz="2000" dirty="0">
                <a:ea typeface="Times New Roman" panose="02020603050405020304" pitchFamily="18" charset="0"/>
              </a:rPr>
              <a:t>должен знать науку об организации и </a:t>
            </a:r>
            <a:r>
              <a:rPr lang="ru-RU" sz="2000" dirty="0" smtClean="0">
                <a:ea typeface="Times New Roman" panose="02020603050405020304" pitchFamily="18" charset="0"/>
              </a:rPr>
              <a:t>управлении.</a:t>
            </a:r>
            <a:endParaRPr lang="ru-RU" sz="2000" dirty="0"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6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ea typeface="Times New Roman" panose="02020603050405020304" pitchFamily="18" charset="0"/>
              </a:rPr>
              <a:t>Руководитель должен ценить время свое и </a:t>
            </a:r>
            <a:r>
              <a:rPr lang="ru-RU" sz="2000" dirty="0" smtClean="0">
                <a:ea typeface="Times New Roman" panose="02020603050405020304" pitchFamily="18" charset="0"/>
              </a:rPr>
              <a:t>подчиненных.</a:t>
            </a:r>
          </a:p>
          <a:p>
            <a:pPr marL="285750" indent="-285750" algn="just">
              <a:lnSpc>
                <a:spcPct val="116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ea typeface="Times New Roman" panose="02020603050405020304" pitchFamily="18" charset="0"/>
              </a:rPr>
              <a:t>Руководитель </a:t>
            </a:r>
            <a:r>
              <a:rPr lang="ru-RU" sz="2000" dirty="0">
                <a:ea typeface="Times New Roman" panose="02020603050405020304" pitchFamily="18" charset="0"/>
              </a:rPr>
              <a:t>должен быть строгим и требовательным, не доходя до придирчивости и </a:t>
            </a:r>
            <a:r>
              <a:rPr lang="ru-RU" sz="2000" dirty="0" smtClean="0">
                <a:ea typeface="Times New Roman" panose="02020603050405020304" pitchFamily="18" charset="0"/>
              </a:rPr>
              <a:t>жестокости.</a:t>
            </a:r>
          </a:p>
          <a:p>
            <a:pPr marL="285750" indent="-285750" algn="just">
              <a:lnSpc>
                <a:spcPct val="116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ea typeface="Times New Roman" panose="02020603050405020304" pitchFamily="18" charset="0"/>
              </a:rPr>
              <a:t>Руководитель </a:t>
            </a:r>
            <a:r>
              <a:rPr lang="ru-RU" sz="2000" dirty="0">
                <a:ea typeface="Times New Roman" panose="02020603050405020304" pitchFamily="18" charset="0"/>
              </a:rPr>
              <a:t>должен уметь критиковать и принимать </a:t>
            </a:r>
            <a:r>
              <a:rPr lang="ru-RU" sz="2000" dirty="0" smtClean="0">
                <a:ea typeface="Times New Roman" panose="02020603050405020304" pitchFamily="18" charset="0"/>
              </a:rPr>
              <a:t>критику.</a:t>
            </a:r>
            <a:endParaRPr lang="ru-RU" sz="2000" dirty="0"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6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ea typeface="Times New Roman" panose="02020603050405020304" pitchFamily="18" charset="0"/>
              </a:rPr>
              <a:t>Руководитель должен уметь наказывать и </a:t>
            </a:r>
            <a:r>
              <a:rPr lang="ru-RU" sz="2000" dirty="0" smtClean="0">
                <a:ea typeface="Times New Roman" panose="02020603050405020304" pitchFamily="18" charset="0"/>
              </a:rPr>
              <a:t>прощать.</a:t>
            </a:r>
          </a:p>
          <a:p>
            <a:pPr marL="285750" indent="-285750" algn="just">
              <a:lnSpc>
                <a:spcPct val="116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ea typeface="Times New Roman" panose="02020603050405020304" pitchFamily="18" charset="0"/>
              </a:rPr>
              <a:t>Руководитель </a:t>
            </a:r>
            <a:r>
              <a:rPr lang="ru-RU" sz="2000" dirty="0">
                <a:ea typeface="Times New Roman" panose="02020603050405020304" pitchFamily="18" charset="0"/>
              </a:rPr>
              <a:t>должен быть приветливым и </a:t>
            </a:r>
            <a:r>
              <a:rPr lang="ru-RU" sz="2000" dirty="0" smtClean="0">
                <a:ea typeface="Times New Roman" panose="02020603050405020304" pitchFamily="18" charset="0"/>
              </a:rPr>
              <a:t>тактичным.</a:t>
            </a:r>
            <a:endParaRPr lang="ru-RU" sz="2000" dirty="0"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6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ea typeface="Times New Roman" panose="02020603050405020304" pitchFamily="18" charset="0"/>
              </a:rPr>
              <a:t>Руководитель должен обладать чувством </a:t>
            </a:r>
            <a:r>
              <a:rPr lang="ru-RU" sz="2000" dirty="0" smtClean="0">
                <a:ea typeface="Times New Roman" panose="02020603050405020304" pitchFamily="18" charset="0"/>
              </a:rPr>
              <a:t>юмора.</a:t>
            </a:r>
            <a:endParaRPr lang="ru-RU" sz="2000" dirty="0"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6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ea typeface="Times New Roman" panose="02020603050405020304" pitchFamily="18" charset="0"/>
              </a:rPr>
              <a:t>Руководитель должен уметь говорить и </a:t>
            </a:r>
            <a:r>
              <a:rPr lang="ru-RU" sz="2000" dirty="0" smtClean="0">
                <a:ea typeface="Times New Roman" panose="02020603050405020304" pitchFamily="18" charset="0"/>
              </a:rPr>
              <a:t>слушать.</a:t>
            </a:r>
            <a:endParaRPr lang="ru-RU" sz="2000" dirty="0"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6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ea typeface="Times New Roman" panose="02020603050405020304" pitchFamily="18" charset="0"/>
              </a:rPr>
              <a:t>Руководитель должен уметь </a:t>
            </a:r>
            <a:r>
              <a:rPr lang="ru-RU" sz="2000" dirty="0" smtClean="0">
                <a:ea typeface="Times New Roman" panose="02020603050405020304" pitchFamily="18" charset="0"/>
              </a:rPr>
              <a:t>молчать.</a:t>
            </a:r>
          </a:p>
          <a:p>
            <a:pPr marL="285750" indent="-285750" algn="just">
              <a:lnSpc>
                <a:spcPct val="116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ea typeface="Times New Roman" panose="02020603050405020304" pitchFamily="18" charset="0"/>
              </a:rPr>
              <a:t>Руководитель </a:t>
            </a:r>
            <a:r>
              <a:rPr lang="ru-RU" sz="2000" dirty="0">
                <a:ea typeface="Times New Roman" panose="02020603050405020304" pitchFamily="18" charset="0"/>
              </a:rPr>
              <a:t>должен знать своих </a:t>
            </a:r>
            <a:r>
              <a:rPr lang="ru-RU" sz="2000" dirty="0" smtClean="0">
                <a:ea typeface="Times New Roman" panose="02020603050405020304" pitchFamily="18" charset="0"/>
              </a:rPr>
              <a:t>подчиненных.</a:t>
            </a:r>
            <a:endParaRPr lang="ru-RU" sz="2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73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742" y="314301"/>
            <a:ext cx="11363093" cy="430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6000"/>
              </a:lnSpc>
              <a:spcAft>
                <a:spcPts val="0"/>
              </a:spcAft>
            </a:pPr>
            <a:r>
              <a:rPr lang="ru-RU" sz="3200" dirty="0">
                <a:ea typeface="Times New Roman" panose="02020603050405020304" pitchFamily="18" charset="0"/>
              </a:rPr>
              <a:t>«</a:t>
            </a:r>
            <a:r>
              <a:rPr lang="ru-RU" sz="3200" b="1" dirty="0">
                <a:ea typeface="Times New Roman" panose="02020603050405020304" pitchFamily="18" charset="0"/>
              </a:rPr>
              <a:t>восемь</a:t>
            </a:r>
            <a:r>
              <a:rPr lang="ru-RU" sz="3200" dirty="0">
                <a:ea typeface="Times New Roman" panose="02020603050405020304" pitchFamily="18" charset="0"/>
              </a:rPr>
              <a:t> </a:t>
            </a:r>
            <a:r>
              <a:rPr lang="ru-RU" sz="3200" b="1" dirty="0">
                <a:ea typeface="Times New Roman" panose="02020603050405020304" pitchFamily="18" charset="0"/>
              </a:rPr>
              <a:t>признаков</a:t>
            </a:r>
            <a:r>
              <a:rPr lang="ru-RU" sz="3200" dirty="0">
                <a:ea typeface="Times New Roman" panose="02020603050405020304" pitchFamily="18" charset="0"/>
              </a:rPr>
              <a:t> </a:t>
            </a:r>
            <a:r>
              <a:rPr lang="ru-RU" sz="3200" b="1" dirty="0">
                <a:ea typeface="Times New Roman" panose="02020603050405020304" pitchFamily="18" charset="0"/>
              </a:rPr>
              <a:t>закоренелых</a:t>
            </a:r>
            <a:r>
              <a:rPr lang="ru-RU" sz="3200" dirty="0">
                <a:ea typeface="Times New Roman" panose="02020603050405020304" pitchFamily="18" charset="0"/>
              </a:rPr>
              <a:t> </a:t>
            </a:r>
            <a:r>
              <a:rPr lang="ru-RU" sz="3200" b="1" dirty="0">
                <a:ea typeface="Times New Roman" panose="02020603050405020304" pitchFamily="18" charset="0"/>
              </a:rPr>
              <a:t>неудачников</a:t>
            </a:r>
            <a:r>
              <a:rPr lang="ru-RU" sz="3200" b="1" dirty="0" smtClean="0">
                <a:ea typeface="Times New Roman" panose="02020603050405020304" pitchFamily="18" charset="0"/>
              </a:rPr>
              <a:t>»</a:t>
            </a:r>
            <a:r>
              <a:rPr lang="ru-RU" sz="3200" dirty="0" smtClean="0">
                <a:ea typeface="Times New Roman" panose="02020603050405020304" pitchFamily="18" charset="0"/>
              </a:rPr>
              <a:t>:</a:t>
            </a:r>
            <a:endParaRPr lang="en-US" sz="3200" dirty="0" smtClean="0">
              <a:ea typeface="Times New Roman" panose="02020603050405020304" pitchFamily="18" charset="0"/>
            </a:endParaRPr>
          </a:p>
          <a:p>
            <a:pPr indent="457200" algn="just">
              <a:lnSpc>
                <a:spcPct val="116000"/>
              </a:lnSpc>
              <a:spcAft>
                <a:spcPts val="0"/>
              </a:spcAft>
            </a:pP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16000"/>
              </a:lnSpc>
              <a:spcAft>
                <a:spcPts val="0"/>
              </a:spcAft>
            </a:pPr>
            <a:endParaRPr lang="en-US" sz="11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16000"/>
              </a:lnSpc>
              <a:spcAft>
                <a:spcPts val="0"/>
              </a:spcAft>
            </a:pP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16000"/>
              </a:lnSpc>
              <a:spcAft>
                <a:spcPts val="0"/>
              </a:spcAft>
            </a:pP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6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2000" i="1" dirty="0" smtClean="0">
                <a:ea typeface="Times New Roman" panose="02020603050405020304" pitchFamily="18" charset="0"/>
              </a:rPr>
              <a:t>Самообман</a:t>
            </a:r>
            <a:endParaRPr lang="en-US" sz="2000" dirty="0" smtClean="0"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6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2000" i="1" dirty="0" smtClean="0">
                <a:ea typeface="Times New Roman" panose="02020603050405020304" pitchFamily="18" charset="0"/>
              </a:rPr>
              <a:t>Непроизводительность</a:t>
            </a:r>
            <a:r>
              <a:rPr lang="ru-RU" sz="2000" dirty="0" smtClean="0">
                <a:ea typeface="Times New Roman" panose="02020603050405020304" pitchFamily="18" charset="0"/>
              </a:rPr>
              <a:t> </a:t>
            </a:r>
            <a:endParaRPr lang="en-US" sz="2000" dirty="0" smtClean="0"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6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2000" i="1" dirty="0" smtClean="0">
                <a:ea typeface="Times New Roman" panose="02020603050405020304" pitchFamily="18" charset="0"/>
              </a:rPr>
              <a:t>Несправедливость </a:t>
            </a:r>
            <a:r>
              <a:rPr lang="ru-RU" sz="2000" i="1" dirty="0">
                <a:ea typeface="Times New Roman" panose="02020603050405020304" pitchFamily="18" charset="0"/>
              </a:rPr>
              <a:t>к </a:t>
            </a:r>
            <a:r>
              <a:rPr lang="ru-RU" sz="2000" i="1" dirty="0" smtClean="0">
                <a:ea typeface="Times New Roman" panose="02020603050405020304" pitchFamily="18" charset="0"/>
              </a:rPr>
              <a:t>друзьям</a:t>
            </a:r>
            <a:r>
              <a:rPr lang="ru-RU" sz="2000" dirty="0" smtClean="0">
                <a:ea typeface="Times New Roman" panose="02020603050405020304" pitchFamily="18" charset="0"/>
              </a:rPr>
              <a:t> </a:t>
            </a:r>
            <a:endParaRPr lang="en-US" sz="2000" dirty="0" smtClean="0"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6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2000" i="1" dirty="0" smtClean="0">
                <a:ea typeface="Times New Roman" panose="02020603050405020304" pitchFamily="18" charset="0"/>
              </a:rPr>
              <a:t>Дурные манеры</a:t>
            </a:r>
            <a:endParaRPr lang="en-US" sz="2000" i="1" dirty="0" smtClean="0"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6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2000" i="1" dirty="0" smtClean="0">
                <a:ea typeface="Times New Roman" panose="02020603050405020304" pitchFamily="18" charset="0"/>
              </a:rPr>
              <a:t>Неумение одеваться</a:t>
            </a:r>
            <a:r>
              <a:rPr lang="en-US" sz="2000" i="1" dirty="0" smtClean="0">
                <a:ea typeface="Times New Roman" panose="02020603050405020304" pitchFamily="18" charset="0"/>
              </a:rPr>
              <a:t>  </a:t>
            </a:r>
          </a:p>
          <a:p>
            <a:pPr marL="342900" lvl="0" indent="-342900" algn="just">
              <a:lnSpc>
                <a:spcPct val="116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2000" i="1" dirty="0" smtClean="0">
                <a:ea typeface="Times New Roman" panose="02020603050405020304" pitchFamily="18" charset="0"/>
              </a:rPr>
              <a:t>Сварливость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ea typeface="Times New Roman" panose="02020603050405020304" pitchFamily="18" charset="0"/>
              </a:rPr>
              <a:t> </a:t>
            </a:r>
            <a:endParaRPr lang="en-US" sz="2000" dirty="0" smtClean="0"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6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2000" i="1" dirty="0" smtClean="0">
                <a:ea typeface="Times New Roman" panose="02020603050405020304" pitchFamily="18" charset="0"/>
              </a:rPr>
              <a:t>Ненужные споры</a:t>
            </a:r>
            <a:r>
              <a:rPr lang="en-US" sz="2000" i="1" dirty="0" smtClean="0">
                <a:ea typeface="Times New Roman" panose="02020603050405020304" pitchFamily="18" charset="0"/>
              </a:rPr>
              <a:t>  </a:t>
            </a:r>
          </a:p>
          <a:p>
            <a:pPr marL="342900" lvl="0" indent="-342900" algn="just">
              <a:lnSpc>
                <a:spcPct val="116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2000" i="1" dirty="0" smtClean="0">
                <a:ea typeface="Times New Roman" panose="02020603050405020304" pitchFamily="18" charset="0"/>
              </a:rPr>
              <a:t>Откладывание </a:t>
            </a:r>
            <a:r>
              <a:rPr lang="ru-RU" sz="2000" i="1" dirty="0">
                <a:ea typeface="Times New Roman" panose="02020603050405020304" pitchFamily="18" charset="0"/>
              </a:rPr>
              <a:t>на «потом</a:t>
            </a:r>
            <a:r>
              <a:rPr lang="ru-RU" sz="2000" i="1" dirty="0" smtClean="0">
                <a:ea typeface="Times New Roman" panose="02020603050405020304" pitchFamily="18" charset="0"/>
              </a:rPr>
              <a:t>»</a:t>
            </a:r>
            <a:r>
              <a:rPr lang="en-US" sz="2000" i="1" dirty="0" smtClean="0">
                <a:ea typeface="Times New Roman" panose="02020603050405020304" pitchFamily="18" charset="0"/>
              </a:rPr>
              <a:t> </a:t>
            </a:r>
            <a:endParaRPr lang="ru-RU" sz="20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05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122" y="14406"/>
            <a:ext cx="5401125" cy="684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6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2"/>
          <p:cNvSpPr txBox="1">
            <a:spLocks noChangeArrowheads="1"/>
          </p:cNvSpPr>
          <p:nvPr/>
        </p:nvSpPr>
        <p:spPr bwMode="auto">
          <a:xfrm>
            <a:off x="0" y="0"/>
            <a:ext cx="1206916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Причины неудач коммуникации == попытаемся собрать анамнез)</a:t>
            </a:r>
            <a:endParaRPr lang="ru-RU" sz="3200" dirty="0">
              <a:latin typeface="Cambria" pitchFamily="18" charset="0"/>
            </a:endParaRPr>
          </a:p>
        </p:txBody>
      </p:sp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630071" y="1262892"/>
            <a:ext cx="1080902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just">
              <a:lnSpc>
                <a:spcPct val="120000"/>
              </a:lnSpc>
              <a:buClr>
                <a:schemeClr val="accent1"/>
              </a:buClr>
              <a:buFont typeface="Franklin Gothic Book" pitchFamily="34" charset="0"/>
              <a:buAutoNum type="arabicPeriod"/>
            </a:pPr>
            <a:r>
              <a:rPr lang="ru-RU" sz="2600" dirty="0"/>
              <a:t>Длительный промежуток времени при передачи информации</a:t>
            </a:r>
          </a:p>
          <a:p>
            <a:pPr indent="457200" algn="just">
              <a:lnSpc>
                <a:spcPct val="120000"/>
              </a:lnSpc>
              <a:buClr>
                <a:schemeClr val="accent1"/>
              </a:buClr>
              <a:buFont typeface="Franklin Gothic Book" pitchFamily="34" charset="0"/>
              <a:buAutoNum type="arabicPeriod"/>
            </a:pPr>
            <a:r>
              <a:rPr lang="ru-RU" sz="2600" dirty="0"/>
              <a:t>Безличность</a:t>
            </a:r>
          </a:p>
          <a:p>
            <a:pPr indent="457200" algn="just">
              <a:lnSpc>
                <a:spcPct val="120000"/>
              </a:lnSpc>
              <a:buClr>
                <a:schemeClr val="accent1"/>
              </a:buClr>
              <a:buFont typeface="Franklin Gothic Book" pitchFamily="34" charset="0"/>
              <a:buAutoNum type="arabicPeriod"/>
            </a:pPr>
            <a:r>
              <a:rPr lang="ru-RU" sz="2600" dirty="0"/>
              <a:t>Отсутствие системы</a:t>
            </a:r>
          </a:p>
          <a:p>
            <a:pPr indent="457200" algn="just">
              <a:lnSpc>
                <a:spcPct val="120000"/>
              </a:lnSpc>
              <a:buClr>
                <a:schemeClr val="accent1"/>
              </a:buClr>
              <a:buFont typeface="Franklin Gothic Book" pitchFamily="34" charset="0"/>
              <a:buAutoNum type="arabicPeriod"/>
            </a:pPr>
            <a:r>
              <a:rPr lang="ru-RU" sz="2600" dirty="0"/>
              <a:t>Непонимание важности информирования </a:t>
            </a:r>
          </a:p>
          <a:p>
            <a:pPr indent="457200" algn="just">
              <a:lnSpc>
                <a:spcPct val="120000"/>
              </a:lnSpc>
              <a:buClr>
                <a:schemeClr val="accent1"/>
              </a:buClr>
              <a:buFont typeface="Franklin Gothic Book" pitchFamily="34" charset="0"/>
              <a:buAutoNum type="arabicPeriod"/>
            </a:pPr>
            <a:r>
              <a:rPr lang="ru-RU" sz="2600" dirty="0"/>
              <a:t>Неправильная установка при восприятии информации</a:t>
            </a:r>
          </a:p>
          <a:p>
            <a:pPr indent="457200" algn="just">
              <a:lnSpc>
                <a:spcPct val="120000"/>
              </a:lnSpc>
              <a:buClr>
                <a:schemeClr val="accent1"/>
              </a:buClr>
              <a:buFont typeface="Franklin Gothic Book" pitchFamily="34" charset="0"/>
              <a:buAutoNum type="arabicPeriod"/>
            </a:pPr>
            <a:r>
              <a:rPr lang="ru-RU" sz="2600" dirty="0"/>
              <a:t>Плохое построение сообщения</a:t>
            </a:r>
          </a:p>
          <a:p>
            <a:pPr indent="457200" algn="just">
              <a:lnSpc>
                <a:spcPct val="120000"/>
              </a:lnSpc>
              <a:buClr>
                <a:schemeClr val="accent1"/>
              </a:buClr>
              <a:buFont typeface="Franklin Gothic Book" pitchFamily="34" charset="0"/>
              <a:buAutoNum type="arabicPeriod"/>
            </a:pPr>
            <a:r>
              <a:rPr lang="ru-RU" sz="2600" dirty="0"/>
              <a:t>Неудачная обратная связь</a:t>
            </a:r>
          </a:p>
          <a:p>
            <a:pPr indent="457200" algn="just">
              <a:lnSpc>
                <a:spcPct val="120000"/>
              </a:lnSpc>
              <a:buClr>
                <a:schemeClr val="accent1"/>
              </a:buClr>
              <a:buFont typeface="Franklin Gothic Book" pitchFamily="34" charset="0"/>
              <a:buAutoNum type="arabicPeriod"/>
            </a:pPr>
            <a:r>
              <a:rPr lang="ru-RU" sz="2600" dirty="0"/>
              <a:t>Искажение сообщений</a:t>
            </a:r>
          </a:p>
          <a:p>
            <a:pPr indent="457200" algn="just">
              <a:lnSpc>
                <a:spcPct val="120000"/>
              </a:lnSpc>
              <a:buClr>
                <a:schemeClr val="accent1"/>
              </a:buClr>
              <a:buFont typeface="Franklin Gothic Book" pitchFamily="34" charset="0"/>
              <a:buAutoNum type="arabicPeriod"/>
            </a:pPr>
            <a:r>
              <a:rPr lang="ru-RU" sz="2600" dirty="0"/>
              <a:t>Много передаточных звеньев информации</a:t>
            </a:r>
          </a:p>
          <a:p>
            <a:pPr indent="457200" algn="just">
              <a:lnSpc>
                <a:spcPct val="120000"/>
              </a:lnSpc>
              <a:buClr>
                <a:schemeClr val="accent1"/>
              </a:buClr>
              <a:buFont typeface="Franklin Gothic Book" pitchFamily="34" charset="0"/>
              <a:buAutoNum type="arabicPeriod"/>
            </a:pPr>
            <a:r>
              <a:rPr lang="ru-RU" sz="2600" dirty="0"/>
              <a:t> Конфликт между подразделениями</a:t>
            </a:r>
          </a:p>
        </p:txBody>
      </p:sp>
    </p:spTree>
    <p:extLst>
      <p:ext uri="{BB962C8B-B14F-4D97-AF65-F5344CB8AC3E}">
        <p14:creationId xmlns:p14="http://schemas.microsoft.com/office/powerpoint/2010/main" val="242683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969" y="198862"/>
            <a:ext cx="11809734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Приемы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повышения эффективности общения, преодоления коммуникативных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барьеров: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2114550" lvl="4" indent="-285750">
              <a:spcAft>
                <a:spcPts val="100"/>
              </a:spcAft>
              <a:buFont typeface="Wingdings" panose="05000000000000000000" pitchFamily="2" charset="2"/>
              <a:buChar char="q"/>
            </a:pPr>
            <a:r>
              <a:rPr lang="ru-RU" sz="2800" dirty="0"/>
              <a:t>Прием «имя собственное» </a:t>
            </a:r>
            <a:endParaRPr lang="ru-RU" sz="2800" dirty="0" smtClean="0"/>
          </a:p>
          <a:p>
            <a:pPr marL="2114550" lvl="4" indent="-285750">
              <a:spcAft>
                <a:spcPts val="100"/>
              </a:spcAft>
              <a:buFont typeface="Wingdings" panose="05000000000000000000" pitchFamily="2" charset="2"/>
              <a:buChar char="q"/>
            </a:pPr>
            <a:r>
              <a:rPr lang="ru-RU" sz="2800" dirty="0" smtClean="0"/>
              <a:t>Прием </a:t>
            </a:r>
            <a:r>
              <a:rPr lang="ru-RU" sz="2800" dirty="0"/>
              <a:t>«зеркало отношений» </a:t>
            </a:r>
            <a:endParaRPr lang="ru-RU" sz="2800" dirty="0" smtClean="0"/>
          </a:p>
          <a:p>
            <a:pPr marL="2114550" lvl="4" indent="-285750">
              <a:spcAft>
                <a:spcPts val="100"/>
              </a:spcAft>
              <a:buFont typeface="Wingdings" panose="05000000000000000000" pitchFamily="2" charset="2"/>
              <a:buChar char="q"/>
            </a:pPr>
            <a:r>
              <a:rPr lang="ru-RU" sz="2800" dirty="0"/>
              <a:t>Прием «золотые слова</a:t>
            </a:r>
            <a:r>
              <a:rPr lang="ru-RU" sz="2800" dirty="0" smtClean="0"/>
              <a:t>»</a:t>
            </a:r>
          </a:p>
          <a:p>
            <a:pPr marL="2114550" lvl="4" indent="-285750">
              <a:spcAft>
                <a:spcPts val="100"/>
              </a:spcAft>
              <a:buFont typeface="Wingdings" panose="05000000000000000000" pitchFamily="2" charset="2"/>
              <a:buChar char="q"/>
            </a:pPr>
            <a:r>
              <a:rPr lang="ru-RU" sz="2800" dirty="0"/>
              <a:t>Прием «терпеливый слушатель</a:t>
            </a:r>
            <a:r>
              <a:rPr lang="ru-RU" sz="2800" dirty="0" smtClean="0"/>
              <a:t>»</a:t>
            </a:r>
          </a:p>
          <a:p>
            <a:pPr marL="2114550" lvl="4" indent="-285750">
              <a:spcAft>
                <a:spcPts val="100"/>
              </a:spcAft>
              <a:buFont typeface="Wingdings" panose="05000000000000000000" pitchFamily="2" charset="2"/>
              <a:buChar char="q"/>
            </a:pPr>
            <a:r>
              <a:rPr lang="ru-RU" sz="2800" dirty="0"/>
              <a:t>Прием «личная жизнь</a:t>
            </a:r>
            <a:r>
              <a:rPr lang="ru-RU" sz="2800" dirty="0" smtClean="0"/>
              <a:t>»</a:t>
            </a:r>
            <a:endParaRPr lang="ru-RU" sz="2800" dirty="0"/>
          </a:p>
          <a:p>
            <a:pPr>
              <a:spcAft>
                <a:spcPts val="100"/>
              </a:spcAft>
            </a:pPr>
            <a:r>
              <a:rPr lang="ru-RU" dirty="0" smtClean="0"/>
              <a:t>  </a:t>
            </a:r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868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/>
              <a:t>Факторы, воздействующие на человека в процессе коммуникации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4" y="723331"/>
            <a:ext cx="10676625" cy="613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4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ъект 2"/>
          <p:cNvSpPr>
            <a:spLocks noGrp="1"/>
          </p:cNvSpPr>
          <p:nvPr>
            <p:ph sz="quarter" idx="1"/>
          </p:nvPr>
        </p:nvSpPr>
        <p:spPr>
          <a:xfrm>
            <a:off x="638265" y="1200627"/>
            <a:ext cx="11303525" cy="4572000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ru-RU" sz="2200" dirty="0" smtClean="0"/>
              <a:t>«Эффект ореола» </a:t>
            </a:r>
            <a:r>
              <a:rPr lang="en-US" sz="2200" dirty="0" smtClean="0"/>
              <a:t> </a:t>
            </a:r>
            <a:r>
              <a:rPr lang="en-US" sz="2200" dirty="0" smtClean="0">
                <a:sym typeface="Wingdings" panose="05000000000000000000" pitchFamily="2" charset="2"/>
              </a:rPr>
              <a:t></a:t>
            </a:r>
            <a:r>
              <a:rPr lang="ru-RU" sz="2200" dirty="0" smtClean="0">
                <a:sym typeface="Wingdings" panose="05000000000000000000" pitchFamily="2" charset="2"/>
              </a:rPr>
              <a:t> в</a:t>
            </a:r>
            <a:r>
              <a:rPr lang="ru-RU" sz="2200" dirty="0" smtClean="0"/>
              <a:t>лияние </a:t>
            </a:r>
            <a:r>
              <a:rPr lang="ru-RU" sz="2200" dirty="0"/>
              <a:t>общего впечатления о человеке на восприятие и оценку неизвестных свойств его личности. Если в группе </a:t>
            </a:r>
            <a:r>
              <a:rPr lang="ru-RU" sz="2200" dirty="0" smtClean="0"/>
              <a:t>сложилось </a:t>
            </a:r>
            <a:r>
              <a:rPr lang="ru-RU" sz="2200" dirty="0"/>
              <a:t>мнение о человеке, что он очень хороший, то его плохой проступок расценивается как </a:t>
            </a:r>
            <a:r>
              <a:rPr lang="ru-RU" sz="2200" dirty="0" smtClean="0"/>
              <a:t>случайность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  <a:buSzPct val="100000"/>
              <a:buFont typeface="Wingdings" panose="05000000000000000000" pitchFamily="2" charset="2"/>
              <a:buChar char="q"/>
            </a:pPr>
            <a:endParaRPr lang="ru-RU" sz="2200" dirty="0" smtClean="0"/>
          </a:p>
          <a:p>
            <a:pPr algn="just">
              <a:lnSpc>
                <a:spcPct val="130000"/>
              </a:lnSpc>
              <a:spcBef>
                <a:spcPct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ru-RU" sz="2200" dirty="0" smtClean="0"/>
              <a:t>«Эффект упреждения»</a:t>
            </a:r>
            <a:r>
              <a:rPr lang="en-US" sz="2200" dirty="0" smtClean="0"/>
              <a:t> </a:t>
            </a:r>
            <a:r>
              <a:rPr lang="en-US" sz="2200" dirty="0" smtClean="0">
                <a:sym typeface="Wingdings" panose="05000000000000000000" pitchFamily="2" charset="2"/>
              </a:rPr>
              <a:t></a:t>
            </a:r>
            <a:r>
              <a:rPr lang="en-US" sz="2200" dirty="0" smtClean="0"/>
              <a:t> </a:t>
            </a:r>
            <a:r>
              <a:rPr lang="ru-RU" sz="2200" dirty="0" smtClean="0"/>
              <a:t>на </a:t>
            </a:r>
            <a:r>
              <a:rPr lang="ru-RU" sz="2200" dirty="0"/>
              <a:t>суждение о человеке наибольшее влияние оказывают (при противоречивой информации) те сведения, которые предъявлены в первую очередь, а если дело касается знакомого человека – самые последние сведения о нем («эффект новизны</a:t>
            </a:r>
            <a:r>
              <a:rPr lang="ru-RU" sz="2200" dirty="0" smtClean="0"/>
              <a:t>»). </a:t>
            </a:r>
            <a:endParaRPr lang="ru-RU" sz="2200" dirty="0" smtClean="0"/>
          </a:p>
          <a:p>
            <a:pPr algn="just">
              <a:lnSpc>
                <a:spcPct val="130000"/>
              </a:lnSpc>
              <a:spcBef>
                <a:spcPct val="0"/>
              </a:spcBef>
              <a:buSzPct val="100000"/>
              <a:buFont typeface="Wingdings" panose="05000000000000000000" pitchFamily="2" charset="2"/>
              <a:buChar char="q"/>
            </a:pPr>
            <a:endParaRPr lang="en-US" sz="2200" dirty="0" smtClean="0"/>
          </a:p>
          <a:p>
            <a:pPr algn="just">
              <a:lnSpc>
                <a:spcPct val="130000"/>
              </a:lnSpc>
              <a:spcBef>
                <a:spcPct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ru-RU" sz="2200" dirty="0" smtClean="0"/>
              <a:t>«Эффект проецирования на других людей собственных свойств»</a:t>
            </a:r>
          </a:p>
        </p:txBody>
      </p:sp>
      <p:sp>
        <p:nvSpPr>
          <p:cNvPr id="33794" name="TextBox 3"/>
          <p:cNvSpPr txBox="1">
            <a:spLocks noChangeArrowheads="1"/>
          </p:cNvSpPr>
          <p:nvPr/>
        </p:nvSpPr>
        <p:spPr bwMode="auto">
          <a:xfrm>
            <a:off x="0" y="0"/>
            <a:ext cx="12192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>
            <a:spAutoFit/>
          </a:bodyPr>
          <a:lstStyle/>
          <a:p>
            <a:pPr algn="just" defTabSz="913965"/>
            <a:r>
              <a:rPr lang="ru-RU" sz="3400" b="1" dirty="0"/>
              <a:t>Эффекты искажающие </a:t>
            </a:r>
            <a:r>
              <a:rPr lang="ru-RU" sz="3400" b="1" dirty="0" smtClean="0"/>
              <a:t>восприятие</a:t>
            </a:r>
          </a:p>
        </p:txBody>
      </p:sp>
    </p:spTree>
    <p:extLst>
      <p:ext uri="{BB962C8B-B14F-4D97-AF65-F5344CB8AC3E}">
        <p14:creationId xmlns:p14="http://schemas.microsoft.com/office/powerpoint/2010/main" val="22348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Коммуникации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8900" y="906058"/>
            <a:ext cx="116308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Коммуникационная сеть </a:t>
            </a:r>
            <a:r>
              <a:rPr lang="ru-RU" sz="2400" dirty="0"/>
              <a:t>включает потоки посланий, или сигналов, между двумя или </a:t>
            </a:r>
            <a:r>
              <a:rPr lang="ru-RU" sz="2400" dirty="0" smtClean="0"/>
              <a:t>более</a:t>
            </a:r>
            <a:r>
              <a:rPr lang="en-US" sz="2400" dirty="0" smtClean="0"/>
              <a:t> </a:t>
            </a:r>
            <a:r>
              <a:rPr lang="ru-RU" sz="2400" dirty="0" smtClean="0"/>
              <a:t>участниками. </a:t>
            </a:r>
            <a:endParaRPr lang="ru-RU" sz="2400" dirty="0" smtClean="0"/>
          </a:p>
          <a:p>
            <a:pPr algn="just"/>
            <a:endParaRPr lang="ru-RU" sz="2400" b="1" dirty="0"/>
          </a:p>
          <a:p>
            <a:pPr algn="just"/>
            <a:r>
              <a:rPr lang="ru-RU" sz="2400" b="1" dirty="0" smtClean="0"/>
              <a:t>Коммуникативный </a:t>
            </a:r>
            <a:r>
              <a:rPr lang="ru-RU" sz="2400" b="1" dirty="0" smtClean="0"/>
              <a:t>каналы </a:t>
            </a:r>
            <a:r>
              <a:rPr lang="ru-RU" sz="2400" dirty="0" smtClean="0"/>
              <a:t>-  реальная </a:t>
            </a:r>
            <a:r>
              <a:rPr lang="ru-RU" sz="2400" dirty="0"/>
              <a:t>или </a:t>
            </a:r>
            <a:r>
              <a:rPr lang="ru-RU" sz="2400" dirty="0" smtClean="0"/>
              <a:t>воображаемая </a:t>
            </a:r>
            <a:r>
              <a:rPr lang="ru-RU" sz="2400" dirty="0"/>
              <a:t>линия связи, по которой сообщения движутся от </a:t>
            </a:r>
            <a:r>
              <a:rPr lang="ru-RU" sz="2400" dirty="0" err="1"/>
              <a:t>коммуниканта</a:t>
            </a:r>
            <a:r>
              <a:rPr lang="ru-RU" sz="2400" dirty="0"/>
              <a:t> к </a:t>
            </a:r>
            <a:r>
              <a:rPr lang="ru-RU" sz="2400" dirty="0" smtClean="0"/>
              <a:t>реципиенту</a:t>
            </a:r>
          </a:p>
          <a:p>
            <a:pPr algn="just"/>
            <a:endParaRPr lang="ru-RU" sz="2400" b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33" y="2956509"/>
            <a:ext cx="6482685" cy="381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3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ъект 2"/>
          <p:cNvSpPr>
            <a:spLocks noGrp="1"/>
          </p:cNvSpPr>
          <p:nvPr>
            <p:ph sz="quarter" idx="1"/>
          </p:nvPr>
        </p:nvSpPr>
        <p:spPr>
          <a:xfrm>
            <a:off x="1605775" y="1661532"/>
            <a:ext cx="9899953" cy="3469860"/>
          </a:xfrm>
        </p:spPr>
        <p:txBody>
          <a:bodyPr>
            <a:normAutofit/>
          </a:bodyPr>
          <a:lstStyle/>
          <a:p>
            <a:pPr marL="0" indent="456983" algn="just">
              <a:lnSpc>
                <a:spcPct val="130000"/>
              </a:lnSpc>
              <a:spcBef>
                <a:spcPct val="0"/>
              </a:spcBef>
              <a:buSzPct val="100000"/>
              <a:buFont typeface="Franklin Gothic Book" pitchFamily="34" charset="0"/>
              <a:buAutoNum type="arabicPeriod"/>
            </a:pPr>
            <a:r>
              <a:rPr lang="ru-RU" sz="2200" dirty="0" smtClean="0"/>
              <a:t>Барьер « Авторитет»</a:t>
            </a:r>
          </a:p>
          <a:p>
            <a:pPr marL="0" indent="456983" algn="just">
              <a:lnSpc>
                <a:spcPct val="130000"/>
              </a:lnSpc>
              <a:spcBef>
                <a:spcPct val="0"/>
              </a:spcBef>
              <a:buSzPct val="100000"/>
              <a:buFont typeface="Franklin Gothic Book" pitchFamily="34" charset="0"/>
              <a:buAutoNum type="arabicPeriod"/>
            </a:pPr>
            <a:r>
              <a:rPr lang="ru-RU" sz="2200" dirty="0" smtClean="0"/>
              <a:t>Барьер «Избегания»</a:t>
            </a:r>
          </a:p>
          <a:p>
            <a:pPr marL="0" indent="456983" algn="just">
              <a:lnSpc>
                <a:spcPct val="130000"/>
              </a:lnSpc>
              <a:spcBef>
                <a:spcPct val="0"/>
              </a:spcBef>
              <a:buSzPct val="100000"/>
              <a:buFont typeface="Franklin Gothic Book" pitchFamily="34" charset="0"/>
              <a:buAutoNum type="arabicPeriod"/>
            </a:pPr>
            <a:r>
              <a:rPr lang="ru-RU" sz="2200" dirty="0" smtClean="0"/>
              <a:t>Барьер «Непонимания» ---- </a:t>
            </a:r>
            <a:r>
              <a:rPr lang="ru-RU" sz="2200" dirty="0"/>
              <a:t>«эффект смысловых ножниц»</a:t>
            </a:r>
            <a:endParaRPr lang="ru-RU" sz="2200" dirty="0" smtClean="0"/>
          </a:p>
          <a:p>
            <a:pPr marL="0" indent="456983" algn="just">
              <a:lnSpc>
                <a:spcPct val="130000"/>
              </a:lnSpc>
              <a:spcBef>
                <a:spcPct val="0"/>
              </a:spcBef>
              <a:buSzPct val="100000"/>
              <a:buFont typeface="Franklin Gothic Book" pitchFamily="34" charset="0"/>
              <a:buAutoNum type="arabicPeriod"/>
            </a:pPr>
            <a:r>
              <a:rPr lang="ru-RU" sz="2200" dirty="0" smtClean="0"/>
              <a:t>Барьер «Отношений»</a:t>
            </a:r>
          </a:p>
          <a:p>
            <a:pPr marL="0" indent="456983" algn="just">
              <a:lnSpc>
                <a:spcPct val="130000"/>
              </a:lnSpc>
              <a:spcBef>
                <a:spcPct val="0"/>
              </a:spcBef>
              <a:buSzPct val="100000"/>
              <a:buFont typeface="Franklin Gothic Book" pitchFamily="34" charset="0"/>
              <a:buAutoNum type="arabicPeriod"/>
            </a:pPr>
            <a:endParaRPr lang="ru-RU" sz="2200" dirty="0" smtClean="0"/>
          </a:p>
        </p:txBody>
      </p:sp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0" y="1"/>
            <a:ext cx="12192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>
            <a:spAutoFit/>
          </a:bodyPr>
          <a:lstStyle/>
          <a:p>
            <a:pPr algn="just" defTabSz="913965"/>
            <a:r>
              <a:rPr lang="ru-RU" sz="3400" b="1" dirty="0"/>
              <a:t>Основные коммуникативные барьеры в </a:t>
            </a:r>
            <a:r>
              <a:rPr lang="ru-RU" sz="3400" b="1" dirty="0" smtClean="0"/>
              <a:t>общении</a:t>
            </a:r>
            <a:endParaRPr lang="ru-RU" sz="3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589865" y="4150182"/>
            <a:ext cx="6096000" cy="76944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ru-RU" sz="2200" dirty="0" smtClean="0"/>
              <a:t>Существует </a:t>
            </a:r>
            <a:r>
              <a:rPr lang="ru-RU" sz="2200" dirty="0"/>
              <a:t>два способа работы с барьерами: «поверх барьеров» и «сломать барьеры». </a:t>
            </a:r>
          </a:p>
        </p:txBody>
      </p:sp>
    </p:spTree>
    <p:extLst>
      <p:ext uri="{BB962C8B-B14F-4D97-AF65-F5344CB8AC3E}">
        <p14:creationId xmlns:p14="http://schemas.microsoft.com/office/powerpoint/2010/main" val="339450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603" y="409432"/>
            <a:ext cx="1139588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>
                <a:solidFill>
                  <a:schemeClr val="accent1"/>
                </a:solidFill>
              </a:rPr>
              <a:t>Приемы</a:t>
            </a:r>
            <a:r>
              <a:rPr lang="ru-RU" sz="3400" b="1" dirty="0">
                <a:solidFill>
                  <a:schemeClr val="accent1"/>
                </a:solidFill>
              </a:rPr>
              <a:t> </a:t>
            </a:r>
            <a:r>
              <a:rPr lang="ru-RU" sz="3400" b="1" i="1" dirty="0">
                <a:solidFill>
                  <a:schemeClr val="accent1"/>
                </a:solidFill>
              </a:rPr>
              <a:t>активного </a:t>
            </a:r>
            <a:r>
              <a:rPr lang="ru-RU" sz="3400" b="1" i="1" dirty="0" smtClean="0">
                <a:solidFill>
                  <a:schemeClr val="accent1"/>
                </a:solidFill>
              </a:rPr>
              <a:t>слушания</a:t>
            </a:r>
            <a:r>
              <a:rPr lang="ru-RU" sz="3400" b="1" dirty="0" smtClean="0">
                <a:solidFill>
                  <a:schemeClr val="accent1"/>
                </a:solidFill>
              </a:rPr>
              <a:t>: </a:t>
            </a:r>
          </a:p>
          <a:p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ru-RU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2200" dirty="0" smtClean="0">
                <a:solidFill>
                  <a:srgbClr val="333333"/>
                </a:solidFill>
              </a:rPr>
              <a:t>1</a:t>
            </a:r>
            <a:r>
              <a:rPr lang="ru-RU" sz="2200" dirty="0">
                <a:solidFill>
                  <a:srgbClr val="333333"/>
                </a:solidFill>
              </a:rPr>
              <a:t>. </a:t>
            </a:r>
            <a:r>
              <a:rPr lang="ru-RU" sz="2200" i="1" dirty="0" smtClean="0">
                <a:solidFill>
                  <a:srgbClr val="333333"/>
                </a:solidFill>
              </a:rPr>
              <a:t>Повторение.</a:t>
            </a:r>
            <a:r>
              <a:rPr lang="ru-RU" sz="2200" i="1" dirty="0">
                <a:solidFill>
                  <a:srgbClr val="333333"/>
                </a:solidFill>
              </a:rPr>
              <a:t> </a:t>
            </a:r>
            <a:r>
              <a:rPr lang="ru-RU" sz="2200" dirty="0">
                <a:solidFill>
                  <a:srgbClr val="333333"/>
                </a:solidFill>
              </a:rPr>
              <a:t>Мы дословно повторяем высказывания партнера. При этом </a:t>
            </a:r>
            <a:r>
              <a:rPr lang="ru-RU" sz="2200" dirty="0" smtClean="0">
                <a:solidFill>
                  <a:srgbClr val="333333"/>
                </a:solidFill>
              </a:rPr>
              <a:t>стоит начать </a:t>
            </a:r>
            <a:r>
              <a:rPr lang="ru-RU" sz="2200" dirty="0">
                <a:solidFill>
                  <a:srgbClr val="333333"/>
                </a:solidFill>
              </a:rPr>
              <a:t>с вводной фразы: «Как я понял вас…», </a:t>
            </a:r>
            <a:r>
              <a:rPr lang="ru-RU" sz="2200" dirty="0" smtClean="0">
                <a:solidFill>
                  <a:srgbClr val="333333"/>
                </a:solidFill>
              </a:rPr>
              <a:t> «</a:t>
            </a:r>
            <a:r>
              <a:rPr lang="ru-RU" sz="2200" dirty="0">
                <a:solidFill>
                  <a:srgbClr val="333333"/>
                </a:solidFill>
              </a:rPr>
              <a:t>Ты считаешь…» и т. д</a:t>
            </a:r>
            <a:r>
              <a:rPr lang="ru-RU" sz="2200" dirty="0" smtClean="0">
                <a:solidFill>
                  <a:srgbClr val="333333"/>
                </a:solidFill>
              </a:rPr>
              <a:t>.</a:t>
            </a:r>
          </a:p>
          <a:p>
            <a:endParaRPr lang="ru-RU" sz="2200" dirty="0">
              <a:solidFill>
                <a:srgbClr val="333333"/>
              </a:solidFill>
            </a:endParaRPr>
          </a:p>
          <a:p>
            <a:r>
              <a:rPr lang="ru-RU" sz="2200" dirty="0">
                <a:solidFill>
                  <a:srgbClr val="333333"/>
                </a:solidFill>
              </a:rPr>
              <a:t>2. </a:t>
            </a:r>
            <a:r>
              <a:rPr lang="ru-RU" sz="2200" i="1" dirty="0">
                <a:solidFill>
                  <a:srgbClr val="333333"/>
                </a:solidFill>
              </a:rPr>
              <a:t>Перефразирование. </a:t>
            </a:r>
            <a:r>
              <a:rPr lang="ru-RU" sz="2200" dirty="0">
                <a:solidFill>
                  <a:srgbClr val="333333"/>
                </a:solidFill>
              </a:rPr>
              <a:t>Мы воспроизводим высказывания партнера в обобщенном, сокращенном виде, кратко формулируем самое существенное в его словах. Начать можно с вводной фразы: </a:t>
            </a:r>
            <a:r>
              <a:rPr lang="ru-RU" sz="2200" dirty="0" smtClean="0">
                <a:solidFill>
                  <a:srgbClr val="333333"/>
                </a:solidFill>
              </a:rPr>
              <a:t>«</a:t>
            </a:r>
            <a:r>
              <a:rPr lang="ru-RU" sz="2200" dirty="0">
                <a:solidFill>
                  <a:srgbClr val="333333"/>
                </a:solidFill>
              </a:rPr>
              <a:t>Другими словами, ты считаешь, что</a:t>
            </a:r>
            <a:r>
              <a:rPr lang="ru-RU" sz="2200" dirty="0" smtClean="0">
                <a:solidFill>
                  <a:srgbClr val="333333"/>
                </a:solidFill>
              </a:rPr>
              <a:t>…»</a:t>
            </a:r>
          </a:p>
          <a:p>
            <a:endParaRPr lang="ru-RU" sz="2200" dirty="0">
              <a:solidFill>
                <a:srgbClr val="333333"/>
              </a:solidFill>
            </a:endParaRPr>
          </a:p>
          <a:p>
            <a:r>
              <a:rPr lang="ru-RU" sz="2200" dirty="0">
                <a:solidFill>
                  <a:srgbClr val="333333"/>
                </a:solidFill>
              </a:rPr>
              <a:t>3. </a:t>
            </a:r>
            <a:r>
              <a:rPr lang="ru-RU" sz="2200" i="1" dirty="0">
                <a:solidFill>
                  <a:srgbClr val="333333"/>
                </a:solidFill>
              </a:rPr>
              <a:t>Интерпретация и развитие идеи. </a:t>
            </a:r>
            <a:r>
              <a:rPr lang="ru-RU" sz="2200" dirty="0">
                <a:solidFill>
                  <a:srgbClr val="333333"/>
                </a:solidFill>
              </a:rPr>
              <a:t>Мы пытаемся вывести логическое следствие из высказывания партнера или выдвинуть предположения относительно причин высказывания. Вводной фразой может быть: «Если исходить из того, что </a:t>
            </a:r>
            <a:r>
              <a:rPr lang="ru-RU" sz="2200" dirty="0" smtClean="0">
                <a:solidFill>
                  <a:srgbClr val="333333"/>
                </a:solidFill>
              </a:rPr>
              <a:t>ты сказал, </a:t>
            </a:r>
            <a:r>
              <a:rPr lang="ru-RU" sz="2200" dirty="0">
                <a:solidFill>
                  <a:srgbClr val="333333"/>
                </a:solidFill>
              </a:rPr>
              <a:t>то выходит, что</a:t>
            </a:r>
            <a:r>
              <a:rPr lang="ru-RU" sz="2200" dirty="0" smtClean="0">
                <a:solidFill>
                  <a:srgbClr val="333333"/>
                </a:solidFill>
              </a:rPr>
              <a:t>…»</a:t>
            </a:r>
            <a:endParaRPr lang="ru-RU" sz="2200" b="0" i="0" dirty="0">
              <a:solidFill>
                <a:srgbClr val="333333"/>
              </a:solidFill>
              <a:effectLst/>
            </a:endParaRPr>
          </a:p>
          <a:p>
            <a:endParaRPr lang="ru-RU" dirty="0" smtClean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28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57" y="273333"/>
            <a:ext cx="9868829" cy="658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42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0108" y="1516566"/>
            <a:ext cx="88094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Raleway"/>
              </a:rPr>
              <a:t>1 тип – «руководитель</a:t>
            </a:r>
            <a:r>
              <a:rPr lang="ru-RU" b="1" dirty="0" smtClean="0">
                <a:latin typeface="Raleway"/>
              </a:rPr>
              <a:t>»</a:t>
            </a:r>
          </a:p>
          <a:p>
            <a:endParaRPr lang="ru-RU" b="1" dirty="0">
              <a:latin typeface="Raleway"/>
            </a:endParaRPr>
          </a:p>
          <a:p>
            <a:pPr algn="just"/>
            <a:r>
              <a:rPr lang="ru-RU" dirty="0">
                <a:latin typeface="Raleway"/>
              </a:rPr>
              <a:t>Обычно это люди, имеющие склонность к руководящей и организаторской деятельности. Ориентированы на социально-значимые нормы поведения, могут обладать даром хороших рассказчиков, основывающимся на высоком уровне речевого развития. Обладают хорошей адаптацией в социальной сфере, доминирование над другими удерживают в определенных границах.</a:t>
            </a:r>
          </a:p>
          <a:p>
            <a:pPr algn="just"/>
            <a:endParaRPr lang="ru-RU" dirty="0" smtClean="0">
              <a:latin typeface="Raleway"/>
            </a:endParaRPr>
          </a:p>
          <a:p>
            <a:pPr algn="just"/>
            <a:r>
              <a:rPr lang="ru-RU" dirty="0" smtClean="0">
                <a:latin typeface="Raleway"/>
              </a:rPr>
              <a:t>Нужно </a:t>
            </a:r>
            <a:r>
              <a:rPr lang="ru-RU" dirty="0">
                <a:latin typeface="Raleway"/>
              </a:rPr>
              <a:t>помнить, что проявление данных качеств зависит от уровня психического развития. При высоком уровне развития индивидуальные черты развиты, реализуемы, достаточно хорошо осознаются. При низком уровне развития могут не выявляться в профессиональной деятельности, а присутствовать ситуативно, хуже, если неадекватно ситуациям. Это относится ко всем характеристикам.</a:t>
            </a:r>
            <a:endParaRPr lang="ru-RU" b="0" i="0" dirty="0">
              <a:effectLst/>
              <a:latin typeface="Raleway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01" y="2171559"/>
            <a:ext cx="1774732" cy="222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0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7999" y="1720840"/>
            <a:ext cx="82816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Raleway"/>
              </a:rPr>
              <a:t>2 тип – «ответственный исполнитель</a:t>
            </a:r>
            <a:r>
              <a:rPr lang="ru-RU" b="1" dirty="0" smtClean="0">
                <a:latin typeface="Raleway"/>
              </a:rPr>
              <a:t>»</a:t>
            </a:r>
          </a:p>
          <a:p>
            <a:endParaRPr lang="ru-RU" dirty="0">
              <a:latin typeface="Raleway"/>
            </a:endParaRPr>
          </a:p>
          <a:p>
            <a:pPr algn="just"/>
            <a:r>
              <a:rPr lang="ru-RU" dirty="0">
                <a:latin typeface="Raleway"/>
              </a:rPr>
              <a:t>Обладает многими чертами типа «руководитель», однако в принятии ответственных решений часто присутствуют колебания.</a:t>
            </a:r>
            <a:br>
              <a:rPr lang="ru-RU" dirty="0">
                <a:latin typeface="Raleway"/>
              </a:rPr>
            </a:br>
            <a:endParaRPr lang="ru-RU" dirty="0" smtClean="0">
              <a:latin typeface="Raleway"/>
            </a:endParaRPr>
          </a:p>
          <a:p>
            <a:pPr algn="just"/>
            <a:r>
              <a:rPr lang="ru-RU" dirty="0" smtClean="0">
                <a:latin typeface="Raleway"/>
              </a:rPr>
              <a:t>Данный </a:t>
            </a:r>
            <a:r>
              <a:rPr lang="ru-RU" dirty="0">
                <a:latin typeface="Raleway"/>
              </a:rPr>
              <a:t>тип людей более ориентирован на «умение делать дело», высокий профессионализм, обладает высоким чувством ответственности и требовательности к себе и другим, высоко ценит правоту, т.е. характеризуется повышенной чувствительностью к правдивости. </a:t>
            </a:r>
            <a:endParaRPr lang="ru-RU" dirty="0" smtClean="0">
              <a:latin typeface="Raleway"/>
            </a:endParaRPr>
          </a:p>
          <a:p>
            <a:pPr algn="just"/>
            <a:endParaRPr lang="ru-RU" dirty="0">
              <a:latin typeface="Raleway"/>
            </a:endParaRPr>
          </a:p>
          <a:p>
            <a:pPr algn="just"/>
            <a:r>
              <a:rPr lang="ru-RU" dirty="0" smtClean="0">
                <a:latin typeface="Raleway"/>
              </a:rPr>
              <a:t>Часто </a:t>
            </a:r>
            <a:r>
              <a:rPr lang="ru-RU" dirty="0">
                <a:latin typeface="Raleway"/>
              </a:rPr>
              <a:t>они страдают соматическими заболеваниями нервного происхождения как следствие перенапряжения.</a:t>
            </a:r>
            <a:endParaRPr lang="ru-RU" b="0" i="0" dirty="0">
              <a:effectLst/>
              <a:latin typeface="Raleway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83" y="2074127"/>
            <a:ext cx="1806498" cy="270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2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7999" y="1720840"/>
            <a:ext cx="848236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Raleway"/>
              </a:rPr>
              <a:t>3 тип – «тревожно-мнительный</a:t>
            </a:r>
            <a:r>
              <a:rPr lang="ru-RU" b="1" dirty="0" smtClean="0">
                <a:latin typeface="Raleway"/>
              </a:rPr>
              <a:t>»</a:t>
            </a:r>
          </a:p>
          <a:p>
            <a:endParaRPr lang="ru-RU" dirty="0">
              <a:latin typeface="Raleway"/>
            </a:endParaRPr>
          </a:p>
          <a:p>
            <a:pPr algn="just"/>
            <a:r>
              <a:rPr lang="ru-RU" dirty="0">
                <a:latin typeface="Raleway"/>
              </a:rPr>
              <a:t>Характеризуется разнообразием способностей и одаренности – от тонких ручных навыков до литературной одаренности. Обычно людям данного типа тесно в рамках одной профессии, они могут поменять ее на совершенно противоположную и неожиданную, иметь также хобби, которое по сути является второй профессией</a:t>
            </a:r>
            <a:r>
              <a:rPr lang="ru-RU" dirty="0" smtClean="0">
                <a:latin typeface="Raleway"/>
              </a:rPr>
              <a:t>.</a:t>
            </a:r>
          </a:p>
          <a:p>
            <a:pPr algn="just"/>
            <a:endParaRPr lang="ru-RU" dirty="0">
              <a:latin typeface="Raleway"/>
            </a:endParaRPr>
          </a:p>
          <a:p>
            <a:pPr algn="just"/>
            <a:r>
              <a:rPr lang="ru-RU" dirty="0" smtClean="0">
                <a:latin typeface="Raleway"/>
              </a:rPr>
              <a:t>Физически </a:t>
            </a:r>
            <a:r>
              <a:rPr lang="ru-RU" dirty="0">
                <a:latin typeface="Raleway"/>
              </a:rPr>
              <a:t>не переносят беспорядок и грязь. </a:t>
            </a:r>
            <a:endParaRPr lang="ru-RU" dirty="0" smtClean="0">
              <a:latin typeface="Raleway"/>
            </a:endParaRPr>
          </a:p>
          <a:p>
            <a:pPr algn="just"/>
            <a:endParaRPr lang="ru-RU" dirty="0">
              <a:latin typeface="Raleway"/>
            </a:endParaRPr>
          </a:p>
          <a:p>
            <a:pPr algn="just"/>
            <a:r>
              <a:rPr lang="ru-RU" dirty="0" smtClean="0">
                <a:latin typeface="Raleway"/>
              </a:rPr>
              <a:t>Обычно </a:t>
            </a:r>
            <a:r>
              <a:rPr lang="ru-RU" dirty="0">
                <a:latin typeface="Raleway"/>
              </a:rPr>
              <a:t>конфликтуют из-за этого с другими людьми. Отличаются повышенной ранимостью и часто сомневаются в себе. Нуждаются в мягком подбадривании.</a:t>
            </a:r>
            <a:endParaRPr lang="ru-RU" b="0" i="0" dirty="0">
              <a:effectLst/>
              <a:latin typeface="Raleway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02" y="2046214"/>
            <a:ext cx="2315987" cy="304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7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85063" y="1641001"/>
            <a:ext cx="72780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Raleway"/>
              </a:rPr>
              <a:t>4 тип – «ученый</a:t>
            </a:r>
            <a:r>
              <a:rPr lang="ru-RU" b="1" dirty="0" smtClean="0">
                <a:latin typeface="Raleway"/>
              </a:rPr>
              <a:t>»</a:t>
            </a:r>
          </a:p>
          <a:p>
            <a:pPr algn="just"/>
            <a:endParaRPr lang="ru-RU" b="1" dirty="0">
              <a:latin typeface="Raleway"/>
            </a:endParaRPr>
          </a:p>
          <a:p>
            <a:pPr algn="just"/>
            <a:r>
              <a:rPr lang="ru-RU" dirty="0">
                <a:latin typeface="Raleway"/>
              </a:rPr>
              <a:t>Эти люди легко абстрагируются от реальности, обладают «концептуальным умом», отличаются способностью разрабатывать «на все» свои теории. </a:t>
            </a:r>
            <a:endParaRPr lang="ru-RU" dirty="0" smtClean="0">
              <a:latin typeface="Raleway"/>
            </a:endParaRPr>
          </a:p>
          <a:p>
            <a:pPr algn="just"/>
            <a:endParaRPr lang="ru-RU" dirty="0">
              <a:latin typeface="Raleway"/>
            </a:endParaRPr>
          </a:p>
          <a:p>
            <a:pPr algn="just"/>
            <a:r>
              <a:rPr lang="ru-RU" dirty="0" smtClean="0">
                <a:latin typeface="Raleway"/>
              </a:rPr>
              <a:t>Обычно </a:t>
            </a:r>
            <a:r>
              <a:rPr lang="ru-RU" dirty="0">
                <a:latin typeface="Raleway"/>
              </a:rPr>
              <a:t>обладают душевным равновесием и рационально продумывают свое поведение</a:t>
            </a:r>
            <a:r>
              <a:rPr lang="ru-RU" dirty="0" smtClean="0">
                <a:latin typeface="Raleway"/>
              </a:rPr>
              <a:t>.</a:t>
            </a:r>
          </a:p>
          <a:p>
            <a:pPr algn="just"/>
            <a:r>
              <a:rPr lang="ru-RU" dirty="0">
                <a:latin typeface="Raleway"/>
              </a:rPr>
              <a:t/>
            </a:r>
            <a:br>
              <a:rPr lang="ru-RU" dirty="0">
                <a:latin typeface="Raleway"/>
              </a:rPr>
            </a:br>
            <a:r>
              <a:rPr lang="ru-RU" dirty="0">
                <a:latin typeface="Raleway"/>
              </a:rPr>
              <a:t>Представители данного типа часто встречаются среди лиц, занимающихся синтетическими видами искусства: кино, цирк, театрально-зрелищная режиссура, мультипликация и т.д.</a:t>
            </a:r>
            <a:endParaRPr lang="ru-RU" b="0" i="0" dirty="0">
              <a:effectLst/>
              <a:latin typeface="Raleway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3" y="2051826"/>
            <a:ext cx="2560561" cy="279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2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166843"/>
            <a:ext cx="86942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Raleway"/>
              </a:rPr>
              <a:t>5 тип – «интуитивный</a:t>
            </a:r>
            <a:r>
              <a:rPr lang="ru-RU" b="1" dirty="0" smtClean="0">
                <a:latin typeface="Raleway"/>
              </a:rPr>
              <a:t>»</a:t>
            </a:r>
          </a:p>
          <a:p>
            <a:endParaRPr lang="ru-RU" dirty="0">
              <a:latin typeface="Raleway"/>
            </a:endParaRPr>
          </a:p>
          <a:p>
            <a:pPr algn="just"/>
            <a:r>
              <a:rPr lang="ru-RU" dirty="0">
                <a:latin typeface="Raleway"/>
              </a:rPr>
              <a:t>Люди этого типа обладают сильной чувствительностью нервной системы, высокой ее истощаемостью</a:t>
            </a:r>
            <a:r>
              <a:rPr lang="ru-RU" dirty="0" smtClean="0">
                <a:latin typeface="Raleway"/>
              </a:rPr>
              <a:t>.</a:t>
            </a:r>
          </a:p>
          <a:p>
            <a:pPr algn="just"/>
            <a:r>
              <a:rPr lang="ru-RU" dirty="0">
                <a:latin typeface="Raleway"/>
              </a:rPr>
              <a:t/>
            </a:r>
            <a:br>
              <a:rPr lang="ru-RU" dirty="0">
                <a:latin typeface="Raleway"/>
              </a:rPr>
            </a:br>
            <a:r>
              <a:rPr lang="ru-RU" dirty="0">
                <a:latin typeface="Raleway"/>
              </a:rPr>
              <a:t>Легче работают на переключаемости от одной деятельности к другой, обычно выступают «адвокатами меньшинства», за которым стоят новые возможности. </a:t>
            </a:r>
            <a:endParaRPr lang="ru-RU" dirty="0" smtClean="0">
              <a:latin typeface="Raleway"/>
            </a:endParaRPr>
          </a:p>
          <a:p>
            <a:pPr algn="just"/>
            <a:endParaRPr lang="ru-RU" dirty="0">
              <a:latin typeface="Raleway"/>
            </a:endParaRPr>
          </a:p>
          <a:p>
            <a:pPr algn="just"/>
            <a:r>
              <a:rPr lang="ru-RU" dirty="0" smtClean="0">
                <a:latin typeface="Raleway"/>
              </a:rPr>
              <a:t>Обладают </a:t>
            </a:r>
            <a:r>
              <a:rPr lang="ru-RU" dirty="0">
                <a:latin typeface="Raleway"/>
              </a:rPr>
              <a:t>повышенной чувствительностью к новизне. Альтруистичны, часто проявляют заботу о других, обладают хорошими ручными навыками и образным воображением, что дает возможность заниматься техническими видами творчества</a:t>
            </a:r>
            <a:r>
              <a:rPr lang="ru-RU" dirty="0" smtClean="0">
                <a:latin typeface="Raleway"/>
              </a:rPr>
              <a:t>.</a:t>
            </a:r>
          </a:p>
          <a:p>
            <a:pPr algn="just"/>
            <a:r>
              <a:rPr lang="ru-RU" dirty="0">
                <a:latin typeface="Raleway"/>
              </a:rPr>
              <a:t/>
            </a:r>
            <a:br>
              <a:rPr lang="ru-RU" dirty="0">
                <a:latin typeface="Raleway"/>
              </a:rPr>
            </a:br>
            <a:r>
              <a:rPr lang="ru-RU" dirty="0">
                <a:latin typeface="Raleway"/>
              </a:rPr>
              <a:t>Обычно вырабатывают свои нормы морали, обладают внутренним самоконтролем, т.е. предпочитают самоконтроль, отрицательно реагируя на посягательства, касающиеся их свободы.</a:t>
            </a:r>
            <a:endParaRPr lang="ru-RU" b="0" i="0" dirty="0">
              <a:effectLst/>
              <a:latin typeface="Raleway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65" y="2185639"/>
            <a:ext cx="2987668" cy="270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6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0750" y="1297094"/>
            <a:ext cx="71665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Raleway"/>
              </a:rPr>
              <a:t>6 тип – «изобретатель, конструктор, художник</a:t>
            </a:r>
            <a:r>
              <a:rPr lang="ru-RU" b="1" dirty="0" smtClean="0">
                <a:latin typeface="Raleway"/>
              </a:rPr>
              <a:t>»</a:t>
            </a:r>
          </a:p>
          <a:p>
            <a:pPr algn="just"/>
            <a:endParaRPr lang="ru-RU" dirty="0">
              <a:latin typeface="Raleway"/>
            </a:endParaRPr>
          </a:p>
          <a:p>
            <a:pPr algn="just"/>
            <a:r>
              <a:rPr lang="ru-RU" dirty="0">
                <a:latin typeface="Raleway"/>
              </a:rPr>
              <a:t>Часто встречается среди лиц с «технической жилкой». Это люди, обладающие богатым воображением, пространственным видением, часто занимаются различными видами технического, художественного и интеллектуального творчества. </a:t>
            </a:r>
            <a:endParaRPr lang="ru-RU" dirty="0" smtClean="0">
              <a:latin typeface="Raleway"/>
            </a:endParaRPr>
          </a:p>
          <a:p>
            <a:pPr algn="just"/>
            <a:endParaRPr lang="ru-RU" dirty="0">
              <a:latin typeface="Raleway"/>
            </a:endParaRPr>
          </a:p>
          <a:p>
            <a:pPr algn="just"/>
            <a:r>
              <a:rPr lang="ru-RU" dirty="0" smtClean="0">
                <a:latin typeface="Raleway"/>
              </a:rPr>
              <a:t>Чаще </a:t>
            </a:r>
            <a:r>
              <a:rPr lang="ru-RU" dirty="0" err="1">
                <a:latin typeface="Raleway"/>
              </a:rPr>
              <a:t>интравертированы</a:t>
            </a:r>
            <a:r>
              <a:rPr lang="ru-RU" dirty="0">
                <a:latin typeface="Raleway"/>
              </a:rPr>
              <a:t>, так же, как интуитивный тип, живут собственными моральными нормами, не приемлют никаких воздействий со стороны, кроме само контроля</a:t>
            </a:r>
            <a:r>
              <a:rPr lang="ru-RU" dirty="0" smtClean="0">
                <a:latin typeface="Raleway"/>
              </a:rPr>
              <a:t>.</a:t>
            </a:r>
          </a:p>
          <a:p>
            <a:pPr algn="just"/>
            <a:r>
              <a:rPr lang="ru-RU" dirty="0">
                <a:latin typeface="Raleway"/>
              </a:rPr>
              <a:t/>
            </a:r>
            <a:br>
              <a:rPr lang="ru-RU" dirty="0">
                <a:latin typeface="Raleway"/>
              </a:rPr>
            </a:br>
            <a:r>
              <a:rPr lang="ru-RU" dirty="0">
                <a:latin typeface="Raleway"/>
              </a:rPr>
              <a:t>Эмоциональны, одержимы собственными оригинальными идеями.</a:t>
            </a:r>
            <a:endParaRPr lang="ru-RU" b="0" i="0" dirty="0">
              <a:effectLst/>
              <a:latin typeface="Raleway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36" y="1733124"/>
            <a:ext cx="3070929" cy="282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1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3122" y="1741361"/>
            <a:ext cx="74899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Raleway"/>
              </a:rPr>
              <a:t>7 тип – «эмотивный</a:t>
            </a:r>
            <a:r>
              <a:rPr lang="ru-RU" b="1" dirty="0" smtClean="0">
                <a:latin typeface="Raleway"/>
              </a:rPr>
              <a:t>»</a:t>
            </a:r>
          </a:p>
          <a:p>
            <a:pPr algn="just"/>
            <a:endParaRPr lang="ru-RU" dirty="0">
              <a:latin typeface="Raleway"/>
            </a:endParaRPr>
          </a:p>
          <a:p>
            <a:pPr algn="just"/>
            <a:r>
              <a:rPr lang="ru-RU" dirty="0">
                <a:latin typeface="Raleway"/>
              </a:rPr>
              <a:t>Обладают повышенным сопереживанием по отношению к другим людям, тяжело переживают жестокие кадры фильма, могут надолго быть выбитыми из колеи и быть потрясенными от жестоких событий. </a:t>
            </a:r>
            <a:endParaRPr lang="ru-RU" dirty="0" smtClean="0">
              <a:latin typeface="Raleway"/>
            </a:endParaRPr>
          </a:p>
          <a:p>
            <a:pPr algn="just"/>
            <a:endParaRPr lang="ru-RU" dirty="0">
              <a:latin typeface="Raleway"/>
            </a:endParaRPr>
          </a:p>
          <a:p>
            <a:pPr algn="just"/>
            <a:r>
              <a:rPr lang="ru-RU" dirty="0" smtClean="0">
                <a:latin typeface="Raleway"/>
              </a:rPr>
              <a:t>Боли </a:t>
            </a:r>
            <a:r>
              <a:rPr lang="ru-RU" dirty="0">
                <a:latin typeface="Raleway"/>
              </a:rPr>
              <a:t>и заботы других людей находят у них участие, сопереживание и сочувствие, на которое они тратят много собственной энергии, в результате становится затруднительной реализация их собственных способностей.</a:t>
            </a:r>
            <a:endParaRPr lang="ru-RU" b="0" i="0" dirty="0">
              <a:effectLst/>
              <a:latin typeface="Raleway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48" y="1741361"/>
            <a:ext cx="2518116" cy="29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3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/>
              <a:t>Коммуникационные сети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09" y="0"/>
            <a:ext cx="690259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0514" y="1574307"/>
            <a:ext cx="48161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33333"/>
                </a:solidFill>
              </a:rPr>
              <a:t>связывают элементы управленческой структуры в единое целое, объединяют в себе формальные и неформальные коммуникационные </a:t>
            </a:r>
            <a:r>
              <a:rPr lang="ru-RU" sz="2400" dirty="0" smtClean="0">
                <a:solidFill>
                  <a:srgbClr val="333333"/>
                </a:solidFill>
              </a:rPr>
              <a:t>каналы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2741" y="4158614"/>
            <a:ext cx="4703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450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1902" y="1864023"/>
            <a:ext cx="71553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Raleway"/>
              </a:rPr>
              <a:t>8 тип – «нечувствительный к переживаниям других</a:t>
            </a:r>
            <a:r>
              <a:rPr lang="ru-RU" b="1" dirty="0" smtClean="0">
                <a:latin typeface="Raleway"/>
              </a:rPr>
              <a:t>»</a:t>
            </a:r>
          </a:p>
          <a:p>
            <a:pPr algn="just"/>
            <a:endParaRPr lang="ru-RU" dirty="0">
              <a:latin typeface="Raleway"/>
            </a:endParaRPr>
          </a:p>
          <a:p>
            <a:pPr algn="just"/>
            <a:r>
              <a:rPr lang="ru-RU" dirty="0">
                <a:latin typeface="Raleway"/>
              </a:rPr>
              <a:t>Обладает противоположной тенденцией эмотивному типу. </a:t>
            </a:r>
            <a:endParaRPr lang="ru-RU" dirty="0" smtClean="0">
              <a:latin typeface="Raleway"/>
            </a:endParaRPr>
          </a:p>
          <a:p>
            <a:pPr algn="just"/>
            <a:endParaRPr lang="ru-RU" dirty="0" smtClean="0">
              <a:latin typeface="Raleway"/>
            </a:endParaRPr>
          </a:p>
          <a:p>
            <a:pPr algn="just"/>
            <a:r>
              <a:rPr lang="ru-RU" dirty="0" smtClean="0">
                <a:latin typeface="Raleway"/>
              </a:rPr>
              <a:t>Обычно </a:t>
            </a:r>
            <a:r>
              <a:rPr lang="ru-RU" dirty="0">
                <a:latin typeface="Raleway"/>
              </a:rPr>
              <a:t>не чувствует переживаний других людей или относится к ним с невниманием и даже усиливает давление на людей.</a:t>
            </a:r>
            <a:br>
              <a:rPr lang="ru-RU" dirty="0">
                <a:latin typeface="Raleway"/>
              </a:rPr>
            </a:br>
            <a:r>
              <a:rPr lang="ru-RU" dirty="0">
                <a:latin typeface="Raleway"/>
              </a:rPr>
              <a:t>Если это хороший специалист, то он может заставить других делать то, что он считает нужным. </a:t>
            </a:r>
            <a:endParaRPr lang="ru-RU" dirty="0" smtClean="0">
              <a:latin typeface="Raleway"/>
            </a:endParaRPr>
          </a:p>
          <a:p>
            <a:pPr algn="just"/>
            <a:endParaRPr lang="ru-RU" dirty="0">
              <a:latin typeface="Raleway"/>
            </a:endParaRPr>
          </a:p>
          <a:p>
            <a:pPr algn="just"/>
            <a:r>
              <a:rPr lang="ru-RU" dirty="0" smtClean="0">
                <a:latin typeface="Raleway"/>
              </a:rPr>
              <a:t>Иногда </a:t>
            </a:r>
            <a:r>
              <a:rPr lang="ru-RU" dirty="0">
                <a:latin typeface="Raleway"/>
              </a:rPr>
              <a:t>для него характерна «черствость», которая возникает ситуативно, когда в силу каких-либо причин человек замыкается в кругу собственных проблем.</a:t>
            </a:r>
            <a:endParaRPr lang="ru-RU" b="0" i="0" dirty="0">
              <a:effectLst/>
              <a:latin typeface="Raleway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16" y="1939841"/>
            <a:ext cx="2708372" cy="316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4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0259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/>
              <a:t>Запретные техники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86" y="1186627"/>
            <a:ext cx="7169989" cy="5175687"/>
          </a:xfrm>
        </p:spPr>
      </p:pic>
    </p:spTree>
    <p:extLst>
      <p:ext uri="{BB962C8B-B14F-4D97-AF65-F5344CB8AC3E}">
        <p14:creationId xmlns:p14="http://schemas.microsoft.com/office/powerpoint/2010/main" val="317801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0259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/>
              <a:t>Запретные техники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1508760"/>
            <a:ext cx="566928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3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0259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Спасибо за внимание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184" y="1066564"/>
            <a:ext cx="7191632" cy="5393724"/>
          </a:xfrm>
        </p:spPr>
      </p:pic>
    </p:spTree>
    <p:extLst>
      <p:ext uri="{BB962C8B-B14F-4D97-AF65-F5344CB8AC3E}">
        <p14:creationId xmlns:p14="http://schemas.microsoft.com/office/powerpoint/2010/main" val="364209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200" b="1" dirty="0"/>
              <a:t>Типологическая модель </a:t>
            </a:r>
            <a:r>
              <a:rPr lang="ru-RU" sz="3200" b="1" dirty="0" err="1"/>
              <a:t>Хейманса</a:t>
            </a:r>
            <a:r>
              <a:rPr lang="ru-RU" sz="3200" b="1" dirty="0"/>
              <a:t>-</a:t>
            </a:r>
            <a:r>
              <a:rPr lang="ru-RU" sz="3200" b="1" dirty="0" err="1"/>
              <a:t>Ле</a:t>
            </a:r>
            <a:r>
              <a:rPr lang="ru-RU" sz="3200" b="1" dirty="0"/>
              <a:t>-Сенна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2313" y="1703286"/>
            <a:ext cx="5969431" cy="241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07365" algn="just">
              <a:lnSpc>
                <a:spcPct val="116000"/>
              </a:lnSpc>
              <a:spcAft>
                <a:spcPts val="0"/>
              </a:spcAft>
            </a:pPr>
            <a:r>
              <a:rPr lang="ru-RU" sz="2400" dirty="0">
                <a:ea typeface="Times New Roman" panose="02020603050405020304" pitchFamily="18" charset="0"/>
              </a:rPr>
              <a:t>Характер рассматривается как совокупность (в различной дозировке) трех основных составных </a:t>
            </a:r>
            <a:r>
              <a:rPr lang="ru-RU" sz="2400" dirty="0" smtClean="0">
                <a:ea typeface="Times New Roman" panose="02020603050405020304" pitchFamily="18" charset="0"/>
              </a:rPr>
              <a:t>частей:</a:t>
            </a:r>
          </a:p>
          <a:p>
            <a:pPr indent="507365" algn="just">
              <a:lnSpc>
                <a:spcPct val="116000"/>
              </a:lnSpc>
              <a:spcAft>
                <a:spcPts val="0"/>
              </a:spcAft>
            </a:pPr>
            <a:endParaRPr lang="ru-RU" dirty="0">
              <a:ea typeface="Times New Roman" panose="02020603050405020304" pitchFamily="18" charset="0"/>
            </a:endParaRPr>
          </a:p>
          <a:p>
            <a:pPr indent="507365" algn="just">
              <a:lnSpc>
                <a:spcPct val="116000"/>
              </a:lnSpc>
              <a:spcAft>
                <a:spcPts val="0"/>
              </a:spcAft>
            </a:pPr>
            <a:endParaRPr lang="ru-RU" dirty="0" smtClean="0">
              <a:ea typeface="Times New Roman" panose="02020603050405020304" pitchFamily="18" charset="0"/>
            </a:endParaRPr>
          </a:p>
          <a:p>
            <a:pPr indent="507365" algn="just">
              <a:lnSpc>
                <a:spcPct val="116000"/>
              </a:lnSpc>
              <a:spcAft>
                <a:spcPts val="0"/>
              </a:spcAft>
            </a:pPr>
            <a:endParaRPr lang="ru-RU" sz="11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07365" algn="just">
              <a:lnSpc>
                <a:spcPct val="116000"/>
              </a:lnSpc>
              <a:spcAft>
                <a:spcPts val="0"/>
              </a:spcAft>
            </a:pP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246" y="1872308"/>
            <a:ext cx="5571541" cy="368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5620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507365" algn="just">
              <a:lnSpc>
                <a:spcPct val="116000"/>
              </a:lnSpc>
              <a:spcAft>
                <a:spcPts val="0"/>
              </a:spcAft>
            </a:pPr>
            <a:r>
              <a:rPr lang="ru-RU" sz="2800" b="1" dirty="0" smtClean="0">
                <a:ea typeface="Times New Roman" panose="02020603050405020304" pitchFamily="18" charset="0"/>
              </a:rPr>
              <a:t>НЕРВНЫЙ =  Эмоциональность +    Активность –      Первичность </a:t>
            </a:r>
          </a:p>
        </p:txBody>
      </p:sp>
      <p:pic>
        <p:nvPicPr>
          <p:cNvPr id="3074" name="Picture 2" descr="ÐÐ°ÑÑÐ¸Ð½ÐºÐ¸ Ð¿Ð¾ Ð·Ð°Ð¿ÑÐ¾ÑÑ Ð½ÐµÑÐ²Ð½ÑÐ¹ ÑÐµÐ»Ð¾Ð²ÐµÐº ÑÐ¸ÑÑÐ½Ð¾Ð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61" y="1534785"/>
            <a:ext cx="3814670" cy="381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7034" y="1615100"/>
            <a:ext cx="7092176" cy="3057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Сильная и беспорядочная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эмоциональность, импульсивная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неровная и непостоянная активность.</a:t>
            </a: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Он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может работать лишь тогда, когда его желание совпадает с необходимостью, то есть время от времени.</a:t>
            </a: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Недоверчив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ибо легко допускает, что другие поступают так же, как и он. Доволен собой и любит, когда другие подтверждают это его представление.</a:t>
            </a: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Его влияние на группу весьма слабо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Что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касается работы, то его следует держать в рамках, указывать, как и что делать, и не бояться идти с ним на столкновение, так как он легко соглашается на примирение.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" marR="28575" indent="304800" algn="just" fontAlgn="t">
              <a:spcBef>
                <a:spcPts val="225"/>
              </a:spcBef>
              <a:spcAft>
                <a:spcPts val="225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Плохо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переносит монотонный труд.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56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84955" y="1739502"/>
            <a:ext cx="6902605" cy="3948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07365" algn="just">
              <a:lnSpc>
                <a:spcPct val="116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Глубокая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мечтательная и постоянная натура. Он любит одиночество и довольствуется одним или двумя товарищами. Он достаточно трудолюбив, но решения принимает с трудом.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07365" algn="just">
              <a:lnSpc>
                <a:spcPct val="116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07365" algn="just">
              <a:lnSpc>
                <a:spcPct val="116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Вторичность» сентиментального обусловливает то, что он глубоко переживает все, что с ним происходит, как и все, что ему говорят.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07365" algn="just">
              <a:lnSpc>
                <a:spcPct val="116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07365" algn="just">
              <a:lnSpc>
                <a:spcPct val="116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разговоре и обращении с ним надо быть справедливым. Необходимо постоянно взывать к его чувствам и показывать, что с ним считаются. Не следует идти наперекор его привычкам и пристрастиям.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https://st4.depositphotos.com/11953928/24222/v/450/depositphotos_242220546-stock-illustration-doodle-weepy-girl-blouse-sh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756858"/>
            <a:ext cx="3583181" cy="358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-1"/>
            <a:ext cx="12192000" cy="5620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507365" algn="just">
              <a:lnSpc>
                <a:spcPct val="116000"/>
              </a:lnSpc>
              <a:spcAft>
                <a:spcPts val="0"/>
              </a:spcAft>
            </a:pPr>
            <a:r>
              <a:rPr lang="ru-RU" sz="2800" b="1" dirty="0" smtClean="0">
                <a:ea typeface="Times New Roman" panose="02020603050405020304" pitchFamily="18" charset="0"/>
              </a:rPr>
              <a:t>СЕНТИМЕНТАЛЬНЫЙ =  Эмоциональность + Активность – Вторичность</a:t>
            </a:r>
          </a:p>
        </p:txBody>
      </p:sp>
    </p:spTree>
    <p:extLst>
      <p:ext uri="{BB962C8B-B14F-4D97-AF65-F5344CB8AC3E}">
        <p14:creationId xmlns:p14="http://schemas.microsoft.com/office/powerpoint/2010/main" val="257805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07980" y="1362579"/>
            <a:ext cx="6601523" cy="426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07365" algn="just">
              <a:lnSpc>
                <a:spcPct val="116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Отличается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большой силой, отвагой, предприимчивостью и полной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свободой. Это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импульсивный, увлекающийся человек, смешивающий часто независимость с анархией.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07365" algn="just">
              <a:lnSpc>
                <a:spcPct val="116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07365" algn="just">
              <a:lnSpc>
                <a:spcPct val="116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Его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пугают препятствия, он умеет их обходить благодаря своей изобретательности. Хвастун, он любит все приукрасить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507365" algn="just">
              <a:lnSpc>
                <a:spcPct val="116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507365" algn="just">
              <a:lnSpc>
                <a:spcPct val="116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Он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охотно участвует в общем деле и выполняет все, что требуется. Ему необходимо чувствовать симпатию даже в упреках.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07365" algn="just">
              <a:lnSpc>
                <a:spcPct val="116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07365" algn="just">
              <a:lnSpc>
                <a:spcPct val="116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Он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способен взяться за работу «засучив рукава», но надо постоянно поддерживать его интерес к ней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5620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507365" algn="just">
              <a:lnSpc>
                <a:spcPct val="116000"/>
              </a:lnSpc>
              <a:spcAft>
                <a:spcPts val="0"/>
              </a:spcAft>
            </a:pPr>
            <a:r>
              <a:rPr lang="ru-RU" sz="2800" b="1" dirty="0" smtClean="0">
                <a:ea typeface="Times New Roman" panose="02020603050405020304" pitchFamily="18" charset="0"/>
              </a:rPr>
              <a:t>ДЕЯТЕЛЬНЫЙ БУРНЫЙ  = Эмоциональность +  Активность + Первичность </a:t>
            </a:r>
            <a:endParaRPr lang="ru-RU" sz="2800" b="1" dirty="0"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29" y="1686446"/>
            <a:ext cx="4069725" cy="325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8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4361" y="1976649"/>
            <a:ext cx="6096000" cy="266278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07365" algn="just">
              <a:lnSpc>
                <a:spcPct val="116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Люди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одной идеи, которые отдаются работе со всей своей неизменной страстью. Любят порядок. Их реакции решительны, но не взрывные, разве только в том случае, когда их порывы слишком долго и часто сдерживались.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07365" algn="just">
              <a:lnSpc>
                <a:spcPct val="116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07365" algn="just">
              <a:lnSpc>
                <a:spcPct val="116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следует также поручать одно и то же дело двум таким людям, так как они вряд ли смогут прийти к соглашению.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-1"/>
            <a:ext cx="12192000" cy="5620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507365" algn="just">
              <a:lnSpc>
                <a:spcPct val="116000"/>
              </a:lnSpc>
              <a:spcAft>
                <a:spcPts val="0"/>
              </a:spcAft>
            </a:pPr>
            <a:r>
              <a:rPr lang="ru-RU" sz="2800" b="1" dirty="0" smtClean="0">
                <a:ea typeface="Times New Roman" panose="02020603050405020304" pitchFamily="18" charset="0"/>
              </a:rPr>
              <a:t>СТРАСТНЫЙ = Эмоциональность + Активность + Вторичность </a:t>
            </a:r>
            <a:endParaRPr lang="ru-RU" sz="2800" b="1" dirty="0">
              <a:ea typeface="Times New Roman" panose="02020603050405020304" pitchFamily="18" charset="0"/>
            </a:endParaRPr>
          </a:p>
        </p:txBody>
      </p:sp>
      <p:pic>
        <p:nvPicPr>
          <p:cNvPr id="5122" name="Picture 2" descr="https://media.istockphoto.com/vectors/cartoon-laughing-man-vector-id5189486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97" y="1131421"/>
            <a:ext cx="3975836" cy="397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3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10614" y="1736235"/>
            <a:ext cx="6096000" cy="298408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07365" algn="just">
              <a:lnSpc>
                <a:spcPct val="116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Этот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тип весьма практичен. Он легко и быстро адаптируется. Покладист и оптимистичен. Это – делец. Он мало возбудим и «первичен», а потому спокоен и смел. Его ум широк, он склонен к обобщениям, но любит точность, основательность и объективность. Его рассудок ясен и открыт для любых проблем.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07365" algn="just">
              <a:lnSpc>
                <a:spcPct val="116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07365" algn="just">
              <a:lnSpc>
                <a:spcPct val="116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порученному делу относится с большой ответственностью.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5620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507365" algn="just">
              <a:lnSpc>
                <a:spcPct val="116000"/>
              </a:lnSpc>
              <a:spcAft>
                <a:spcPts val="0"/>
              </a:spcAft>
            </a:pPr>
            <a:r>
              <a:rPr lang="ru-RU" sz="2800" b="1" dirty="0" smtClean="0">
                <a:ea typeface="Times New Roman" panose="02020603050405020304" pitchFamily="18" charset="0"/>
              </a:rPr>
              <a:t>САНГВИНИК = Эмоциональность –  Активность + Первичность </a:t>
            </a:r>
            <a:endParaRPr lang="ru-RU" sz="2800" b="1" dirty="0">
              <a:ea typeface="Times New Roman" panose="02020603050405020304" pitchFamily="18" charset="0"/>
            </a:endParaRPr>
          </a:p>
        </p:txBody>
      </p:sp>
      <p:pic>
        <p:nvPicPr>
          <p:cNvPr id="6148" name="Picture 4" descr="ÐÑÐ»ÑÑÑÑÐ½ÑÐ¹ Ð¡Ð¼ÐµÑÑÑÑÑ ÑÐµÐ»Ð¾Ð²ÐµÐº Ð¼ÑÐ»ÑÑÑÑÐ½ÑÐ¹ ÑÐ¼ÐµÑÑÑÑÑ ÑÐµÐ»Ð¾Ð²ÐµÐº â ÑÑÐ¾ÐºÐ¾Ð²Ð°Ñ Ð²ÐµÐºÑÐ¾ÑÐ½Ð°Ñ Ð³ÑÐ°ÑÐ¸ÐºÐ° Ð¸ Ð´ÑÑÐ³Ð¸Ðµ Ð¸Ð·Ð¾Ð±ÑÐ°Ð¶ÐµÐ½Ð¸Ñ Ð½Ð° ÑÐµÐ¼Ñ Ð±ÐµÑÑÐ¼ÑÑÐ»ÐµÐ½Ð½ÑÐ¹ ÑÐ¸ÑÑÐ½Ð¾Ðº Ð¡ÑÐ¾ÐºÐ¾Ð²Ð°Ñ ÑÐ¾ÑÐ¾Ð³ÑÐ°ÑÐ¸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8" y="1457808"/>
            <a:ext cx="4073197" cy="407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16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6132</TotalTime>
  <Words>1499</Words>
  <Application>Microsoft Office PowerPoint</Application>
  <PresentationFormat>Широкоэкранный</PresentationFormat>
  <Paragraphs>175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3" baseType="lpstr">
      <vt:lpstr>Arial</vt:lpstr>
      <vt:lpstr>Arial</vt:lpstr>
      <vt:lpstr>Calibri</vt:lpstr>
      <vt:lpstr>Calibri Light</vt:lpstr>
      <vt:lpstr>Cambria</vt:lpstr>
      <vt:lpstr>Franklin Gothic Book</vt:lpstr>
      <vt:lpstr>Raleway</vt:lpstr>
      <vt:lpstr>Times New Roman</vt:lpstr>
      <vt:lpstr>Wingdings</vt:lpstr>
      <vt:lpstr>Тема Office</vt:lpstr>
      <vt:lpstr>Правильное встраивание себя в  коммуникативную сеть компании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Запретные техники </vt:lpstr>
      <vt:lpstr>Запретные техники 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Бойко Алла Ивановна</dc:creator>
  <cp:lastModifiedBy>Бойко Алла Ивановна</cp:lastModifiedBy>
  <cp:revision>161</cp:revision>
  <dcterms:created xsi:type="dcterms:W3CDTF">2019-03-06T11:35:08Z</dcterms:created>
  <dcterms:modified xsi:type="dcterms:W3CDTF">2019-05-30T08:10:24Z</dcterms:modified>
</cp:coreProperties>
</file>