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59" r:id="rId10"/>
    <p:sldId id="260" r:id="rId11"/>
    <p:sldId id="261" r:id="rId12"/>
    <p:sldId id="263" r:id="rId13"/>
    <p:sldId id="264" r:id="rId14"/>
    <p:sldId id="265" r:id="rId15"/>
    <p:sldId id="267" r:id="rId16"/>
    <p:sldId id="269" r:id="rId17"/>
    <p:sldId id="270" r:id="rId18"/>
    <p:sldId id="271" r:id="rId19"/>
    <p:sldId id="272" r:id="rId20"/>
    <p:sldId id="280" r:id="rId21"/>
    <p:sldId id="256" r:id="rId22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 Naumovich" initials="" lastIdx="1" clrIdx="0"/>
  <p:cmAuthor id="1" name="Nastassia Yasiucheni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70" y="5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10T07:32:36.452" idx="1">
    <p:pos x="6000" y="0"/>
    <p:text>Может добавить какой-нибудь графики?</p:text>
  </p:cm>
  <p:cm authorId="1" dt="2018-12-10T07:32:36.452" idx="1">
    <p:pos x="6000" y="0"/>
    <p:text>например?
мне не хотелось бы, т.к. суть то в этих линиях и камнях уже заложена и они по документу повторяются в таком исполнении и можно "перебрать")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ace6a7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ace6a7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ace6a78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ace6a78b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ace6a78b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3ace6a78b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ace6a78b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ace6a78b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4f843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4f843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ce6a78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ce6a78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ace6a78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ace6a78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ace6a78b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ace6a78b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ace6a78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ace6a78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ace6a78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ace6a78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ace6a78b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ace6a78b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ace6a78b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3ace6a78b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CD2D-9F3D-421C-B24C-91635F73B04F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C1F-D72F-49A0-914E-910E309C37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3" y="154782"/>
            <a:ext cx="1377260" cy="5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5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dpi.solu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mailto:info@dpi.solutions" TargetMode="External"/><Relationship Id="rId4" Type="http://schemas.openxmlformats.org/officeDocument/2006/relationships/hyperlink" Target="http://www.dpi.solu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facebook.com/comaqa.by/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info@comaqa.b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comaqa" TargetMode="External"/><Relationship Id="rId5" Type="http://schemas.openxmlformats.org/officeDocument/2006/relationships/hyperlink" Target="https://www.youtube.com/channel/UCzAhXR53eIvHht9qmFPBVxg" TargetMode="External"/><Relationship Id="rId4" Type="http://schemas.openxmlformats.org/officeDocument/2006/relationships/hyperlink" Target="http://vk.com/comaqab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rehard.by/" TargetMode="External"/><Relationship Id="rId7" Type="http://schemas.openxmlformats.org/officeDocument/2006/relationships/image" Target="../media/image8.jpeg"/><Relationship Id="rId2" Type="http://schemas.openxmlformats.org/officeDocument/2006/relationships/hyperlink" Target="mailto:info@comaqa.b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channel/UCifgOu6ARWbZ_dV29gss8xw" TargetMode="External"/><Relationship Id="rId4" Type="http://schemas.openxmlformats.org/officeDocument/2006/relationships/hyperlink" Target="http://vk.com/corehard.b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184" y="2332339"/>
            <a:ext cx="7491743" cy="123997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Minimum Valuable Product в автоматизации тестирования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055" y="4296154"/>
            <a:ext cx="6858000" cy="12418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Антон Семенченко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71" y="4184164"/>
            <a:ext cx="2359025" cy="14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5380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757750" y="3857518"/>
            <a:ext cx="785100" cy="413700"/>
          </a:xfrm>
          <a:prstGeom prst="rect">
            <a:avLst/>
          </a:prstGeom>
          <a:solidFill>
            <a:srgbClr val="E64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17"/>
          <p:cNvCxnSpPr/>
          <p:nvPr/>
        </p:nvCxnSpPr>
        <p:spPr>
          <a:xfrm rot="10800000">
            <a:off x="764325" y="400343"/>
            <a:ext cx="0" cy="387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17"/>
          <p:cNvCxnSpPr/>
          <p:nvPr/>
        </p:nvCxnSpPr>
        <p:spPr>
          <a:xfrm>
            <a:off x="758248" y="4271243"/>
            <a:ext cx="7804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17"/>
          <p:cNvSpPr/>
          <p:nvPr/>
        </p:nvSpPr>
        <p:spPr>
          <a:xfrm>
            <a:off x="1542850" y="3086168"/>
            <a:ext cx="1452600" cy="771300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2995450" y="2125493"/>
            <a:ext cx="1783200" cy="960600"/>
          </a:xfrm>
          <a:prstGeom prst="rect">
            <a:avLst/>
          </a:prstGeom>
          <a:solidFill>
            <a:srgbClr val="5CB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4764800" y="1031568"/>
            <a:ext cx="2053500" cy="1093800"/>
          </a:xfrm>
          <a:prstGeom prst="rect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 rot="10800000">
            <a:off x="766950" y="1041093"/>
            <a:ext cx="3984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7"/>
          <p:cNvCxnSpPr/>
          <p:nvPr/>
        </p:nvCxnSpPr>
        <p:spPr>
          <a:xfrm rot="10800000">
            <a:off x="766625" y="2125493"/>
            <a:ext cx="22296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7"/>
          <p:cNvCxnSpPr/>
          <p:nvPr/>
        </p:nvCxnSpPr>
        <p:spPr>
          <a:xfrm rot="10800000">
            <a:off x="757600" y="3088968"/>
            <a:ext cx="7851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2991438" y="3871543"/>
            <a:ext cx="0" cy="3834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7"/>
          <p:cNvCxnSpPr/>
          <p:nvPr/>
        </p:nvCxnSpPr>
        <p:spPr>
          <a:xfrm>
            <a:off x="4777375" y="3095256"/>
            <a:ext cx="0" cy="11739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7"/>
          <p:cNvCxnSpPr/>
          <p:nvPr/>
        </p:nvCxnSpPr>
        <p:spPr>
          <a:xfrm>
            <a:off x="6815725" y="2140456"/>
            <a:ext cx="0" cy="21192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1" name="Google Shape;161;p17"/>
          <p:cNvSpPr/>
          <p:nvPr/>
        </p:nvSpPr>
        <p:spPr>
          <a:xfrm>
            <a:off x="5957900" y="4178911"/>
            <a:ext cx="176100" cy="176100"/>
          </a:xfrm>
          <a:prstGeom prst="ellipse">
            <a:avLst/>
          </a:prstGeom>
          <a:solidFill>
            <a:srgbClr val="5CB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4710957" y="2059493"/>
            <a:ext cx="123900" cy="123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696170" y="2059493"/>
            <a:ext cx="123900" cy="123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7"/>
          <p:cNvCxnSpPr/>
          <p:nvPr/>
        </p:nvCxnSpPr>
        <p:spPr>
          <a:xfrm>
            <a:off x="4936711" y="1954718"/>
            <a:ext cx="0" cy="2314500"/>
          </a:xfrm>
          <a:prstGeom prst="straightConnector1">
            <a:avLst/>
          </a:prstGeom>
          <a:noFill/>
          <a:ln w="9525" cap="flat" cmpd="sng">
            <a:solidFill>
              <a:srgbClr val="E6432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776300" y="1954718"/>
            <a:ext cx="4161900" cy="0"/>
          </a:xfrm>
          <a:prstGeom prst="straightConnector1">
            <a:avLst/>
          </a:prstGeom>
          <a:noFill/>
          <a:ln w="9525" cap="flat" cmpd="sng">
            <a:solidFill>
              <a:srgbClr val="E6432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2990872" y="4278818"/>
            <a:ext cx="0" cy="3147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1543075" y="4278818"/>
            <a:ext cx="0" cy="3147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8" name="Google Shape;168;p17"/>
          <p:cNvCxnSpPr/>
          <p:nvPr/>
        </p:nvCxnSpPr>
        <p:spPr>
          <a:xfrm>
            <a:off x="4776805" y="4278818"/>
            <a:ext cx="0" cy="3147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9" name="Google Shape;169;p17"/>
          <p:cNvCxnSpPr/>
          <p:nvPr/>
        </p:nvCxnSpPr>
        <p:spPr>
          <a:xfrm>
            <a:off x="6815150" y="4278818"/>
            <a:ext cx="0" cy="3147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0" name="Google Shape;170;p17"/>
          <p:cNvSpPr/>
          <p:nvPr/>
        </p:nvSpPr>
        <p:spPr>
          <a:xfrm>
            <a:off x="4710957" y="4207381"/>
            <a:ext cx="123900" cy="123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398260" y="372600"/>
            <a:ext cx="353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%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8385574" y="4341936"/>
            <a:ext cx="353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t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378316" y="898900"/>
            <a:ext cx="4149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100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06058" y="1820236"/>
            <a:ext cx="4149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20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406058" y="2138908"/>
            <a:ext cx="4149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10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433796" y="3323418"/>
            <a:ext cx="2901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8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433796" y="3926083"/>
            <a:ext cx="2901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2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960261" y="4293218"/>
            <a:ext cx="353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1w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1964733" y="4293218"/>
            <a:ext cx="353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2w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3689590" y="4293218"/>
            <a:ext cx="3534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3w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5436163" y="4293218"/>
            <a:ext cx="4149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26w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5837970" y="3898347"/>
            <a:ext cx="4149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 i="1">
                <a:solidFill>
                  <a:srgbClr val="5CB242"/>
                </a:solidFill>
                <a:latin typeface="Verdana"/>
                <a:ea typeface="Verdana"/>
                <a:cs typeface="Verdana"/>
                <a:sym typeface="Verdana"/>
              </a:rPr>
              <a:t>18w</a:t>
            </a:r>
            <a:endParaRPr sz="700" b="1" i="1">
              <a:solidFill>
                <a:srgbClr val="5CB24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1513050" y="4685018"/>
            <a:ext cx="1233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Тестовая стратегия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Набор метрик и KPI по достижению бизнес целей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Форматы отчетности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1515600" y="4719517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1515600" y="4905255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1515600" y="5295780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2974725" y="4685018"/>
            <a:ext cx="1554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Тест план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Оптимальный набор инструментов и технологий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Обоснование экономической целесообразности (ROI)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2977271" y="4719517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2977271" y="4905255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2977271" y="5191837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4768847" y="4685018"/>
            <a:ext cx="1554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CI/CD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Business Reporting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Architecture/Infrastructure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20 smoke tests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4771393" y="4752855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4771393" y="5122573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4771393" y="5300126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4771393" y="4942430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6798500" y="4665236"/>
            <a:ext cx="155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latin typeface="Verdana"/>
                <a:ea typeface="Verdana"/>
                <a:cs typeface="Verdana"/>
                <a:sym typeface="Verdana"/>
              </a:rPr>
              <a:t>100% покрытие тест плана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6801050" y="4752855"/>
            <a:ext cx="27600" cy="27600"/>
          </a:xfrm>
          <a:prstGeom prst="ellipse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5585675" y="3754203"/>
            <a:ext cx="9195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 i="1">
                <a:solidFill>
                  <a:srgbClr val="5CB242"/>
                </a:solidFill>
                <a:latin typeface="Verdana"/>
                <a:ea typeface="Verdana"/>
                <a:cs typeface="Verdana"/>
                <a:sym typeface="Verdana"/>
              </a:rPr>
              <a:t>Точка окупаемости</a:t>
            </a:r>
            <a:endParaRPr sz="700" b="1" i="1">
              <a:solidFill>
                <a:srgbClr val="5CB24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2731504" y="1890622"/>
            <a:ext cx="17832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rgbClr val="E64323"/>
                </a:solidFill>
                <a:latin typeface="Verdana"/>
                <a:ea typeface="Verdana"/>
                <a:cs typeface="Verdana"/>
                <a:sym typeface="Verdana"/>
              </a:rPr>
              <a:t>Старт возврата инвестиций</a:t>
            </a:r>
            <a:endParaRPr sz="700" i="1">
              <a:solidFill>
                <a:srgbClr val="E6432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791914" y="3920275"/>
            <a:ext cx="7236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Стратегия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1630132" y="3283018"/>
            <a:ext cx="12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Планирование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Прототипирование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ROI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3091783" y="2463593"/>
            <a:ext cx="5007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MVP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870375" y="1466904"/>
            <a:ext cx="13941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Разработка автотестов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6900032" y="588566"/>
            <a:ext cx="1394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Обучение персонала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Поддержка автотестов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5" name="Google Shape;205;p17"/>
          <p:cNvCxnSpPr/>
          <p:nvPr/>
        </p:nvCxnSpPr>
        <p:spPr>
          <a:xfrm rot="10800000">
            <a:off x="6810425" y="1041093"/>
            <a:ext cx="15192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17"/>
          <p:cNvCxnSpPr/>
          <p:nvPr/>
        </p:nvCxnSpPr>
        <p:spPr>
          <a:xfrm rot="10800000">
            <a:off x="6824738" y="784743"/>
            <a:ext cx="1514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17"/>
          <p:cNvCxnSpPr/>
          <p:nvPr/>
        </p:nvCxnSpPr>
        <p:spPr>
          <a:xfrm rot="10800000">
            <a:off x="6834350" y="544868"/>
            <a:ext cx="150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17"/>
          <p:cNvCxnSpPr/>
          <p:nvPr/>
        </p:nvCxnSpPr>
        <p:spPr>
          <a:xfrm>
            <a:off x="6824250" y="540993"/>
            <a:ext cx="0" cy="506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17"/>
          <p:cNvCxnSpPr/>
          <p:nvPr/>
        </p:nvCxnSpPr>
        <p:spPr>
          <a:xfrm>
            <a:off x="8348250" y="540993"/>
            <a:ext cx="0" cy="506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t="34561" b="16255"/>
          <a:stretch/>
        </p:blipFill>
        <p:spPr>
          <a:xfrm>
            <a:off x="0" y="0"/>
            <a:ext cx="9144000" cy="230957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506600" y="340975"/>
            <a:ext cx="82365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Экспертиза в автоматизированном тестировании</a:t>
            </a:r>
            <a:endParaRPr sz="36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25" y="2881175"/>
            <a:ext cx="187024" cy="19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/>
        </p:nvSpPr>
        <p:spPr>
          <a:xfrm>
            <a:off x="719100" y="2747850"/>
            <a:ext cx="19839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ИНДУСТРИИ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730450" y="3313281"/>
            <a:ext cx="26619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Разработка ПО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Системная интеграция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Финансовый сектор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Медицина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Телеком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Ритейл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Промышленность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Энергетика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653" y="2881175"/>
            <a:ext cx="187024" cy="19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5437425" y="2747850"/>
            <a:ext cx="3024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ЧТО МЫ ТЕСТИРУЕМ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6062758" y="3277500"/>
            <a:ext cx="5829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web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6062758" y="3717511"/>
            <a:ext cx="819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mobile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3" name="Google Shape;223;p18"/>
          <p:cNvCxnSpPr/>
          <p:nvPr/>
        </p:nvCxnSpPr>
        <p:spPr>
          <a:xfrm>
            <a:off x="4115653" y="2881173"/>
            <a:ext cx="731100" cy="255120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18"/>
          <p:cNvSpPr txBox="1"/>
          <p:nvPr/>
        </p:nvSpPr>
        <p:spPr>
          <a:xfrm>
            <a:off x="6062758" y="4138781"/>
            <a:ext cx="11037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desktop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5" name="Google Shape;225;p18"/>
          <p:cNvCxnSpPr/>
          <p:nvPr/>
        </p:nvCxnSpPr>
        <p:spPr>
          <a:xfrm>
            <a:off x="4248219" y="3040572"/>
            <a:ext cx="629700" cy="2182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18"/>
          <p:cNvSpPr txBox="1"/>
          <p:nvPr/>
        </p:nvSpPr>
        <p:spPr>
          <a:xfrm>
            <a:off x="6062758" y="4595981"/>
            <a:ext cx="11037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embedded</a:t>
            </a:r>
            <a:endParaRPr sz="13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8931" y="4675875"/>
            <a:ext cx="268125" cy="2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1989" y="3348486"/>
            <a:ext cx="279950" cy="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6388" y="3762999"/>
            <a:ext cx="289850" cy="2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8563" y="4234487"/>
            <a:ext cx="268150" cy="2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l="31221" r="39425"/>
          <a:stretch/>
        </p:blipFill>
        <p:spPr>
          <a:xfrm>
            <a:off x="0" y="0"/>
            <a:ext cx="2516304" cy="5715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0"/>
          <p:cNvCxnSpPr/>
          <p:nvPr/>
        </p:nvCxnSpPr>
        <p:spPr>
          <a:xfrm>
            <a:off x="3186100" y="1450600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3186100" y="1484225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0"/>
          <p:cNvSpPr txBox="1"/>
          <p:nvPr/>
        </p:nvSpPr>
        <p:spPr>
          <a:xfrm>
            <a:off x="3071558" y="598575"/>
            <a:ext cx="5302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erdana"/>
                <a:ea typeface="Verdana"/>
                <a:cs typeface="Verdana"/>
                <a:sym typeface="Verdana"/>
              </a:rPr>
              <a:t>ТЕСТИРОВАНИЕ</a:t>
            </a:r>
            <a:endParaRPr sz="3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463400" y="2133750"/>
            <a:ext cx="30774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Нагрузочное 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Приёмочное 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Функциональное 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Интеграционное 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4999950" y="3798950"/>
            <a:ext cx="30774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Юзабилити-тестирование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Юнит-тестирование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Системное тестирование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Регрессионное тестирование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50" name="Google Shape;2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307608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59894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90374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3197236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392342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422822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4519562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4819785"/>
            <a:ext cx="91951" cy="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1"/>
          <p:cNvPicPr preferRelativeResize="0"/>
          <p:nvPr/>
        </p:nvPicPr>
        <p:blipFill rotWithShape="1">
          <a:blip r:embed="rId3">
            <a:alphaModFix/>
          </a:blip>
          <a:srcRect l="14767" r="55880"/>
          <a:stretch/>
        </p:blipFill>
        <p:spPr>
          <a:xfrm>
            <a:off x="-75" y="0"/>
            <a:ext cx="2516304" cy="5715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1"/>
          <p:cNvCxnSpPr/>
          <p:nvPr/>
        </p:nvCxnSpPr>
        <p:spPr>
          <a:xfrm>
            <a:off x="3186100" y="1450600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1"/>
          <p:cNvCxnSpPr/>
          <p:nvPr/>
        </p:nvCxnSpPr>
        <p:spPr>
          <a:xfrm>
            <a:off x="3186100" y="1484225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21"/>
          <p:cNvSpPr txBox="1"/>
          <p:nvPr/>
        </p:nvSpPr>
        <p:spPr>
          <a:xfrm>
            <a:off x="3071558" y="598575"/>
            <a:ext cx="5302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erdana"/>
                <a:ea typeface="Verdana"/>
                <a:cs typeface="Verdana"/>
                <a:sym typeface="Verdana"/>
              </a:rPr>
              <a:t>КОНСАЛТИНГ</a:t>
            </a:r>
            <a:endParaRPr sz="3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3463400" y="2133750"/>
            <a:ext cx="46995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Аудит текущих проектов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Аудит отдела тестирования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Создание отдела автоматизированного QA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Создание центра QA-компетенции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4999950" y="3884675"/>
            <a:ext cx="41727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Расчёт ROI автоматизации тестирования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Обучение, тренинги, подготовка </a:t>
            </a:r>
            <a:endParaRPr sz="13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к сертификации (ISTQB)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Оптимизация затрат на тестирование ПО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300"/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307608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59894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290374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100" y="3197236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392342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4228225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100" y="4810260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5">
            <a:alphaModFix/>
          </a:blip>
          <a:srcRect l="43692" r="28788"/>
          <a:stretch/>
        </p:blipFill>
        <p:spPr>
          <a:xfrm>
            <a:off x="-75" y="4575"/>
            <a:ext cx="2516300" cy="57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22"/>
          <p:cNvCxnSpPr/>
          <p:nvPr/>
        </p:nvCxnSpPr>
        <p:spPr>
          <a:xfrm>
            <a:off x="4162800" y="729275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2"/>
          <p:cNvCxnSpPr/>
          <p:nvPr/>
        </p:nvCxnSpPr>
        <p:spPr>
          <a:xfrm>
            <a:off x="4162800" y="762900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b="17375"/>
          <a:stretch/>
        </p:blipFill>
        <p:spPr>
          <a:xfrm>
            <a:off x="2681750" y="2548875"/>
            <a:ext cx="3780500" cy="31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6" y="2716344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6" y="3527618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6" y="4802824"/>
            <a:ext cx="91951" cy="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391800" y="1004600"/>
            <a:ext cx="83604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Verdana"/>
                <a:ea typeface="Verdana"/>
                <a:cs typeface="Verdana"/>
                <a:sym typeface="Verdana"/>
              </a:rPr>
              <a:t>Какие проблемы мы решаем?</a:t>
            </a:r>
            <a:endParaRPr sz="37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700700" y="2555600"/>
            <a:ext cx="20928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Нужно запустить автоматизацию или оптимизировать текущие процессы, но нет понимания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700700" y="3360125"/>
            <a:ext cx="23622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Не получается оценить эффективность автоматизации на проекте, нет системности, </a:t>
            </a: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не настроены метрики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700700" y="4016863"/>
            <a:ext cx="25911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Нужно тестирование, но</a:t>
            </a: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не хватает ресурсов</a:t>
            </a:r>
            <a:b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700700" y="4646657"/>
            <a:ext cx="25911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Качество продукта падает, и есть ощущение, что ситуация выходит из-под контроля</a:t>
            </a:r>
            <a:b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1" name="Google Shape;2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6" y="4336739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76" y="3561276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76" y="4787207"/>
            <a:ext cx="91951" cy="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 txBox="1"/>
          <p:nvPr/>
        </p:nvSpPr>
        <p:spPr>
          <a:xfrm>
            <a:off x="6644300" y="3350475"/>
            <a:ext cx="24294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 увеличением тестового покрытия и частоты релизов бесконтрольно растут затраты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6644300" y="4003400"/>
            <a:ext cx="22680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Сложно поддерживать автотесты в связи с частыми обновлениями ПО.</a:t>
            </a:r>
            <a:b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6644300" y="4617575"/>
            <a:ext cx="23151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QA – процессы не соответствуют отраслевым и промышленным стандартам</a:t>
            </a:r>
            <a:b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76" y="4177607"/>
            <a:ext cx="91951" cy="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24"/>
          <p:cNvCxnSpPr/>
          <p:nvPr/>
        </p:nvCxnSpPr>
        <p:spPr>
          <a:xfrm>
            <a:off x="4569002" y="125"/>
            <a:ext cx="900" cy="6519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24"/>
          <p:cNvCxnSpPr>
            <a:stCxn id="315" idx="2"/>
            <a:endCxn id="316" idx="0"/>
          </p:cNvCxnSpPr>
          <p:nvPr/>
        </p:nvCxnSpPr>
        <p:spPr>
          <a:xfrm flipH="1">
            <a:off x="4569302" y="1015774"/>
            <a:ext cx="600" cy="10929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5" name="Google Shape;3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627" y="651975"/>
            <a:ext cx="370548" cy="3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177" y="2108625"/>
            <a:ext cx="370548" cy="363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24"/>
          <p:cNvCxnSpPr>
            <a:stCxn id="316" idx="2"/>
          </p:cNvCxnSpPr>
          <p:nvPr/>
        </p:nvCxnSpPr>
        <p:spPr>
          <a:xfrm>
            <a:off x="4569452" y="2472424"/>
            <a:ext cx="0" cy="13308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8" name="Google Shape;3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727" y="3797632"/>
            <a:ext cx="370548" cy="363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24"/>
          <p:cNvCxnSpPr>
            <a:stCxn id="318" idx="2"/>
          </p:cNvCxnSpPr>
          <p:nvPr/>
        </p:nvCxnSpPr>
        <p:spPr>
          <a:xfrm>
            <a:off x="4572002" y="4161431"/>
            <a:ext cx="0" cy="15582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24"/>
          <p:cNvSpPr txBox="1"/>
          <p:nvPr/>
        </p:nvSpPr>
        <p:spPr>
          <a:xfrm>
            <a:off x="1029911" y="360688"/>
            <a:ext cx="3099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КОНСУЛЬТИРУЕМ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440737" y="988519"/>
            <a:ext cx="36750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Наш конек — не просто автоматизация тестов, а трансформация процессов и повышение эффективности разработки в целом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4985580" y="1960888"/>
            <a:ext cx="3099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РАССЧИТЫВАЕМ ROI ОТ АВТОМАТИЗАЦИИ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5006006" y="2725502"/>
            <a:ext cx="36750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Вы видите затраты и экономию на протяжении всего проекта. Возврат инвестиций начинается с 6-го месяца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1029911" y="3657482"/>
            <a:ext cx="3099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ПИРАМИДА ТЕСТИРОВАНИЯ 2.0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578900" y="4417525"/>
            <a:ext cx="35367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Не используем общие подходы, </a:t>
            </a:r>
            <a:endParaRPr sz="11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выстраиваем свою пирамиду тестов </a:t>
            </a:r>
            <a:endParaRPr sz="11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исходя из специфики проекта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26"/>
          <p:cNvCxnSpPr/>
          <p:nvPr/>
        </p:nvCxnSpPr>
        <p:spPr>
          <a:xfrm>
            <a:off x="595300" y="1907800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26"/>
          <p:cNvCxnSpPr/>
          <p:nvPr/>
        </p:nvCxnSpPr>
        <p:spPr>
          <a:xfrm>
            <a:off x="595300" y="1941425"/>
            <a:ext cx="5202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26"/>
          <p:cNvSpPr txBox="1"/>
          <p:nvPr/>
        </p:nvSpPr>
        <p:spPr>
          <a:xfrm>
            <a:off x="480750" y="522375"/>
            <a:ext cx="53022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erdana"/>
                <a:ea typeface="Verdana"/>
                <a:cs typeface="Verdana"/>
                <a:sym typeface="Verdana"/>
              </a:rPr>
              <a:t>Преимущества</a:t>
            </a:r>
            <a:endParaRPr sz="3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erdana"/>
                <a:ea typeface="Verdana"/>
                <a:cs typeface="Verdana"/>
                <a:sym typeface="Verdana"/>
              </a:rPr>
              <a:t>автоматизации</a:t>
            </a:r>
            <a:endParaRPr sz="3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26"/>
          <p:cNvSpPr txBox="1"/>
          <p:nvPr/>
        </p:nvSpPr>
        <p:spPr>
          <a:xfrm>
            <a:off x="872600" y="3192088"/>
            <a:ext cx="35634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Скорость тестирования и разработки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Качество продукта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Покрытие продукта тестами</a:t>
            </a:r>
            <a:b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3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Контроль состояния проекта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8" name="Google Shape;3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00" y="2988239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00" y="3369239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00" y="3770433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00" y="4182667"/>
            <a:ext cx="91951" cy="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4">
            <a:alphaModFix/>
          </a:blip>
          <a:srcRect l="13819" t="17418" r="41179" b="26858"/>
          <a:stretch/>
        </p:blipFill>
        <p:spPr>
          <a:xfrm>
            <a:off x="5029125" y="-2153"/>
            <a:ext cx="4114800" cy="31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/>
          <p:nvPr/>
        </p:nvSpPr>
        <p:spPr>
          <a:xfrm>
            <a:off x="5029125" y="2988250"/>
            <a:ext cx="4114800" cy="272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6"/>
          <p:cNvSpPr txBox="1"/>
          <p:nvPr/>
        </p:nvSpPr>
        <p:spPr>
          <a:xfrm>
            <a:off x="5833975" y="3837700"/>
            <a:ext cx="29190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Высокая стоимость тестирования и разработки</a:t>
            </a:r>
            <a:b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Человеческий фактор</a:t>
            </a:r>
            <a:b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Выгорание тестировщиков 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55" name="Google Shape;355;p26"/>
          <p:cNvCxnSpPr/>
          <p:nvPr/>
        </p:nvCxnSpPr>
        <p:spPr>
          <a:xfrm>
            <a:off x="5564577" y="4147674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26"/>
          <p:cNvCxnSpPr/>
          <p:nvPr/>
        </p:nvCxnSpPr>
        <p:spPr>
          <a:xfrm>
            <a:off x="5564577" y="4694537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26"/>
          <p:cNvCxnSpPr/>
          <p:nvPr/>
        </p:nvCxnSpPr>
        <p:spPr>
          <a:xfrm>
            <a:off x="5564577" y="4992606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26"/>
          <p:cNvSpPr txBox="1"/>
          <p:nvPr/>
        </p:nvSpPr>
        <p:spPr>
          <a:xfrm>
            <a:off x="5412175" y="3057728"/>
            <a:ext cx="33408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Без автоматизации:</a:t>
            </a: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425" y="2631325"/>
            <a:ext cx="2207173" cy="22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4">
            <a:alphaModFix/>
          </a:blip>
          <a:srcRect b="4223"/>
          <a:stretch/>
        </p:blipFill>
        <p:spPr>
          <a:xfrm>
            <a:off x="0" y="0"/>
            <a:ext cx="9143999" cy="58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7162" y="2631325"/>
            <a:ext cx="2029673" cy="205737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/>
          <p:nvPr/>
        </p:nvSpPr>
        <p:spPr>
          <a:xfrm>
            <a:off x="351450" y="499750"/>
            <a:ext cx="8441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МОДЕЛИ СОТРУДНИЧЕСТВА</a:t>
            </a:r>
            <a:endParaRPr sz="3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1112350" y="2289433"/>
            <a:ext cx="21099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CA07"/>
                </a:solidFill>
                <a:latin typeface="Verdana"/>
                <a:ea typeface="Verdana"/>
                <a:cs typeface="Verdana"/>
                <a:sym typeface="Verdana"/>
              </a:rPr>
              <a:t>Консалтинг</a:t>
            </a:r>
            <a:endParaRPr sz="1600" b="1">
              <a:solidFill>
                <a:srgbClr val="FCCA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257050" y="2755519"/>
            <a:ext cx="3003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Делаем аудит, рассчитываем ROI, настраиваем процессы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27"/>
          <p:cNvSpPr txBox="1"/>
          <p:nvPr/>
        </p:nvSpPr>
        <p:spPr>
          <a:xfrm>
            <a:off x="351450" y="3371850"/>
            <a:ext cx="28707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CA07"/>
                </a:solidFill>
                <a:latin typeface="Verdana"/>
                <a:ea typeface="Verdana"/>
                <a:cs typeface="Verdana"/>
                <a:sym typeface="Verdana"/>
              </a:rPr>
              <a:t>Полный аутсорсинг тестирования</a:t>
            </a:r>
            <a:endParaRPr sz="1600" b="1">
              <a:solidFill>
                <a:srgbClr val="FCCA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27"/>
          <p:cNvSpPr txBox="1"/>
          <p:nvPr/>
        </p:nvSpPr>
        <p:spPr>
          <a:xfrm>
            <a:off x="214507" y="3878324"/>
            <a:ext cx="3003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Тестируем продукт целиком у себя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5946857" y="2412450"/>
            <a:ext cx="30033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CA07"/>
                </a:solidFill>
                <a:latin typeface="Verdana"/>
                <a:ea typeface="Verdana"/>
                <a:cs typeface="Verdana"/>
                <a:sym typeface="Verdana"/>
              </a:rPr>
              <a:t>Выделенная команда тестировщиков</a:t>
            </a:r>
            <a:endParaRPr sz="1600" b="1">
              <a:solidFill>
                <a:srgbClr val="FCCA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p27"/>
          <p:cNvSpPr txBox="1"/>
          <p:nvPr/>
        </p:nvSpPr>
        <p:spPr>
          <a:xfrm>
            <a:off x="5958587" y="3040124"/>
            <a:ext cx="3003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Мы формируем команду, 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вы ею управляете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5946857" y="3694387"/>
            <a:ext cx="30033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CCA07"/>
                </a:solidFill>
                <a:latin typeface="Verdana"/>
                <a:ea typeface="Verdana"/>
                <a:cs typeface="Verdana"/>
                <a:sym typeface="Verdana"/>
              </a:rPr>
              <a:t>Разработка инструментария</a:t>
            </a:r>
            <a:endParaRPr sz="1600" b="1">
              <a:solidFill>
                <a:srgbClr val="FCCA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27"/>
          <p:cNvSpPr txBox="1"/>
          <p:nvPr/>
        </p:nvSpPr>
        <p:spPr>
          <a:xfrm>
            <a:off x="5958587" y="4322061"/>
            <a:ext cx="3003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Создаём готовый фреймворк или</a:t>
            </a:r>
            <a:b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инфраструктуру под ваш проект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75" name="Google Shape;375;p27"/>
          <p:cNvCxnSpPr/>
          <p:nvPr/>
        </p:nvCxnSpPr>
        <p:spPr>
          <a:xfrm>
            <a:off x="4162800" y="1560750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27"/>
          <p:cNvCxnSpPr/>
          <p:nvPr/>
        </p:nvCxnSpPr>
        <p:spPr>
          <a:xfrm>
            <a:off x="4162800" y="1580944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/>
        </p:nvSpPr>
        <p:spPr>
          <a:xfrm>
            <a:off x="462300" y="438838"/>
            <a:ext cx="4490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Verdana"/>
                <a:ea typeface="Verdana"/>
                <a:cs typeface="Verdana"/>
                <a:sym typeface="Verdana"/>
              </a:rPr>
              <a:t>ПРОЦЕСС</a:t>
            </a:r>
            <a:endParaRPr sz="4200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2" name="Google Shape;3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2" y="1922613"/>
            <a:ext cx="370548" cy="363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28"/>
          <p:cNvCxnSpPr>
            <a:endCxn id="384" idx="0"/>
          </p:cNvCxnSpPr>
          <p:nvPr/>
        </p:nvCxnSpPr>
        <p:spPr>
          <a:xfrm>
            <a:off x="802477" y="2268193"/>
            <a:ext cx="0" cy="13599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385;p28"/>
          <p:cNvSpPr txBox="1"/>
          <p:nvPr/>
        </p:nvSpPr>
        <p:spPr>
          <a:xfrm>
            <a:off x="1308062" y="1666311"/>
            <a:ext cx="3099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Verdana"/>
                <a:ea typeface="Verdana"/>
                <a:cs typeface="Verdana"/>
                <a:sym typeface="Verdana"/>
              </a:rPr>
              <a:t>АУДИТ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28"/>
          <p:cNvSpPr txBox="1"/>
          <p:nvPr/>
        </p:nvSpPr>
        <p:spPr>
          <a:xfrm>
            <a:off x="1245544" y="2038885"/>
            <a:ext cx="71874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Выясняем цели и проблемы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Изучаем QA-процессы, ПО, тест-кейсы и другую документацию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Изучаем исходный код автотестов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1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Формулируем стратегию тестирования, приблизительный ROI и рекомендации</a:t>
            </a:r>
            <a: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11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87" name="Google Shape;387;p28"/>
          <p:cNvCxnSpPr/>
          <p:nvPr/>
        </p:nvCxnSpPr>
        <p:spPr>
          <a:xfrm>
            <a:off x="617200" y="1266450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28"/>
          <p:cNvCxnSpPr/>
          <p:nvPr/>
        </p:nvCxnSpPr>
        <p:spPr>
          <a:xfrm>
            <a:off x="617200" y="1286644"/>
            <a:ext cx="8184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28"/>
          <p:cNvSpPr txBox="1"/>
          <p:nvPr/>
        </p:nvSpPr>
        <p:spPr>
          <a:xfrm>
            <a:off x="1287878" y="3356181"/>
            <a:ext cx="45711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Verdana"/>
                <a:ea typeface="Verdana"/>
                <a:cs typeface="Verdana"/>
                <a:sym typeface="Verdana"/>
              </a:rPr>
              <a:t>СОЗДАНИЕ ПРОТОТИПА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Google Shape;390;p28"/>
          <p:cNvSpPr txBox="1"/>
          <p:nvPr/>
        </p:nvSpPr>
        <p:spPr>
          <a:xfrm>
            <a:off x="1225350" y="3347750"/>
            <a:ext cx="7693800" cy="20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Пишем тест-план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Разрабатываем прототип, чтобы показать возможность автоматизации и её сложность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Предлагаем варианты автоматизации тест-плана с рассчитанными ROI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Выбираем метрики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Даём рекомендации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4" name="Google Shape;3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2" y="3628093"/>
            <a:ext cx="370548" cy="363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28"/>
          <p:cNvCxnSpPr/>
          <p:nvPr/>
        </p:nvCxnSpPr>
        <p:spPr>
          <a:xfrm>
            <a:off x="802475" y="3973730"/>
            <a:ext cx="0" cy="17481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/>
          <p:nvPr/>
        </p:nvSpPr>
        <p:spPr>
          <a:xfrm>
            <a:off x="-6" y="4065800"/>
            <a:ext cx="9144000" cy="1050000"/>
          </a:xfrm>
          <a:prstGeom prst="rect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9"/>
          <p:cNvSpPr txBox="1"/>
          <p:nvPr/>
        </p:nvSpPr>
        <p:spPr>
          <a:xfrm>
            <a:off x="1350616" y="285833"/>
            <a:ext cx="45711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Verdana"/>
                <a:ea typeface="Verdana"/>
                <a:cs typeface="Verdana"/>
                <a:sym typeface="Verdana"/>
              </a:rPr>
              <a:t>ВНЕДРЕНИЕ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1288087" y="970407"/>
            <a:ext cx="71874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Формируем команду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Запускаем QA-процессы</a:t>
            </a: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CCA07"/>
              </a:buClr>
              <a:buSzPts val="1200"/>
              <a:buFont typeface="Verdana"/>
              <a:buAutoNum type="arabicPeriod"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Разрабатываем MVP автоматизации: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1513237" y="2079750"/>
            <a:ext cx="59709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Пишем фреймворки и автотесты</a:t>
            </a:r>
            <a:b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Запускаем CI, CD, DevOps, TestOps</a:t>
            </a:r>
            <a:b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Настраиваем систему отчётности</a:t>
            </a:r>
            <a:b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Демонстрируем полный цикл автоматизации тестирования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0" name="Google Shape;4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2" y="557744"/>
            <a:ext cx="370548" cy="363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29"/>
          <p:cNvCxnSpPr>
            <a:endCxn id="402" idx="0"/>
          </p:cNvCxnSpPr>
          <p:nvPr/>
        </p:nvCxnSpPr>
        <p:spPr>
          <a:xfrm>
            <a:off x="802475" y="903450"/>
            <a:ext cx="0" cy="31929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29"/>
          <p:cNvSpPr txBox="1"/>
          <p:nvPr/>
        </p:nvSpPr>
        <p:spPr>
          <a:xfrm>
            <a:off x="1364287" y="2494407"/>
            <a:ext cx="71874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CCA07"/>
                </a:solidFill>
                <a:latin typeface="Verdana"/>
                <a:ea typeface="Verdana"/>
                <a:cs typeface="Verdana"/>
                <a:sym typeface="Verdana"/>
              </a:rPr>
              <a:t>4.</a:t>
            </a:r>
            <a:r>
              <a:rPr lang="en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    Анализируем результат, обновляем и добавляем автотесты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1289254" y="4210251"/>
            <a:ext cx="6565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Verdana"/>
                <a:ea typeface="Verdana"/>
                <a:cs typeface="Verdana"/>
                <a:sym typeface="Verdana"/>
              </a:rPr>
              <a:t>Вы получаете пользу в считанные дни после старта автоматизации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05" name="Google Shape;405;p29"/>
          <p:cNvCxnSpPr>
            <a:endCxn id="400" idx="0"/>
          </p:cNvCxnSpPr>
          <p:nvPr/>
        </p:nvCxnSpPr>
        <p:spPr>
          <a:xfrm>
            <a:off x="802477" y="-11056"/>
            <a:ext cx="0" cy="568800"/>
          </a:xfrm>
          <a:prstGeom prst="straightConnector1">
            <a:avLst/>
          </a:prstGeom>
          <a:noFill/>
          <a:ln w="9525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29"/>
          <p:cNvCxnSpPr/>
          <p:nvPr/>
        </p:nvCxnSpPr>
        <p:spPr>
          <a:xfrm>
            <a:off x="1848816" y="2079749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29"/>
          <p:cNvCxnSpPr/>
          <p:nvPr/>
        </p:nvCxnSpPr>
        <p:spPr>
          <a:xfrm>
            <a:off x="1848816" y="2321812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29"/>
          <p:cNvCxnSpPr/>
          <p:nvPr/>
        </p:nvCxnSpPr>
        <p:spPr>
          <a:xfrm>
            <a:off x="1848816" y="2570607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29"/>
          <p:cNvCxnSpPr/>
          <p:nvPr/>
        </p:nvCxnSpPr>
        <p:spPr>
          <a:xfrm>
            <a:off x="1848816" y="2799207"/>
            <a:ext cx="88200" cy="0"/>
          </a:xfrm>
          <a:prstGeom prst="straightConnector1">
            <a:avLst/>
          </a:prstGeom>
          <a:noFill/>
          <a:ln w="1905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О себе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59968" y="1472341"/>
            <a:ext cx="4584032" cy="365158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00" dirty="0">
                <a:latin typeface="+mj-lt"/>
              </a:rPr>
              <a:t>Founder of communities</a:t>
            </a:r>
          </a:p>
          <a:p>
            <a:r>
              <a:rPr lang="en-US" sz="2100" dirty="0">
                <a:latin typeface="+mj-lt"/>
              </a:rPr>
              <a:t>www.</a:t>
            </a:r>
            <a:r>
              <a:rPr lang="en-US" sz="2100" b="1" dirty="0">
                <a:latin typeface="+mj-lt"/>
              </a:rPr>
              <a:t>COMAQA</a:t>
            </a:r>
            <a:r>
              <a:rPr lang="en-US" sz="2100" dirty="0">
                <a:latin typeface="+mj-lt"/>
              </a:rPr>
              <a:t>.BY,</a:t>
            </a:r>
          </a:p>
          <a:p>
            <a:r>
              <a:rPr lang="en-US" sz="2100" dirty="0">
                <a:latin typeface="+mj-lt"/>
              </a:rPr>
              <a:t>www.</a:t>
            </a:r>
            <a:r>
              <a:rPr lang="en-US" sz="2100" b="1" dirty="0">
                <a:latin typeface="+mj-lt"/>
              </a:rPr>
              <a:t>CoreHard</a:t>
            </a:r>
            <a:r>
              <a:rPr lang="en-US" sz="2100" dirty="0">
                <a:latin typeface="+mj-lt"/>
              </a:rPr>
              <a:t>.by, </a:t>
            </a:r>
          </a:p>
          <a:p>
            <a:r>
              <a:rPr lang="en-US" sz="2100" dirty="0">
                <a:latin typeface="+mj-lt"/>
              </a:rPr>
              <a:t>www.</a:t>
            </a:r>
            <a:r>
              <a:rPr lang="en-US" sz="2100" b="1" dirty="0">
                <a:latin typeface="+mj-lt"/>
              </a:rPr>
              <a:t>InterIT</a:t>
            </a:r>
            <a:r>
              <a:rPr lang="en-US" sz="2100" dirty="0">
                <a:latin typeface="+mj-lt"/>
              </a:rPr>
              <a:t>.by, </a:t>
            </a:r>
          </a:p>
          <a:p>
            <a:r>
              <a:rPr lang="en-US" sz="2100" dirty="0">
                <a:latin typeface="+mj-lt"/>
              </a:rPr>
              <a:t>www.</a:t>
            </a:r>
            <a:r>
              <a:rPr lang="en-US" sz="2100" b="1" dirty="0">
                <a:latin typeface="+mj-lt"/>
              </a:rPr>
              <a:t>ITUp</a:t>
            </a:r>
            <a:r>
              <a:rPr lang="en-US" sz="2100" dirty="0">
                <a:latin typeface="+mj-lt"/>
              </a:rPr>
              <a:t>.by;</a:t>
            </a:r>
          </a:p>
          <a:p>
            <a:r>
              <a:rPr lang="en-US" sz="2100" dirty="0">
                <a:latin typeface="+mj-lt"/>
              </a:rPr>
              <a:t>co-founder of company</a:t>
            </a:r>
          </a:p>
          <a:p>
            <a:r>
              <a:rPr lang="en-US" sz="2100" dirty="0">
                <a:latin typeface="+mj-lt"/>
              </a:rPr>
              <a:t>www.</a:t>
            </a:r>
            <a:r>
              <a:rPr lang="en-US" sz="2100" b="1" dirty="0">
                <a:latin typeface="+mj-lt"/>
              </a:rPr>
              <a:t>DPI.Solutions</a:t>
            </a:r>
            <a:r>
              <a:rPr lang="en-US" sz="2100" dirty="0">
                <a:latin typeface="+mj-lt"/>
              </a:rPr>
              <a:t>, CSO;</a:t>
            </a:r>
          </a:p>
          <a:p>
            <a:r>
              <a:rPr lang="en-US" sz="2100" dirty="0">
                <a:latin typeface="+mj-lt"/>
              </a:rPr>
              <a:t>«tricky» manager at </a:t>
            </a:r>
            <a:r>
              <a:rPr lang="en-US" sz="2100" b="1" dirty="0">
                <a:latin typeface="+mj-lt"/>
              </a:rPr>
              <a:t>EPAM Systems</a:t>
            </a:r>
            <a:r>
              <a:rPr lang="en-US" sz="2100" dirty="0">
                <a:latin typeface="+mj-lt"/>
              </a:rPr>
              <a:t>.</a:t>
            </a:r>
          </a:p>
          <a:p>
            <a:r>
              <a:rPr lang="en-US" sz="2100" dirty="0">
                <a:latin typeface="+mj-lt"/>
              </a:rPr>
              <a:t>15+ years of experience in IT, main specialization: Automation, С++ and lower development, management, sales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7" y="1641443"/>
            <a:ext cx="4077354" cy="27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37"/>
          <p:cNvPicPr preferRelativeResize="0"/>
          <p:nvPr/>
        </p:nvPicPr>
        <p:blipFill rotWithShape="1">
          <a:blip r:embed="rId3">
            <a:alphaModFix/>
          </a:blip>
          <a:srcRect t="7734" b="4175"/>
          <a:stretch/>
        </p:blipFill>
        <p:spPr>
          <a:xfrm>
            <a:off x="0" y="-50"/>
            <a:ext cx="9144000" cy="483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7"/>
          <p:cNvSpPr txBox="1"/>
          <p:nvPr/>
        </p:nvSpPr>
        <p:spPr>
          <a:xfrm>
            <a:off x="2207400" y="5093508"/>
            <a:ext cx="2499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u="sng">
                <a:latin typeface="Verdana"/>
                <a:ea typeface="Verdana"/>
                <a:cs typeface="Verdana"/>
                <a:sym typeface="Verdana"/>
                <a:hlinkClick r:id="rId4"/>
              </a:rPr>
              <a:t>www.dpi.solutions</a:t>
            </a:r>
            <a:endParaRPr sz="1100" b="1" u="sng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5" name="Google Shape;615;p37"/>
          <p:cNvSpPr txBox="1"/>
          <p:nvPr/>
        </p:nvSpPr>
        <p:spPr>
          <a:xfrm>
            <a:off x="3049150" y="3161900"/>
            <a:ext cx="30513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СПАСИБО</a:t>
            </a:r>
            <a:endParaRPr sz="4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6" name="Google Shape;616;p37"/>
          <p:cNvPicPr preferRelativeResize="0"/>
          <p:nvPr/>
        </p:nvPicPr>
        <p:blipFill rotWithShape="1">
          <a:blip r:embed="rId5">
            <a:alphaModFix/>
          </a:blip>
          <a:srcRect t="37698"/>
          <a:stretch/>
        </p:blipFill>
        <p:spPr>
          <a:xfrm>
            <a:off x="2311550" y="-49"/>
            <a:ext cx="4526501" cy="27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7"/>
          <p:cNvSpPr txBox="1"/>
          <p:nvPr/>
        </p:nvSpPr>
        <p:spPr>
          <a:xfrm>
            <a:off x="3194550" y="557744"/>
            <a:ext cx="27549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ДиПиАй </a:t>
            </a:r>
            <a:r>
              <a:rPr lang="en"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Солюшенс</a:t>
            </a:r>
            <a:endParaRPr sz="24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8" name="Google Shape;618;p37"/>
          <p:cNvSpPr txBox="1"/>
          <p:nvPr/>
        </p:nvSpPr>
        <p:spPr>
          <a:xfrm>
            <a:off x="4788955" y="5111275"/>
            <a:ext cx="2499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latin typeface="Verdana"/>
                <a:ea typeface="Verdana"/>
                <a:cs typeface="Verdana"/>
                <a:sym typeface="Verdana"/>
              </a:rPr>
              <a:t>info@dpi.solutions</a:t>
            </a:r>
            <a:endParaRPr sz="1100" b="1" u="sng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375"/>
          <a:stretch/>
        </p:blipFill>
        <p:spPr>
          <a:xfrm>
            <a:off x="-76200" y="0"/>
            <a:ext cx="9144000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78600" y="5060650"/>
            <a:ext cx="2320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www.dpi.solutions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52525" y="5060650"/>
            <a:ext cx="2277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info@dpi.solutions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9264"/>
          <a:stretch/>
        </p:blipFill>
        <p:spPr>
          <a:xfrm>
            <a:off x="3151313" y="532013"/>
            <a:ext cx="2536576" cy="252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3638" y="5128825"/>
            <a:ext cx="251924" cy="2574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167476" y="2955135"/>
            <a:ext cx="4480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009250" y="3094425"/>
            <a:ext cx="5125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Консалтинг и комплексное тестирование ПО </a:t>
            </a:r>
            <a:endParaRPr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 фокусом на автоматизацию, инженерные подходы и всегда положительный ROI.</a:t>
            </a:r>
            <a:endParaRPr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600"/>
              <a:buFont typeface="Arial"/>
              <a:buNone/>
            </a:pPr>
            <a:endParaRPr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DPI - надежный партнер для</a:t>
            </a: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системных интеграторов</a:t>
            </a:r>
            <a:r>
              <a:rPr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и компаний по </a:t>
            </a: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разработке ПО</a:t>
            </a:r>
            <a:endParaRPr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COMAQA.by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Autofit/>
          </a:bodyPr>
          <a:lstStyle/>
          <a:p>
            <a:pPr fontAlgn="base"/>
            <a:r>
              <a:rPr lang="en-US" b="1" dirty="0">
                <a:latin typeface="Calibri Light (Headings)"/>
              </a:rPr>
              <a:t>Community’s </a:t>
            </a:r>
            <a:r>
              <a:rPr lang="en-US" b="1" dirty="0" smtClean="0">
                <a:latin typeface="Calibri Light (Headings)"/>
              </a:rPr>
              <a:t>audience</a:t>
            </a:r>
          </a:p>
          <a:p>
            <a:pPr marL="342900" lvl="1" indent="0" fontAlgn="base">
              <a:buNone/>
            </a:pPr>
            <a:r>
              <a:rPr lang="en-US" dirty="0">
                <a:latin typeface="Calibri Light (Headings)"/>
              </a:rPr>
              <a:t>Students looking for perspective profession</a:t>
            </a:r>
            <a:r>
              <a:rPr lang="ru-RU" dirty="0">
                <a:latin typeface="Calibri Light (Headings)"/>
              </a:rPr>
              <a:t/>
            </a:r>
            <a:br>
              <a:rPr lang="ru-RU" dirty="0">
                <a:latin typeface="Calibri Light (Headings)"/>
              </a:rPr>
            </a:br>
            <a:r>
              <a:rPr lang="en-US" dirty="0">
                <a:latin typeface="Calibri Light (Headings)"/>
              </a:rPr>
              <a:t>Testing specialists </a:t>
            </a:r>
            <a:r>
              <a:rPr lang="ru-RU" dirty="0">
                <a:latin typeface="Calibri Light (Headings)"/>
              </a:rPr>
              <a:t>(</a:t>
            </a:r>
            <a:r>
              <a:rPr lang="en-US" dirty="0">
                <a:latin typeface="Calibri Light (Headings)"/>
              </a:rPr>
              <a:t>manual and automated</a:t>
            </a:r>
            <a:r>
              <a:rPr lang="ru-RU" dirty="0">
                <a:latin typeface="Calibri Light (Headings)"/>
              </a:rPr>
              <a:t>)</a:t>
            </a:r>
            <a:br>
              <a:rPr lang="ru-RU" dirty="0">
                <a:latin typeface="Calibri Light (Headings)"/>
              </a:rPr>
            </a:br>
            <a:r>
              <a:rPr lang="en-US" dirty="0">
                <a:latin typeface="Calibri Light (Headings)"/>
              </a:rPr>
              <a:t>Automation tools developers</a:t>
            </a:r>
            <a:r>
              <a:rPr lang="ru-RU" dirty="0">
                <a:latin typeface="Calibri Light (Headings)"/>
              </a:rPr>
              <a:t/>
            </a:r>
            <a:br>
              <a:rPr lang="ru-RU" dirty="0">
                <a:latin typeface="Calibri Light (Headings)"/>
              </a:rPr>
            </a:br>
            <a:r>
              <a:rPr lang="en-US" dirty="0">
                <a:latin typeface="Calibri Light (Headings)"/>
              </a:rPr>
              <a:t>Managers and sales specialists in </a:t>
            </a:r>
            <a:r>
              <a:rPr lang="en-US" dirty="0" smtClean="0">
                <a:latin typeface="Calibri Light (Headings)"/>
              </a:rPr>
              <a:t>IT</a:t>
            </a:r>
            <a:r>
              <a:rPr lang="ru-RU" dirty="0">
                <a:latin typeface="Calibri Light (Headings)"/>
              </a:rPr>
              <a:t/>
            </a:r>
            <a:br>
              <a:rPr lang="ru-RU" dirty="0">
                <a:latin typeface="Calibri Light (Headings)"/>
              </a:rPr>
            </a:br>
            <a:r>
              <a:rPr lang="en-US" dirty="0">
                <a:latin typeface="Calibri Light (Headings)"/>
              </a:rPr>
              <a:t>IT-specialists, thinking about migrating to </a:t>
            </a:r>
            <a:r>
              <a:rPr lang="en-US" dirty="0" smtClean="0">
                <a:latin typeface="Calibri Light (Headings)"/>
              </a:rPr>
              <a:t>automation.</a:t>
            </a:r>
          </a:p>
          <a:p>
            <a:pPr marL="342900" lvl="1" indent="0" fontAlgn="base">
              <a:buNone/>
            </a:pPr>
            <a:endParaRPr lang="en-US" dirty="0">
              <a:latin typeface="Calibri Light (Headings)"/>
            </a:endParaRPr>
          </a:p>
          <a:p>
            <a:pPr fontAlgn="base"/>
            <a:r>
              <a:rPr lang="en-US" b="1" dirty="0">
                <a:latin typeface="Calibri Light (Headings)"/>
              </a:rPr>
              <a:t>Community </a:t>
            </a:r>
            <a:r>
              <a:rPr lang="en-US" b="1" dirty="0" smtClean="0">
                <a:latin typeface="Calibri Light (Headings)"/>
              </a:rPr>
              <a:t>goals</a:t>
            </a:r>
            <a:endParaRPr lang="en-US" dirty="0" smtClean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Create unified space for effective communication for all IT-specialists in the context of automated testing.</a:t>
            </a:r>
            <a:endParaRPr lang="en-US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904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COMAQA.by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Autofit/>
          </a:bodyPr>
          <a:lstStyle/>
          <a:p>
            <a:pPr fontAlgn="base"/>
            <a:r>
              <a:rPr lang="en-US" b="1" dirty="0" smtClean="0">
                <a:latin typeface="Calibri Light (Headings)"/>
              </a:rPr>
              <a:t>Your profit</a:t>
            </a:r>
            <a:endParaRPr lang="en-US" dirty="0" smtClean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Ability </a:t>
            </a:r>
            <a:r>
              <a:rPr lang="en-US" dirty="0">
                <a:latin typeface="Calibri Light (Headings)"/>
              </a:rPr>
              <a:t>to listen to reports from leading IT-specialists and share your experience</a:t>
            </a:r>
            <a:r>
              <a:rPr lang="en-US" dirty="0" smtClean="0">
                <a:latin typeface="Calibri Light (Headings)"/>
              </a:rPr>
              <a:t>.</a:t>
            </a: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Take part in different educational activities as a lecturer, mentor and listener \ mentee.</a:t>
            </a: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Take </a:t>
            </a:r>
            <a:r>
              <a:rPr lang="en-US" dirty="0">
                <a:latin typeface="Calibri Light (Headings)"/>
              </a:rPr>
              <a:t>part in COMAQA be-weekly Morning Coffee and COMAQA Open Air: rafting, kayak, camping trip and other activities combined with QA related </a:t>
            </a:r>
            <a:r>
              <a:rPr lang="en-US" dirty="0" smtClean="0">
                <a:latin typeface="Calibri Light (Headings)"/>
              </a:rPr>
              <a:t>education.</a:t>
            </a:r>
          </a:p>
          <a:p>
            <a:pPr marL="342900" lvl="1" indent="0" fontAlgn="base">
              <a:buNone/>
            </a:pPr>
            <a:r>
              <a:rPr lang="en-US" dirty="0">
                <a:latin typeface="Calibri Light (Headings)"/>
              </a:rPr>
              <a:t>Become a part of Open Source community with COMAQA </a:t>
            </a:r>
            <a:r>
              <a:rPr lang="en-US" dirty="0" smtClean="0">
                <a:latin typeface="Calibri Light (Headings)"/>
              </a:rPr>
              <a:t>help.</a:t>
            </a:r>
            <a:endParaRPr lang="en-US" dirty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>
                <a:latin typeface="Calibri Light (Headings)"/>
              </a:rPr>
              <a:t>Propose personal solutions \ Start ups directly or indirectly connected to QA, find soulmates and like-minded people for implementing </a:t>
            </a:r>
            <a:r>
              <a:rPr lang="en-US" dirty="0" smtClean="0">
                <a:latin typeface="Calibri Light (Headings)"/>
              </a:rPr>
              <a:t>ideas.</a:t>
            </a:r>
            <a:endParaRPr lang="en-US" dirty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Meet </a:t>
            </a:r>
            <a:r>
              <a:rPr lang="en-US" dirty="0">
                <a:latin typeface="Calibri Light (Headings)"/>
              </a:rPr>
              <a:t>regularly, at different forums, community </a:t>
            </a:r>
            <a:r>
              <a:rPr lang="ru-RU" dirty="0">
                <a:latin typeface="Calibri Light (Headings)"/>
              </a:rPr>
              <a:t>«</a:t>
            </a:r>
            <a:r>
              <a:rPr lang="en-US" dirty="0">
                <a:latin typeface="Calibri Light (Headings)"/>
              </a:rPr>
              <a:t>offices</a:t>
            </a:r>
            <a:r>
              <a:rPr lang="ru-RU" dirty="0">
                <a:latin typeface="Calibri Light (Headings)"/>
              </a:rPr>
              <a:t>»</a:t>
            </a:r>
            <a:r>
              <a:rPr lang="en-US" dirty="0">
                <a:latin typeface="Calibri Light (Headings)"/>
              </a:rPr>
              <a:t>, social networks and messengers.</a:t>
            </a:r>
          </a:p>
          <a:p>
            <a:pPr marL="342900" lvl="1" indent="0" fontAlgn="base">
              <a:buNone/>
            </a:pPr>
            <a:endParaRPr lang="ru-RU" dirty="0">
              <a:latin typeface="Calibri Light (Headings)"/>
            </a:endParaRPr>
          </a:p>
          <a:p>
            <a:pPr marL="0" indent="0">
              <a:buNone/>
            </a:pPr>
            <a:endParaRPr lang="ru-RU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925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COMAQA.by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 (Headings)"/>
                <a:hlinkClick r:id="rId2"/>
              </a:rPr>
              <a:t>Email: info</a:t>
            </a:r>
            <a:r>
              <a:rPr lang="ru-RU" dirty="0">
                <a:latin typeface="Calibri Light (Headings)"/>
                <a:hlinkClick r:id="rId2"/>
              </a:rPr>
              <a:t>@</a:t>
            </a:r>
            <a:r>
              <a:rPr lang="en-US" dirty="0" err="1">
                <a:latin typeface="Calibri Light (Headings)"/>
                <a:hlinkClick r:id="rId2"/>
              </a:rPr>
              <a:t>comaqa</a:t>
            </a:r>
            <a:r>
              <a:rPr lang="ru-RU" dirty="0">
                <a:latin typeface="Calibri Light (Headings)"/>
                <a:hlinkClick r:id="rId2"/>
              </a:rPr>
              <a:t>.</a:t>
            </a:r>
            <a:r>
              <a:rPr lang="en-US" dirty="0" smtClean="0">
                <a:latin typeface="Calibri Light (Headings)"/>
                <a:hlinkClick r:id="rId2"/>
              </a:rPr>
              <a:t>by</a:t>
            </a:r>
            <a:r>
              <a:rPr lang="en-US" dirty="0" smtClean="0">
                <a:latin typeface="Calibri Light (Headings)"/>
              </a:rPr>
              <a:t> </a:t>
            </a:r>
            <a:endParaRPr lang="en-US" dirty="0">
              <a:latin typeface="Calibri Light (Headings)"/>
            </a:endParaRPr>
          </a:p>
          <a:p>
            <a:r>
              <a:rPr lang="en-US" dirty="0">
                <a:latin typeface="Calibri Light (Headings)"/>
              </a:rPr>
              <a:t>Skype: </a:t>
            </a:r>
            <a:r>
              <a:rPr lang="en-US" b="1" dirty="0" err="1">
                <a:latin typeface="Calibri Light (Headings)"/>
              </a:rPr>
              <a:t>dpi.Semenchenko</a:t>
            </a:r>
            <a:endParaRPr lang="en-US" b="1" dirty="0">
              <a:latin typeface="Calibri Light (Headings)"/>
            </a:endParaRPr>
          </a:p>
          <a:p>
            <a:endParaRPr lang="en-US" dirty="0">
              <a:latin typeface="Calibri Light (Headings)"/>
            </a:endParaRPr>
          </a:p>
          <a:p>
            <a:r>
              <a:rPr lang="en-US" dirty="0">
                <a:latin typeface="Calibri Light (Headings)"/>
                <a:hlinkClick r:id="rId3"/>
              </a:rPr>
              <a:t>https</a:t>
            </a:r>
            <a:r>
              <a:rPr lang="ru-RU" dirty="0">
                <a:latin typeface="Calibri Light (Headings)"/>
                <a:hlinkClick r:id="rId3"/>
              </a:rPr>
              <a:t>://</a:t>
            </a:r>
            <a:r>
              <a:rPr lang="en-US" dirty="0">
                <a:latin typeface="Calibri Light (Headings)"/>
                <a:hlinkClick r:id="rId3"/>
              </a:rPr>
              <a:t>www</a:t>
            </a:r>
            <a:r>
              <a:rPr lang="ru-RU" dirty="0">
                <a:latin typeface="Calibri Light (Headings)"/>
                <a:hlinkClick r:id="rId3"/>
              </a:rPr>
              <a:t>.</a:t>
            </a:r>
            <a:r>
              <a:rPr lang="en-US" dirty="0" err="1">
                <a:latin typeface="Calibri Light (Headings)"/>
                <a:hlinkClick r:id="rId3"/>
              </a:rPr>
              <a:t>facebook</a:t>
            </a:r>
            <a:r>
              <a:rPr lang="ru-RU" dirty="0">
                <a:latin typeface="Calibri Light (Headings)"/>
                <a:hlinkClick r:id="rId3"/>
              </a:rPr>
              <a:t>.</a:t>
            </a:r>
            <a:r>
              <a:rPr lang="en-US" dirty="0">
                <a:latin typeface="Calibri Light (Headings)"/>
                <a:hlinkClick r:id="rId3"/>
              </a:rPr>
              <a:t>com</a:t>
            </a:r>
            <a:r>
              <a:rPr lang="ru-RU" dirty="0">
                <a:latin typeface="Calibri Light (Headings)"/>
                <a:hlinkClick r:id="rId3"/>
              </a:rPr>
              <a:t>/</a:t>
            </a:r>
            <a:r>
              <a:rPr lang="en-US" dirty="0" err="1">
                <a:latin typeface="Calibri Light (Headings)"/>
                <a:hlinkClick r:id="rId3"/>
              </a:rPr>
              <a:t>comaqa</a:t>
            </a:r>
            <a:r>
              <a:rPr lang="ru-RU" dirty="0">
                <a:latin typeface="Calibri Light (Headings)"/>
                <a:hlinkClick r:id="rId3"/>
              </a:rPr>
              <a:t>.</a:t>
            </a:r>
            <a:r>
              <a:rPr lang="en-US" dirty="0">
                <a:latin typeface="Calibri Light (Headings)"/>
                <a:hlinkClick r:id="rId3"/>
              </a:rPr>
              <a:t>by</a:t>
            </a:r>
            <a:r>
              <a:rPr lang="ru-RU" dirty="0" smtClean="0">
                <a:latin typeface="Calibri Light (Headings)"/>
                <a:hlinkClick r:id="rId3"/>
              </a:rPr>
              <a:t>/</a:t>
            </a:r>
            <a:r>
              <a:rPr lang="en-US" dirty="0" smtClean="0">
                <a:latin typeface="Calibri Light (Headings)"/>
              </a:rPr>
              <a:t> </a:t>
            </a:r>
            <a:endParaRPr lang="en-US" dirty="0">
              <a:latin typeface="Calibri Light (Headings)"/>
            </a:endParaRPr>
          </a:p>
          <a:p>
            <a:r>
              <a:rPr lang="en-US" dirty="0" smtClean="0">
                <a:latin typeface="Calibri Light (Headings)"/>
                <a:hlinkClick r:id="rId4"/>
              </a:rPr>
              <a:t>http</a:t>
            </a:r>
            <a:r>
              <a:rPr lang="en-US" dirty="0">
                <a:latin typeface="Calibri Light (Headings)"/>
                <a:hlinkClick r:id="rId4"/>
              </a:rPr>
              <a:t>://</a:t>
            </a:r>
            <a:r>
              <a:rPr lang="en-US" dirty="0" smtClean="0">
                <a:latin typeface="Calibri Light (Headings)"/>
                <a:hlinkClick r:id="rId4"/>
              </a:rPr>
              <a:t>vk.com/comaqaby</a:t>
            </a:r>
            <a:r>
              <a:rPr lang="en-US" dirty="0" smtClean="0">
                <a:latin typeface="Calibri Light (Headings)"/>
              </a:rPr>
              <a:t> </a:t>
            </a:r>
          </a:p>
          <a:p>
            <a:r>
              <a:rPr lang="en-US" dirty="0" smtClean="0">
                <a:latin typeface="Calibri Light (Headings)"/>
                <a:hlinkClick r:id="rId5"/>
              </a:rPr>
              <a:t>https://www.</a:t>
            </a:r>
            <a:r>
              <a:rPr lang="en-US" b="1" dirty="0" smtClean="0">
                <a:latin typeface="Calibri Light (Headings)"/>
                <a:hlinkClick r:id="rId5"/>
              </a:rPr>
              <a:t>youtube.com/channel</a:t>
            </a:r>
            <a:r>
              <a:rPr lang="en-US" dirty="0" smtClean="0">
                <a:latin typeface="Calibri Light (Headings)"/>
                <a:hlinkClick r:id="rId5"/>
              </a:rPr>
              <a:t>/UCzAhXR53eIvHht9qmFPBVxg</a:t>
            </a:r>
            <a:r>
              <a:rPr lang="en-US" dirty="0" smtClean="0">
                <a:latin typeface="Calibri Light (Headings)"/>
              </a:rPr>
              <a:t> </a:t>
            </a:r>
            <a:endParaRPr lang="ru-RU" dirty="0" smtClean="0">
              <a:latin typeface="Calibri Light (Headings)"/>
            </a:endParaRPr>
          </a:p>
          <a:p>
            <a:r>
              <a:rPr lang="en-US" altLang="en-US" dirty="0">
                <a:latin typeface="Calibri Light (Headings)"/>
                <a:hlinkClick r:id="rId6"/>
              </a:rPr>
              <a:t>https://</a:t>
            </a:r>
            <a:r>
              <a:rPr lang="en-US" altLang="en-US" b="1" dirty="0">
                <a:latin typeface="Calibri Light (Headings)"/>
                <a:hlinkClick r:id="rId6"/>
              </a:rPr>
              <a:t>twitter.com/comaqa</a:t>
            </a:r>
            <a:endParaRPr lang="en-US" altLang="en-US" b="1" dirty="0">
              <a:latin typeface="Calibri Light (Headings)"/>
            </a:endParaRPr>
          </a:p>
          <a:p>
            <a:pPr lvl="0"/>
            <a:endParaRPr lang="en" u="sng" dirty="0">
              <a:latin typeface="Calibri Light (Headings)"/>
            </a:endParaRPr>
          </a:p>
          <a:p>
            <a:pPr lvl="0"/>
            <a:r>
              <a:rPr lang="en" dirty="0">
                <a:latin typeface="Calibri Light (Headings)"/>
              </a:rPr>
              <a:t>+375 33 </a:t>
            </a:r>
            <a:r>
              <a:rPr lang="en" b="1" dirty="0">
                <a:latin typeface="Calibri Light (Headings)"/>
              </a:rPr>
              <a:t>33 46 120</a:t>
            </a:r>
          </a:p>
          <a:p>
            <a:pPr lvl="0"/>
            <a:r>
              <a:rPr lang="en" dirty="0">
                <a:latin typeface="Calibri Light (Headings)"/>
              </a:rPr>
              <a:t>+375 44 74 00 </a:t>
            </a:r>
            <a:r>
              <a:rPr lang="en" dirty="0" smtClean="0">
                <a:latin typeface="Calibri Light (Headings)"/>
              </a:rPr>
              <a:t>385</a:t>
            </a:r>
            <a:endParaRPr lang="en" dirty="0">
              <a:latin typeface="Calibri Light (Headings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3" y="4052953"/>
            <a:ext cx="1823063" cy="1216591"/>
          </a:xfrm>
          <a:prstGeom prst="rect">
            <a:avLst/>
          </a:prstGeom>
        </p:spPr>
      </p:pic>
      <p:pic>
        <p:nvPicPr>
          <p:cNvPr id="3074" name="Picture 2" descr="Image may contain: 12 people, people smiling, indo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68" y="4039655"/>
            <a:ext cx="1842991" cy="12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CoreHard.by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Autofit/>
          </a:bodyPr>
          <a:lstStyle/>
          <a:p>
            <a:pPr fontAlgn="base"/>
            <a:r>
              <a:rPr lang="en-US" b="1" dirty="0">
                <a:latin typeface="Calibri Light (Headings)"/>
              </a:rPr>
              <a:t>Community’s </a:t>
            </a:r>
            <a:r>
              <a:rPr lang="en-US" b="1" dirty="0" smtClean="0">
                <a:latin typeface="Calibri Light (Headings)"/>
              </a:rPr>
              <a:t>audience</a:t>
            </a:r>
            <a:endParaRPr lang="en-US" dirty="0" smtClean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«Harsh</a:t>
            </a:r>
            <a:r>
              <a:rPr lang="en-US" dirty="0">
                <a:latin typeface="Calibri Light (Headings)"/>
              </a:rPr>
              <a:t>» С++ developers &amp; co, </a:t>
            </a:r>
            <a:r>
              <a:rPr lang="en-US" dirty="0" err="1">
                <a:latin typeface="Calibri Light (Headings)"/>
              </a:rPr>
              <a:t>IoT</a:t>
            </a:r>
            <a:r>
              <a:rPr lang="en-US" dirty="0">
                <a:latin typeface="Calibri Light (Headings)"/>
              </a:rPr>
              <a:t>, </a:t>
            </a:r>
            <a:r>
              <a:rPr lang="en-US" dirty="0" err="1">
                <a:latin typeface="Calibri Light (Headings)"/>
              </a:rPr>
              <a:t>BigData</a:t>
            </a:r>
            <a:r>
              <a:rPr lang="en-US" dirty="0">
                <a:latin typeface="Calibri Light (Headings)"/>
              </a:rPr>
              <a:t>, High Load, Parallel </a:t>
            </a:r>
            <a:r>
              <a:rPr lang="en-US" dirty="0" smtClean="0">
                <a:latin typeface="Calibri Light (Headings)"/>
              </a:rPr>
              <a:t>Computing</a:t>
            </a: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Automation </a:t>
            </a:r>
            <a:r>
              <a:rPr lang="en-US" dirty="0">
                <a:latin typeface="Calibri Light (Headings)"/>
              </a:rPr>
              <a:t>tools developers</a:t>
            </a:r>
            <a:br>
              <a:rPr lang="en-US" dirty="0">
                <a:latin typeface="Calibri Light (Headings)"/>
              </a:rPr>
            </a:br>
            <a:r>
              <a:rPr lang="en-US" dirty="0">
                <a:latin typeface="Calibri Light (Headings)"/>
              </a:rPr>
              <a:t>Managers and sales specialists in IT</a:t>
            </a:r>
          </a:p>
          <a:p>
            <a:pPr marL="342900" lvl="1" indent="0" fontAlgn="base">
              <a:buNone/>
            </a:pPr>
            <a:r>
              <a:rPr lang="en-US" dirty="0">
                <a:latin typeface="Calibri Light (Headings)"/>
              </a:rPr>
              <a:t>Students looking for perspective profession.</a:t>
            </a:r>
          </a:p>
          <a:p>
            <a:pPr fontAlgn="base"/>
            <a:r>
              <a:rPr lang="en-US" b="1" dirty="0">
                <a:latin typeface="Calibri Light (Headings)"/>
              </a:rPr>
              <a:t>Community </a:t>
            </a:r>
            <a:r>
              <a:rPr lang="en-US" b="1" dirty="0" smtClean="0">
                <a:latin typeface="Calibri Light (Headings)"/>
              </a:rPr>
              <a:t>goals</a:t>
            </a:r>
            <a:endParaRPr lang="en-US" dirty="0" smtClean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Create unified space for effective communication for all IT-specialists in the context of «harsh» development.</a:t>
            </a:r>
            <a:endParaRPr lang="en-US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7005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CoreHard.by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Autofit/>
          </a:bodyPr>
          <a:lstStyle/>
          <a:p>
            <a:pPr fontAlgn="base"/>
            <a:r>
              <a:rPr lang="en-US" b="1" dirty="0" smtClean="0">
                <a:latin typeface="Calibri Light (Headings)"/>
              </a:rPr>
              <a:t>Your profit</a:t>
            </a:r>
            <a:endParaRPr lang="en-US" dirty="0" smtClean="0">
              <a:latin typeface="Calibri Light (Headings)"/>
            </a:endParaRP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Ability </a:t>
            </a:r>
            <a:r>
              <a:rPr lang="en-US" dirty="0">
                <a:latin typeface="Calibri Light (Headings)"/>
              </a:rPr>
              <a:t>to listen to reports from leading IT-specialists and share your experience</a:t>
            </a:r>
            <a:r>
              <a:rPr lang="en-US" dirty="0" smtClean="0">
                <a:latin typeface="Calibri Light (Headings)"/>
              </a:rPr>
              <a:t>.</a:t>
            </a:r>
          </a:p>
          <a:p>
            <a:pPr marL="342900" lvl="1" indent="0" fontAlgn="base">
              <a:buNone/>
            </a:pPr>
            <a:r>
              <a:rPr lang="en-US" dirty="0">
                <a:latin typeface="Calibri Light (Headings)"/>
              </a:rPr>
              <a:t>Take part in different educational activities as a lecturer, mentor and listener \ mentee.</a:t>
            </a:r>
          </a:p>
          <a:p>
            <a:pPr marL="342900" lvl="1" indent="0" fontAlgn="base">
              <a:buNone/>
            </a:pPr>
            <a:r>
              <a:rPr lang="en-US" smtClean="0">
                <a:latin typeface="Calibri Light (Headings)"/>
              </a:rPr>
              <a:t>Propose </a:t>
            </a:r>
            <a:r>
              <a:rPr lang="en-US" dirty="0">
                <a:latin typeface="Calibri Light (Headings)"/>
              </a:rPr>
              <a:t>personal solutions \ Start ups directly or indirectly connected to QA, find soulmates and like-minded people for implementing ideas.</a:t>
            </a: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Meet </a:t>
            </a:r>
            <a:r>
              <a:rPr lang="en-US" dirty="0">
                <a:latin typeface="Calibri Light (Headings)"/>
              </a:rPr>
              <a:t>regularly, at different forums, community «offices», social networks and messengers.</a:t>
            </a:r>
          </a:p>
          <a:p>
            <a:pPr marL="342900" lvl="1" indent="0" fontAlgn="base">
              <a:buNone/>
            </a:pPr>
            <a:r>
              <a:rPr lang="en-US" dirty="0" smtClean="0">
                <a:latin typeface="Calibri Light (Headings)"/>
              </a:rPr>
              <a:t>.</a:t>
            </a:r>
          </a:p>
          <a:p>
            <a:pPr marL="342900" lvl="1" indent="0" fontAlgn="base">
              <a:buNone/>
            </a:pPr>
            <a:endParaRPr lang="ru-RU" dirty="0">
              <a:latin typeface="Calibri Light (Headings)"/>
            </a:endParaRPr>
          </a:p>
          <a:p>
            <a:pPr marL="0" indent="0">
              <a:buNone/>
            </a:pPr>
            <a:endParaRPr lang="ru-RU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0558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CoreHard.by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3767"/>
            <a:ext cx="8027825" cy="35395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 (Headings)"/>
                <a:hlinkClick r:id="rId2"/>
              </a:rPr>
              <a:t>Email: info</a:t>
            </a:r>
            <a:r>
              <a:rPr lang="ru-RU" dirty="0" smtClean="0">
                <a:latin typeface="Calibri Light (Headings)"/>
                <a:hlinkClick r:id="rId2"/>
              </a:rPr>
              <a:t>@</a:t>
            </a:r>
            <a:r>
              <a:rPr lang="en-US" dirty="0" err="1" smtClean="0">
                <a:latin typeface="Calibri Light (Headings)"/>
                <a:hlinkClick r:id="rId2"/>
              </a:rPr>
              <a:t>corehard</a:t>
            </a:r>
            <a:r>
              <a:rPr lang="ru-RU" dirty="0" smtClean="0">
                <a:latin typeface="Calibri Light (Headings)"/>
                <a:hlinkClick r:id="rId2"/>
              </a:rPr>
              <a:t>.</a:t>
            </a:r>
            <a:r>
              <a:rPr lang="en-US" dirty="0" smtClean="0">
                <a:latin typeface="Calibri Light (Headings)"/>
                <a:hlinkClick r:id="rId2"/>
              </a:rPr>
              <a:t>by</a:t>
            </a:r>
            <a:r>
              <a:rPr lang="en-US" dirty="0" smtClean="0">
                <a:latin typeface="Calibri Light (Headings)"/>
              </a:rPr>
              <a:t> </a:t>
            </a:r>
            <a:endParaRPr lang="en-US" dirty="0">
              <a:latin typeface="Calibri Light (Headings)"/>
            </a:endParaRPr>
          </a:p>
          <a:p>
            <a:r>
              <a:rPr lang="en-US" dirty="0">
                <a:latin typeface="Calibri Light (Headings)"/>
              </a:rPr>
              <a:t>Skype: </a:t>
            </a:r>
            <a:r>
              <a:rPr lang="en-US" b="1" dirty="0" err="1" smtClean="0">
                <a:latin typeface="Calibri Light (Headings)"/>
              </a:rPr>
              <a:t>dpi.Semenchenko</a:t>
            </a:r>
            <a:r>
              <a:rPr lang="en-US" b="1" dirty="0">
                <a:latin typeface="Calibri Light (Headings)"/>
              </a:rPr>
              <a:t> </a:t>
            </a:r>
            <a:r>
              <a:rPr lang="en-US" b="1" dirty="0" smtClean="0">
                <a:latin typeface="Calibri Light (Headings)"/>
              </a:rPr>
              <a:t>\ </a:t>
            </a:r>
            <a:r>
              <a:rPr lang="en-US" b="1" dirty="0" err="1" smtClean="0">
                <a:latin typeface="Calibri Light (Headings)"/>
              </a:rPr>
              <a:t>dpi.Naumovich</a:t>
            </a:r>
            <a:endParaRPr lang="en-US" b="1" dirty="0" smtClean="0">
              <a:latin typeface="Calibri Light (Headings)"/>
            </a:endParaRPr>
          </a:p>
          <a:p>
            <a:endParaRPr lang="en-US" dirty="0">
              <a:latin typeface="Calibri Light (Headings)"/>
            </a:endParaRPr>
          </a:p>
          <a:p>
            <a:r>
              <a:rPr lang="en-US" dirty="0">
                <a:latin typeface="Calibri Light (Headings)"/>
                <a:hlinkClick r:id="rId3"/>
              </a:rPr>
              <a:t>https</a:t>
            </a:r>
            <a:r>
              <a:rPr lang="ru-RU" dirty="0">
                <a:latin typeface="Calibri Light (Headings)"/>
                <a:hlinkClick r:id="rId3"/>
              </a:rPr>
              <a:t>://</a:t>
            </a:r>
            <a:r>
              <a:rPr lang="en-US" dirty="0">
                <a:latin typeface="Calibri Light (Headings)"/>
                <a:hlinkClick r:id="rId3"/>
              </a:rPr>
              <a:t>www</a:t>
            </a:r>
            <a:r>
              <a:rPr lang="ru-RU" dirty="0">
                <a:latin typeface="Calibri Light (Headings)"/>
                <a:hlinkClick r:id="rId3"/>
              </a:rPr>
              <a:t>.</a:t>
            </a:r>
            <a:r>
              <a:rPr lang="en-US" dirty="0" err="1">
                <a:latin typeface="Calibri Light (Headings)"/>
                <a:hlinkClick r:id="rId3"/>
              </a:rPr>
              <a:t>facebook</a:t>
            </a:r>
            <a:r>
              <a:rPr lang="ru-RU" dirty="0">
                <a:latin typeface="Calibri Light (Headings)"/>
                <a:hlinkClick r:id="rId3"/>
              </a:rPr>
              <a:t>.</a:t>
            </a:r>
            <a:r>
              <a:rPr lang="en-US" dirty="0">
                <a:latin typeface="Calibri Light (Headings)"/>
                <a:hlinkClick r:id="rId3"/>
              </a:rPr>
              <a:t>com</a:t>
            </a:r>
            <a:r>
              <a:rPr lang="ru-RU" dirty="0" smtClean="0">
                <a:latin typeface="Calibri Light (Headings)"/>
                <a:hlinkClick r:id="rId3"/>
              </a:rPr>
              <a:t>/</a:t>
            </a:r>
            <a:r>
              <a:rPr lang="en-US" dirty="0" err="1" smtClean="0">
                <a:latin typeface="Calibri Light (Headings)"/>
                <a:hlinkClick r:id="rId3"/>
              </a:rPr>
              <a:t>corehard</a:t>
            </a:r>
            <a:r>
              <a:rPr lang="ru-RU" dirty="0" smtClean="0">
                <a:latin typeface="Calibri Light (Headings)"/>
                <a:hlinkClick r:id="rId3"/>
              </a:rPr>
              <a:t>.</a:t>
            </a:r>
            <a:r>
              <a:rPr lang="en-US" dirty="0">
                <a:latin typeface="Calibri Light (Headings)"/>
                <a:hlinkClick r:id="rId3"/>
              </a:rPr>
              <a:t>by</a:t>
            </a:r>
            <a:r>
              <a:rPr lang="ru-RU" dirty="0" smtClean="0">
                <a:latin typeface="Calibri Light (Headings)"/>
                <a:hlinkClick r:id="rId3"/>
              </a:rPr>
              <a:t>/</a:t>
            </a:r>
            <a:r>
              <a:rPr lang="en-US" dirty="0" smtClean="0">
                <a:latin typeface="Calibri Light (Headings)"/>
              </a:rPr>
              <a:t> </a:t>
            </a:r>
            <a:endParaRPr lang="en-US" dirty="0">
              <a:latin typeface="Calibri Light (Headings)"/>
            </a:endParaRPr>
          </a:p>
          <a:p>
            <a:r>
              <a:rPr lang="en-US" dirty="0" smtClean="0">
                <a:latin typeface="Calibri Light (Headings)"/>
                <a:hlinkClick r:id="rId4"/>
              </a:rPr>
              <a:t>http</a:t>
            </a:r>
            <a:r>
              <a:rPr lang="en-US" dirty="0">
                <a:latin typeface="Calibri Light (Headings)"/>
                <a:hlinkClick r:id="rId4"/>
              </a:rPr>
              <a:t>://</a:t>
            </a:r>
            <a:r>
              <a:rPr lang="en-US" dirty="0" smtClean="0">
                <a:latin typeface="Calibri Light (Headings)"/>
                <a:hlinkClick r:id="rId4"/>
              </a:rPr>
              <a:t>vk.com/corehardby</a:t>
            </a:r>
            <a:r>
              <a:rPr lang="en-US" dirty="0" smtClean="0">
                <a:latin typeface="Calibri Light (Headings)"/>
              </a:rPr>
              <a:t> </a:t>
            </a:r>
          </a:p>
          <a:p>
            <a:r>
              <a:rPr lang="en-US" dirty="0">
                <a:latin typeface="Calibri Light (Headings)"/>
                <a:hlinkClick r:id="rId5"/>
              </a:rPr>
              <a:t>https://</a:t>
            </a:r>
            <a:r>
              <a:rPr lang="en-US" dirty="0" smtClean="0">
                <a:latin typeface="Calibri Light (Headings)"/>
                <a:hlinkClick r:id="rId5"/>
              </a:rPr>
              <a:t>www.</a:t>
            </a:r>
            <a:r>
              <a:rPr lang="en-US" b="1" dirty="0" smtClean="0">
                <a:latin typeface="Calibri Light (Headings)"/>
                <a:hlinkClick r:id="rId5"/>
              </a:rPr>
              <a:t>youtube.com/channel</a:t>
            </a:r>
            <a:r>
              <a:rPr lang="en-US" dirty="0" smtClean="0">
                <a:latin typeface="Calibri Light (Headings)"/>
                <a:hlinkClick r:id="rId5"/>
              </a:rPr>
              <a:t>/UCifgOu6ARWbZ_dV29gss8xw</a:t>
            </a:r>
            <a:r>
              <a:rPr lang="en-US" dirty="0" smtClean="0">
                <a:latin typeface="Calibri Light (Headings)"/>
              </a:rPr>
              <a:t>  </a:t>
            </a:r>
            <a:endParaRPr lang="en-US" dirty="0">
              <a:latin typeface="Calibri Light (Headings)"/>
            </a:endParaRPr>
          </a:p>
          <a:p>
            <a:pPr lvl="0"/>
            <a:endParaRPr lang="en" u="sng" dirty="0">
              <a:latin typeface="Calibri Light (Headings)"/>
            </a:endParaRPr>
          </a:p>
          <a:p>
            <a:pPr lvl="0"/>
            <a:r>
              <a:rPr lang="en" dirty="0">
                <a:latin typeface="Calibri Light (Headings)"/>
              </a:rPr>
              <a:t>+375 33 </a:t>
            </a:r>
            <a:r>
              <a:rPr lang="en" b="1" dirty="0">
                <a:latin typeface="Calibri Light (Headings)"/>
              </a:rPr>
              <a:t>33 46 </a:t>
            </a:r>
            <a:r>
              <a:rPr lang="en" b="1" dirty="0" smtClean="0">
                <a:latin typeface="Calibri Light (Headings)"/>
              </a:rPr>
              <a:t>120</a:t>
            </a:r>
          </a:p>
          <a:p>
            <a:pPr lvl="0"/>
            <a:r>
              <a:rPr lang="en" dirty="0" smtClean="0">
                <a:latin typeface="Calibri Light (Headings)"/>
              </a:rPr>
              <a:t>+</a:t>
            </a:r>
            <a:r>
              <a:rPr lang="en" dirty="0">
                <a:latin typeface="Calibri Light (Headings)"/>
              </a:rPr>
              <a:t>375 44 74 00 </a:t>
            </a:r>
            <a:r>
              <a:rPr lang="en" dirty="0" smtClean="0">
                <a:latin typeface="Calibri Light (Headings)"/>
              </a:rPr>
              <a:t>385</a:t>
            </a:r>
          </a:p>
          <a:p>
            <a:pPr lvl="0"/>
            <a:r>
              <a:rPr lang="en" dirty="0" smtClean="0">
                <a:latin typeface="Calibri Light (Headings)"/>
              </a:rPr>
              <a:t>+375 29 </a:t>
            </a:r>
            <a:r>
              <a:rPr lang="en" b="1" dirty="0" smtClean="0">
                <a:latin typeface="Calibri Light (Headings)"/>
              </a:rPr>
              <a:t>770 95 82</a:t>
            </a:r>
            <a:endParaRPr lang="en" b="1" dirty="0">
              <a:latin typeface="Calibri Light (Headings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31" y="3997088"/>
            <a:ext cx="1892978" cy="1263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70" y="3997088"/>
            <a:ext cx="1892978" cy="12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6"/>
          <p:cNvCxnSpPr/>
          <p:nvPr/>
        </p:nvCxnSpPr>
        <p:spPr>
          <a:xfrm rot="10800000">
            <a:off x="6018400" y="1886325"/>
            <a:ext cx="0" cy="3842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1340549" y="1890624"/>
            <a:ext cx="46971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110" name="Google Shape;110;p16"/>
          <p:cNvSpPr txBox="1"/>
          <p:nvPr/>
        </p:nvSpPr>
        <p:spPr>
          <a:xfrm>
            <a:off x="392025" y="289711"/>
            <a:ext cx="846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Verdana"/>
                <a:ea typeface="Verdana"/>
                <a:cs typeface="Verdana"/>
                <a:sym typeface="Verdana"/>
              </a:rPr>
              <a:t>К автоматизации тестирования завтрашнего дня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1" name="Google Shape;111;p16"/>
          <p:cNvCxnSpPr/>
          <p:nvPr/>
        </p:nvCxnSpPr>
        <p:spPr>
          <a:xfrm>
            <a:off x="502835" y="976436"/>
            <a:ext cx="563100" cy="0"/>
          </a:xfrm>
          <a:prstGeom prst="straightConnector1">
            <a:avLst/>
          </a:prstGeom>
          <a:noFill/>
          <a:ln w="38100" cap="flat" cmpd="sng">
            <a:solidFill>
              <a:srgbClr val="FCCA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6"/>
          <p:cNvSpPr/>
          <p:nvPr/>
        </p:nvSpPr>
        <p:spPr>
          <a:xfrm>
            <a:off x="502825" y="3241609"/>
            <a:ext cx="2470500" cy="247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504875" y="3243862"/>
            <a:ext cx="2470500" cy="448200"/>
          </a:xfrm>
          <a:prstGeom prst="rect">
            <a:avLst/>
          </a:prstGeom>
          <a:solidFill>
            <a:srgbClr val="E64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3322225" y="2589125"/>
            <a:ext cx="2364600" cy="312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3322225" y="2594950"/>
            <a:ext cx="2364600" cy="448200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323725" y="1549700"/>
            <a:ext cx="2364600" cy="416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6323725" y="1549700"/>
            <a:ext cx="2364600" cy="448200"/>
          </a:xfrm>
          <a:prstGeom prst="rect">
            <a:avLst/>
          </a:prstGeom>
          <a:solidFill>
            <a:srgbClr val="5CB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281175" y="3133525"/>
            <a:ext cx="9138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ВЧЕРА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940050" y="2659962"/>
            <a:ext cx="1263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СЕГОДНЯ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821125" y="1427242"/>
            <a:ext cx="12639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ЗАВТРА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14550" y="3775400"/>
            <a:ext cx="2072400" cy="15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Сложные и дорогие неинженерные инструменты</a:t>
            </a: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Высокий порог вхождения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Фрагментация платформ и девайсов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Взвинченные темпы разработки продукта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664425" y="3151775"/>
            <a:ext cx="18954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Лучшие практики программирования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Инженерная культура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DevOps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Масштабируемость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Continuous Delivery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666843" y="2146500"/>
            <a:ext cx="1895400" cy="15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Математическое конфигурирование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Инструменты автоматизации нового поколения 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Big Data и AI</a:t>
            </a: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75" y="1549700"/>
            <a:ext cx="652967" cy="6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498775" y="1645350"/>
            <a:ext cx="4827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DPI помогает партнерам увеличить качество сокращая издержки</a:t>
            </a:r>
            <a:endParaRPr sz="1000" i="1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04875" y="5350350"/>
            <a:ext cx="2470500" cy="364800"/>
          </a:xfrm>
          <a:prstGeom prst="rect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725570" y="5210177"/>
            <a:ext cx="2072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Отрицательный ROI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324275" y="4691200"/>
            <a:ext cx="2364600" cy="1023900"/>
          </a:xfrm>
          <a:prstGeom prst="rect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3470383" y="4909628"/>
            <a:ext cx="2072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Положительный ROI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325775" y="3520150"/>
            <a:ext cx="2364600" cy="2195100"/>
          </a:xfrm>
          <a:prstGeom prst="rect">
            <a:avLst/>
          </a:prstGeom>
          <a:solidFill>
            <a:srgbClr val="FCCA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287163" y="4448175"/>
            <a:ext cx="2470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Сверхположительный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Verdana"/>
                <a:ea typeface="Verdana"/>
                <a:cs typeface="Verdana"/>
                <a:sym typeface="Verdana"/>
              </a:rPr>
              <a:t>ROI</a:t>
            </a:r>
            <a:endParaRPr sz="1100"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676277" y="3950016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676277" y="4277488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676277" y="4513100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6"/>
          <p:cNvCxnSpPr/>
          <p:nvPr/>
        </p:nvCxnSpPr>
        <p:spPr>
          <a:xfrm>
            <a:off x="676277" y="4892184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6"/>
          <p:cNvCxnSpPr/>
          <p:nvPr/>
        </p:nvCxnSpPr>
        <p:spPr>
          <a:xfrm>
            <a:off x="3495677" y="3338500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3495677" y="3629647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3495677" y="3865260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6"/>
          <p:cNvCxnSpPr/>
          <p:nvPr/>
        </p:nvCxnSpPr>
        <p:spPr>
          <a:xfrm>
            <a:off x="3495677" y="4086847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6"/>
          <p:cNvCxnSpPr/>
          <p:nvPr/>
        </p:nvCxnSpPr>
        <p:spPr>
          <a:xfrm>
            <a:off x="3495677" y="4262854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6"/>
          <p:cNvCxnSpPr/>
          <p:nvPr/>
        </p:nvCxnSpPr>
        <p:spPr>
          <a:xfrm>
            <a:off x="6501604" y="2309659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6501604" y="2649239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6"/>
          <p:cNvCxnSpPr/>
          <p:nvPr/>
        </p:nvCxnSpPr>
        <p:spPr>
          <a:xfrm>
            <a:off x="6501604" y="3139303"/>
            <a:ext cx="8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/>
          <p:nvPr/>
        </p:nvSpPr>
        <p:spPr>
          <a:xfrm>
            <a:off x="1504438" y="2074500"/>
            <a:ext cx="4472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i="1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i="1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820</Words>
  <Application>Microsoft Office PowerPoint</Application>
  <PresentationFormat>On-screen Show (16:10)</PresentationFormat>
  <Paragraphs>200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 Light (Headings)</vt:lpstr>
      <vt:lpstr>Verdana</vt:lpstr>
      <vt:lpstr>Simple Light</vt:lpstr>
      <vt:lpstr>Minimum Valuable Product в автоматизации тестирования</vt:lpstr>
      <vt:lpstr>О себе</vt:lpstr>
      <vt:lpstr>COMAQA.by</vt:lpstr>
      <vt:lpstr>COMAQA.by</vt:lpstr>
      <vt:lpstr>COMAQA.by</vt:lpstr>
      <vt:lpstr>CoreHard.by</vt:lpstr>
      <vt:lpstr>CoreHard.by</vt:lpstr>
      <vt:lpstr>CoreHard.by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Semenchenko</dc:creator>
  <cp:lastModifiedBy>Anton Semenchenko</cp:lastModifiedBy>
  <cp:revision>3</cp:revision>
  <dcterms:modified xsi:type="dcterms:W3CDTF">2019-11-16T07:22:19Z</dcterms:modified>
</cp:coreProperties>
</file>