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5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</p:sldIdLst>
  <p:sldSz cx="13439775" cy="7559675"/>
  <p:notesSz cx="7559675" cy="10691813"/>
  <p:embeddedFontLst>
    <p:embeddedFont>
      <p:font typeface="Roboto" panose="02000000000000000000" pitchFamily="2" charset="0"/>
      <p:regular r:id="rId60"/>
      <p:bold r:id="rId61"/>
      <p:italic r:id="rId62"/>
      <p:boldItalic r:id="rId63"/>
    </p:embeddedFont>
    <p:embeddedFont>
      <p:font typeface="Roboto Black" panose="02000000000000000000" pitchFamily="2" charset="0"/>
      <p:bold r:id="rId64"/>
      <p:boldItalic r:id="rId65"/>
    </p:embeddedFont>
    <p:embeddedFont>
      <p:font typeface="Roboto Light" panose="02000000000000000000" pitchFamily="2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64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f711e7af61_0_0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ru-RU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gf711e7af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00" cy="40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" name="Google Shape;103;gf711e7af61_0_0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67ed66943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67ed66943_0_278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f67ed66943_0_278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f9231b6d7f_0_0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ru-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gf9231b6d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00" cy="400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0" name="Google Shape;200;gf9231b6d7f_0_0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8300" cy="48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67ed66943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67ed66943_0_286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f67ed66943_0_286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67ed6694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f67ed66943_0_188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f67ed66943_0_188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67ed66943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f67ed66943_0_294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f67ed66943_0_294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67ed66943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f67ed66943_0_302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f67ed66943_0_302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f67ed6694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f67ed66943_0_309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f67ed66943_0_309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67ed66943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67ed66943_0_649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f67ed66943_0_649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67ed66943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f67ed66943_0_658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f67ed66943_0_658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f67ed66943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f67ed66943_0_667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f67ed66943_0_667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67ed66943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67ed66943_0_197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f67ed66943_0_197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67ed66943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f67ed66943_0_676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f67ed66943_0_676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67ed66943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f67ed66943_0_344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f67ed66943_0_344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67ed66943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67ed66943_0_400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gf67ed66943_0_400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67ed66943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f67ed66943_0_688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f67ed66943_0_688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67ed66943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f67ed66943_0_697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f67ed66943_0_697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f67ed66943_0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f67ed66943_0_706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gf67ed66943_0_706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f67ed66943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f67ed66943_0_715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gf67ed66943_0_715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f67ed66943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f67ed66943_0_435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f67ed66943_0_435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f67ed66943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f67ed66943_0_442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f67ed66943_0_442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f67ed66943_0_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f67ed66943_0_727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f67ed66943_0_727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67ed66943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67ed66943_0_207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f67ed66943_0_207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f67ed66943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f67ed66943_0_736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f67ed66943_0_736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f67ed66943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f67ed66943_0_463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f67ed66943_0_463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f67ed66943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f67ed66943_0_470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f67ed66943_0_470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f67ed66943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f67ed66943_0_748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f67ed66943_0_748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f67ed66943_0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f67ed66943_0_757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f67ed66943_0_757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f67ed66943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f67ed66943_0_491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f67ed66943_0_491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f67ed66943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f67ed66943_0_769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f67ed66943_0_769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f67ed66943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f67ed66943_0_505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gf67ed66943_0_505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f67ed66943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f67ed66943_0_781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gf67ed66943_0_781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f67ed66943_0_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f67ed66943_0_791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gf67ed66943_0_791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f67ed66943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f67ed66943_0_215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f67ed66943_0_215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f67ed66943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f67ed66943_0_526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f67ed66943_0_526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f67ed66943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f67ed66943_0_800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f67ed66943_0_800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f67ed66943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f67ed66943_0_533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f67ed66943_0_533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f67ed66943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f67ed66943_0_540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gf67ed66943_0_540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f67ed66943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f67ed66943_0_547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f67ed66943_0_547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f67ed66943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f67ed66943_0_816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gf67ed66943_0_816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f67ed66943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f67ed66943_0_561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gf67ed66943_0_561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f67ed66943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f67ed66943_0_568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gf67ed66943_0_568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f67ed66943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f67ed66943_0_575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gf67ed66943_0_575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f67ed66943_0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f67ed66943_0_832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gf67ed66943_0_832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67ed66943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67ed66943_0_224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f67ed66943_0_224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f67ed66943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f67ed66943_0_589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gf67ed66943_0_589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f67ed66943_0_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f67ed66943_0_843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gf67ed66943_0_843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f67ed66943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f67ed66943_0_852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gf67ed66943_0_852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f67ed66943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f67ed66943_0_610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gf67ed66943_0_610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f67ed66943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f67ed66943_0_863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gf67ed66943_0_863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f67ed66943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f67ed66943_0_624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gf67ed66943_0_624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f67ed66943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f67ed66943_0_874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gf67ed66943_0_874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f67ed66943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f67ed66943_0_638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gf67ed66943_0_638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67ed66943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67ed66943_0_233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f67ed66943_0_233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67ed66943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67ed66943_0_251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f67ed66943_0_251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67ed66943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67ed66943_0_260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f67ed66943_0_260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67ed66943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1400" cy="400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f67ed66943_0_269:notes"/>
          <p:cNvSpPr txBox="1">
            <a:spLocks noGrp="1"/>
          </p:cNvSpPr>
          <p:nvPr>
            <p:ph type="body" idx="1"/>
          </p:nvPr>
        </p:nvSpPr>
        <p:spPr>
          <a:xfrm>
            <a:off x="755650" y="5078413"/>
            <a:ext cx="6046800" cy="481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f67ed66943_0_269:notes"/>
          <p:cNvSpPr txBox="1">
            <a:spLocks noGrp="1"/>
          </p:cNvSpPr>
          <p:nvPr>
            <p:ph type="sldNum" idx="12"/>
          </p:nvPr>
        </p:nvSpPr>
        <p:spPr>
          <a:xfrm>
            <a:off x="4278313" y="10156825"/>
            <a:ext cx="3279900" cy="533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71513" y="6886575"/>
            <a:ext cx="31273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597400" y="6886575"/>
            <a:ext cx="42576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9636125" y="6886575"/>
            <a:ext cx="3128963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71513" y="301625"/>
            <a:ext cx="12090400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4222751" y="-1782762"/>
            <a:ext cx="4987925" cy="120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71513" y="6886575"/>
            <a:ext cx="31273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597400" y="6886575"/>
            <a:ext cx="42576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9636125" y="6886575"/>
            <a:ext cx="3128963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8023927" y="2017833"/>
            <a:ext cx="6454775" cy="302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876553" y="-903995"/>
            <a:ext cx="6454775" cy="8866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71513" y="6886575"/>
            <a:ext cx="31273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597400" y="6886575"/>
            <a:ext cx="42576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9636125" y="6886575"/>
            <a:ext cx="3128963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007455" y="2347914"/>
            <a:ext cx="11424867" cy="162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017026" y="4283075"/>
            <a:ext cx="9407842" cy="1931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71513" y="6886575"/>
            <a:ext cx="31273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597400" y="6886575"/>
            <a:ext cx="42576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636125" y="6886575"/>
            <a:ext cx="3128963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71513" y="301625"/>
            <a:ext cx="12090400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71513" y="1768475"/>
            <a:ext cx="12090400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71513" y="6886575"/>
            <a:ext cx="31273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597400" y="6886575"/>
            <a:ext cx="42576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9636125" y="6886575"/>
            <a:ext cx="3128963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062483" y="4857751"/>
            <a:ext cx="11422751" cy="150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062483" y="3203576"/>
            <a:ext cx="11422751" cy="165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71513" y="6886575"/>
            <a:ext cx="31273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597400" y="6886575"/>
            <a:ext cx="42576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9636125" y="6886575"/>
            <a:ext cx="3128963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71513" y="301625"/>
            <a:ext cx="12090400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70931" y="1768476"/>
            <a:ext cx="5943132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817248" y="1768476"/>
            <a:ext cx="5945248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71513" y="6886575"/>
            <a:ext cx="31273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597400" y="6886575"/>
            <a:ext cx="42576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636125" y="6886575"/>
            <a:ext cx="3128963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73048" y="303214"/>
            <a:ext cx="12095798" cy="1258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73047" y="1692275"/>
            <a:ext cx="5936783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73047" y="2397125"/>
            <a:ext cx="5936783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827830" y="1692275"/>
            <a:ext cx="5941016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827830" y="2397125"/>
            <a:ext cx="5941016" cy="4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71513" y="6886575"/>
            <a:ext cx="31273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597400" y="6886575"/>
            <a:ext cx="42576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9636125" y="6886575"/>
            <a:ext cx="3128963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71513" y="301625"/>
            <a:ext cx="12090400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71513" y="6886575"/>
            <a:ext cx="31273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597400" y="6886575"/>
            <a:ext cx="42576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9636125" y="6886575"/>
            <a:ext cx="3128963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73047" y="301626"/>
            <a:ext cx="4421369" cy="127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255271" y="301625"/>
            <a:ext cx="7513575" cy="6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73047" y="1581151"/>
            <a:ext cx="4421369" cy="517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71513" y="6886575"/>
            <a:ext cx="31273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597400" y="6886575"/>
            <a:ext cx="42576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9636125" y="6886575"/>
            <a:ext cx="3128963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635044" y="5291139"/>
            <a:ext cx="8063865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635044" y="674689"/>
            <a:ext cx="8063865" cy="453707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635044" y="5916613"/>
            <a:ext cx="8063865" cy="88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71513" y="6886575"/>
            <a:ext cx="31273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597400" y="6886575"/>
            <a:ext cx="42576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9636125" y="6886575"/>
            <a:ext cx="3128963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71513" y="301625"/>
            <a:ext cx="12090400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71513" y="1768475"/>
            <a:ext cx="12090400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00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413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85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288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71513" y="6886575"/>
            <a:ext cx="31273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597400" y="6886575"/>
            <a:ext cx="425767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636125" y="6886575"/>
            <a:ext cx="3128963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439776" cy="7559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671533" y="3697300"/>
            <a:ext cx="5300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АЛЕКСЕЙ</a:t>
            </a:r>
            <a:r>
              <a:rPr lang="ru-RU"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ВОХМЯНИН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671528" y="4102100"/>
            <a:ext cx="417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47FFD0"/>
                </a:solidFill>
                <a:latin typeface="Roboto Light"/>
                <a:ea typeface="Roboto Light"/>
                <a:cs typeface="Roboto Light"/>
                <a:sym typeface="Roboto Light"/>
              </a:rPr>
              <a:t>Plesk. Новосибирск, Россия</a:t>
            </a:r>
            <a:endParaRPr sz="2000">
              <a:solidFill>
                <a:srgbClr val="47FFD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671513" y="5051425"/>
            <a:ext cx="11952300" cy="1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</a:t>
            </a:r>
            <a:br>
              <a:rPr lang="ru-RU" sz="40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ru-RU" sz="40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к развитию QA инженеров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ctrTitle" idx="4294967295"/>
          </p:nvPr>
        </p:nvSpPr>
        <p:spPr>
          <a:xfrm>
            <a:off x="1007455" y="2347914"/>
            <a:ext cx="11424900" cy="162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Все ли новые знания считаются развитием?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5" y="6188"/>
            <a:ext cx="13418619" cy="7547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ctrTitle" idx="4294967295"/>
          </p:nvPr>
        </p:nvSpPr>
        <p:spPr>
          <a:xfrm>
            <a:off x="1007455" y="2347914"/>
            <a:ext cx="11424900" cy="162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Оценит ли работодатель такое развитие?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6" cy="755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8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ctrTitle" idx="4294967295"/>
          </p:nvPr>
        </p:nvSpPr>
        <p:spPr>
          <a:xfrm>
            <a:off x="1007455" y="2347914"/>
            <a:ext cx="11424900" cy="162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Развитие с точки зрения бизнеса: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получение знаний и демонстрация </a:t>
            </a:r>
            <a:br>
              <a:rPr lang="ru-RU"/>
            </a:br>
            <a:r>
              <a:rPr lang="ru-RU"/>
              <a:t>их применения и пользы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9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ctrTitle" idx="4294967295"/>
          </p:nvPr>
        </p:nvSpPr>
        <p:spPr>
          <a:xfrm>
            <a:off x="1007455" y="2347914"/>
            <a:ext cx="11424900" cy="162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 происходит развитие?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0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249" name="Google Shape;249;p30"/>
          <p:cNvSpPr txBox="1">
            <a:spLocks noGrp="1"/>
          </p:cNvSpPr>
          <p:nvPr>
            <p:ph type="title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Что советует менеджер в ответ на вопрос куда развиваться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1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258" name="Google Shape;258;p31"/>
          <p:cNvSpPr txBox="1">
            <a:spLocks noGrp="1"/>
          </p:cNvSpPr>
          <p:nvPr>
            <p:ph type="title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Что советует менеджер в ответ на вопрос куда развиваться</a:t>
            </a:r>
            <a:endParaRPr/>
          </a:p>
        </p:txBody>
      </p:sp>
      <p:sp>
        <p:nvSpPr>
          <p:cNvPr id="259" name="Google Shape;259;p31"/>
          <p:cNvSpPr txBox="1">
            <a:spLocks noGrp="1"/>
          </p:cNvSpPr>
          <p:nvPr>
            <p:ph type="body" idx="1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413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Почитай книгу %book_name%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2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268" name="Google Shape;268;p32"/>
          <p:cNvSpPr txBox="1">
            <a:spLocks noGrp="1"/>
          </p:cNvSpPr>
          <p:nvPr>
            <p:ph type="title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Что советует менеджер в ответ на вопрос куда развиваться</a:t>
            </a:r>
            <a:endParaRPr/>
          </a:p>
        </p:txBody>
      </p:sp>
      <p:sp>
        <p:nvSpPr>
          <p:cNvPr id="269" name="Google Shape;269;p32"/>
          <p:cNvSpPr txBox="1">
            <a:spLocks noGrp="1"/>
          </p:cNvSpPr>
          <p:nvPr>
            <p:ph type="body" idx="1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413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Почитай книгу %book_name%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Порешай задачки на HackerRank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title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Что советует менеджер в ответ на вопрос куда развиваться</a:t>
            </a:r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body" idx="1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413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Почитай книгу %book_name%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Порешай задачки на HackerRank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Научись в автотесты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Алексей Вохмянин</a:t>
            </a:r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7 лет в </a:t>
            </a:r>
            <a:r>
              <a:rPr lang="ru-RU" dirty="0" err="1"/>
              <a:t>Plesk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3 года QA </a:t>
            </a:r>
            <a:r>
              <a:rPr lang="ru-RU" dirty="0" err="1"/>
              <a:t>Lead</a:t>
            </a:r>
            <a:r>
              <a:rPr lang="ru-RU" dirty="0"/>
              <a:t> в команде </a:t>
            </a:r>
            <a:r>
              <a:rPr lang="ru-RU" dirty="0" err="1"/>
              <a:t>Modules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Играющий тренер</a:t>
            </a:r>
            <a:endParaRPr dirty="0"/>
          </a:p>
        </p:txBody>
      </p:sp>
      <p:pic>
        <p:nvPicPr>
          <p:cNvPr id="119" name="Google Shape;11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0605" y="1768475"/>
            <a:ext cx="3690627" cy="369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4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288" name="Google Shape;288;p34"/>
          <p:cNvSpPr txBox="1">
            <a:spLocks noGrp="1"/>
          </p:cNvSpPr>
          <p:nvPr>
            <p:ph type="title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Что советует менеджер в ответ на вопрос куда развиваться</a:t>
            </a:r>
            <a:endParaRPr/>
          </a:p>
        </p:txBody>
      </p:sp>
      <p:sp>
        <p:nvSpPr>
          <p:cNvPr id="289" name="Google Shape;289;p34"/>
          <p:cNvSpPr txBox="1">
            <a:spLocks noGrp="1"/>
          </p:cNvSpPr>
          <p:nvPr>
            <p:ph type="body" idx="1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413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Почитай книгу %book_name%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Порешай задачки на HackerRank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Научись в автотесты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Учи РНР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5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298" name="Google Shape;298;p35"/>
          <p:cNvSpPr txBox="1">
            <a:spLocks noGrp="1"/>
          </p:cNvSpPr>
          <p:nvPr>
            <p:ph type="ctrTitle" idx="4294967295"/>
          </p:nvPr>
        </p:nvSpPr>
        <p:spPr>
          <a:xfrm>
            <a:off x="1007455" y="2347914"/>
            <a:ext cx="11424900" cy="162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На самом деле, все варианты - правильные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6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307" name="Google Shape;307;p36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Что делает инженер, получивший</a:t>
            </a:r>
            <a:br>
              <a:rPr lang="ru-RU"/>
            </a:br>
            <a:r>
              <a:rPr lang="ru-RU"/>
              <a:t>совет учить РНР</a:t>
            </a:r>
            <a:endParaRPr/>
          </a:p>
        </p:txBody>
      </p:sp>
      <p:sp>
        <p:nvSpPr>
          <p:cNvPr id="308" name="Google Shape;308;p36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Синтаксис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7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317" name="Google Shape;317;p37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Что делает инженер, получивший</a:t>
            </a:r>
            <a:br>
              <a:rPr lang="ru-RU"/>
            </a:br>
            <a:r>
              <a:rPr lang="ru-RU"/>
              <a:t>совет учить РНР</a:t>
            </a:r>
            <a:endParaRPr/>
          </a:p>
        </p:txBody>
      </p:sp>
      <p:sp>
        <p:nvSpPr>
          <p:cNvPr id="318" name="Google Shape;318;p37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Синтаксис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Массивы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8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Что делает инженер, получивший</a:t>
            </a:r>
            <a:br>
              <a:rPr lang="ru-RU"/>
            </a:br>
            <a:r>
              <a:rPr lang="ru-RU"/>
              <a:t>совет учить РНР</a:t>
            </a:r>
            <a:endParaRPr/>
          </a:p>
        </p:txBody>
      </p:sp>
      <p:sp>
        <p:nvSpPr>
          <p:cNvPr id="328" name="Google Shape;328;p38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Синтаксис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Массивы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Циклы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9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337" name="Google Shape;337;p39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Что делает инженер, получивший</a:t>
            </a:r>
            <a:br>
              <a:rPr lang="ru-RU"/>
            </a:br>
            <a:r>
              <a:rPr lang="ru-RU"/>
              <a:t>совет учить РНР</a:t>
            </a:r>
            <a:endParaRPr/>
          </a:p>
        </p:txBody>
      </p:sp>
      <p:sp>
        <p:nvSpPr>
          <p:cNvPr id="338" name="Google Shape;338;p39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Синтаксис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Массивы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Циклы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Функции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0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347" name="Google Shape;347;p40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Что делает инженер, получивший</a:t>
            </a:r>
            <a:br>
              <a:rPr lang="ru-RU"/>
            </a:br>
            <a:r>
              <a:rPr lang="ru-RU"/>
              <a:t>совет учить РНР</a:t>
            </a:r>
            <a:endParaRPr/>
          </a:p>
        </p:txBody>
      </p:sp>
      <p:sp>
        <p:nvSpPr>
          <p:cNvPr id="348" name="Google Shape;348;p40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Синтаксис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Массивы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Циклы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Функции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413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</a:rPr>
              <a:t>Что демонстрирует инженер:</a:t>
            </a:r>
            <a:endParaRPr sz="4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Сортировка пузырьком!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13"/>
              </a:spcBef>
              <a:spcAft>
                <a:spcPts val="1413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1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357" name="Google Shape;357;p41"/>
          <p:cNvSpPr txBox="1">
            <a:spLocks noGrp="1"/>
          </p:cNvSpPr>
          <p:nvPr>
            <p:ph type="ctrTitle" idx="4294967295"/>
          </p:nvPr>
        </p:nvSpPr>
        <p:spPr>
          <a:xfrm>
            <a:off x="1007455" y="2347914"/>
            <a:ext cx="11424900" cy="162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 точки зрения руководителя – чудо</a:t>
            </a:r>
            <a:br>
              <a:rPr lang="en-US" dirty="0"/>
            </a:br>
            <a:r>
              <a:rPr lang="ru-RU" dirty="0"/>
              <a:t>не случилось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2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366" name="Google Shape;366;p42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Как сделать лучше?</a:t>
            </a:r>
            <a:endParaRPr/>
          </a:p>
        </p:txBody>
      </p:sp>
      <p:sp>
        <p:nvSpPr>
          <p:cNvPr id="367" name="Google Shape;367;p42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413"/>
              </a:spcAft>
              <a:buNone/>
            </a:pPr>
            <a:r>
              <a:rPr lang="ru-RU"/>
              <a:t>Сфокусироваться не на процессе получения знаний, которые</a:t>
            </a:r>
            <a:br>
              <a:rPr lang="ru-RU"/>
            </a:br>
            <a:r>
              <a:rPr lang="ru-RU"/>
              <a:t>в перспективе принесут профит, а на решении конкретных задач/проблем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3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376" name="Google Shape;376;p43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Как сделать лучше?</a:t>
            </a:r>
            <a:endParaRPr/>
          </a:p>
        </p:txBody>
      </p:sp>
      <p:sp>
        <p:nvSpPr>
          <p:cNvPr id="377" name="Google Shape;377;p43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Сфокусироваться не на процессе получения знаний, которые</a:t>
            </a:r>
            <a:br>
              <a:rPr lang="ru-RU"/>
            </a:br>
            <a:r>
              <a:rPr lang="ru-RU"/>
              <a:t>в перспективе принесут профит, а на решении конкретных задач/проблем</a:t>
            </a:r>
            <a:endParaRPr/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None/>
            </a:pPr>
            <a:r>
              <a:rPr lang="ru-RU"/>
              <a:t>Задача:</a:t>
            </a:r>
            <a:endParaRPr/>
          </a:p>
          <a:p>
            <a:pPr marL="457200" lvl="0" indent="-317500" algn="l" rtl="0"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Участвуй в ревью пул реквестов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Участвуй в ревью unit тестов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Делай фиксы и пиши автотесты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ctrTitle" idx="4294967295"/>
          </p:nvPr>
        </p:nvSpPr>
        <p:spPr>
          <a:xfrm>
            <a:off x="1007455" y="2347914"/>
            <a:ext cx="11424900" cy="162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 чем сегодня поговорим?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4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386" name="Google Shape;386;p44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Как сделать лучше?</a:t>
            </a:r>
            <a:endParaRPr/>
          </a:p>
        </p:txBody>
      </p:sp>
      <p:sp>
        <p:nvSpPr>
          <p:cNvPr id="387" name="Google Shape;387;p44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Сфокусироваться не на процессе получения знаний, которые</a:t>
            </a:r>
            <a:br>
              <a:rPr lang="ru-RU"/>
            </a:br>
            <a:r>
              <a:rPr lang="ru-RU"/>
              <a:t>в перспективе принесут профит, а на решении конкретных задач/проблем</a:t>
            </a:r>
            <a:endParaRPr/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None/>
            </a:pPr>
            <a:r>
              <a:rPr lang="ru-RU"/>
              <a:t>Задача:</a:t>
            </a:r>
            <a:endParaRPr/>
          </a:p>
          <a:p>
            <a:pPr marL="457200" lvl="0" indent="-317500" algn="l" rtl="0"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Участвуй в ревью пул реквестов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Участвуй в ревью unit тестов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Делай фиксы и пиши автотесты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13"/>
              </a:spcBef>
              <a:spcAft>
                <a:spcPts val="1413"/>
              </a:spcAft>
              <a:buNone/>
            </a:pPr>
            <a:r>
              <a:rPr lang="ru-RU">
                <a:solidFill>
                  <a:schemeClr val="dk1"/>
                </a:solidFill>
              </a:rPr>
              <a:t>А для этого надо изучить РНР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5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396" name="Google Shape;396;p45"/>
          <p:cNvSpPr txBox="1">
            <a:spLocks noGrp="1"/>
          </p:cNvSpPr>
          <p:nvPr>
            <p:ph type="ctrTitle" idx="4294967295"/>
          </p:nvPr>
        </p:nvSpPr>
        <p:spPr>
          <a:xfrm>
            <a:off x="1007455" y="2347914"/>
            <a:ext cx="11424900" cy="162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Наш подход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6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405" name="Google Shape;405;p46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Выбираем задачу</a:t>
            </a:r>
            <a:endParaRPr/>
          </a:p>
        </p:txBody>
      </p:sp>
      <p:sp>
        <p:nvSpPr>
          <p:cNvPr id="406" name="Google Shape;406;p46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413"/>
              </a:spcAft>
              <a:buNone/>
            </a:pPr>
            <a:r>
              <a:rPr lang="ru-RU"/>
              <a:t>Задача, для решения которой нужно приобрести и применить на практике новые знания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7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415" name="Google Shape;415;p47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Выбираем задачу</a:t>
            </a:r>
            <a:endParaRPr/>
          </a:p>
        </p:txBody>
      </p:sp>
      <p:sp>
        <p:nvSpPr>
          <p:cNvPr id="416" name="Google Shape;416;p47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Задача, для решения которой нужно приобрести и применить на практике новые знания</a:t>
            </a:r>
            <a:endParaRPr/>
          </a:p>
          <a:p>
            <a:pPr marL="0" lvl="0" indent="0" algn="l" rtl="0">
              <a:spcBef>
                <a:spcPts val="1413"/>
              </a:spcBef>
              <a:spcAft>
                <a:spcPts val="1413"/>
              </a:spcAft>
              <a:buNone/>
            </a:pPr>
            <a:r>
              <a:rPr lang="ru-RU"/>
              <a:t>Не из текущего спринта, но связанная с проектом:</a:t>
            </a:r>
            <a:br>
              <a:rPr lang="ru-RU"/>
            </a:br>
            <a:r>
              <a:rPr lang="ru-RU"/>
              <a:t>задача на перспективу или техдолг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8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425" name="Google Shape;425;p48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Выбираем задачу</a:t>
            </a:r>
            <a:endParaRPr/>
          </a:p>
        </p:txBody>
      </p:sp>
      <p:sp>
        <p:nvSpPr>
          <p:cNvPr id="426" name="Google Shape;426;p48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Задача, для решения которой нужно приобрести и применить на практике новые знания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Не из текущего спринта, но связанная с проектом:</a:t>
            </a:r>
            <a:br>
              <a:rPr lang="ru-RU">
                <a:solidFill>
                  <a:schemeClr val="dk1"/>
                </a:solidFill>
              </a:rPr>
            </a:br>
            <a:r>
              <a:rPr lang="ru-RU">
                <a:solidFill>
                  <a:schemeClr val="dk1"/>
                </a:solidFill>
              </a:rPr>
              <a:t>задача на перспективу или техдолг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Что даёт: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Новые знания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Навык их применения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Решенная проблема на проекте как демонстрация роста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9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435" name="Google Shape;435;p49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Пишем документацию</a:t>
            </a:r>
            <a:endParaRPr/>
          </a:p>
        </p:txBody>
      </p:sp>
      <p:sp>
        <p:nvSpPr>
          <p:cNvPr id="436" name="Google Shape;436;p49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Документировать решение</a:t>
            </a:r>
            <a:endParaRPr/>
          </a:p>
          <a:p>
            <a:pPr marL="0" lvl="0" indent="0" algn="l" rtl="0">
              <a:spcBef>
                <a:spcPts val="1413"/>
              </a:spcBef>
              <a:spcAft>
                <a:spcPts val="1413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Какие инструменты использовались, как повторить</a:t>
            </a:r>
            <a:br>
              <a:rPr lang="ru-RU">
                <a:solidFill>
                  <a:schemeClr val="dk1"/>
                </a:solidFill>
              </a:rPr>
            </a:br>
            <a:r>
              <a:rPr lang="ru-RU">
                <a:solidFill>
                  <a:schemeClr val="dk1"/>
                </a:solidFill>
              </a:rPr>
              <a:t>в следующий раз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50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445" name="Google Shape;445;p50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Пишем документацию</a:t>
            </a:r>
            <a:endParaRPr/>
          </a:p>
        </p:txBody>
      </p:sp>
      <p:sp>
        <p:nvSpPr>
          <p:cNvPr id="446" name="Google Shape;446;p50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Документировать решение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Какие инструменты использовались, как повторить</a:t>
            </a:r>
            <a:br>
              <a:rPr lang="ru-RU">
                <a:solidFill>
                  <a:schemeClr val="dk1"/>
                </a:solidFill>
              </a:rPr>
            </a:br>
            <a:r>
              <a:rPr lang="ru-RU">
                <a:solidFill>
                  <a:schemeClr val="dk1"/>
                </a:solidFill>
              </a:rPr>
              <a:t>в следующий раз</a:t>
            </a:r>
            <a:endParaRPr/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None/>
            </a:pPr>
            <a:r>
              <a:rPr lang="ru-RU"/>
              <a:t>Что даёт:</a:t>
            </a:r>
            <a:endParaRPr/>
          </a:p>
          <a:p>
            <a:pPr marL="457200" lvl="0" indent="-317500" algn="l" rtl="0">
              <a:spcBef>
                <a:spcPts val="1413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Масштабирование знаний в команде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Переиспользование целиком или отдельных частей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Удобство контроля в промежуточных точках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Пруфы, что знания получены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51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455" name="Google Shape;455;p51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Выделяем время</a:t>
            </a:r>
            <a:endParaRPr/>
          </a:p>
        </p:txBody>
      </p:sp>
      <p:sp>
        <p:nvSpPr>
          <p:cNvPr id="456" name="Google Shape;456;p51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413"/>
              </a:spcAft>
              <a:buNone/>
            </a:pPr>
            <a:r>
              <a:rPr lang="ru-RU"/>
              <a:t>Для задач на развитие до 10% рабочего времени + 2 дня</a:t>
            </a:r>
            <a:br>
              <a:rPr lang="ru-RU"/>
            </a:br>
            <a:r>
              <a:rPr lang="ru-RU"/>
              <a:t>в месяц “Research days”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52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465" name="Google Shape;465;p52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Выделяем время</a:t>
            </a:r>
            <a:endParaRPr/>
          </a:p>
        </p:txBody>
      </p:sp>
      <p:sp>
        <p:nvSpPr>
          <p:cNvPr id="466" name="Google Shape;466;p52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Для задач на развитие до 10% рабочего времени + 2 дня</a:t>
            </a:r>
            <a:br>
              <a:rPr lang="ru-RU"/>
            </a:br>
            <a:r>
              <a:rPr lang="ru-RU"/>
              <a:t>в месяц “Research days”</a:t>
            </a:r>
            <a:endParaRPr/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Приоритет рабочих задач: Р0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13"/>
              </a:spcBef>
              <a:spcAft>
                <a:spcPts val="1413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Задач на развитие: Р1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53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475" name="Google Shape;475;p53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Выделяем время</a:t>
            </a:r>
            <a:endParaRPr/>
          </a:p>
        </p:txBody>
      </p:sp>
      <p:sp>
        <p:nvSpPr>
          <p:cNvPr id="476" name="Google Shape;476;p53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Для задач на развитие до 10% рабочего времени + 2 дня</a:t>
            </a:r>
            <a:br>
              <a:rPr lang="ru-RU"/>
            </a:br>
            <a:r>
              <a:rPr lang="ru-RU"/>
              <a:t>в месяц “Research days”</a:t>
            </a:r>
            <a:endParaRPr/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Приоритет рабочих задач: Р0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Задач на развитие: Р1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13"/>
              </a:spcBef>
              <a:spcAft>
                <a:spcPts val="1413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Конкретные сроки не ставим, периодически синкаемся </a:t>
            </a:r>
            <a:br>
              <a:rPr lang="ru-RU">
                <a:solidFill>
                  <a:schemeClr val="dk1"/>
                </a:solidFill>
              </a:rPr>
            </a:br>
            <a:r>
              <a:rPr lang="ru-RU">
                <a:solidFill>
                  <a:schemeClr val="dk1"/>
                </a:solidFill>
              </a:rPr>
              <a:t>по прогрессу.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План доклада</a:t>
            </a:r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Что такое развитие с разных точек зрения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Наш подход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Примеры из жизни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Результаты и выводы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4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485" name="Google Shape;485;p54"/>
          <p:cNvSpPr txBox="1">
            <a:spLocks noGrp="1"/>
          </p:cNvSpPr>
          <p:nvPr>
            <p:ph type="title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Основные составляющие подхода</a:t>
            </a:r>
            <a:endParaRPr/>
          </a:p>
        </p:txBody>
      </p:sp>
      <p:sp>
        <p:nvSpPr>
          <p:cNvPr id="486" name="Google Shape;486;p54"/>
          <p:cNvSpPr txBox="1">
            <a:spLocks noGrp="1"/>
          </p:cNvSpPr>
          <p:nvPr>
            <p:ph type="body" idx="1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Выбираем задачу, связанную с проектом, для решения которой необходимо приобрести и применить новые знания</a:t>
            </a: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Документируем решение задачи</a:t>
            </a:r>
            <a:endParaRPr dirty="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Выделяем до 10% рабочего времени + 2 дня в месяц</a:t>
            </a:r>
            <a:br>
              <a:rPr lang="ru-RU" dirty="0"/>
            </a:br>
            <a:r>
              <a:rPr lang="ru-RU" dirty="0"/>
              <a:t>для задач на развитие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5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495" name="Google Shape;495;p55"/>
          <p:cNvSpPr txBox="1">
            <a:spLocks noGrp="1"/>
          </p:cNvSpPr>
          <p:nvPr>
            <p:ph type="ctrTitle" idx="4294967295"/>
          </p:nvPr>
        </p:nvSpPr>
        <p:spPr>
          <a:xfrm>
            <a:off x="1007455" y="2347914"/>
            <a:ext cx="11424900" cy="162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 это работает на практике?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456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56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504" name="Google Shape;504;p56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Позитивный кейс</a:t>
            </a:r>
            <a:endParaRPr dirty="0"/>
          </a:p>
        </p:txBody>
      </p:sp>
      <p:sp>
        <p:nvSpPr>
          <p:cNvPr id="505" name="Google Shape;505;p56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413"/>
              </a:spcAft>
              <a:buNone/>
            </a:pPr>
            <a:r>
              <a:rPr lang="ru-RU" dirty="0"/>
              <a:t>Задача: исследовать влияние на производительность</a:t>
            </a:r>
            <a:br>
              <a:rPr lang="ru-RU" dirty="0"/>
            </a:br>
            <a:r>
              <a:rPr lang="ru-RU" dirty="0"/>
              <a:t>и потребление ресурсов в </a:t>
            </a:r>
            <a:r>
              <a:rPr lang="ru-RU" dirty="0" err="1"/>
              <a:t>edge</a:t>
            </a:r>
            <a:r>
              <a:rPr lang="ru-RU" dirty="0"/>
              <a:t> - кейсах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57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514" name="Google Shape;514;p57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Позитивный кейс</a:t>
            </a:r>
            <a:endParaRPr/>
          </a:p>
        </p:txBody>
      </p:sp>
      <p:sp>
        <p:nvSpPr>
          <p:cNvPr id="515" name="Google Shape;515;p57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Задача: исследовать влияние на производительность</a:t>
            </a:r>
            <a:br>
              <a:rPr lang="ru-RU" dirty="0"/>
            </a:br>
            <a:r>
              <a:rPr lang="ru-RU" dirty="0"/>
              <a:t>и потребление ресурсов в </a:t>
            </a:r>
            <a:r>
              <a:rPr lang="ru-RU" dirty="0" err="1"/>
              <a:t>edge</a:t>
            </a:r>
            <a:r>
              <a:rPr lang="ru-RU" dirty="0"/>
              <a:t> - кейсах</a:t>
            </a:r>
            <a:endParaRPr dirty="0"/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None/>
            </a:pPr>
            <a:r>
              <a:rPr lang="ru-RU" dirty="0"/>
              <a:t>Что было сделано:</a:t>
            </a:r>
            <a:endParaRPr dirty="0"/>
          </a:p>
          <a:p>
            <a:pPr marL="457200" lvl="0" indent="-317500" algn="l" rtl="0">
              <a:spcBef>
                <a:spcPts val="1413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Изучена статистика и подобраны конфигурации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Выбраны параметры сервера для отслеживания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Создана инфраструктура для мониторинга и создания нагрузки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Проведено тестирование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/>
              <a:t>Написана документация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58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524" name="Google Shape;524;p58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Негативный кейс</a:t>
            </a:r>
            <a:endParaRPr/>
          </a:p>
        </p:txBody>
      </p:sp>
      <p:sp>
        <p:nvSpPr>
          <p:cNvPr id="525" name="Google Shape;525;p58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1"/>
                </a:solidFill>
              </a:rPr>
              <a:t>Задача: исследовать влияние на производительность</a:t>
            </a:r>
            <a:br>
              <a:rPr lang="ru-RU" dirty="0">
                <a:solidFill>
                  <a:schemeClr val="dk1"/>
                </a:solidFill>
              </a:rPr>
            </a:br>
            <a:r>
              <a:rPr lang="ru-RU" dirty="0">
                <a:solidFill>
                  <a:schemeClr val="dk1"/>
                </a:solidFill>
              </a:rPr>
              <a:t>и потребление ресурсов в </a:t>
            </a:r>
            <a:r>
              <a:rPr lang="ru-RU" dirty="0" err="1">
                <a:solidFill>
                  <a:schemeClr val="dk1"/>
                </a:solidFill>
              </a:rPr>
              <a:t>edge</a:t>
            </a:r>
            <a:r>
              <a:rPr lang="ru-RU" dirty="0">
                <a:solidFill>
                  <a:schemeClr val="dk1"/>
                </a:solidFill>
              </a:rPr>
              <a:t> - кейсах</a:t>
            </a:r>
            <a:endParaRPr dirty="0"/>
          </a:p>
          <a:p>
            <a:pPr marL="0" lvl="0" indent="0" algn="l" rtl="0">
              <a:spcBef>
                <a:spcPts val="1413"/>
              </a:spcBef>
              <a:spcAft>
                <a:spcPts val="1413"/>
              </a:spcAft>
              <a:buNone/>
            </a:pPr>
            <a:r>
              <a:rPr lang="ru-RU" dirty="0"/>
              <a:t>Задачу начинали два инженера, заканчивал один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59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534" name="Google Shape;534;p59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Негативный кейс</a:t>
            </a:r>
            <a:endParaRPr/>
          </a:p>
        </p:txBody>
      </p:sp>
      <p:sp>
        <p:nvSpPr>
          <p:cNvPr id="535" name="Google Shape;535;p59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</a:rPr>
              <a:t>Задача: исследовать влияние на производительность</a:t>
            </a:r>
            <a:br>
              <a:rPr lang="ru-RU" dirty="0">
                <a:solidFill>
                  <a:schemeClr val="dk1"/>
                </a:solidFill>
              </a:rPr>
            </a:br>
            <a:r>
              <a:rPr lang="ru-RU" dirty="0">
                <a:solidFill>
                  <a:schemeClr val="dk1"/>
                </a:solidFill>
              </a:rPr>
              <a:t>и потребление ресурсов в </a:t>
            </a:r>
            <a:r>
              <a:rPr lang="ru-RU" dirty="0" err="1">
                <a:solidFill>
                  <a:schemeClr val="dk1"/>
                </a:solidFill>
              </a:rPr>
              <a:t>edge</a:t>
            </a:r>
            <a:r>
              <a:rPr lang="ru-RU" dirty="0">
                <a:solidFill>
                  <a:schemeClr val="dk1"/>
                </a:solidFill>
              </a:rPr>
              <a:t> - кейсах</a:t>
            </a:r>
            <a:endParaRPr dirty="0"/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None/>
            </a:pPr>
            <a:r>
              <a:rPr lang="ru-RU" dirty="0"/>
              <a:t>Задачу начинали два инженера, заканчивал один</a:t>
            </a:r>
            <a:endParaRPr dirty="0"/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1"/>
                </a:solidFill>
              </a:rPr>
              <a:t>Какие выводы сделаны: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 dirty="0">
                <a:solidFill>
                  <a:schemeClr val="dk1"/>
                </a:solidFill>
              </a:rPr>
              <a:t>Оценили мотивацию к задачам на развитие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 dirty="0">
                <a:solidFill>
                  <a:schemeClr val="dk1"/>
                </a:solidFill>
              </a:rPr>
              <a:t>Определились с типом задач на развитие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 dirty="0">
                <a:solidFill>
                  <a:schemeClr val="dk1"/>
                </a:solidFill>
              </a:rPr>
              <a:t>Договорились об участии в других проектах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0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544" name="Google Shape;544;p60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Причем здесь кофе?</a:t>
            </a:r>
            <a:endParaRPr/>
          </a:p>
        </p:txBody>
      </p:sp>
      <p:sp>
        <p:nvSpPr>
          <p:cNvPr id="545" name="Google Shape;545;p60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413"/>
              </a:spcAft>
              <a:buNone/>
            </a:pPr>
            <a:r>
              <a:rPr lang="ru-RU"/>
              <a:t>Задача: исследовать проект на соответствие стандарту accessibility уровня АА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61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554" name="Google Shape;554;p61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Причем здесь кофе?</a:t>
            </a:r>
            <a:endParaRPr/>
          </a:p>
        </p:txBody>
      </p:sp>
      <p:sp>
        <p:nvSpPr>
          <p:cNvPr id="555" name="Google Shape;555;p61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Задача: исследовать проект на соответствие стандарту accessibility уровня АА</a:t>
            </a:r>
            <a:endParaRPr/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None/>
            </a:pPr>
            <a:r>
              <a:rPr lang="ru-RU"/>
              <a:t>Что было сделано:</a:t>
            </a:r>
            <a:endParaRPr/>
          </a:p>
          <a:p>
            <a:pPr marL="457200" lvl="0" indent="-317500" algn="l" rtl="0">
              <a:spcBef>
                <a:spcPts val="1413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Изучен стандарт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Найдены параметры, применимые к проекту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Исследован интерфейс на соответствие стандарту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Составлен список элементов для улучшения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Написана документация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62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564" name="Google Shape;564;p62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Проект для соседней команды</a:t>
            </a:r>
            <a:endParaRPr/>
          </a:p>
        </p:txBody>
      </p:sp>
      <p:sp>
        <p:nvSpPr>
          <p:cNvPr id="565" name="Google Shape;565;p62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413"/>
              </a:spcAft>
              <a:buNone/>
            </a:pPr>
            <a:r>
              <a:rPr lang="ru-RU"/>
              <a:t>Задача: исследовать портал документации на соответствие стандартам accessibility, дать рекомендации по исправлению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63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574" name="Google Shape;574;p63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Проект для соседней команды</a:t>
            </a:r>
            <a:endParaRPr/>
          </a:p>
        </p:txBody>
      </p:sp>
      <p:sp>
        <p:nvSpPr>
          <p:cNvPr id="575" name="Google Shape;575;p63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Задача: исследовать портал документации на соответствие стандартам accessibility, дать рекомендации по исправлению</a:t>
            </a:r>
            <a:endParaRPr/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Что было сделано: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Изучены типовые страницы портала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Составлен список элементов для исправления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Составлен чеклист по предотвращению проблем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ctrTitle"/>
          </p:nvPr>
        </p:nvSpPr>
        <p:spPr>
          <a:xfrm>
            <a:off x="1007455" y="2347914"/>
            <a:ext cx="11424900" cy="162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Что же такое развитие?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64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584" name="Google Shape;584;p64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 результаты</a:t>
            </a:r>
            <a:endParaRPr/>
          </a:p>
        </p:txBody>
      </p:sp>
      <p:sp>
        <p:nvSpPr>
          <p:cNvPr id="585" name="Google Shape;585;p64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Команда из 4 инженеров</a:t>
            </a:r>
            <a:endParaRPr/>
          </a:p>
          <a:p>
            <a:pPr marL="0" lvl="0" indent="0" algn="l" rtl="0">
              <a:spcBef>
                <a:spcPts val="1413"/>
              </a:spcBef>
              <a:spcAft>
                <a:spcPts val="1413"/>
              </a:spcAft>
              <a:buNone/>
            </a:pPr>
            <a:r>
              <a:rPr lang="ru-RU"/>
              <a:t>Срок 3 года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65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594" name="Google Shape;594;p65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 результаты</a:t>
            </a:r>
            <a:endParaRPr/>
          </a:p>
        </p:txBody>
      </p:sp>
      <p:sp>
        <p:nvSpPr>
          <p:cNvPr id="595" name="Google Shape;595;p65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Команда из 4 инженеров</a:t>
            </a:r>
            <a:endParaRPr/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None/>
            </a:pPr>
            <a:r>
              <a:rPr lang="ru-RU"/>
              <a:t>Срок 3 года</a:t>
            </a:r>
            <a:endParaRPr/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Всего повышений на 15 грейдов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13"/>
              </a:spcBef>
              <a:spcAft>
                <a:spcPts val="1413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9 из них - результат выполненных проектов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66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604" name="Google Shape;604;p66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 результаты</a:t>
            </a:r>
            <a:endParaRPr/>
          </a:p>
        </p:txBody>
      </p:sp>
      <p:sp>
        <p:nvSpPr>
          <p:cNvPr id="605" name="Google Shape;605;p66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Команда из 4 инженеров</a:t>
            </a:r>
            <a:endParaRPr/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None/>
            </a:pPr>
            <a:r>
              <a:rPr lang="ru-RU"/>
              <a:t>Срок 3 года</a:t>
            </a:r>
            <a:endParaRPr/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Всего повышений на 15 грейдов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9 из них - результат выполненных проектов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413"/>
              </a:spcBef>
              <a:spcAft>
                <a:spcPts val="1413"/>
              </a:spcAft>
              <a:buNone/>
            </a:pPr>
            <a:r>
              <a:rPr lang="ru-RU">
                <a:solidFill>
                  <a:schemeClr val="dk1"/>
                </a:solidFill>
              </a:rPr>
              <a:t>Инженеры, участвующие в проектах, росли в 1.5 - 2 раза быстрее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67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614" name="Google Shape;614;p67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 мотивацию</a:t>
            </a:r>
            <a:endParaRPr/>
          </a:p>
        </p:txBody>
      </p:sp>
      <p:sp>
        <p:nvSpPr>
          <p:cNvPr id="615" name="Google Shape;615;p67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Материальная:</a:t>
            </a:r>
            <a:endParaRPr/>
          </a:p>
          <a:p>
            <a:pPr marL="457200" lvl="0" indent="-317500" algn="l" rtl="0">
              <a:spcBef>
                <a:spcPts val="1413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Повышение ЗП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68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624" name="Google Shape;624;p68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Про мотивацию</a:t>
            </a:r>
            <a:endParaRPr/>
          </a:p>
        </p:txBody>
      </p:sp>
      <p:sp>
        <p:nvSpPr>
          <p:cNvPr id="625" name="Google Shape;625;p68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Материальная:</a:t>
            </a:r>
            <a:endParaRPr/>
          </a:p>
          <a:p>
            <a:pPr marL="457200" lvl="0" indent="-317500" algn="l" rtl="0">
              <a:spcBef>
                <a:spcPts val="1413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Повышение ЗП</a:t>
            </a:r>
            <a:endParaRPr/>
          </a:p>
          <a:p>
            <a:pPr marL="0" lvl="0" indent="0" algn="l" rtl="0">
              <a:spcBef>
                <a:spcPts val="1413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Нематериальная мотивация: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41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Заметный личный вклад в проект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Приобретение новых знаний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Шаринг знаний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Пример для других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69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634" name="Google Shape;634;p69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Мои впечатления от использования</a:t>
            </a:r>
            <a:endParaRPr/>
          </a:p>
        </p:txBody>
      </p:sp>
      <p:sp>
        <p:nvSpPr>
          <p:cNvPr id="635" name="Google Shape;635;p69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Это работает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Будем делать так дальше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70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644" name="Google Shape;644;p70"/>
          <p:cNvSpPr txBox="1">
            <a:spLocks noGrp="1"/>
          </p:cNvSpPr>
          <p:nvPr>
            <p:ph type="title" idx="4294967295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Мои впечатления от использования</a:t>
            </a:r>
            <a:endParaRPr/>
          </a:p>
        </p:txBody>
      </p:sp>
      <p:sp>
        <p:nvSpPr>
          <p:cNvPr id="645" name="Google Shape;645;p70"/>
          <p:cNvSpPr txBox="1">
            <a:spLocks noGrp="1"/>
          </p:cNvSpPr>
          <p:nvPr>
            <p:ph type="body" idx="4294967295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Это работает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Будем делать так дальше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>
                <a:solidFill>
                  <a:schemeClr val="dk1"/>
                </a:solidFill>
              </a:rPr>
              <a:t>Возможность использования не только менеджером, </a:t>
            </a:r>
            <a:br>
              <a:rPr lang="ru-RU">
                <a:solidFill>
                  <a:schemeClr val="dk1"/>
                </a:solidFill>
              </a:rPr>
            </a:br>
            <a:r>
              <a:rPr lang="ru-RU">
                <a:solidFill>
                  <a:schemeClr val="dk1"/>
                </a:solidFill>
              </a:rPr>
              <a:t>но и инженером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71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654" name="Google Shape;654;p71"/>
          <p:cNvSpPr txBox="1"/>
          <p:nvPr/>
        </p:nvSpPr>
        <p:spPr>
          <a:xfrm>
            <a:off x="0" y="274638"/>
            <a:ext cx="13439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/>
          </a:p>
        </p:txBody>
      </p:sp>
      <p:sp>
        <p:nvSpPr>
          <p:cNvPr id="655" name="Google Shape;655;p71"/>
          <p:cNvSpPr txBox="1"/>
          <p:nvPr/>
        </p:nvSpPr>
        <p:spPr>
          <a:xfrm>
            <a:off x="0" y="1600200"/>
            <a:ext cx="13439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dk1"/>
                </a:solidFill>
              </a:rPr>
              <a:t>Алексей Вохмянин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dk1"/>
                </a:solidFill>
              </a:rPr>
              <a:t>Plesk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898989"/>
              </a:buClr>
              <a:buSzPts val="3600"/>
              <a:buFont typeface="Arial"/>
              <a:buNone/>
            </a:pPr>
            <a:r>
              <a:rPr lang="ru-RU" sz="3600">
                <a:solidFill>
                  <a:schemeClr val="dk1"/>
                </a:solidFill>
              </a:rPr>
              <a:t>https://t.me/avokhmianin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Жизненный цикл нового сотрудника</a:t>
            </a:r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Все начинается с офера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Жизненный цикл нового сотрудника</a:t>
            </a:r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Все начинается с офера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Фиксируется набор знаний и навыков в соответствие</a:t>
            </a:r>
            <a:br>
              <a:rPr lang="ru-RU"/>
            </a:br>
            <a:r>
              <a:rPr lang="ru-RU"/>
              <a:t>с калибровкой внутри компании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title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Жизненный цикл нового сотрудника</a:t>
            </a:r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1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Все начинается с офера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Фиксируется набор знаний и навыков в соответствие </a:t>
            </a:r>
            <a:br>
              <a:rPr lang="ru-RU"/>
            </a:br>
            <a:r>
              <a:rPr lang="ru-RU"/>
              <a:t>с калибровкой внутри компании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Новый сотрудник выходит на запланированный уровень производительности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439775" cy="7571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804025"/>
            <a:ext cx="13439776" cy="7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1606550" y="6946900"/>
            <a:ext cx="8423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2050" rIns="90000" bIns="45000" anchor="t" anchorCtr="0">
            <a:noAutofit/>
          </a:bodyPr>
          <a:lstStyle/>
          <a:p>
            <a:pPr marL="0" marR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Times New Roman"/>
              <a:buNone/>
            </a:pPr>
            <a:r>
              <a:rPr lang="ru-RU" sz="1600" b="1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Проектный подход к развитию QA инженеров</a:t>
            </a:r>
            <a:endParaRPr/>
          </a:p>
        </p:txBody>
      </p:sp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671513" y="301625"/>
            <a:ext cx="12090300" cy="126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Жизненный цикл нового сотрудника</a:t>
            </a:r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body" idx="1"/>
          </p:nvPr>
        </p:nvSpPr>
        <p:spPr>
          <a:xfrm>
            <a:off x="671513" y="1768475"/>
            <a:ext cx="12090300" cy="4987800"/>
          </a:xfrm>
          <a:prstGeom prst="rect">
            <a:avLst/>
          </a:prstGeom>
        </p:spPr>
        <p:txBody>
          <a:bodyPr spcFirstLastPara="1" wrap="square" lIns="0" tIns="2820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Все начинается с офера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Фиксируется набор знаний и навыков в соответствие</a:t>
            </a:r>
            <a:br>
              <a:rPr lang="ru-RU"/>
            </a:br>
            <a:r>
              <a:rPr lang="ru-RU"/>
              <a:t>с калибровкой внутри компании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Новый сотрудник выходит на запланированный уровень производительности</a:t>
            </a:r>
            <a:endParaRPr/>
          </a:p>
          <a:p>
            <a:pPr marL="457200" lvl="0" indent="0" algn="ctr" rtl="0">
              <a:spcBef>
                <a:spcPts val="1413"/>
              </a:spcBef>
              <a:spcAft>
                <a:spcPts val="0"/>
              </a:spcAft>
              <a:buNone/>
            </a:pPr>
            <a:r>
              <a:rPr lang="ru-RU" sz="4400"/>
              <a:t>Развитие начинается здесь</a:t>
            </a:r>
            <a:endParaRPr sz="4400"/>
          </a:p>
          <a:p>
            <a:pPr marL="457200" lvl="0" indent="-317500" algn="l" rtl="0">
              <a:spcBef>
                <a:spcPts val="1413"/>
              </a:spcBef>
              <a:spcAft>
                <a:spcPts val="0"/>
              </a:spcAft>
              <a:buSzPts val="1400"/>
              <a:buChar char="●"/>
            </a:pPr>
            <a:r>
              <a:rPr lang="ru-RU"/>
              <a:t>После приобретения новых знаний и навыков уровень производительности повышается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1515</Words>
  <Application>Microsoft Office PowerPoint</Application>
  <PresentationFormat>Произвольный</PresentationFormat>
  <Paragraphs>319</Paragraphs>
  <Slides>57</Slides>
  <Notes>57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3" baseType="lpstr">
      <vt:lpstr>Roboto</vt:lpstr>
      <vt:lpstr>Roboto Light</vt:lpstr>
      <vt:lpstr>Roboto Black</vt:lpstr>
      <vt:lpstr>Arial</vt:lpstr>
      <vt:lpstr>Times New Roman</vt:lpstr>
      <vt:lpstr>Тема Office</vt:lpstr>
      <vt:lpstr>Презентация PowerPoint</vt:lpstr>
      <vt:lpstr>Алексей Вохмянин</vt:lpstr>
      <vt:lpstr>О чем сегодня поговорим?</vt:lpstr>
      <vt:lpstr>План доклада</vt:lpstr>
      <vt:lpstr>Что же такое развитие?</vt:lpstr>
      <vt:lpstr>Жизненный цикл нового сотрудника</vt:lpstr>
      <vt:lpstr>Жизненный цикл нового сотрудника</vt:lpstr>
      <vt:lpstr>Жизненный цикл нового сотрудника</vt:lpstr>
      <vt:lpstr>Жизненный цикл нового сотрудника</vt:lpstr>
      <vt:lpstr>Все ли новые знания считаются развитием?</vt:lpstr>
      <vt:lpstr>Презентация PowerPoint</vt:lpstr>
      <vt:lpstr>Оценит ли работодатель такое развитие?</vt:lpstr>
      <vt:lpstr>Презентация PowerPoint</vt:lpstr>
      <vt:lpstr>Развитие с точки зрения бизнеса: получение знаний и демонстрация  их применения и пользы</vt:lpstr>
      <vt:lpstr>Как происходит развитие?</vt:lpstr>
      <vt:lpstr>Что советует менеджер в ответ на вопрос куда развиваться</vt:lpstr>
      <vt:lpstr>Что советует менеджер в ответ на вопрос куда развиваться</vt:lpstr>
      <vt:lpstr>Что советует менеджер в ответ на вопрос куда развиваться</vt:lpstr>
      <vt:lpstr>Что советует менеджер в ответ на вопрос куда развиваться</vt:lpstr>
      <vt:lpstr>Что советует менеджер в ответ на вопрос куда развиваться</vt:lpstr>
      <vt:lpstr>На самом деле, все варианты - правильные</vt:lpstr>
      <vt:lpstr>Что делает инженер, получивший совет учить РНР</vt:lpstr>
      <vt:lpstr>Что делает инженер, получивший совет учить РНР</vt:lpstr>
      <vt:lpstr>Что делает инженер, получивший совет учить РНР</vt:lpstr>
      <vt:lpstr>Что делает инженер, получивший совет учить РНР</vt:lpstr>
      <vt:lpstr>Что делает инженер, получивший совет учить РНР</vt:lpstr>
      <vt:lpstr>С точки зрения руководителя – чудо не случилось</vt:lpstr>
      <vt:lpstr>Как сделать лучше?</vt:lpstr>
      <vt:lpstr>Как сделать лучше?</vt:lpstr>
      <vt:lpstr>Как сделать лучше?</vt:lpstr>
      <vt:lpstr>Наш подход</vt:lpstr>
      <vt:lpstr>Выбираем задачу</vt:lpstr>
      <vt:lpstr>Выбираем задачу</vt:lpstr>
      <vt:lpstr>Выбираем задачу</vt:lpstr>
      <vt:lpstr>Пишем документацию</vt:lpstr>
      <vt:lpstr>Пишем документацию</vt:lpstr>
      <vt:lpstr>Выделяем время</vt:lpstr>
      <vt:lpstr>Выделяем время</vt:lpstr>
      <vt:lpstr>Выделяем время</vt:lpstr>
      <vt:lpstr>Основные составляющие подхода</vt:lpstr>
      <vt:lpstr>Как это работает на практике?</vt:lpstr>
      <vt:lpstr>Позитивный кейс</vt:lpstr>
      <vt:lpstr>Позитивный кейс</vt:lpstr>
      <vt:lpstr>Негативный кейс</vt:lpstr>
      <vt:lpstr>Негативный кейс</vt:lpstr>
      <vt:lpstr>Причем здесь кофе?</vt:lpstr>
      <vt:lpstr>Причем здесь кофе?</vt:lpstr>
      <vt:lpstr>Проект для соседней команды</vt:lpstr>
      <vt:lpstr>Проект для соседней команды</vt:lpstr>
      <vt:lpstr>Про результаты</vt:lpstr>
      <vt:lpstr>Про результаты</vt:lpstr>
      <vt:lpstr>Про результаты</vt:lpstr>
      <vt:lpstr>Про мотивацию</vt:lpstr>
      <vt:lpstr>Про мотивацию</vt:lpstr>
      <vt:lpstr>Мои впечатления от использования</vt:lpstr>
      <vt:lpstr>Мои впечатления от использования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Aleksei Vokhmianin</dc:creator>
  <cp:lastModifiedBy>Aleksei Vokhmianin</cp:lastModifiedBy>
  <cp:revision>2</cp:revision>
  <dcterms:modified xsi:type="dcterms:W3CDTF">2021-10-27T05:54:07Z</dcterms:modified>
</cp:coreProperties>
</file>