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69" r:id="rId3"/>
    <p:sldId id="275" r:id="rId4"/>
    <p:sldId id="272" r:id="rId5"/>
    <p:sldId id="285" r:id="rId6"/>
    <p:sldId id="271" r:id="rId7"/>
    <p:sldId id="270" r:id="rId8"/>
    <p:sldId id="276" r:id="rId9"/>
    <p:sldId id="277" r:id="rId10"/>
    <p:sldId id="278" r:id="rId11"/>
    <p:sldId id="279" r:id="rId12"/>
    <p:sldId id="280" r:id="rId13"/>
    <p:sldId id="281" r:id="rId14"/>
    <p:sldId id="273" r:id="rId15"/>
    <p:sldId id="283" r:id="rId16"/>
    <p:sldId id="274" r:id="rId17"/>
    <p:sldId id="286" r:id="rId18"/>
    <p:sldId id="292" r:id="rId19"/>
    <p:sldId id="293" r:id="rId20"/>
    <p:sldId id="287" r:id="rId21"/>
    <p:sldId id="288" r:id="rId22"/>
    <p:sldId id="289" r:id="rId23"/>
    <p:sldId id="290" r:id="rId24"/>
    <p:sldId id="296" r:id="rId25"/>
    <p:sldId id="294" r:id="rId26"/>
    <p:sldId id="295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5642" autoAdjust="0"/>
  </p:normalViewPr>
  <p:slideViewPr>
    <p:cSldViewPr snapToGrid="0">
      <p:cViewPr varScale="1">
        <p:scale>
          <a:sx n="113" d="100"/>
          <a:sy n="113" d="100"/>
        </p:scale>
        <p:origin x="15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CAE41-3D11-4F84-86FC-D1A02EFD6294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64A5F-1A9B-4C99-97D2-09882A0492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9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1200" b="1" i="1" dirty="0" smtClean="0"/>
              <a:t>покрытие состояний</a:t>
            </a:r>
            <a:r>
              <a:rPr lang="ru-RU" sz="1200" dirty="0" smtClean="0"/>
              <a:t> — каждое ли состояние было посещено</a:t>
            </a:r>
          </a:p>
          <a:p>
            <a:pPr>
              <a:spcBef>
                <a:spcPts val="0"/>
              </a:spcBef>
            </a:pPr>
            <a:r>
              <a:rPr lang="ru-RU" sz="1200" b="1" i="1" dirty="0" smtClean="0"/>
              <a:t>покрытие путей</a:t>
            </a:r>
            <a:r>
              <a:rPr lang="ru-RU" sz="1200" b="1" dirty="0" smtClean="0"/>
              <a:t> </a:t>
            </a:r>
            <a:r>
              <a:rPr lang="ru-RU" sz="1200" dirty="0" smtClean="0"/>
              <a:t>— каждый ли путь был пройден</a:t>
            </a:r>
          </a:p>
          <a:p>
            <a:pPr>
              <a:spcBef>
                <a:spcPts val="0"/>
              </a:spcBef>
            </a:pPr>
            <a:r>
              <a:rPr lang="ru-RU" sz="1200" b="1" i="1" dirty="0" smtClean="0"/>
              <a:t>покрытие значений параметров</a:t>
            </a:r>
            <a:r>
              <a:rPr lang="ru-RU" sz="1200" dirty="0" smtClean="0"/>
              <a:t> — все ли типовые и граничные значения параметров были проверены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1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Наглядность – модель</a:t>
            </a:r>
            <a:r>
              <a:rPr lang="ru-RU" baseline="0" dirty="0" smtClean="0"/>
              <a:t> есть и при обычном подходе, модель может быть взята из разработки, проще строить покрытие</a:t>
            </a:r>
          </a:p>
          <a:p>
            <a:r>
              <a:rPr lang="ru-RU" dirty="0" err="1" smtClean="0"/>
              <a:t>Автогенерация</a:t>
            </a:r>
            <a:r>
              <a:rPr lang="ru-RU" dirty="0" smtClean="0"/>
              <a:t> – правда все шаги все равно придется написать</a:t>
            </a:r>
          </a:p>
          <a:p>
            <a:r>
              <a:rPr lang="ru-RU" dirty="0" smtClean="0"/>
              <a:t>Поддержка – в силу наглядности, есть возможность править проверки</a:t>
            </a:r>
            <a:r>
              <a:rPr lang="ru-RU" baseline="0" dirty="0" smtClean="0"/>
              <a:t> отдельных состояний или просто добавлять переходы. Тесты генерируются автоматически</a:t>
            </a:r>
          </a:p>
          <a:p>
            <a:r>
              <a:rPr lang="ru-RU" baseline="0" dirty="0" smtClean="0"/>
              <a:t>Разделение труда – теоретически диаграмма может приходить от разработки/архитектуры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 Explorer </a:t>
            </a:r>
            <a:r>
              <a:rPr lang="ru-RU" dirty="0" smtClean="0"/>
              <a:t>не поддерживает последнюю студию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7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&lt;data&gt;</a:t>
            </a:r>
          </a:p>
          <a:p>
            <a:pPr marL="457200" lvl="1" indent="0">
              <a:buNone/>
            </a:pPr>
            <a:r>
              <a:rPr lang="en-US" dirty="0" smtClean="0"/>
              <a:t>	&lt;string name = “Name”&gt;</a:t>
            </a:r>
          </a:p>
          <a:p>
            <a:pPr marL="457200" lvl="1" indent="0"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int</a:t>
            </a:r>
            <a:r>
              <a:rPr lang="en-US" dirty="0" smtClean="0"/>
              <a:t> name = “</a:t>
            </a:r>
            <a:r>
              <a:rPr lang="en-US" dirty="0" err="1" smtClean="0"/>
              <a:t>ProductCode</a:t>
            </a:r>
            <a:r>
              <a:rPr lang="en-US" dirty="0" smtClean="0"/>
              <a:t>”&gt;</a:t>
            </a:r>
          </a:p>
          <a:p>
            <a:pPr marL="457200" lvl="1" indent="0">
              <a:buNone/>
            </a:pPr>
            <a:r>
              <a:rPr lang="en-US" dirty="0" smtClean="0"/>
              <a:t>	&lt;money name = “Price”&gt;</a:t>
            </a:r>
          </a:p>
          <a:p>
            <a:pPr marL="457200" lvl="1" indent="0">
              <a:buNone/>
            </a:pPr>
            <a:r>
              <a:rPr lang="en-US" dirty="0" smtClean="0"/>
              <a:t>	&lt;class name = “Card”&gt;</a:t>
            </a:r>
          </a:p>
          <a:p>
            <a:pPr marL="360000" lvl="1" indent="0">
              <a:buNone/>
            </a:pPr>
            <a:r>
              <a:rPr lang="en-US" dirty="0" smtClean="0"/>
              <a:t>		&lt;string name=“Number”&gt;</a:t>
            </a:r>
          </a:p>
          <a:p>
            <a:pPr marL="360000" lvl="1" indent="0">
              <a:buNone/>
            </a:pPr>
            <a:r>
              <a:rPr lang="en-US" dirty="0" smtClean="0"/>
              <a:t>		…</a:t>
            </a:r>
          </a:p>
          <a:p>
            <a:pPr marL="360000" lvl="1" indent="0">
              <a:buNone/>
            </a:pPr>
            <a:r>
              <a:rPr lang="en-US" dirty="0" smtClean="0"/>
              <a:t>	&lt;/class&gt;</a:t>
            </a:r>
          </a:p>
          <a:p>
            <a:pPr marL="457200" lvl="1" indent="0">
              <a:buNone/>
            </a:pPr>
            <a:r>
              <a:rPr lang="en-US" dirty="0" smtClean="0"/>
              <a:t>&lt;/data&gt;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4A5F-1A9B-4C99-97D2-09882A04920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7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8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7600"/>
            <a:ext cx="7886700" cy="65881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55799"/>
            <a:ext cx="78867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0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4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3800"/>
            <a:ext cx="7886700" cy="69691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0099"/>
            <a:ext cx="7886700" cy="410686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8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9076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65600"/>
            <a:ext cx="7886700" cy="1924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1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5700"/>
            <a:ext cx="7886700" cy="669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5013"/>
            <a:ext cx="3886200" cy="41719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5013"/>
            <a:ext cx="3886200" cy="41719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2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8400"/>
            <a:ext cx="7886700" cy="646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81199"/>
            <a:ext cx="3868340" cy="523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1199"/>
            <a:ext cx="3887391" cy="5238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6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5700"/>
            <a:ext cx="7886700" cy="622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0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6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900"/>
            <a:ext cx="2949178" cy="952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04900"/>
            <a:ext cx="4629150" cy="4756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1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0300"/>
            <a:ext cx="2949178" cy="927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30300"/>
            <a:ext cx="4629150" cy="47307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1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0B00-26C0-4F23-A3EA-5604793D6513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8AE2-7DBD-4F03-A7D5-B4E2C8184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6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habrahabr.ru/company/ifree/blog/212567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DRvi0" TargetMode="External"/><Relationship Id="rId2" Type="http://schemas.openxmlformats.org/officeDocument/2006/relationships/hyperlink" Target="mailto:romanyister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Micro Models Based Testing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271554"/>
            <a:ext cx="6858000" cy="986246"/>
          </a:xfrm>
        </p:spPr>
        <p:txBody>
          <a:bodyPr anchor="b"/>
          <a:lstStyle/>
          <a:p>
            <a:pPr algn="r"/>
            <a:r>
              <a:rPr lang="ru-RU" dirty="0" smtClean="0"/>
              <a:t>Роман Иовлев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1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Calibri" panose="020F0502020204030204" pitchFamily="34" charset="0"/>
              <a:buChar char="↓"/>
            </a:pPr>
            <a:r>
              <a:rPr lang="en-US" b="1" dirty="0" smtClean="0">
                <a:solidFill>
                  <a:srgbClr val="FFC000"/>
                </a:solidFill>
              </a:rPr>
              <a:t>Input Data</a:t>
            </a:r>
            <a:endParaRPr lang="ru-RU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Create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Check State Created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Register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Check State Registered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Pay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Check State Paid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Fail Delivery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Check State Delivery Rejected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Move to archive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Check State In Archive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Покрытия графа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070099"/>
            <a:ext cx="7886700" cy="47879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Покрытие состояний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Покрытие путей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Покрытие </a:t>
            </a:r>
            <a:r>
              <a:rPr lang="ru-RU" dirty="0" smtClean="0"/>
              <a:t>значений </a:t>
            </a:r>
            <a:r>
              <a:rPr lang="ru-RU" dirty="0" smtClean="0"/>
              <a:t>параметров</a:t>
            </a:r>
            <a:endParaRPr lang="ru-RU" dirty="0" smtClean="0"/>
          </a:p>
          <a:p>
            <a:pPr lvl="1">
              <a:spcBef>
                <a:spcPts val="0"/>
              </a:spcBef>
            </a:pPr>
            <a:r>
              <a:rPr lang="ru-RU" sz="3200" dirty="0" smtClean="0"/>
              <a:t>…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…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Наглядность (формализация модели)</a:t>
            </a:r>
          </a:p>
          <a:p>
            <a:r>
              <a:rPr lang="ru-RU" dirty="0" err="1" smtClean="0"/>
              <a:t>Автогенерация</a:t>
            </a:r>
            <a:r>
              <a:rPr lang="ru-RU" dirty="0" smtClean="0"/>
              <a:t> тестов</a:t>
            </a:r>
          </a:p>
          <a:p>
            <a:r>
              <a:rPr lang="ru-RU" dirty="0" smtClean="0"/>
              <a:t>Легче поддержка (меньше издержек в средне-долгосрочной перспективе)</a:t>
            </a:r>
          </a:p>
          <a:p>
            <a:r>
              <a:rPr lang="ru-RU" dirty="0" smtClean="0"/>
              <a:t>Возможность разделения труда</a:t>
            </a:r>
          </a:p>
          <a:p>
            <a:r>
              <a:rPr lang="ru-RU" dirty="0" smtClean="0"/>
              <a:t>Понятное покрытие, наглядные отчеты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Надо менять парадигму мышления (Нет классических тестовых сценариев)</a:t>
            </a:r>
          </a:p>
          <a:p>
            <a:r>
              <a:rPr lang="ru-RU" dirty="0" smtClean="0"/>
              <a:t>Долгий первый результат</a:t>
            </a:r>
          </a:p>
          <a:p>
            <a:r>
              <a:rPr lang="ru-RU" dirty="0" smtClean="0"/>
              <a:t>Не применимо для «небольших» проектов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MaTeLo</a:t>
            </a:r>
            <a:endParaRPr lang="en-US" dirty="0" smtClean="0"/>
          </a:p>
          <a:p>
            <a:r>
              <a:rPr lang="en-US" dirty="0" err="1" smtClean="0"/>
              <a:t>SpecExplorer</a:t>
            </a:r>
            <a:endParaRPr lang="en-US" dirty="0" smtClean="0"/>
          </a:p>
          <a:p>
            <a:r>
              <a:rPr lang="en-US" dirty="0" err="1" smtClean="0"/>
              <a:t>GraphWalker</a:t>
            </a:r>
            <a:endParaRPr lang="en-US" dirty="0" smtClean="0"/>
          </a:p>
          <a:p>
            <a:r>
              <a:rPr lang="en-US" dirty="0" smtClean="0"/>
              <a:t>….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See more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http://mit.bme.hu/~micskeiz/pages/modelbased_testing.html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Nobody knows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Нет простых хороших </a:t>
            </a:r>
            <a:r>
              <a:rPr lang="en-US" dirty="0" err="1" smtClean="0"/>
              <a:t>OpenSource</a:t>
            </a:r>
            <a:r>
              <a:rPr lang="en-US" dirty="0"/>
              <a:t> </a:t>
            </a:r>
            <a:r>
              <a:rPr lang="ru-RU" dirty="0" smtClean="0"/>
              <a:t>инструментов</a:t>
            </a:r>
          </a:p>
          <a:p>
            <a:pPr lvl="1"/>
            <a:r>
              <a:rPr lang="ru-RU" dirty="0" smtClean="0"/>
              <a:t>Все бесплатные не поддерживаются или изначально не удобные</a:t>
            </a:r>
          </a:p>
          <a:p>
            <a:pPr lvl="1"/>
            <a:r>
              <a:rPr lang="ru-RU" dirty="0" smtClean="0"/>
              <a:t>Платные ориентированы на большой бизнес, имеют массу функций, которые делают их сложными в освоении</a:t>
            </a:r>
            <a:endParaRPr lang="en-US" dirty="0" smtClean="0"/>
          </a:p>
          <a:p>
            <a:r>
              <a:rPr lang="ru-RU" dirty="0" smtClean="0"/>
              <a:t>Сложные большие модели</a:t>
            </a:r>
            <a:endParaRPr lang="ru-RU" dirty="0"/>
          </a:p>
          <a:p>
            <a:r>
              <a:rPr lang="ru-RU" dirty="0" err="1" smtClean="0"/>
              <a:t>Однонаправленность</a:t>
            </a:r>
            <a:r>
              <a:rPr lang="ru-RU" dirty="0" smtClean="0"/>
              <a:t> генерации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Наглядный выбор тестовых наборов в графе по входным ограничениям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</a:t>
            </a:r>
            <a:r>
              <a:rPr lang="ru-RU" dirty="0" smtClean="0"/>
              <a:t>модели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 маленьких моделей</a:t>
            </a:r>
          </a:p>
          <a:p>
            <a:pPr lvl="1"/>
            <a:r>
              <a:rPr lang="ru-RU" dirty="0" smtClean="0"/>
              <a:t>Проще для понимания</a:t>
            </a:r>
          </a:p>
          <a:p>
            <a:pPr lvl="1"/>
            <a:r>
              <a:rPr lang="ru-RU" dirty="0" smtClean="0"/>
              <a:t>Быстрое создание первых тестов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/>
              <a:t>Магазин покупка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25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Оказание услуги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123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Регистрация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8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 мне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Роман Иовлев</a:t>
            </a:r>
          </a:p>
          <a:p>
            <a:r>
              <a:rPr lang="en-US" dirty="0" smtClean="0"/>
              <a:t>Senior QA</a:t>
            </a:r>
            <a:r>
              <a:rPr lang="ru-RU" dirty="0" smtClean="0"/>
              <a:t> компании </a:t>
            </a:r>
            <a:r>
              <a:rPr lang="en-US" dirty="0" err="1" smtClean="0"/>
              <a:t>Teknavo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98" y="1354328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Интерфейс модель</a:t>
            </a:r>
            <a:r>
              <a:rPr lang="en-US" sz="4000" dirty="0" smtClean="0"/>
              <a:t>&lt;&gt;</a:t>
            </a:r>
            <a:r>
              <a:rPr lang="ru-RU" sz="4000" dirty="0" smtClean="0"/>
              <a:t>реализация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Простой </a:t>
            </a:r>
            <a:r>
              <a:rPr lang="en-US" dirty="0" smtClean="0"/>
              <a:t>XML/JSON – </a:t>
            </a:r>
            <a:r>
              <a:rPr lang="ru-RU" dirty="0" smtClean="0"/>
              <a:t>основа </a:t>
            </a:r>
            <a:r>
              <a:rPr lang="ru-RU" dirty="0" err="1" smtClean="0"/>
              <a:t>фреймворка</a:t>
            </a:r>
            <a:endParaRPr lang="ru-RU" dirty="0" smtClean="0"/>
          </a:p>
          <a:p>
            <a:pPr lvl="1"/>
            <a:r>
              <a:rPr lang="ru-RU" dirty="0" smtClean="0"/>
              <a:t>Легко добавить новые данные из тестового проекта</a:t>
            </a:r>
          </a:p>
          <a:p>
            <a:pPr lvl="1"/>
            <a:r>
              <a:rPr lang="ru-RU" dirty="0" smtClean="0"/>
              <a:t>Легко сохранить граф в </a:t>
            </a:r>
            <a:r>
              <a:rPr lang="en-US" dirty="0" smtClean="0"/>
              <a:t>XML</a:t>
            </a:r>
            <a:endParaRPr lang="ru-RU" dirty="0" smtClean="0"/>
          </a:p>
          <a:p>
            <a:pPr lvl="1"/>
            <a:r>
              <a:rPr lang="ru-RU" dirty="0" smtClean="0"/>
              <a:t>Граф строится на основании этого </a:t>
            </a:r>
            <a:r>
              <a:rPr lang="en-US" dirty="0" smtClean="0"/>
              <a:t>XML</a:t>
            </a:r>
            <a:endParaRPr lang="ru-RU" dirty="0" smtClean="0"/>
          </a:p>
          <a:p>
            <a:pPr lvl="1"/>
            <a:r>
              <a:rPr lang="ru-RU" dirty="0" smtClean="0"/>
              <a:t>Тесты генерируются на основании </a:t>
            </a:r>
            <a:r>
              <a:rPr lang="en-US" dirty="0" smtClean="0"/>
              <a:t>XML</a:t>
            </a:r>
          </a:p>
          <a:p>
            <a:pPr lvl="1"/>
            <a:r>
              <a:rPr lang="ru-RU" dirty="0" smtClean="0"/>
              <a:t>Разные </a:t>
            </a:r>
            <a:r>
              <a:rPr lang="ru-RU" dirty="0"/>
              <a:t>люди могут создавать свои продукты с обеих сторон</a:t>
            </a:r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788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17" y="2070099"/>
            <a:ext cx="8339180" cy="41068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&lt;model&gt;</a:t>
            </a:r>
          </a:p>
          <a:p>
            <a:pPr marL="457200" lvl="1" indent="0">
              <a:buNone/>
            </a:pPr>
            <a:r>
              <a:rPr lang="en-US" dirty="0" smtClean="0"/>
              <a:t>&lt;nodes&gt;</a:t>
            </a:r>
          </a:p>
          <a:p>
            <a:pPr marL="457200" lvl="1" indent="0">
              <a:buNone/>
            </a:pPr>
            <a:r>
              <a:rPr lang="en-US" dirty="0" smtClean="0"/>
              <a:t>	&lt;node name = “Created” type= “start”/&gt;</a:t>
            </a:r>
          </a:p>
          <a:p>
            <a:pPr marL="457200" lvl="1" indent="0">
              <a:buNone/>
            </a:pPr>
            <a:r>
              <a:rPr lang="en-US" dirty="0" smtClean="0"/>
              <a:t>	…</a:t>
            </a:r>
          </a:p>
          <a:p>
            <a:pPr marL="457200" lvl="1" indent="0">
              <a:buNone/>
            </a:pPr>
            <a:r>
              <a:rPr lang="en-US" dirty="0" smtClean="0"/>
              <a:t>	&lt;node name = “Paid”/&gt;</a:t>
            </a:r>
          </a:p>
          <a:p>
            <a:pPr marL="457200" lvl="1" indent="0">
              <a:buNone/>
            </a:pPr>
            <a:r>
              <a:rPr lang="en-US" dirty="0"/>
              <a:t>	&lt;node name = </a:t>
            </a:r>
            <a:r>
              <a:rPr lang="en-US" dirty="0" smtClean="0"/>
              <a:t>“Delivered” </a:t>
            </a:r>
            <a:r>
              <a:rPr lang="en-US" dirty="0"/>
              <a:t>type </a:t>
            </a:r>
            <a:r>
              <a:rPr lang="en-US" dirty="0" smtClean="0"/>
              <a:t>= “end”/&gt;</a:t>
            </a:r>
          </a:p>
          <a:p>
            <a:pPr marL="457200" lvl="1" indent="0">
              <a:buNone/>
            </a:pPr>
            <a:r>
              <a:rPr lang="en-US" dirty="0" smtClean="0"/>
              <a:t>&lt;/nodes</a:t>
            </a:r>
            <a:r>
              <a:rPr lang="en-US" dirty="0"/>
              <a:t>&gt;</a:t>
            </a:r>
          </a:p>
          <a:p>
            <a:pPr marL="457200" lvl="1" indent="0">
              <a:buNone/>
            </a:pPr>
            <a:r>
              <a:rPr lang="en-US" dirty="0" smtClean="0"/>
              <a:t>&lt;transitions&gt;</a:t>
            </a:r>
          </a:p>
          <a:p>
            <a:pPr marL="457200" lvl="1" indent="0">
              <a:buNone/>
            </a:pPr>
            <a:r>
              <a:rPr lang="en-US" dirty="0" smtClean="0"/>
              <a:t>	&lt;transition name = “Deliver” from = “Pay” to= “Delivered”/&gt;</a:t>
            </a:r>
          </a:p>
          <a:p>
            <a:pPr marL="914400" lvl="2" indent="0">
              <a:buNone/>
            </a:pPr>
            <a:r>
              <a:rPr lang="en-US" dirty="0" smtClean="0"/>
              <a:t>…</a:t>
            </a:r>
          </a:p>
          <a:p>
            <a:pPr marL="457200" lvl="1" indent="0">
              <a:buNone/>
            </a:pPr>
            <a:r>
              <a:rPr lang="en-US" dirty="0" smtClean="0"/>
              <a:t>&lt;/transitions&gt;</a:t>
            </a:r>
          </a:p>
          <a:p>
            <a:pPr marL="0" indent="0">
              <a:buNone/>
            </a:pPr>
            <a:r>
              <a:rPr lang="en-US" dirty="0" smtClean="0"/>
              <a:t>&lt;/model</a:t>
            </a:r>
            <a:r>
              <a:rPr lang="en-US" dirty="0"/>
              <a:t>&gt;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56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дает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такого </a:t>
            </a:r>
            <a:r>
              <a:rPr lang="en-US" dirty="0" smtClean="0"/>
              <a:t>XML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ru-RU" dirty="0" smtClean="0"/>
              <a:t>Легко построить тестовый сценарий</a:t>
            </a:r>
            <a:endParaRPr lang="en-US" dirty="0" smtClean="0"/>
          </a:p>
          <a:p>
            <a:pPr lvl="1"/>
            <a:r>
              <a:rPr lang="ru-RU" dirty="0"/>
              <a:t>Легко создать </a:t>
            </a:r>
            <a:r>
              <a:rPr lang="ru-RU" dirty="0" smtClean="0"/>
              <a:t>граф</a:t>
            </a:r>
          </a:p>
          <a:p>
            <a:pPr lvl="1"/>
            <a:r>
              <a:rPr lang="ru-RU" dirty="0" smtClean="0"/>
              <a:t>Легко граф сохранить в такой </a:t>
            </a:r>
            <a:r>
              <a:rPr lang="en-US" dirty="0" smtClean="0"/>
              <a:t>XML</a:t>
            </a:r>
            <a:endParaRPr lang="ru-RU" dirty="0" smtClean="0"/>
          </a:p>
          <a:p>
            <a:pPr lvl="1"/>
            <a:r>
              <a:rPr lang="ru-RU" dirty="0" smtClean="0"/>
              <a:t>Легко на изменить </a:t>
            </a:r>
            <a:r>
              <a:rPr lang="en-US" dirty="0" smtClean="0"/>
              <a:t>XML </a:t>
            </a:r>
            <a:r>
              <a:rPr lang="ru-RU" dirty="0" smtClean="0"/>
              <a:t>имея конечные реализации (добавить новые переходы и состояния)</a:t>
            </a:r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5508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данные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Дополнительные данные в отдельных файлах (связь по имени):</a:t>
            </a:r>
          </a:p>
          <a:p>
            <a:pPr lvl="1"/>
            <a:r>
              <a:rPr lang="ru-RU" dirty="0" smtClean="0"/>
              <a:t>Для построения графа координаты и расположение</a:t>
            </a:r>
          </a:p>
          <a:p>
            <a:pPr lvl="1"/>
            <a:r>
              <a:rPr lang="ru-RU" dirty="0" smtClean="0"/>
              <a:t>Для реализаций названия методов/контекстов реализующих шаги</a:t>
            </a:r>
          </a:p>
          <a:p>
            <a:pPr lvl="1"/>
            <a:r>
              <a:rPr lang="ru-RU" dirty="0" smtClean="0"/>
              <a:t>Входные данные</a:t>
            </a:r>
          </a:p>
          <a:p>
            <a:pPr lvl="1"/>
            <a:r>
              <a:rPr lang="ru-RU" dirty="0" smtClean="0"/>
              <a:t>Веса и теги для переходов (для генерации разных наборов кейсов)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144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Дополнительные возможности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Веса/время исполнения и теги на Дугах, для генерации сценариев наиболее подходящих виду тестирования</a:t>
            </a:r>
          </a:p>
          <a:p>
            <a:r>
              <a:rPr lang="ru-RU" dirty="0" smtClean="0"/>
              <a:t>Ограничения по входным данным на дуги</a:t>
            </a:r>
            <a:r>
              <a:rPr lang="en-US" dirty="0" smtClean="0"/>
              <a:t>. </a:t>
            </a:r>
            <a:r>
              <a:rPr lang="ru-RU" dirty="0"/>
              <a:t>Возможность </a:t>
            </a:r>
            <a:r>
              <a:rPr lang="ru-RU" dirty="0" smtClean="0"/>
              <a:t>генерации сценариев и тестовых наборов для полного покрытия «по параметрам»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516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MTest</a:t>
            </a:r>
            <a:r>
              <a:rPr lang="en-US" dirty="0"/>
              <a:t> </a:t>
            </a:r>
            <a:r>
              <a:rPr lang="en-US" dirty="0" smtClean="0"/>
              <a:t>Framework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70099"/>
            <a:ext cx="8202083" cy="41068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Поддержка состояний/переходов</a:t>
            </a:r>
          </a:p>
          <a:p>
            <a:r>
              <a:rPr lang="ru-RU" dirty="0" smtClean="0"/>
              <a:t>Сборка тестовых сценариев из состояний переходов</a:t>
            </a:r>
          </a:p>
          <a:p>
            <a:r>
              <a:rPr lang="ru-RU" dirty="0" smtClean="0"/>
              <a:t>Генерация Сценариев (путей в графе) по входным данным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Подробнее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://habrahabr.ru/company/ifree/blog/212567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636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 для сотрудничества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графом, отображение/расположение</a:t>
            </a:r>
          </a:p>
          <a:p>
            <a:r>
              <a:rPr lang="ru-RU" dirty="0" smtClean="0"/>
              <a:t>Доработки по обработке модели фильтрация по параметрам переходов, весам и тегам</a:t>
            </a:r>
          </a:p>
          <a:p>
            <a:r>
              <a:rPr lang="ru-RU" dirty="0" smtClean="0"/>
              <a:t>Взаимодействие с генератором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431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Роман Иовлев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romanyister@gmail.com</a:t>
            </a:r>
            <a:endParaRPr lang="en-US" dirty="0" smtClean="0"/>
          </a:p>
          <a:p>
            <a:r>
              <a:rPr lang="ru-RU" dirty="0"/>
              <a:t>Статья: </a:t>
            </a:r>
            <a:r>
              <a:rPr lang="en-US" dirty="0">
                <a:hlinkClick r:id="rId3"/>
              </a:rPr>
              <a:t>http://goo.gl/vDRvi0 </a:t>
            </a:r>
            <a:endParaRPr lang="ru-RU" dirty="0" smtClean="0"/>
          </a:p>
          <a:p>
            <a:r>
              <a:rPr lang="en-US" dirty="0" smtClean="0"/>
              <a:t>Skype</a:t>
            </a:r>
            <a:r>
              <a:rPr lang="en-US" dirty="0" smtClean="0"/>
              <a:t>: </a:t>
            </a:r>
            <a:r>
              <a:rPr lang="en-US" dirty="0" err="1" smtClean="0"/>
              <a:t>roman.Iovlev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32" y="4266611"/>
            <a:ext cx="4803409" cy="2007188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51" y="1699289"/>
            <a:ext cx="1718395" cy="1718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MBT – </a:t>
            </a:r>
            <a:r>
              <a:rPr lang="ru-RU" dirty="0" smtClean="0"/>
              <a:t>что это, </a:t>
            </a:r>
            <a:r>
              <a:rPr lang="en-US" dirty="0" smtClean="0"/>
              <a:t>pro et contra, </a:t>
            </a:r>
            <a:r>
              <a:rPr lang="ru-RU" dirty="0" smtClean="0"/>
              <a:t>обзор инструментов</a:t>
            </a:r>
            <a:endParaRPr lang="en-US" dirty="0" smtClean="0"/>
          </a:p>
          <a:p>
            <a:r>
              <a:rPr lang="ru-RU" dirty="0" smtClean="0"/>
              <a:t>Почему нет широкого применения</a:t>
            </a:r>
          </a:p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i="1" dirty="0" smtClean="0"/>
              <a:t>  Model-based testing for complex software systems is still an evolving field </a:t>
            </a:r>
          </a:p>
          <a:p>
            <a:pPr algn="r">
              <a:buNone/>
            </a:pPr>
            <a:r>
              <a:rPr lang="en-US" sz="4400" i="1" dirty="0" smtClean="0"/>
              <a:t>Wikipedia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MBT is Future of QA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0" y="2070100"/>
            <a:ext cx="7299220" cy="4106863"/>
          </a:xfrm>
        </p:spPr>
      </p:pic>
    </p:spTree>
    <p:extLst>
      <p:ext uri="{BB962C8B-B14F-4D97-AF65-F5344CB8AC3E}">
        <p14:creationId xmlns:p14="http://schemas.microsoft.com/office/powerpoint/2010/main" val="63789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Модель</a:t>
            </a:r>
          </a:p>
          <a:p>
            <a:r>
              <a:rPr lang="ru-RU" sz="4400" dirty="0" smtClean="0"/>
              <a:t>Выделение абстрактных тестовых сценариев</a:t>
            </a:r>
          </a:p>
          <a:p>
            <a:r>
              <a:rPr lang="ru-RU" sz="4400" dirty="0" smtClean="0"/>
              <a:t>Реализация абстрактных тестовых сценариев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  <p:pic>
        <p:nvPicPr>
          <p:cNvPr id="6" name="Содержимое 5" descr="Граф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12" y="2392681"/>
            <a:ext cx="8729688" cy="28331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Тестовый сценарий</a:t>
            </a:r>
            <a:endParaRPr lang="ru-RU" dirty="0"/>
          </a:p>
        </p:txBody>
      </p:sp>
      <p:pic>
        <p:nvPicPr>
          <p:cNvPr id="4" name="Содержимое 3" descr="Тест кей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83" y="2362200"/>
            <a:ext cx="8756697" cy="291116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каждой дуги - Метод для </a:t>
            </a:r>
            <a:r>
              <a:rPr lang="ru-RU" dirty="0" smtClean="0"/>
              <a:t>п</a:t>
            </a:r>
            <a:r>
              <a:rPr lang="ru-RU" dirty="0" smtClean="0"/>
              <a:t>ерехода(из состояния </a:t>
            </a:r>
            <a:r>
              <a:rPr lang="en-US" dirty="0" smtClean="0"/>
              <a:t>A </a:t>
            </a:r>
            <a:r>
              <a:rPr lang="ru-RU" dirty="0" smtClean="0"/>
              <a:t>в </a:t>
            </a:r>
            <a:r>
              <a:rPr lang="ru-RU" dirty="0" smtClean="0"/>
              <a:t>состояние 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Для каждого узла - Эталонный </a:t>
            </a:r>
            <a:r>
              <a:rPr lang="ru-RU" dirty="0" smtClean="0"/>
              <a:t>метод/-ы </a:t>
            </a:r>
            <a:r>
              <a:rPr lang="ru-RU" dirty="0" smtClean="0"/>
              <a:t>для проверки состояния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39354</TotalTime>
  <Words>541</Words>
  <Application>Microsoft Office PowerPoint</Application>
  <PresentationFormat>On-screen Show (4:3)</PresentationFormat>
  <Paragraphs>143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Micro Models Based Testing</vt:lpstr>
      <vt:lpstr>Обо мне</vt:lpstr>
      <vt:lpstr>Оглавление</vt:lpstr>
      <vt:lpstr>MBT</vt:lpstr>
      <vt:lpstr>MBT is Future of QA</vt:lpstr>
      <vt:lpstr>MBT</vt:lpstr>
      <vt:lpstr>Модель</vt:lpstr>
      <vt:lpstr>Тестовый сценарий</vt:lpstr>
      <vt:lpstr>Реализация</vt:lpstr>
      <vt:lpstr>Сценарий</vt:lpstr>
      <vt:lpstr>Покрытия графа</vt:lpstr>
      <vt:lpstr>Pro</vt:lpstr>
      <vt:lpstr>Contra</vt:lpstr>
      <vt:lpstr>Инструменты</vt:lpstr>
      <vt:lpstr>Nobody knows</vt:lpstr>
      <vt:lpstr>Micro модели</vt:lpstr>
      <vt:lpstr>Пример Магазин покупка</vt:lpstr>
      <vt:lpstr>Пример Оказание услуги</vt:lpstr>
      <vt:lpstr>Пример Регистрация</vt:lpstr>
      <vt:lpstr>Интерфейс модель&lt;&gt;реализация</vt:lpstr>
      <vt:lpstr>Пример</vt:lpstr>
      <vt:lpstr>Что это дает</vt:lpstr>
      <vt:lpstr>Дополнительные данные</vt:lpstr>
      <vt:lpstr>Дополнительные возможности</vt:lpstr>
      <vt:lpstr>MTest Framework</vt:lpstr>
      <vt:lpstr>Открыты для сотрудничества</vt:lpstr>
      <vt:lpstr>Вопросы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QA</dc:title>
  <dc:creator>Роман Иовлев</dc:creator>
  <cp:lastModifiedBy>Roman Iovlev</cp:lastModifiedBy>
  <cp:revision>188</cp:revision>
  <dcterms:created xsi:type="dcterms:W3CDTF">2014-09-17T14:28:01Z</dcterms:created>
  <dcterms:modified xsi:type="dcterms:W3CDTF">2015-03-31T17:59:24Z</dcterms:modified>
</cp:coreProperties>
</file>