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97" r:id="rId2"/>
    <p:sldId id="300" r:id="rId3"/>
    <p:sldId id="298" r:id="rId4"/>
    <p:sldId id="360" r:id="rId5"/>
    <p:sldId id="299" r:id="rId6"/>
    <p:sldId id="338" r:id="rId7"/>
    <p:sldId id="339" r:id="rId8"/>
    <p:sldId id="340" r:id="rId9"/>
    <p:sldId id="317" r:id="rId10"/>
    <p:sldId id="341" r:id="rId11"/>
    <p:sldId id="325" r:id="rId12"/>
    <p:sldId id="343" r:id="rId13"/>
    <p:sldId id="316" r:id="rId14"/>
    <p:sldId id="344" r:id="rId15"/>
    <p:sldId id="345" r:id="rId16"/>
    <p:sldId id="348" r:id="rId17"/>
    <p:sldId id="349" r:id="rId18"/>
    <p:sldId id="354" r:id="rId19"/>
    <p:sldId id="356" r:id="rId20"/>
    <p:sldId id="351" r:id="rId21"/>
    <p:sldId id="355" r:id="rId22"/>
    <p:sldId id="358" r:id="rId23"/>
    <p:sldId id="353" r:id="rId24"/>
    <p:sldId id="324" r:id="rId25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0"/>
    <a:srgbClr val="E15050"/>
    <a:srgbClr val="8CD7B4"/>
    <a:srgbClr val="379B6E"/>
    <a:srgbClr val="961414"/>
    <a:srgbClr val="F0E18C"/>
    <a:srgbClr val="E1C841"/>
    <a:srgbClr val="A5B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75" autoAdjust="0"/>
    <p:restoredTop sz="94723" autoAdjust="0"/>
  </p:normalViewPr>
  <p:slideViewPr>
    <p:cSldViewPr snapToGrid="0" snapToObjects="1">
      <p:cViewPr varScale="1">
        <p:scale>
          <a:sx n="70" d="100"/>
          <a:sy n="70" d="100"/>
        </p:scale>
        <p:origin x="15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3756" y="-78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734A6D-6A31-46BF-BC3E-800B7961D3E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CF56AD6-18F3-4F14-9213-821575FE461A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E0771096-D6F7-4A9E-82D2-3FCC8BF36507}" type="parTrans" cxnId="{48A8B7D9-6AEA-4D33-AE82-8706491909B7}">
      <dgm:prSet/>
      <dgm:spPr/>
      <dgm:t>
        <a:bodyPr/>
        <a:lstStyle/>
        <a:p>
          <a:endParaRPr lang="en-US"/>
        </a:p>
      </dgm:t>
    </dgm:pt>
    <dgm:pt modelId="{9526D0EF-37AA-4756-A562-5606F372B7EE}" type="sibTrans" cxnId="{48A8B7D9-6AEA-4D33-AE82-8706491909B7}">
      <dgm:prSet/>
      <dgm:spPr/>
      <dgm:t>
        <a:bodyPr/>
        <a:lstStyle/>
        <a:p>
          <a:endParaRPr lang="en-US"/>
        </a:p>
      </dgm:t>
    </dgm:pt>
    <dgm:pt modelId="{D68D1363-588E-43EA-A98D-4273DB6AD704}">
      <dgm:prSet phldrT="[Text]"/>
      <dgm:spPr/>
      <dgm:t>
        <a:bodyPr/>
        <a:lstStyle/>
        <a:p>
          <a:r>
            <a:rPr lang="en-US" dirty="0" err="1" smtClean="0"/>
            <a:t>TestAPI</a:t>
          </a:r>
          <a:endParaRPr lang="en-US" dirty="0"/>
        </a:p>
      </dgm:t>
    </dgm:pt>
    <dgm:pt modelId="{C8DD1137-239D-419B-83D4-86B8592AA6D3}" type="parTrans" cxnId="{292E9402-7B21-4885-9457-CC93F7C8E72A}">
      <dgm:prSet/>
      <dgm:spPr/>
      <dgm:t>
        <a:bodyPr/>
        <a:lstStyle/>
        <a:p>
          <a:endParaRPr lang="en-US"/>
        </a:p>
      </dgm:t>
    </dgm:pt>
    <dgm:pt modelId="{138091C6-05AA-48C0-AEB6-D6D3B4FC735D}" type="sibTrans" cxnId="{292E9402-7B21-4885-9457-CC93F7C8E72A}">
      <dgm:prSet/>
      <dgm:spPr/>
      <dgm:t>
        <a:bodyPr/>
        <a:lstStyle/>
        <a:p>
          <a:endParaRPr lang="en-US"/>
        </a:p>
      </dgm:t>
    </dgm:pt>
    <dgm:pt modelId="{018A6F14-E247-49B5-8305-D8D57F784E9F}">
      <dgm:prSet phldrT="[Text]"/>
      <dgm:spPr/>
      <dgm:t>
        <a:bodyPr/>
        <a:lstStyle/>
        <a:p>
          <a:r>
            <a:rPr lang="en-US" dirty="0" smtClean="0"/>
            <a:t>Application</a:t>
          </a:r>
          <a:endParaRPr lang="en-US" dirty="0"/>
        </a:p>
      </dgm:t>
    </dgm:pt>
    <dgm:pt modelId="{F0276E4F-CA7D-41F2-B623-B610A0D4C2E1}" type="parTrans" cxnId="{18CF6A7B-A01C-40C1-8FCD-E92D02237E57}">
      <dgm:prSet/>
      <dgm:spPr/>
      <dgm:t>
        <a:bodyPr/>
        <a:lstStyle/>
        <a:p>
          <a:endParaRPr lang="en-US"/>
        </a:p>
      </dgm:t>
    </dgm:pt>
    <dgm:pt modelId="{415668E5-1E96-4822-88AB-EC9798EEB397}" type="sibTrans" cxnId="{18CF6A7B-A01C-40C1-8FCD-E92D02237E57}">
      <dgm:prSet/>
      <dgm:spPr/>
      <dgm:t>
        <a:bodyPr/>
        <a:lstStyle/>
        <a:p>
          <a:endParaRPr lang="en-US"/>
        </a:p>
      </dgm:t>
    </dgm:pt>
    <dgm:pt modelId="{4CB7B8FC-491F-4817-8CCB-E9CE423AD144}" type="pres">
      <dgm:prSet presAssocID="{31734A6D-6A31-46BF-BC3E-800B7961D3E8}" presName="Name0" presStyleCnt="0">
        <dgm:presLayoutVars>
          <dgm:dir/>
          <dgm:resizeHandles val="exact"/>
        </dgm:presLayoutVars>
      </dgm:prSet>
      <dgm:spPr/>
    </dgm:pt>
    <dgm:pt modelId="{BA421003-68AA-4EF1-A7E5-8EA9D7C2F8F3}" type="pres">
      <dgm:prSet presAssocID="{DCF56AD6-18F3-4F14-9213-821575FE46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813643-8AB3-4586-882B-936C8022FE5E}" type="pres">
      <dgm:prSet presAssocID="{9526D0EF-37AA-4756-A562-5606F372B7E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FF1639D-D826-4979-A3F9-6B0622DDBB9C}" type="pres">
      <dgm:prSet presAssocID="{9526D0EF-37AA-4756-A562-5606F372B7E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16EE637-2AF0-4410-B021-34F61A48611D}" type="pres">
      <dgm:prSet presAssocID="{D68D1363-588E-43EA-A98D-4273DB6AD70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CD6A0-9930-4AAB-8AE3-1BC345D478E5}" type="pres">
      <dgm:prSet presAssocID="{138091C6-05AA-48C0-AEB6-D6D3B4FC735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A1FE0885-64B9-45EC-940B-F93C0486694B}" type="pres">
      <dgm:prSet presAssocID="{138091C6-05AA-48C0-AEB6-D6D3B4FC735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D87DF7D-D547-485D-A5FA-DEE8F576F1D2}" type="pres">
      <dgm:prSet presAssocID="{018A6F14-E247-49B5-8305-D8D57F784E9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A90111-2015-4F65-B669-A18C6EA62273}" type="presOf" srcId="{138091C6-05AA-48C0-AEB6-D6D3B4FC735D}" destId="{8E5CD6A0-9930-4AAB-8AE3-1BC345D478E5}" srcOrd="0" destOrd="0" presId="urn:microsoft.com/office/officeart/2005/8/layout/process1"/>
    <dgm:cxn modelId="{31A1A4E4-103E-484A-B244-1F76CD063365}" type="presOf" srcId="{9526D0EF-37AA-4756-A562-5606F372B7EE}" destId="{0FF1639D-D826-4979-A3F9-6B0622DDBB9C}" srcOrd="1" destOrd="0" presId="urn:microsoft.com/office/officeart/2005/8/layout/process1"/>
    <dgm:cxn modelId="{4C151BF1-D89A-4F05-829D-0D9063F127E7}" type="presOf" srcId="{D68D1363-588E-43EA-A98D-4273DB6AD704}" destId="{516EE637-2AF0-4410-B021-34F61A48611D}" srcOrd="0" destOrd="0" presId="urn:microsoft.com/office/officeart/2005/8/layout/process1"/>
    <dgm:cxn modelId="{BED16D90-8EC0-47FA-BA29-25175B003E2B}" type="presOf" srcId="{31734A6D-6A31-46BF-BC3E-800B7961D3E8}" destId="{4CB7B8FC-491F-4817-8CCB-E9CE423AD144}" srcOrd="0" destOrd="0" presId="urn:microsoft.com/office/officeart/2005/8/layout/process1"/>
    <dgm:cxn modelId="{90A5C63A-DE28-4DCC-8D87-BDFD23E8D54A}" type="presOf" srcId="{DCF56AD6-18F3-4F14-9213-821575FE461A}" destId="{BA421003-68AA-4EF1-A7E5-8EA9D7C2F8F3}" srcOrd="0" destOrd="0" presId="urn:microsoft.com/office/officeart/2005/8/layout/process1"/>
    <dgm:cxn modelId="{48A8B7D9-6AEA-4D33-AE82-8706491909B7}" srcId="{31734A6D-6A31-46BF-BC3E-800B7961D3E8}" destId="{DCF56AD6-18F3-4F14-9213-821575FE461A}" srcOrd="0" destOrd="0" parTransId="{E0771096-D6F7-4A9E-82D2-3FCC8BF36507}" sibTransId="{9526D0EF-37AA-4756-A562-5606F372B7EE}"/>
    <dgm:cxn modelId="{5BE7EC97-03E8-40DA-B500-81E25114AB4E}" type="presOf" srcId="{138091C6-05AA-48C0-AEB6-D6D3B4FC735D}" destId="{A1FE0885-64B9-45EC-940B-F93C0486694B}" srcOrd="1" destOrd="0" presId="urn:microsoft.com/office/officeart/2005/8/layout/process1"/>
    <dgm:cxn modelId="{292E9402-7B21-4885-9457-CC93F7C8E72A}" srcId="{31734A6D-6A31-46BF-BC3E-800B7961D3E8}" destId="{D68D1363-588E-43EA-A98D-4273DB6AD704}" srcOrd="1" destOrd="0" parTransId="{C8DD1137-239D-419B-83D4-86B8592AA6D3}" sibTransId="{138091C6-05AA-48C0-AEB6-D6D3B4FC735D}"/>
    <dgm:cxn modelId="{C7EE2907-D13B-4606-8802-3D4E1E127FFE}" type="presOf" srcId="{018A6F14-E247-49B5-8305-D8D57F784E9F}" destId="{5D87DF7D-D547-485D-A5FA-DEE8F576F1D2}" srcOrd="0" destOrd="0" presId="urn:microsoft.com/office/officeart/2005/8/layout/process1"/>
    <dgm:cxn modelId="{8D6FDDC7-8B94-4E7B-83DC-50CCDFD0174E}" type="presOf" srcId="{9526D0EF-37AA-4756-A562-5606F372B7EE}" destId="{42813643-8AB3-4586-882B-936C8022FE5E}" srcOrd="0" destOrd="0" presId="urn:microsoft.com/office/officeart/2005/8/layout/process1"/>
    <dgm:cxn modelId="{18CF6A7B-A01C-40C1-8FCD-E92D02237E57}" srcId="{31734A6D-6A31-46BF-BC3E-800B7961D3E8}" destId="{018A6F14-E247-49B5-8305-D8D57F784E9F}" srcOrd="2" destOrd="0" parTransId="{F0276E4F-CA7D-41F2-B623-B610A0D4C2E1}" sibTransId="{415668E5-1E96-4822-88AB-EC9798EEB397}"/>
    <dgm:cxn modelId="{3B2AE8DE-CC67-41EA-A6F5-21B8F01F7E72}" type="presParOf" srcId="{4CB7B8FC-491F-4817-8CCB-E9CE423AD144}" destId="{BA421003-68AA-4EF1-A7E5-8EA9D7C2F8F3}" srcOrd="0" destOrd="0" presId="urn:microsoft.com/office/officeart/2005/8/layout/process1"/>
    <dgm:cxn modelId="{2865CD71-45EA-4BE5-81BC-46BF64DF1FE0}" type="presParOf" srcId="{4CB7B8FC-491F-4817-8CCB-E9CE423AD144}" destId="{42813643-8AB3-4586-882B-936C8022FE5E}" srcOrd="1" destOrd="0" presId="urn:microsoft.com/office/officeart/2005/8/layout/process1"/>
    <dgm:cxn modelId="{9F0CFCC2-B213-4803-A90C-3CE67210CBC9}" type="presParOf" srcId="{42813643-8AB3-4586-882B-936C8022FE5E}" destId="{0FF1639D-D826-4979-A3F9-6B0622DDBB9C}" srcOrd="0" destOrd="0" presId="urn:microsoft.com/office/officeart/2005/8/layout/process1"/>
    <dgm:cxn modelId="{1E47AAB8-9D17-46B1-AEB9-BD45535D2519}" type="presParOf" srcId="{4CB7B8FC-491F-4817-8CCB-E9CE423AD144}" destId="{516EE637-2AF0-4410-B021-34F61A48611D}" srcOrd="2" destOrd="0" presId="urn:microsoft.com/office/officeart/2005/8/layout/process1"/>
    <dgm:cxn modelId="{19297CA2-3426-4587-AFFA-C97114E21B50}" type="presParOf" srcId="{4CB7B8FC-491F-4817-8CCB-E9CE423AD144}" destId="{8E5CD6A0-9930-4AAB-8AE3-1BC345D478E5}" srcOrd="3" destOrd="0" presId="urn:microsoft.com/office/officeart/2005/8/layout/process1"/>
    <dgm:cxn modelId="{9CEB70F8-4AC8-430E-9991-961065163F0E}" type="presParOf" srcId="{8E5CD6A0-9930-4AAB-8AE3-1BC345D478E5}" destId="{A1FE0885-64B9-45EC-940B-F93C0486694B}" srcOrd="0" destOrd="0" presId="urn:microsoft.com/office/officeart/2005/8/layout/process1"/>
    <dgm:cxn modelId="{6FF489BB-815D-4BE6-99A5-F8825CA780C6}" type="presParOf" srcId="{4CB7B8FC-491F-4817-8CCB-E9CE423AD144}" destId="{5D87DF7D-D547-485D-A5FA-DEE8F576F1D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734A6D-6A31-46BF-BC3E-800B7961D3E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F56AD6-18F3-4F14-9213-821575FE461A}">
      <dgm:prSet phldrT="[Text]"/>
      <dgm:spPr/>
      <dgm:t>
        <a:bodyPr/>
        <a:lstStyle/>
        <a:p>
          <a:r>
            <a:rPr lang="en-US" dirty="0" smtClean="0"/>
            <a:t>Gherkin</a:t>
          </a:r>
          <a:endParaRPr lang="en-US" dirty="0"/>
        </a:p>
      </dgm:t>
    </dgm:pt>
    <dgm:pt modelId="{E0771096-D6F7-4A9E-82D2-3FCC8BF36507}" type="parTrans" cxnId="{48A8B7D9-6AEA-4D33-AE82-8706491909B7}">
      <dgm:prSet/>
      <dgm:spPr/>
      <dgm:t>
        <a:bodyPr/>
        <a:lstStyle/>
        <a:p>
          <a:endParaRPr lang="en-US"/>
        </a:p>
      </dgm:t>
    </dgm:pt>
    <dgm:pt modelId="{9526D0EF-37AA-4756-A562-5606F372B7EE}" type="sibTrans" cxnId="{48A8B7D9-6AEA-4D33-AE82-8706491909B7}">
      <dgm:prSet/>
      <dgm:spPr/>
      <dgm:t>
        <a:bodyPr/>
        <a:lstStyle/>
        <a:p>
          <a:endParaRPr lang="en-US"/>
        </a:p>
      </dgm:t>
    </dgm:pt>
    <dgm:pt modelId="{D68D1363-588E-43EA-A98D-4273DB6AD704}">
      <dgm:prSet phldrT="[Text]"/>
      <dgm:spPr/>
      <dgm:t>
        <a:bodyPr/>
        <a:lstStyle/>
        <a:p>
          <a:r>
            <a:rPr lang="en-US" dirty="0" smtClean="0"/>
            <a:t>Test API</a:t>
          </a:r>
          <a:endParaRPr lang="en-US" dirty="0"/>
        </a:p>
      </dgm:t>
    </dgm:pt>
    <dgm:pt modelId="{C8DD1137-239D-419B-83D4-86B8592AA6D3}" type="parTrans" cxnId="{292E9402-7B21-4885-9457-CC93F7C8E72A}">
      <dgm:prSet/>
      <dgm:spPr/>
      <dgm:t>
        <a:bodyPr/>
        <a:lstStyle/>
        <a:p>
          <a:endParaRPr lang="en-US"/>
        </a:p>
      </dgm:t>
    </dgm:pt>
    <dgm:pt modelId="{138091C6-05AA-48C0-AEB6-D6D3B4FC735D}" type="sibTrans" cxnId="{292E9402-7B21-4885-9457-CC93F7C8E72A}">
      <dgm:prSet/>
      <dgm:spPr/>
      <dgm:t>
        <a:bodyPr/>
        <a:lstStyle/>
        <a:p>
          <a:endParaRPr lang="en-US"/>
        </a:p>
      </dgm:t>
    </dgm:pt>
    <dgm:pt modelId="{018A6F14-E247-49B5-8305-D8D57F784E9F}">
      <dgm:prSet phldrT="[Text]"/>
      <dgm:spPr/>
      <dgm:t>
        <a:bodyPr/>
        <a:lstStyle/>
        <a:p>
          <a:r>
            <a:rPr lang="en-US" dirty="0" smtClean="0"/>
            <a:t>Application</a:t>
          </a:r>
          <a:endParaRPr lang="en-US" dirty="0"/>
        </a:p>
      </dgm:t>
    </dgm:pt>
    <dgm:pt modelId="{F0276E4F-CA7D-41F2-B623-B610A0D4C2E1}" type="parTrans" cxnId="{18CF6A7B-A01C-40C1-8FCD-E92D02237E57}">
      <dgm:prSet/>
      <dgm:spPr/>
      <dgm:t>
        <a:bodyPr/>
        <a:lstStyle/>
        <a:p>
          <a:endParaRPr lang="en-US"/>
        </a:p>
      </dgm:t>
    </dgm:pt>
    <dgm:pt modelId="{415668E5-1E96-4822-88AB-EC9798EEB397}" type="sibTrans" cxnId="{18CF6A7B-A01C-40C1-8FCD-E92D02237E57}">
      <dgm:prSet/>
      <dgm:spPr/>
      <dgm:t>
        <a:bodyPr/>
        <a:lstStyle/>
        <a:p>
          <a:endParaRPr lang="en-US"/>
        </a:p>
      </dgm:t>
    </dgm:pt>
    <dgm:pt modelId="{767A4A13-7943-4CF3-A39D-782C4E75A4A5}">
      <dgm:prSet phldrT="[Text]"/>
      <dgm:spPr/>
      <dgm:t>
        <a:bodyPr/>
        <a:lstStyle/>
        <a:p>
          <a:r>
            <a:rPr lang="en-US" dirty="0" smtClean="0"/>
            <a:t>SpecFlow engine</a:t>
          </a:r>
          <a:endParaRPr lang="en-US" dirty="0"/>
        </a:p>
      </dgm:t>
    </dgm:pt>
    <dgm:pt modelId="{A123BE1C-3F7D-4809-85B0-EFB93C084FBC}" type="parTrans" cxnId="{D9D12436-4062-447A-BE74-42998E6D05FB}">
      <dgm:prSet/>
      <dgm:spPr/>
      <dgm:t>
        <a:bodyPr/>
        <a:lstStyle/>
        <a:p>
          <a:endParaRPr lang="en-US"/>
        </a:p>
      </dgm:t>
    </dgm:pt>
    <dgm:pt modelId="{551380D6-6A58-4357-8241-86F6202E1A65}" type="sibTrans" cxnId="{D9D12436-4062-447A-BE74-42998E6D05FB}">
      <dgm:prSet/>
      <dgm:spPr/>
      <dgm:t>
        <a:bodyPr/>
        <a:lstStyle/>
        <a:p>
          <a:endParaRPr lang="en-US"/>
        </a:p>
      </dgm:t>
    </dgm:pt>
    <dgm:pt modelId="{163CC755-4BC4-4419-A543-BE88E315E09F}">
      <dgm:prSet phldrT="[Text]"/>
      <dgm:spPr/>
      <dgm:t>
        <a:bodyPr/>
        <a:lstStyle/>
        <a:p>
          <a:r>
            <a:rPr lang="en-US" dirty="0" smtClean="0"/>
            <a:t>Bindings</a:t>
          </a:r>
          <a:endParaRPr lang="en-US" dirty="0"/>
        </a:p>
      </dgm:t>
    </dgm:pt>
    <dgm:pt modelId="{A8CB3C0B-872C-466B-ABD2-04C389F87DA6}" type="parTrans" cxnId="{A1FF8933-FBB9-48BF-9714-F11024922B4A}">
      <dgm:prSet/>
      <dgm:spPr/>
      <dgm:t>
        <a:bodyPr/>
        <a:lstStyle/>
        <a:p>
          <a:endParaRPr lang="en-US"/>
        </a:p>
      </dgm:t>
    </dgm:pt>
    <dgm:pt modelId="{991860DC-772C-4AD7-A3E7-74907BE5FB09}" type="sibTrans" cxnId="{A1FF8933-FBB9-48BF-9714-F11024922B4A}">
      <dgm:prSet/>
      <dgm:spPr/>
      <dgm:t>
        <a:bodyPr/>
        <a:lstStyle/>
        <a:p>
          <a:endParaRPr lang="en-US"/>
        </a:p>
      </dgm:t>
    </dgm:pt>
    <dgm:pt modelId="{4CB7B8FC-491F-4817-8CCB-E9CE423AD144}" type="pres">
      <dgm:prSet presAssocID="{31734A6D-6A31-46BF-BC3E-800B7961D3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421003-68AA-4EF1-A7E5-8EA9D7C2F8F3}" type="pres">
      <dgm:prSet presAssocID="{DCF56AD6-18F3-4F14-9213-821575FE461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813643-8AB3-4586-882B-936C8022FE5E}" type="pres">
      <dgm:prSet presAssocID="{9526D0EF-37AA-4756-A562-5606F372B7E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0FF1639D-D826-4979-A3F9-6B0622DDBB9C}" type="pres">
      <dgm:prSet presAssocID="{9526D0EF-37AA-4756-A562-5606F372B7E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75BA1B9-DAFE-49BD-8541-31BDBD51BAD5}" type="pres">
      <dgm:prSet presAssocID="{767A4A13-7943-4CF3-A39D-782C4E75A4A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DCBC01-90FA-4C77-9F81-58C77FF671AF}" type="pres">
      <dgm:prSet presAssocID="{551380D6-6A58-4357-8241-86F6202E1A6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C446103-6930-483F-8B76-7D7195CBFACF}" type="pres">
      <dgm:prSet presAssocID="{551380D6-6A58-4357-8241-86F6202E1A6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CD5D7918-2687-4758-A3ED-8C95D500943F}" type="pres">
      <dgm:prSet presAssocID="{163CC755-4BC4-4419-A543-BE88E315E09F}" presName="node" presStyleLbl="node1" presStyleIdx="2" presStyleCnt="5" custLinFactNeighborY="20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E39C6-8245-428B-BCF6-5CE06C39103C}" type="pres">
      <dgm:prSet presAssocID="{991860DC-772C-4AD7-A3E7-74907BE5FB09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FDD557A-8CC7-4DAE-8771-67BBCB4E847B}" type="pres">
      <dgm:prSet presAssocID="{991860DC-772C-4AD7-A3E7-74907BE5FB09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516EE637-2AF0-4410-B021-34F61A48611D}" type="pres">
      <dgm:prSet presAssocID="{D68D1363-588E-43EA-A98D-4273DB6AD70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CD6A0-9930-4AAB-8AE3-1BC345D478E5}" type="pres">
      <dgm:prSet presAssocID="{138091C6-05AA-48C0-AEB6-D6D3B4FC735D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1FE0885-64B9-45EC-940B-F93C0486694B}" type="pres">
      <dgm:prSet presAssocID="{138091C6-05AA-48C0-AEB6-D6D3B4FC735D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5D87DF7D-D547-485D-A5FA-DEE8F576F1D2}" type="pres">
      <dgm:prSet presAssocID="{018A6F14-E247-49B5-8305-D8D57F784E9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9AC525-EB3E-43EF-9C99-FBC12DD5370E}" type="presOf" srcId="{018A6F14-E247-49B5-8305-D8D57F784E9F}" destId="{5D87DF7D-D547-485D-A5FA-DEE8F576F1D2}" srcOrd="0" destOrd="0" presId="urn:microsoft.com/office/officeart/2005/8/layout/process1"/>
    <dgm:cxn modelId="{AC55D730-5FFF-4E39-BAAE-E67AD74EC069}" type="presOf" srcId="{DCF56AD6-18F3-4F14-9213-821575FE461A}" destId="{BA421003-68AA-4EF1-A7E5-8EA9D7C2F8F3}" srcOrd="0" destOrd="0" presId="urn:microsoft.com/office/officeart/2005/8/layout/process1"/>
    <dgm:cxn modelId="{4097D19F-A416-43E7-A201-8ADA425D22AC}" type="presOf" srcId="{767A4A13-7943-4CF3-A39D-782C4E75A4A5}" destId="{875BA1B9-DAFE-49BD-8541-31BDBD51BAD5}" srcOrd="0" destOrd="0" presId="urn:microsoft.com/office/officeart/2005/8/layout/process1"/>
    <dgm:cxn modelId="{B482CB2D-A539-4971-A7C9-FD917757FE21}" type="presOf" srcId="{551380D6-6A58-4357-8241-86F6202E1A65}" destId="{3EDCBC01-90FA-4C77-9F81-58C77FF671AF}" srcOrd="0" destOrd="0" presId="urn:microsoft.com/office/officeart/2005/8/layout/process1"/>
    <dgm:cxn modelId="{DC043639-3734-4A97-A61F-30C56F5B06C5}" type="presOf" srcId="{138091C6-05AA-48C0-AEB6-D6D3B4FC735D}" destId="{8E5CD6A0-9930-4AAB-8AE3-1BC345D478E5}" srcOrd="0" destOrd="0" presId="urn:microsoft.com/office/officeart/2005/8/layout/process1"/>
    <dgm:cxn modelId="{AF2D1879-377A-4641-B428-A94C1673194A}" type="presOf" srcId="{551380D6-6A58-4357-8241-86F6202E1A65}" destId="{6C446103-6930-483F-8B76-7D7195CBFACF}" srcOrd="1" destOrd="0" presId="urn:microsoft.com/office/officeart/2005/8/layout/process1"/>
    <dgm:cxn modelId="{FD4940A1-6B78-491D-8BB1-F2BB7699B77D}" type="presOf" srcId="{31734A6D-6A31-46BF-BC3E-800B7961D3E8}" destId="{4CB7B8FC-491F-4817-8CCB-E9CE423AD144}" srcOrd="0" destOrd="0" presId="urn:microsoft.com/office/officeart/2005/8/layout/process1"/>
    <dgm:cxn modelId="{0A3F47FA-0F1E-4132-B2E9-D142398095A3}" type="presOf" srcId="{138091C6-05AA-48C0-AEB6-D6D3B4FC735D}" destId="{A1FE0885-64B9-45EC-940B-F93C0486694B}" srcOrd="1" destOrd="0" presId="urn:microsoft.com/office/officeart/2005/8/layout/process1"/>
    <dgm:cxn modelId="{78715333-D174-40BC-A013-C31BFB06AC2F}" type="presOf" srcId="{163CC755-4BC4-4419-A543-BE88E315E09F}" destId="{CD5D7918-2687-4758-A3ED-8C95D500943F}" srcOrd="0" destOrd="0" presId="urn:microsoft.com/office/officeart/2005/8/layout/process1"/>
    <dgm:cxn modelId="{A1FF8933-FBB9-48BF-9714-F11024922B4A}" srcId="{31734A6D-6A31-46BF-BC3E-800B7961D3E8}" destId="{163CC755-4BC4-4419-A543-BE88E315E09F}" srcOrd="2" destOrd="0" parTransId="{A8CB3C0B-872C-466B-ABD2-04C389F87DA6}" sibTransId="{991860DC-772C-4AD7-A3E7-74907BE5FB09}"/>
    <dgm:cxn modelId="{72437C0E-EEFE-4967-A8EB-FE9E093F8C9E}" type="presOf" srcId="{D68D1363-588E-43EA-A98D-4273DB6AD704}" destId="{516EE637-2AF0-4410-B021-34F61A48611D}" srcOrd="0" destOrd="0" presId="urn:microsoft.com/office/officeart/2005/8/layout/process1"/>
    <dgm:cxn modelId="{4474CCD6-BCD7-42D8-9D91-64077C9C616B}" type="presOf" srcId="{991860DC-772C-4AD7-A3E7-74907BE5FB09}" destId="{D45E39C6-8245-428B-BCF6-5CE06C39103C}" srcOrd="0" destOrd="0" presId="urn:microsoft.com/office/officeart/2005/8/layout/process1"/>
    <dgm:cxn modelId="{D9D12436-4062-447A-BE74-42998E6D05FB}" srcId="{31734A6D-6A31-46BF-BC3E-800B7961D3E8}" destId="{767A4A13-7943-4CF3-A39D-782C4E75A4A5}" srcOrd="1" destOrd="0" parTransId="{A123BE1C-3F7D-4809-85B0-EFB93C084FBC}" sibTransId="{551380D6-6A58-4357-8241-86F6202E1A65}"/>
    <dgm:cxn modelId="{97ABCFC1-F8E0-45EC-AFF8-0D37DB3B45A1}" type="presOf" srcId="{9526D0EF-37AA-4756-A562-5606F372B7EE}" destId="{0FF1639D-D826-4979-A3F9-6B0622DDBB9C}" srcOrd="1" destOrd="0" presId="urn:microsoft.com/office/officeart/2005/8/layout/process1"/>
    <dgm:cxn modelId="{A2244094-6C70-4C03-AEFD-C9DAB441CCE6}" type="presOf" srcId="{991860DC-772C-4AD7-A3E7-74907BE5FB09}" destId="{0FDD557A-8CC7-4DAE-8771-67BBCB4E847B}" srcOrd="1" destOrd="0" presId="urn:microsoft.com/office/officeart/2005/8/layout/process1"/>
    <dgm:cxn modelId="{18CF6A7B-A01C-40C1-8FCD-E92D02237E57}" srcId="{31734A6D-6A31-46BF-BC3E-800B7961D3E8}" destId="{018A6F14-E247-49B5-8305-D8D57F784E9F}" srcOrd="4" destOrd="0" parTransId="{F0276E4F-CA7D-41F2-B623-B610A0D4C2E1}" sibTransId="{415668E5-1E96-4822-88AB-EC9798EEB397}"/>
    <dgm:cxn modelId="{48A8B7D9-6AEA-4D33-AE82-8706491909B7}" srcId="{31734A6D-6A31-46BF-BC3E-800B7961D3E8}" destId="{DCF56AD6-18F3-4F14-9213-821575FE461A}" srcOrd="0" destOrd="0" parTransId="{E0771096-D6F7-4A9E-82D2-3FCC8BF36507}" sibTransId="{9526D0EF-37AA-4756-A562-5606F372B7EE}"/>
    <dgm:cxn modelId="{292E9402-7B21-4885-9457-CC93F7C8E72A}" srcId="{31734A6D-6A31-46BF-BC3E-800B7961D3E8}" destId="{D68D1363-588E-43EA-A98D-4273DB6AD704}" srcOrd="3" destOrd="0" parTransId="{C8DD1137-239D-419B-83D4-86B8592AA6D3}" sibTransId="{138091C6-05AA-48C0-AEB6-D6D3B4FC735D}"/>
    <dgm:cxn modelId="{D6D9CE2C-BA01-4254-A849-AB951D0E5357}" type="presOf" srcId="{9526D0EF-37AA-4756-A562-5606F372B7EE}" destId="{42813643-8AB3-4586-882B-936C8022FE5E}" srcOrd="0" destOrd="0" presId="urn:microsoft.com/office/officeart/2005/8/layout/process1"/>
    <dgm:cxn modelId="{211D4D1F-D4D6-4EEE-83F8-AAFD15EE6AAE}" type="presParOf" srcId="{4CB7B8FC-491F-4817-8CCB-E9CE423AD144}" destId="{BA421003-68AA-4EF1-A7E5-8EA9D7C2F8F3}" srcOrd="0" destOrd="0" presId="urn:microsoft.com/office/officeart/2005/8/layout/process1"/>
    <dgm:cxn modelId="{0EFAC16F-2858-4054-9469-149B2286E2A2}" type="presParOf" srcId="{4CB7B8FC-491F-4817-8CCB-E9CE423AD144}" destId="{42813643-8AB3-4586-882B-936C8022FE5E}" srcOrd="1" destOrd="0" presId="urn:microsoft.com/office/officeart/2005/8/layout/process1"/>
    <dgm:cxn modelId="{1A597F3E-D09D-4BEA-BF64-73EE8B636596}" type="presParOf" srcId="{42813643-8AB3-4586-882B-936C8022FE5E}" destId="{0FF1639D-D826-4979-A3F9-6B0622DDBB9C}" srcOrd="0" destOrd="0" presId="urn:microsoft.com/office/officeart/2005/8/layout/process1"/>
    <dgm:cxn modelId="{979F5F36-67F0-49A3-A691-C65820B84561}" type="presParOf" srcId="{4CB7B8FC-491F-4817-8CCB-E9CE423AD144}" destId="{875BA1B9-DAFE-49BD-8541-31BDBD51BAD5}" srcOrd="2" destOrd="0" presId="urn:microsoft.com/office/officeart/2005/8/layout/process1"/>
    <dgm:cxn modelId="{B0047590-6752-4CDC-921E-E564F39CFDF4}" type="presParOf" srcId="{4CB7B8FC-491F-4817-8CCB-E9CE423AD144}" destId="{3EDCBC01-90FA-4C77-9F81-58C77FF671AF}" srcOrd="3" destOrd="0" presId="urn:microsoft.com/office/officeart/2005/8/layout/process1"/>
    <dgm:cxn modelId="{3FA9977D-BE39-454E-969E-9171A43C223B}" type="presParOf" srcId="{3EDCBC01-90FA-4C77-9F81-58C77FF671AF}" destId="{6C446103-6930-483F-8B76-7D7195CBFACF}" srcOrd="0" destOrd="0" presId="urn:microsoft.com/office/officeart/2005/8/layout/process1"/>
    <dgm:cxn modelId="{AD67538F-BAAB-434C-AC35-88C8C9DD6750}" type="presParOf" srcId="{4CB7B8FC-491F-4817-8CCB-E9CE423AD144}" destId="{CD5D7918-2687-4758-A3ED-8C95D500943F}" srcOrd="4" destOrd="0" presId="urn:microsoft.com/office/officeart/2005/8/layout/process1"/>
    <dgm:cxn modelId="{2C7488E9-C2C0-4594-85EE-43750AB102FB}" type="presParOf" srcId="{4CB7B8FC-491F-4817-8CCB-E9CE423AD144}" destId="{D45E39C6-8245-428B-BCF6-5CE06C39103C}" srcOrd="5" destOrd="0" presId="urn:microsoft.com/office/officeart/2005/8/layout/process1"/>
    <dgm:cxn modelId="{2E04A21D-FF10-4244-A513-ED48A0D9A1B2}" type="presParOf" srcId="{D45E39C6-8245-428B-BCF6-5CE06C39103C}" destId="{0FDD557A-8CC7-4DAE-8771-67BBCB4E847B}" srcOrd="0" destOrd="0" presId="urn:microsoft.com/office/officeart/2005/8/layout/process1"/>
    <dgm:cxn modelId="{A34E728E-28F7-43BF-87EF-63A7C26D5E75}" type="presParOf" srcId="{4CB7B8FC-491F-4817-8CCB-E9CE423AD144}" destId="{516EE637-2AF0-4410-B021-34F61A48611D}" srcOrd="6" destOrd="0" presId="urn:microsoft.com/office/officeart/2005/8/layout/process1"/>
    <dgm:cxn modelId="{0D9DB5E7-698C-4F3D-AD65-A1BEF4194EB5}" type="presParOf" srcId="{4CB7B8FC-491F-4817-8CCB-E9CE423AD144}" destId="{8E5CD6A0-9930-4AAB-8AE3-1BC345D478E5}" srcOrd="7" destOrd="0" presId="urn:microsoft.com/office/officeart/2005/8/layout/process1"/>
    <dgm:cxn modelId="{A1A05733-5C6D-4934-9249-21B052B1F28F}" type="presParOf" srcId="{8E5CD6A0-9930-4AAB-8AE3-1BC345D478E5}" destId="{A1FE0885-64B9-45EC-940B-F93C0486694B}" srcOrd="0" destOrd="0" presId="urn:microsoft.com/office/officeart/2005/8/layout/process1"/>
    <dgm:cxn modelId="{CF9095BF-1FC6-4E47-93B5-C861D01A9B2E}" type="presParOf" srcId="{4CB7B8FC-491F-4817-8CCB-E9CE423AD144}" destId="{5D87DF7D-D547-485D-A5FA-DEE8F576F1D2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421003-68AA-4EF1-A7E5-8EA9D7C2F8F3}">
      <dsp:nvSpPr>
        <dsp:cNvPr id="0" name=""/>
        <dsp:cNvSpPr/>
      </dsp:nvSpPr>
      <dsp:spPr>
        <a:xfrm>
          <a:off x="5357" y="486370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Test</a:t>
          </a:r>
          <a:endParaRPr lang="en-US" sz="2200" kern="1200" dirty="0"/>
        </a:p>
      </dsp:txBody>
      <dsp:txXfrm>
        <a:off x="33499" y="514512"/>
        <a:ext cx="1545106" cy="904550"/>
      </dsp:txXfrm>
    </dsp:sp>
    <dsp:sp modelId="{42813643-8AB3-4586-882B-936C8022FE5E}">
      <dsp:nvSpPr>
        <dsp:cNvPr id="0" name=""/>
        <dsp:cNvSpPr/>
      </dsp:nvSpPr>
      <dsp:spPr>
        <a:xfrm>
          <a:off x="1766887" y="768215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1766887" y="847644"/>
        <a:ext cx="237646" cy="238286"/>
      </dsp:txXfrm>
    </dsp:sp>
    <dsp:sp modelId="{516EE637-2AF0-4410-B021-34F61A48611D}">
      <dsp:nvSpPr>
        <dsp:cNvPr id="0" name=""/>
        <dsp:cNvSpPr/>
      </dsp:nvSpPr>
      <dsp:spPr>
        <a:xfrm>
          <a:off x="2247304" y="486370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TestAPI</a:t>
          </a:r>
          <a:endParaRPr lang="en-US" sz="2200" kern="1200" dirty="0"/>
        </a:p>
      </dsp:txBody>
      <dsp:txXfrm>
        <a:off x="2275446" y="514512"/>
        <a:ext cx="1545106" cy="904550"/>
      </dsp:txXfrm>
    </dsp:sp>
    <dsp:sp modelId="{8E5CD6A0-9930-4AAB-8AE3-1BC345D478E5}">
      <dsp:nvSpPr>
        <dsp:cNvPr id="0" name=""/>
        <dsp:cNvSpPr/>
      </dsp:nvSpPr>
      <dsp:spPr>
        <a:xfrm>
          <a:off x="4008834" y="768215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4008834" y="847644"/>
        <a:ext cx="237646" cy="238286"/>
      </dsp:txXfrm>
    </dsp:sp>
    <dsp:sp modelId="{5D87DF7D-D547-485D-A5FA-DEE8F576F1D2}">
      <dsp:nvSpPr>
        <dsp:cNvPr id="0" name=""/>
        <dsp:cNvSpPr/>
      </dsp:nvSpPr>
      <dsp:spPr>
        <a:xfrm>
          <a:off x="4489251" y="486370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Application</a:t>
          </a:r>
          <a:endParaRPr lang="en-US" sz="2200" kern="1200" dirty="0"/>
        </a:p>
      </dsp:txBody>
      <dsp:txXfrm>
        <a:off x="4517393" y="514512"/>
        <a:ext cx="1545106" cy="904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421003-68AA-4EF1-A7E5-8EA9D7C2F8F3}">
      <dsp:nvSpPr>
        <dsp:cNvPr id="0" name=""/>
        <dsp:cNvSpPr/>
      </dsp:nvSpPr>
      <dsp:spPr>
        <a:xfrm>
          <a:off x="3809" y="612536"/>
          <a:ext cx="1180836" cy="708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Gherkin</a:t>
          </a:r>
          <a:endParaRPr lang="en-US" sz="1600" kern="1200" dirty="0"/>
        </a:p>
      </dsp:txBody>
      <dsp:txXfrm>
        <a:off x="24560" y="633287"/>
        <a:ext cx="1139334" cy="666999"/>
      </dsp:txXfrm>
    </dsp:sp>
    <dsp:sp modelId="{42813643-8AB3-4586-882B-936C8022FE5E}">
      <dsp:nvSpPr>
        <dsp:cNvPr id="0" name=""/>
        <dsp:cNvSpPr/>
      </dsp:nvSpPr>
      <dsp:spPr>
        <a:xfrm>
          <a:off x="1302728" y="820363"/>
          <a:ext cx="250337" cy="292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302728" y="878932"/>
        <a:ext cx="175236" cy="175709"/>
      </dsp:txXfrm>
    </dsp:sp>
    <dsp:sp modelId="{875BA1B9-DAFE-49BD-8541-31BDBD51BAD5}">
      <dsp:nvSpPr>
        <dsp:cNvPr id="0" name=""/>
        <dsp:cNvSpPr/>
      </dsp:nvSpPr>
      <dsp:spPr>
        <a:xfrm>
          <a:off x="1656979" y="612536"/>
          <a:ext cx="1180836" cy="708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SpecFlow engine</a:t>
          </a:r>
          <a:endParaRPr lang="en-US" sz="1600" kern="1200" dirty="0"/>
        </a:p>
      </dsp:txBody>
      <dsp:txXfrm>
        <a:off x="1677730" y="633287"/>
        <a:ext cx="1139334" cy="666999"/>
      </dsp:txXfrm>
    </dsp:sp>
    <dsp:sp modelId="{3EDCBC01-90FA-4C77-9F81-58C77FF671AF}">
      <dsp:nvSpPr>
        <dsp:cNvPr id="0" name=""/>
        <dsp:cNvSpPr/>
      </dsp:nvSpPr>
      <dsp:spPr>
        <a:xfrm rot="30025">
          <a:off x="2955894" y="827645"/>
          <a:ext cx="250346" cy="292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955895" y="885886"/>
        <a:ext cx="175242" cy="175709"/>
      </dsp:txXfrm>
    </dsp:sp>
    <dsp:sp modelId="{CD5D7918-2687-4758-A3ED-8C95D500943F}">
      <dsp:nvSpPr>
        <dsp:cNvPr id="0" name=""/>
        <dsp:cNvSpPr/>
      </dsp:nvSpPr>
      <dsp:spPr>
        <a:xfrm>
          <a:off x="3310150" y="626975"/>
          <a:ext cx="1180836" cy="708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Bindings</a:t>
          </a:r>
          <a:endParaRPr lang="en-US" sz="1600" kern="1200" dirty="0"/>
        </a:p>
      </dsp:txBody>
      <dsp:txXfrm>
        <a:off x="3330901" y="647726"/>
        <a:ext cx="1139334" cy="666999"/>
      </dsp:txXfrm>
    </dsp:sp>
    <dsp:sp modelId="{D45E39C6-8245-428B-BCF6-5CE06C39103C}">
      <dsp:nvSpPr>
        <dsp:cNvPr id="0" name=""/>
        <dsp:cNvSpPr/>
      </dsp:nvSpPr>
      <dsp:spPr>
        <a:xfrm rot="21569975">
          <a:off x="4609065" y="827521"/>
          <a:ext cx="250346" cy="292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609066" y="886418"/>
        <a:ext cx="175242" cy="175709"/>
      </dsp:txXfrm>
    </dsp:sp>
    <dsp:sp modelId="{516EE637-2AF0-4410-B021-34F61A48611D}">
      <dsp:nvSpPr>
        <dsp:cNvPr id="0" name=""/>
        <dsp:cNvSpPr/>
      </dsp:nvSpPr>
      <dsp:spPr>
        <a:xfrm>
          <a:off x="4963321" y="612536"/>
          <a:ext cx="1180836" cy="708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Test API</a:t>
          </a:r>
          <a:endParaRPr lang="en-US" sz="1600" kern="1200" dirty="0"/>
        </a:p>
      </dsp:txBody>
      <dsp:txXfrm>
        <a:off x="4984072" y="633287"/>
        <a:ext cx="1139334" cy="666999"/>
      </dsp:txXfrm>
    </dsp:sp>
    <dsp:sp modelId="{8E5CD6A0-9930-4AAB-8AE3-1BC345D478E5}">
      <dsp:nvSpPr>
        <dsp:cNvPr id="0" name=""/>
        <dsp:cNvSpPr/>
      </dsp:nvSpPr>
      <dsp:spPr>
        <a:xfrm>
          <a:off x="6262240" y="820363"/>
          <a:ext cx="250337" cy="292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6262240" y="878932"/>
        <a:ext cx="175236" cy="175709"/>
      </dsp:txXfrm>
    </dsp:sp>
    <dsp:sp modelId="{5D87DF7D-D547-485D-A5FA-DEE8F576F1D2}">
      <dsp:nvSpPr>
        <dsp:cNvPr id="0" name=""/>
        <dsp:cNvSpPr/>
      </dsp:nvSpPr>
      <dsp:spPr>
        <a:xfrm>
          <a:off x="6616491" y="612536"/>
          <a:ext cx="1180836" cy="708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Application</a:t>
          </a:r>
          <a:endParaRPr lang="en-US" sz="1600" kern="1200" dirty="0"/>
        </a:p>
      </dsp:txBody>
      <dsp:txXfrm>
        <a:off x="6637242" y="633287"/>
        <a:ext cx="1139334" cy="666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20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55" y="1"/>
            <a:ext cx="2945820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495"/>
            <a:ext cx="2945820" cy="496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55" y="9431495"/>
            <a:ext cx="2945820" cy="496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37491-41F5-453F-A995-237A37482FE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909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20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855" y="1"/>
            <a:ext cx="2945820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037" y="4716547"/>
            <a:ext cx="4985602" cy="446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495"/>
            <a:ext cx="2945820" cy="496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855" y="9431495"/>
            <a:ext cx="2945820" cy="496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4" tIns="46072" rIns="92144" bIns="4607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46BF684-BC28-4571-816C-EE827D3BF1B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706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04C49D-5EE9-4ABA-BCB4-869DA97E3F6C}" type="slidenum">
              <a:rPr lang="de-DE" smtClean="0"/>
              <a:pPr/>
              <a:t>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628186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10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72951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12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45337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2333176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634375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64492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672773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59985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40910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2C820-2F3B-4ADE-B3F3-E3595AED4854}" type="slidenum">
              <a:rPr lang="de-DE" smtClean="0"/>
              <a:pPr/>
              <a:t>19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61516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4C1F4-72DC-4C31-8B96-69DAEFFB006E}" type="slidenum">
              <a:rPr lang="de-DE" smtClean="0"/>
              <a:pPr/>
              <a:t>20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60954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90FFC-7DC0-410A-844C-F7767B3EB79A}" type="slidenum">
              <a:rPr lang="de-DE" smtClean="0"/>
              <a:pPr/>
              <a:t>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079032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4C1F4-72DC-4C31-8B96-69DAEFFB006E}" type="slidenum">
              <a:rPr lang="de-DE" smtClean="0"/>
              <a:pPr/>
              <a:t>21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7201799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4C1F4-72DC-4C31-8B96-69DAEFFB006E}" type="slidenum">
              <a:rPr lang="de-DE" smtClean="0"/>
              <a:pPr/>
              <a:t>22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313334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4C1F4-72DC-4C31-8B96-69DAEFFB006E}" type="slidenum">
              <a:rPr lang="de-DE" smtClean="0"/>
              <a:pPr/>
              <a:t>23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74217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1A9D38-4344-4D83-89CE-913F4E21B8C2}" type="slidenum">
              <a:rPr lang="de-DE" smtClean="0"/>
              <a:pPr/>
              <a:t>24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91511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6A77DC-D4BC-43E5-81E8-D979FC29CE2C}" type="slidenum">
              <a:rPr lang="de-DE" smtClean="0"/>
              <a:pPr/>
              <a:t>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6630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33379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713057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90115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165903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2B6-5E14-45AB-B184-33337AA585F4}" type="slidenum">
              <a:rPr lang="de-DE" smtClean="0"/>
              <a:pPr/>
              <a:t>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070700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3154C-D09E-4112-BC44-C20F27F16909}" type="slidenum">
              <a:rPr lang="de-DE" smtClean="0"/>
              <a:pPr/>
              <a:t>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6148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3" descr="dblogosquar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971550" y="3692525"/>
            <a:ext cx="1436688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4" descr="cover_righ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2662238" y="3692525"/>
            <a:ext cx="64897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5" descr="cover_left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0" y="3692525"/>
            <a:ext cx="7239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5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62" descr="DBLogoClaim_rg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gray">
          <a:xfrm>
            <a:off x="4510088" y="5989638"/>
            <a:ext cx="41783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2238" y="1619250"/>
            <a:ext cx="6007100" cy="107950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 altLang="de-DE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2238" y="2878138"/>
            <a:ext cx="6007100" cy="244475"/>
          </a:xfrm>
        </p:spPr>
        <p:txBody>
          <a:bodyPr/>
          <a:lstStyle>
            <a:lvl1pPr>
              <a:spcBef>
                <a:spcPct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altLang="de-DE"/>
              <a:t>Master-Untertitelformat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BC1D55D4-0D86-4E89-862B-35D339B30998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790575"/>
            <a:ext cx="2036763" cy="5087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875" y="790575"/>
            <a:ext cx="5962650" cy="5087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53A8D58A-77BB-4E5C-B1F5-06BAE6D56800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1B8820E1-13BA-425A-A53C-64A57C789DB1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75AE0784-BB9B-4E53-8B2D-752D48F6835E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5" y="1728788"/>
            <a:ext cx="3998913" cy="4149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188" y="1728788"/>
            <a:ext cx="4000500" cy="4149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4477BA67-A236-4403-8119-DEA03424E34B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CC5F1AD6-8D2D-4517-ADFF-E59667BFB2B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2FB1C51A-AAC1-4A1C-9C78-3F57C43F3ECF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328BBB24-4A2F-4478-B9E0-3ED8F1836D7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5894AB47-AE6E-4D22-9B5F-29F7B356696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·  · page </a:t>
            </a:r>
            <a:fld id="{A04AF383-29E4-4B3F-A8B0-6CC44AE177D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4" descr="gto_followi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gray">
          <a:xfrm>
            <a:off x="0" y="150813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19"/>
          <p:cNvSpPr>
            <a:spLocks noGrp="1" noChangeArrowheads="1"/>
          </p:cNvSpPr>
          <p:nvPr>
            <p:ph type="title"/>
          </p:nvPr>
        </p:nvSpPr>
        <p:spPr bwMode="gray">
          <a:xfrm>
            <a:off x="523875" y="790575"/>
            <a:ext cx="8151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Mastertitelformat bearbeiten</a:t>
            </a:r>
          </a:p>
        </p:txBody>
      </p:sp>
      <p:sp>
        <p:nvSpPr>
          <p:cNvPr id="8196" name="Rectangle 20"/>
          <p:cNvSpPr>
            <a:spLocks noGrp="1" noChangeArrowheads="1"/>
          </p:cNvSpPr>
          <p:nvPr>
            <p:ph type="body" idx="1"/>
          </p:nvPr>
        </p:nvSpPr>
        <p:spPr bwMode="gray">
          <a:xfrm>
            <a:off x="523875" y="1728788"/>
            <a:ext cx="8151813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Mastertextformat bearbeiten</a:t>
            </a:r>
          </a:p>
          <a:p>
            <a:pPr lvl="1"/>
            <a:r>
              <a:rPr lang="en-US" altLang="de-DE" smtClean="0"/>
              <a:t>Zweite Ebene</a:t>
            </a:r>
          </a:p>
          <a:p>
            <a:pPr lvl="2"/>
            <a:r>
              <a:rPr lang="en-US" altLang="de-DE" smtClean="0"/>
              <a:t>Dritte Ebene</a:t>
            </a:r>
          </a:p>
          <a:p>
            <a:pPr lvl="3"/>
            <a:r>
              <a:rPr lang="en-US" altLang="de-DE" smtClean="0"/>
              <a:t>Vierte Ebene</a:t>
            </a:r>
          </a:p>
          <a:p>
            <a:pPr lvl="4"/>
            <a:r>
              <a:rPr lang="en-US" altLang="de-DE" smtClean="0"/>
              <a:t>Fünfte Ebene</a:t>
            </a: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23875" y="6413500"/>
            <a:ext cx="3238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 ·  · page </a:t>
            </a:r>
            <a:fld id="{8371E3D4-43A2-4620-A09D-1CC6ECD4F87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8199" name="Picture 36" descr="DBLogoClaim_rgb"/>
          <p:cNvPicPr>
            <a:picLocks noChangeAspect="1" noChangeArrowheads="1"/>
          </p:cNvPicPr>
          <p:nvPr/>
        </p:nvPicPr>
        <p:blipFill>
          <a:blip r:embed="rId14" cstate="print"/>
          <a:srcRect l="46758" t="-17245"/>
          <a:stretch>
            <a:fillRect/>
          </a:stretch>
        </p:blipFill>
        <p:spPr bwMode="gray">
          <a:xfrm>
            <a:off x="6748463" y="6110288"/>
            <a:ext cx="19383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c" descr="For internal use only"/>
          <p:cNvSpPr txBox="1"/>
          <p:nvPr userDrawn="1"/>
        </p:nvSpPr>
        <p:spPr>
          <a:xfrm>
            <a:off x="0" y="6550659"/>
            <a:ext cx="9144000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mtClean="0"/>
              <a:t>For internal use only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ransition>
    <p:wipe dir="r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har char="•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288925" indent="-287338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2800">
          <a:solidFill>
            <a:schemeClr val="bg2"/>
          </a:solidFill>
          <a:latin typeface="+mn-lt"/>
        </a:defRPr>
      </a:lvl2pPr>
      <a:lvl3pPr marL="515938" indent="-2254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3pPr>
      <a:lvl4pPr marL="690563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4pPr>
      <a:lvl5pPr marL="865188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5pPr>
      <a:lvl6pPr marL="1322388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6pPr>
      <a:lvl7pPr marL="1779588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7pPr>
      <a:lvl8pPr marL="2236788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8pPr>
      <a:lvl9pPr marL="2693988" indent="-1730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46799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UI Test Automation with SpecFlow</a:t>
            </a:r>
            <a:endParaRPr lang="ru-RU" sz="24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1625" y="6207323"/>
            <a:ext cx="637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Presented by Eugeny </a:t>
            </a:r>
            <a:r>
              <a:rPr lang="en-US" sz="1400" dirty="0" err="1" smtClean="0"/>
              <a:t>Govako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 summary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390362" y="3324621"/>
          <a:ext cx="7801137" cy="193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01625" y="1435100"/>
            <a:ext cx="84232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Tests code is directly connected to Gherkin via SpecFlow runner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Test API layer still used for providing controls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Binding method arguments reduce code amount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14338" y="4748383"/>
            <a:ext cx="1256478" cy="777783"/>
            <a:chOff x="3310150" y="612536"/>
            <a:chExt cx="1180836" cy="708501"/>
          </a:xfrm>
        </p:grpSpPr>
        <p:sp>
          <p:nvSpPr>
            <p:cNvPr id="13" name="Rounded Rectangle 12"/>
            <p:cNvSpPr/>
            <p:nvPr/>
          </p:nvSpPr>
          <p:spPr>
            <a:xfrm>
              <a:off x="3310150" y="612536"/>
              <a:ext cx="1180836" cy="70850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3330901" y="633287"/>
              <a:ext cx="1139334" cy="6669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/>
                <a:t>Parameters</a:t>
              </a:r>
              <a:endParaRPr lang="en-US" sz="16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715058" y="4663972"/>
            <a:ext cx="253236" cy="292847"/>
            <a:chOff x="4607620" y="695278"/>
            <a:chExt cx="253236" cy="292847"/>
          </a:xfrm>
        </p:grpSpPr>
        <p:sp>
          <p:nvSpPr>
            <p:cNvPr id="16" name="Right Arrow 15"/>
            <p:cNvSpPr/>
            <p:nvPr/>
          </p:nvSpPr>
          <p:spPr>
            <a:xfrm rot="520704">
              <a:off x="4607620" y="695278"/>
              <a:ext cx="253236" cy="2928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ight Arrow 4"/>
            <p:cNvSpPr/>
            <p:nvPr/>
          </p:nvSpPr>
          <p:spPr>
            <a:xfrm rot="520704">
              <a:off x="4608055" y="748115"/>
              <a:ext cx="177265" cy="1757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397816" y="4561239"/>
            <a:ext cx="253236" cy="292847"/>
            <a:chOff x="2954449" y="693115"/>
            <a:chExt cx="253236" cy="292847"/>
          </a:xfrm>
        </p:grpSpPr>
        <p:sp>
          <p:nvSpPr>
            <p:cNvPr id="19" name="Right Arrow 18"/>
            <p:cNvSpPr/>
            <p:nvPr/>
          </p:nvSpPr>
          <p:spPr>
            <a:xfrm rot="21079296">
              <a:off x="2954449" y="693115"/>
              <a:ext cx="253236" cy="2928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4"/>
            <p:cNvSpPr/>
            <p:nvPr/>
          </p:nvSpPr>
          <p:spPr>
            <a:xfrm rot="21079296">
              <a:off x="2954884" y="757416"/>
              <a:ext cx="177265" cy="1757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23875" y="790575"/>
            <a:ext cx="8151813" cy="542925"/>
          </a:xfrm>
        </p:spPr>
        <p:txBody>
          <a:bodyPr/>
          <a:lstStyle/>
          <a:p>
            <a:r>
              <a:rPr lang="en-US" dirty="0" smtClean="0">
                <a:solidFill>
                  <a:srgbClr val="CA4908"/>
                </a:solidFill>
                <a:latin typeface="Verdana" pitchFamily="34" charset="0"/>
              </a:rPr>
              <a:t>Gherkin requirements for automation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23875" y="1333500"/>
            <a:ext cx="8151813" cy="4545013"/>
          </a:xfrm>
        </p:spPr>
        <p:txBody>
          <a:bodyPr/>
          <a:lstStyle/>
          <a:p>
            <a:endParaRPr lang="en-US" sz="2800" b="0" dirty="0" smtClean="0">
              <a:solidFill>
                <a:schemeClr val="tx1"/>
              </a:solidFill>
            </a:endParaRPr>
          </a:p>
          <a:p>
            <a:r>
              <a:rPr lang="en-US" sz="2800" b="0" dirty="0" smtClean="0">
                <a:solidFill>
                  <a:schemeClr val="tx1"/>
                </a:solidFill>
              </a:rPr>
              <a:t>Reuse steps</a:t>
            </a:r>
          </a:p>
          <a:p>
            <a:r>
              <a:rPr lang="en-US" sz="2800" b="0" dirty="0" smtClean="0">
                <a:solidFill>
                  <a:schemeClr val="tx1"/>
                </a:solidFill>
              </a:rPr>
              <a:t>Use parameterization where possible</a:t>
            </a:r>
          </a:p>
          <a:p>
            <a:endParaRPr lang="en-US" sz="2800" b="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b="0" dirty="0" smtClean="0">
                <a:solidFill>
                  <a:srgbClr val="C00000"/>
                </a:solidFill>
              </a:rPr>
              <a:t>Any Gherkin line can be automated. However, there’s always tradeoff between effort needed to create scenario and effort needed to automate.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advanced features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Content Placeholder 4"/>
          <p:cNvGraphicFramePr>
            <a:graphicFrameLocks noChangeAspect="1"/>
          </p:cNvGraphicFramePr>
          <p:nvPr/>
        </p:nvGraphicFramePr>
        <p:xfrm>
          <a:off x="557212" y="1841500"/>
          <a:ext cx="75834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Wordpad Document" r:id="rId4" imgW="5272920" imgH="592920" progId="WordPad.Document.1">
                  <p:embed/>
                </p:oleObj>
              </mc:Choice>
              <mc:Fallback>
                <p:oleObj name="Wordpad Document" r:id="rId4" imgW="5272920" imgH="59292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" y="1841500"/>
                        <a:ext cx="7583487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7"/>
          <p:cNvSpPr txBox="1">
            <a:spLocks noChangeArrowheads="1"/>
          </p:cNvSpPr>
          <p:nvPr/>
        </p:nvSpPr>
        <p:spPr bwMode="auto">
          <a:xfrm>
            <a:off x="301625" y="1223665"/>
            <a:ext cx="8423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Using step argument transformations</a:t>
            </a:r>
          </a:p>
        </p:txBody>
      </p:sp>
      <p:graphicFrame>
        <p:nvGraphicFramePr>
          <p:cNvPr id="2" name="Content Placeholder 4"/>
          <p:cNvGraphicFramePr>
            <a:graphicFrameLocks noChangeAspect="1"/>
          </p:cNvGraphicFramePr>
          <p:nvPr/>
        </p:nvGraphicFramePr>
        <p:xfrm>
          <a:off x="555624" y="2992438"/>
          <a:ext cx="7585075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Wordpad Document" r:id="rId6" imgW="5272920" imgH="1581120" progId="WordPad.Document.1">
                  <p:embed/>
                </p:oleObj>
              </mc:Choice>
              <mc:Fallback>
                <p:oleObj name="Wordpad Document" r:id="rId6" imgW="5272920" imgH="1581120" progId="WordPad.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4" y="2992438"/>
                        <a:ext cx="7585075" cy="226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5122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310993"/>
              </p:ext>
            </p:extLst>
          </p:nvPr>
        </p:nvGraphicFramePr>
        <p:xfrm>
          <a:off x="441325" y="2024063"/>
          <a:ext cx="75834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Wordpad Document" r:id="rId4" imgW="5272920" imgH="592920" progId="WordPad.Document.1">
                  <p:embed/>
                </p:oleObj>
              </mc:Choice>
              <mc:Fallback>
                <p:oleObj name="Wordpad Document" r:id="rId4" imgW="5272920" imgH="59292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024063"/>
                        <a:ext cx="75834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484791"/>
              </p:ext>
            </p:extLst>
          </p:nvPr>
        </p:nvGraphicFramePr>
        <p:xfrm>
          <a:off x="441325" y="3020696"/>
          <a:ext cx="7891463" cy="170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Wordpad Document" r:id="rId6" imgW="5486400" imgH="1186920" progId="WordPad.Document.1">
                  <p:embed/>
                </p:oleObj>
              </mc:Choice>
              <mc:Fallback>
                <p:oleObj name="Wordpad Document" r:id="rId6" imgW="5486400" imgH="1186920" progId="WordPad.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3020696"/>
                        <a:ext cx="7891463" cy="170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145427"/>
              </p:ext>
            </p:extLst>
          </p:nvPr>
        </p:nvGraphicFramePr>
        <p:xfrm>
          <a:off x="439738" y="4765733"/>
          <a:ext cx="7585075" cy="1668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Wordpad Document" r:id="rId8" imgW="5272920" imgH="1157760" progId="WordPad.Document.1">
                  <p:embed/>
                </p:oleObj>
              </mc:Choice>
              <mc:Fallback>
                <p:oleObj name="Wordpad Document" r:id="rId8" imgW="5272920" imgH="1157760" progId="WordPad.Document.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4765733"/>
                        <a:ext cx="7585075" cy="16689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193066"/>
            <a:ext cx="8423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/>
              <a:t>Tables can be </a:t>
            </a:r>
            <a:r>
              <a:rPr lang="en-US" sz="2400" dirty="0" smtClean="0"/>
              <a:t>used in transformations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Tables can be converted to parameter maps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advanced features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295400"/>
            <a:ext cx="8423275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Trouble? 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/>
              <a:t>Parameterization leads to huge maps of controls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Conflicting Regex for same actions in different contexts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Code base still grows fast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How? 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Execution Context – specify where to look for control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Use direct transformations to automation wrappers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Register controls with friendly names in a context-specific resolver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Silver Bullet?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Makes it possible to have bindings provided from the box, along with control wrappers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generic approach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295400"/>
            <a:ext cx="84232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tabLst>
                <a:tab pos="177800" algn="l"/>
                <a:tab pos="520700" algn="l"/>
              </a:tabLst>
            </a:pPr>
            <a:r>
              <a:rPr lang="en-US" sz="2400" dirty="0" smtClean="0">
                <a:solidFill>
                  <a:srgbClr val="00B050"/>
                </a:solidFill>
              </a:rPr>
              <a:t>Example: working with buttons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IButton wrapper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Provides access to Visibility, enabled state, text, click functionality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Implementation comes from automation framework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Visual Resolver: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Allows registering button by friendly name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Allows resolving button in an active context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Automatically transforms control requested by friendly to DSL interface used inside binding method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StepArgumentTransformation returning IButton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Using Visual Resolver, convert friendly name (string) into IButton wrapper instance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Button Bindings extending ControlBindingBase&lt;</a:t>
            </a:r>
            <a:r>
              <a:rPr lang="en-US" sz="2400" dirty="0" err="1" smtClean="0"/>
              <a:t>IButton</a:t>
            </a:r>
            <a:r>
              <a:rPr lang="en-US" sz="2400" dirty="0" smtClean="0"/>
              <a:t>&gt;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Contain bindings that use string -&gt; IButton conversion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control-based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295400"/>
            <a:ext cx="8423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tabLst>
                <a:tab pos="177800" algn="l"/>
                <a:tab pos="520700" algn="l"/>
              </a:tabLst>
            </a:pPr>
            <a:r>
              <a:rPr lang="en-US" sz="2400" dirty="0" smtClean="0">
                <a:solidFill>
                  <a:srgbClr val="00B050"/>
                </a:solidFill>
              </a:rPr>
              <a:t>Visual Resolver example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 smtClean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control-based</a:t>
            </a:r>
          </a:p>
        </p:txBody>
      </p:sp>
      <p:graphicFrame>
        <p:nvGraphicFramePr>
          <p:cNvPr id="60418" name="Object 4"/>
          <p:cNvGraphicFramePr>
            <a:graphicFrameLocks noChangeAspect="1"/>
          </p:cNvGraphicFramePr>
          <p:nvPr/>
        </p:nvGraphicFramePr>
        <p:xfrm>
          <a:off x="454025" y="1855788"/>
          <a:ext cx="7583488" cy="350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3" name="Wordpad Document" r:id="rId4" imgW="5272920" imgH="2437920" progId="WordPad.Document.1">
                  <p:embed/>
                </p:oleObj>
              </mc:Choice>
              <mc:Fallback>
                <p:oleObj name="Wordpad Document" r:id="rId4" imgW="5272920" imgH="2437920" progId="WordPad.Document.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1855788"/>
                        <a:ext cx="7583488" cy="350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295400"/>
            <a:ext cx="8423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tabLst>
                <a:tab pos="177800" algn="l"/>
                <a:tab pos="520700" algn="l"/>
              </a:tabLst>
            </a:pPr>
            <a:r>
              <a:rPr lang="en-US" sz="2400" dirty="0" smtClean="0">
                <a:solidFill>
                  <a:srgbClr val="00B050"/>
                </a:solidFill>
              </a:rPr>
              <a:t>Control binding class example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 smtClean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control-based</a:t>
            </a:r>
          </a:p>
        </p:txBody>
      </p:sp>
      <p:graphicFrame>
        <p:nvGraphicFramePr>
          <p:cNvPr id="60418" name="Object 4"/>
          <p:cNvGraphicFramePr>
            <a:graphicFrameLocks noChangeAspect="1"/>
          </p:cNvGraphicFramePr>
          <p:nvPr/>
        </p:nvGraphicFramePr>
        <p:xfrm>
          <a:off x="593725" y="1858963"/>
          <a:ext cx="7583488" cy="436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7" name="Wordpad Document" r:id="rId4" imgW="5272920" imgH="3036600" progId="WordPad.Document.1">
                  <p:embed/>
                </p:oleObj>
              </mc:Choice>
              <mc:Fallback>
                <p:oleObj name="Wordpad Document" r:id="rId4" imgW="5272920" imgH="3036600" progId="WordPad.Document.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" y="1858963"/>
                        <a:ext cx="7583488" cy="436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631771"/>
            <a:ext cx="84232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Uses SpecFlow native step interpreter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Uses Regexp for steps and parameters mapping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Uses Visual Resolver to convert names to DSL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Control-based approach: summary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93725" y="3540661"/>
            <a:ext cx="3825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Reduced number of steps</a:t>
            </a:r>
          </a:p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Development costs are low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0" y="3566061"/>
            <a:ext cx="38258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Diagnostics is not good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Similar steps still exist for different control types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325" y="1295400"/>
            <a:ext cx="8423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tabLst>
                <a:tab pos="177800" algn="l"/>
                <a:tab pos="520700" algn="l"/>
              </a:tabLst>
            </a:pPr>
            <a:r>
              <a:rPr lang="en-US" sz="2400" dirty="0" smtClean="0">
                <a:solidFill>
                  <a:srgbClr val="00B050"/>
                </a:solidFill>
              </a:rPr>
              <a:t>Control based example:</a:t>
            </a:r>
            <a:endParaRPr lang="en-US" sz="2400" dirty="0" smtClean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behavior driven</a:t>
            </a:r>
          </a:p>
        </p:txBody>
      </p:sp>
      <p:graphicFrame>
        <p:nvGraphicFramePr>
          <p:cNvPr id="60418" name="Object 4"/>
          <p:cNvGraphicFramePr>
            <a:graphicFrameLocks noChangeAspect="1"/>
          </p:cNvGraphicFramePr>
          <p:nvPr/>
        </p:nvGraphicFramePr>
        <p:xfrm>
          <a:off x="441325" y="1930400"/>
          <a:ext cx="7583488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4" name="Wordpad Document" r:id="rId4" imgW="5272920" imgH="783000" progId="WordPad.Document.1">
                  <p:embed/>
                </p:oleObj>
              </mc:Choice>
              <mc:Fallback>
                <p:oleObj name="Wordpad Document" r:id="rId4" imgW="5272920" imgH="783000" progId="WordPad.Document.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930400"/>
                        <a:ext cx="7583488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eft Arrow Callout 14"/>
          <p:cNvSpPr/>
          <p:nvPr/>
        </p:nvSpPr>
        <p:spPr bwMode="auto">
          <a:xfrm>
            <a:off x="4038600" y="1871365"/>
            <a:ext cx="2209800" cy="1149647"/>
          </a:xfrm>
          <a:prstGeom prst="leftArrowCallout">
            <a:avLst>
              <a:gd name="adj1" fmla="val 28462"/>
              <a:gd name="adj2" fmla="val 25000"/>
              <a:gd name="adj3" fmla="val 25000"/>
              <a:gd name="adj4" fmla="val 7842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4 binding methods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41309" y="1837086"/>
            <a:ext cx="8181976" cy="1415405"/>
            <a:chOff x="327024" y="3884612"/>
            <a:chExt cx="8181976" cy="1415405"/>
          </a:xfrm>
        </p:grpSpPr>
        <p:sp>
          <p:nvSpPr>
            <p:cNvPr id="18" name="Rectangle 17"/>
            <p:cNvSpPr/>
            <p:nvPr/>
          </p:nvSpPr>
          <p:spPr bwMode="auto">
            <a:xfrm>
              <a:off x="327024" y="3894782"/>
              <a:ext cx="8181976" cy="140523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722311" y="3884612"/>
              <a:ext cx="7583488" cy="1296988"/>
              <a:chOff x="441325" y="2906712"/>
              <a:chExt cx="7583488" cy="1296988"/>
            </a:xfrm>
          </p:grpSpPr>
          <p:sp>
            <p:nvSpPr>
              <p:cNvPr id="10" name="Rectangular Callout 9"/>
              <p:cNvSpPr/>
              <p:nvPr/>
            </p:nvSpPr>
            <p:spPr bwMode="auto">
              <a:xfrm>
                <a:off x="441325" y="3619500"/>
                <a:ext cx="1095375" cy="584200"/>
              </a:xfrm>
              <a:prstGeom prst="wedgeRectCallout">
                <a:avLst>
                  <a:gd name="adj1" fmla="val -6920"/>
                  <a:gd name="adj2" fmla="val -104891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Scenario</a:t>
                </a:r>
                <a:b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Block</a:t>
                </a:r>
              </a:p>
            </p:txBody>
          </p:sp>
          <p:sp>
            <p:nvSpPr>
              <p:cNvPr id="11" name="Rectangular Callout 10"/>
              <p:cNvSpPr/>
              <p:nvPr/>
            </p:nvSpPr>
            <p:spPr bwMode="auto">
              <a:xfrm>
                <a:off x="1978025" y="3619500"/>
                <a:ext cx="1489075" cy="584200"/>
              </a:xfrm>
              <a:prstGeom prst="wedgeRectCallout">
                <a:avLst>
                  <a:gd name="adj1" fmla="val -6920"/>
                  <a:gd name="adj2" fmla="val -104891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Control friendly</a:t>
                </a:r>
                <a:r>
                  <a:rPr kumimoji="0" lang="en-US" sz="16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name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Rectangular Callout 11"/>
              <p:cNvSpPr/>
              <p:nvPr/>
            </p:nvSpPr>
            <p:spPr bwMode="auto">
              <a:xfrm>
                <a:off x="3836987" y="3619500"/>
                <a:ext cx="1141413" cy="584200"/>
              </a:xfrm>
              <a:prstGeom prst="wedgeRectCallout">
                <a:avLst>
                  <a:gd name="adj1" fmla="val -6920"/>
                  <a:gd name="adj2" fmla="val -104891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solidFill>
                      <a:schemeClr val="tx1"/>
                    </a:solidFill>
                    <a:latin typeface="Arial" charset="0"/>
                  </a:rPr>
                  <a:t>Control type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Rectangular Callout 12"/>
              <p:cNvSpPr/>
              <p:nvPr/>
            </p:nvSpPr>
            <p:spPr bwMode="auto">
              <a:xfrm>
                <a:off x="5384800" y="3619500"/>
                <a:ext cx="1141413" cy="584200"/>
              </a:xfrm>
              <a:prstGeom prst="wedgeRectCallout">
                <a:avLst>
                  <a:gd name="adj1" fmla="val -6920"/>
                  <a:gd name="adj2" fmla="val -104891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solidFill>
                      <a:schemeClr val="tx1"/>
                    </a:solidFill>
                    <a:latin typeface="Arial" charset="0"/>
                  </a:rPr>
                  <a:t>What to check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aphicFrame>
            <p:nvGraphicFramePr>
              <p:cNvPr id="72707" name="Object 4"/>
              <p:cNvGraphicFramePr>
                <a:graphicFrameLocks noChangeAspect="1"/>
              </p:cNvGraphicFramePr>
              <p:nvPr/>
            </p:nvGraphicFramePr>
            <p:xfrm>
              <a:off x="441325" y="2906712"/>
              <a:ext cx="7583488" cy="4238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25" name="Wordpad Document" r:id="rId6" imgW="5272920" imgH="295920" progId="WordPad.Document.1">
                      <p:embed/>
                    </p:oleObj>
                  </mc:Choice>
                  <mc:Fallback>
                    <p:oleObj name="Wordpad Document" r:id="rId6" imgW="5272920" imgH="295920" progId="WordPad.Document.1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1325" y="2906712"/>
                            <a:ext cx="7583488" cy="4238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3175" cap="rnd">
                                <a:solidFill>
                                  <a:srgbClr val="000000"/>
                                </a:solidFill>
                                <a:prstDash val="sysDot"/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1" name="Group 30"/>
          <p:cNvGrpSpPr/>
          <p:nvPr/>
        </p:nvGrpSpPr>
        <p:grpSpPr>
          <a:xfrm>
            <a:off x="593725" y="3505200"/>
            <a:ext cx="8423275" cy="1101428"/>
            <a:chOff x="593725" y="3505200"/>
            <a:chExt cx="8423275" cy="1101428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771525" y="4182765"/>
            <a:ext cx="7583488" cy="423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26" name="Wordpad Document" r:id="rId8" imgW="5272920" imgH="295920" progId="WordPad.Document.1">
                    <p:embed/>
                  </p:oleObj>
                </mc:Choice>
                <mc:Fallback>
                  <p:oleObj name="Wordpad Document" r:id="rId8" imgW="5272920" imgH="295920" progId="WordPad.Document.1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525" y="4182765"/>
                          <a:ext cx="7583488" cy="423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175" cap="rnd">
                              <a:solidFill>
                                <a:srgbClr val="000000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593725" y="3505200"/>
              <a:ext cx="84232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tabLst>
                  <a:tab pos="177800" algn="l"/>
                  <a:tab pos="520700" algn="l"/>
                </a:tabLst>
              </a:pPr>
              <a:r>
                <a:rPr lang="en-US" sz="2400" dirty="0" smtClean="0">
                  <a:solidFill>
                    <a:srgbClr val="00B050"/>
                  </a:solidFill>
                </a:rPr>
                <a:t>Behavior driven example</a:t>
              </a:r>
              <a:endParaRPr lang="en-US" sz="2400" dirty="0" smtClean="0"/>
            </a:p>
          </p:txBody>
        </p:sp>
      </p:grpSp>
      <p:sp>
        <p:nvSpPr>
          <p:cNvPr id="29" name="Explosion 1 28"/>
          <p:cNvSpPr/>
          <p:nvPr/>
        </p:nvSpPr>
        <p:spPr bwMode="auto">
          <a:xfrm>
            <a:off x="2132800" y="3874145"/>
            <a:ext cx="3081342" cy="1337270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all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WHAT</a:t>
            </a:r>
          </a:p>
        </p:txBody>
      </p:sp>
      <p:sp>
        <p:nvSpPr>
          <p:cNvPr id="30" name="Explosion 1 29"/>
          <p:cNvSpPr/>
          <p:nvPr/>
        </p:nvSpPr>
        <p:spPr bwMode="auto">
          <a:xfrm>
            <a:off x="5502271" y="3721745"/>
            <a:ext cx="2344742" cy="1506835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all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HOW</a:t>
            </a:r>
          </a:p>
        </p:txBody>
      </p:sp>
      <p:sp>
        <p:nvSpPr>
          <p:cNvPr id="32" name="Rounded Rectangular Callout 31"/>
          <p:cNvSpPr/>
          <p:nvPr/>
        </p:nvSpPr>
        <p:spPr bwMode="auto">
          <a:xfrm>
            <a:off x="577846" y="5410200"/>
            <a:ext cx="2520954" cy="812800"/>
          </a:xfrm>
          <a:prstGeom prst="wedgeRoundRectCallout">
            <a:avLst>
              <a:gd name="adj1" fmla="val 51587"/>
              <a:gd name="adj2" fmla="val -10163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wrapper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from Visual Resolver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Rounded Rectangular Callout 32"/>
          <p:cNvSpPr/>
          <p:nvPr/>
        </p:nvSpPr>
        <p:spPr bwMode="auto">
          <a:xfrm>
            <a:off x="3368675" y="5410200"/>
            <a:ext cx="2520954" cy="812800"/>
          </a:xfrm>
          <a:prstGeom prst="wedgeRoundRectCallout">
            <a:avLst>
              <a:gd name="adj1" fmla="val 52594"/>
              <a:gd name="adj2" fmla="val -11725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Behavior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control should implement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4679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CA4908"/>
                </a:solidFill>
                <a:latin typeface="Verdana" pitchFamily="34" charset="0"/>
              </a:rPr>
              <a:t>Overview</a:t>
            </a:r>
            <a:endParaRPr lang="ru-RU" sz="32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11267" name="TextBox 7"/>
          <p:cNvSpPr txBox="1">
            <a:spLocks noChangeArrowheads="1"/>
          </p:cNvSpPr>
          <p:nvPr/>
        </p:nvSpPr>
        <p:spPr bwMode="auto">
          <a:xfrm>
            <a:off x="301625" y="1490663"/>
            <a:ext cx="785177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 smtClean="0"/>
              <a:t>Gherkin and test automation</a:t>
            </a:r>
            <a:endParaRPr lang="en-US" sz="3200" dirty="0"/>
          </a:p>
          <a:p>
            <a:pPr marL="457200" indent="-457200">
              <a:buFont typeface="Arial" charset="0"/>
              <a:buChar char="•"/>
            </a:pPr>
            <a:r>
              <a:rPr lang="en-US" sz="3200" dirty="0" err="1" smtClean="0"/>
              <a:t>NUnit</a:t>
            </a:r>
            <a:r>
              <a:rPr lang="en-US" sz="3200" dirty="0" smtClean="0"/>
              <a:t> based automation approach</a:t>
            </a:r>
            <a:endParaRPr lang="en-US" sz="3200" dirty="0"/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/>
              <a:t>SpecFlow automation approach</a:t>
            </a:r>
            <a:endParaRPr lang="en-US" sz="3200" dirty="0"/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/>
              <a:t>SpecFlow automation evolution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/>
              <a:t>Q&amp;A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7356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Behavior-driven approach</a:t>
            </a:r>
            <a:endParaRPr lang="ru-RU" sz="24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84199" y="1574800"/>
          <a:ext cx="7035801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5267"/>
                <a:gridCol w="2345267"/>
                <a:gridCol w="2345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Behavior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Interface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Property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shown</a:t>
                      </a:r>
                      <a:r>
                        <a:rPr lang="en-US" baseline="0" dirty="0" smtClean="0"/>
                        <a:t> / not shown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ICanBeVisible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IsVisible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enabled</a:t>
                      </a:r>
                      <a:r>
                        <a:rPr lang="en-US" baseline="0" dirty="0" smtClean="0"/>
                        <a:t> / disabled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ICanBeEnabled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IsEnabled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has “some” 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IHasVisibleText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2925" y="3213100"/>
            <a:ext cx="76739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Works with all controls supporting behaviors designated by atomic interfaces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New behaviors can be introduced easily</a:t>
            </a:r>
          </a:p>
        </p:txBody>
      </p:sp>
      <p:graphicFrame>
        <p:nvGraphicFramePr>
          <p:cNvPr id="73730" name="Object 4"/>
          <p:cNvGraphicFramePr>
            <a:graphicFrameLocks noChangeAspect="1"/>
          </p:cNvGraphicFramePr>
          <p:nvPr/>
        </p:nvGraphicFramePr>
        <p:xfrm>
          <a:off x="530225" y="4902200"/>
          <a:ext cx="7583488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6" name="Wordpad Document" r:id="rId4" imgW="5272920" imgH="930960" progId="WordPad.Document.1">
                  <p:embed/>
                </p:oleObj>
              </mc:Choice>
              <mc:Fallback>
                <p:oleObj name="Wordpad Document" r:id="rId4" imgW="5272920" imgH="930960" progId="WordPad.Document.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4902200"/>
                        <a:ext cx="7583488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7356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Behavior driven approach: conclusion</a:t>
            </a:r>
            <a:endParaRPr lang="ru-RU" sz="24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482600" y="1549400"/>
            <a:ext cx="84232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Automation bindings number significantly reduced</a:t>
            </a:r>
          </a:p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Focus on behavior, not control (closer to business)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Still risks of conflicts hard to resolve via regexp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/>
          </a:p>
        </p:txBody>
      </p:sp>
      <p:pic>
        <p:nvPicPr>
          <p:cNvPr id="74754" name="Picture 2" descr="C:\Users\govaeug\AppData\Local\Microsoft\Windows\Temporary Internet Files\Content.IE5\G6QVT5V8\MC90044190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052" y="3365500"/>
            <a:ext cx="1839913" cy="217409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7356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Romashka Driver</a:t>
            </a:r>
            <a:endParaRPr lang="ru-RU" sz="24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482600" y="1549400"/>
            <a:ext cx="84232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Give up Regexp!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Use smart step parser and grammar rules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Find controls and analyze/apply behaviors</a:t>
            </a:r>
          </a:p>
          <a:p>
            <a:pPr marL="228600" indent="-228600">
              <a:tabLst>
                <a:tab pos="177800" algn="l"/>
                <a:tab pos="520700" algn="l"/>
              </a:tabLst>
            </a:pPr>
            <a:endParaRPr lang="en-US" sz="24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3725" y="3540661"/>
            <a:ext cx="3825875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No Regexp conflicts</a:t>
            </a:r>
          </a:p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New behaviors added easily</a:t>
            </a:r>
          </a:p>
          <a:p>
            <a:pPr marL="228600" indent="-228600">
              <a:buBlip>
                <a:blip r:embed="rId3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Support new controls by applying behavior interfaces to DSL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0" y="3566061"/>
            <a:ext cx="382587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Diagnostics is even worse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Hard to understand and contribute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r>
              <a:rPr lang="en-US" sz="2000" dirty="0" smtClean="0"/>
              <a:t>Crush a fly upon a wheel feeling</a:t>
            </a:r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endParaRPr lang="en-US" sz="2000" dirty="0" smtClean="0"/>
          </a:p>
          <a:p>
            <a:pPr marL="228600" indent="-228600">
              <a:buBlip>
                <a:blip r:embed="rId4"/>
              </a:buBlip>
              <a:tabLst>
                <a:tab pos="177800" algn="l"/>
                <a:tab pos="520700" algn="l"/>
              </a:tabLst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7356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CA4908"/>
                </a:solidFill>
                <a:latin typeface="Verdana" pitchFamily="34" charset="0"/>
              </a:rPr>
              <a:t>Specflow</a:t>
            </a: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 automation in Autobahn FX UI</a:t>
            </a:r>
            <a:endParaRPr lang="ru-RU" sz="24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482600" y="1956725"/>
            <a:ext cx="8423275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100% P1 / 80% all automation coverage (of possible to automate) in 5 projects using SpecFlow 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More than 23000 test cases automated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Reasonable test support costs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000" dirty="0" smtClean="0"/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7"/>
          <p:cNvSpPr txBox="1">
            <a:spLocks noChangeArrowheads="1"/>
          </p:cNvSpPr>
          <p:nvPr/>
        </p:nvSpPr>
        <p:spPr bwMode="auto">
          <a:xfrm>
            <a:off x="301625" y="762000"/>
            <a:ext cx="7356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A4908"/>
                </a:solidFill>
                <a:latin typeface="Verdana" pitchFamily="34" charset="0"/>
              </a:rPr>
              <a:t>Q&amp;A</a:t>
            </a:r>
            <a:endParaRPr lang="ru-RU" sz="2400" b="1">
              <a:solidFill>
                <a:srgbClr val="CA4908"/>
              </a:solidFill>
              <a:latin typeface="Verdana" pitchFamily="34" charset="0"/>
            </a:endParaRPr>
          </a:p>
        </p:txBody>
      </p:sp>
      <p:pic>
        <p:nvPicPr>
          <p:cNvPr id="30723" name="Picture 2" descr="C:\Users\govaeug\AppData\Local\Microsoft\Windows\Temporary Internet Files\Content.IE5\8M9CI57A\MC90044152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935163"/>
            <a:ext cx="37338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4961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CA4908"/>
                </a:solidFill>
                <a:latin typeface="Verdana" pitchFamily="34" charset="0"/>
              </a:rPr>
              <a:t>Gherkin and test automation</a:t>
            </a:r>
            <a:endParaRPr lang="ru-RU" sz="3200" b="1" dirty="0">
              <a:solidFill>
                <a:srgbClr val="CA4908"/>
              </a:solidFill>
              <a:latin typeface="Verdana" pitchFamily="34" charset="0"/>
            </a:endParaRPr>
          </a:p>
        </p:txBody>
      </p:sp>
      <p:sp>
        <p:nvSpPr>
          <p:cNvPr id="12291" name="TextBox 7"/>
          <p:cNvSpPr txBox="1">
            <a:spLocks noChangeArrowheads="1"/>
          </p:cNvSpPr>
          <p:nvPr/>
        </p:nvSpPr>
        <p:spPr bwMode="auto">
          <a:xfrm>
            <a:off x="2565400" y="1772656"/>
            <a:ext cx="5689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Test Automation is implementing specifications step by step using some programming language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Gherkin is the language for executable specifications</a:t>
            </a:r>
            <a:endParaRPr lang="en-US" sz="2400" dirty="0"/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Gherkin itself is a kind of a programming language with well defined syntax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 smtClean="0"/>
              <a:t>Originally invented to use with Cucumber framework</a:t>
            </a:r>
          </a:p>
          <a:p>
            <a:pPr marL="457200" indent="-457200">
              <a:buFont typeface="Arial" charset="0"/>
              <a:buChar char="•"/>
            </a:pPr>
            <a:endParaRPr lang="en-US" sz="2400" dirty="0" smtClean="0"/>
          </a:p>
          <a:p>
            <a:pPr marL="457200" indent="-457200">
              <a:buFont typeface="Arial" charset="0"/>
              <a:buChar char="•"/>
            </a:pPr>
            <a:endParaRPr lang="en-US" sz="2400" dirty="0"/>
          </a:p>
        </p:txBody>
      </p:sp>
      <p:pic>
        <p:nvPicPr>
          <p:cNvPr id="4" name="Picture 3" descr="gherk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2921" y="1937914"/>
            <a:ext cx="1651000" cy="2159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Prerequisites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914400" y="3682785"/>
            <a:ext cx="1601390" cy="960834"/>
            <a:chOff x="2247304" y="486370"/>
            <a:chExt cx="1601390" cy="960834"/>
          </a:xfrm>
        </p:grpSpPr>
        <p:sp>
          <p:nvSpPr>
            <p:cNvPr id="10" name="Rounded Rectangle 9"/>
            <p:cNvSpPr/>
            <p:nvPr/>
          </p:nvSpPr>
          <p:spPr>
            <a:xfrm>
              <a:off x="2247304" y="486370"/>
              <a:ext cx="1601390" cy="9608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275446" y="514512"/>
              <a:ext cx="1545106" cy="904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Gherkin</a:t>
              </a:r>
              <a:endParaRPr lang="en-US" sz="2200" kern="1200" dirty="0"/>
            </a:p>
          </p:txBody>
        </p:sp>
      </p:grp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01625" y="1435100"/>
            <a:ext cx="842327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Specifications (written in Gherkin preferably)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Test API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Driver providing access to Application with ability to find required control</a:t>
            </a:r>
          </a:p>
          <a:p>
            <a:pPr marL="685800" lvl="1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000" dirty="0" smtClean="0"/>
              <a:t>Wrappers for controls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Application under test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712567" y="3741238"/>
            <a:ext cx="1601390" cy="960834"/>
            <a:chOff x="5357" y="486370"/>
            <a:chExt cx="1601390" cy="960834"/>
          </a:xfrm>
        </p:grpSpPr>
        <p:sp>
          <p:nvSpPr>
            <p:cNvPr id="14" name="Rounded Rectangle 13"/>
            <p:cNvSpPr/>
            <p:nvPr/>
          </p:nvSpPr>
          <p:spPr>
            <a:xfrm>
              <a:off x="5357" y="486370"/>
              <a:ext cx="1601390" cy="9608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33499" y="514512"/>
              <a:ext cx="1545106" cy="904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Test</a:t>
              </a:r>
              <a:endParaRPr lang="en-US" sz="22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95035" y="4961977"/>
            <a:ext cx="1601390" cy="960834"/>
            <a:chOff x="2247304" y="486370"/>
            <a:chExt cx="1601390" cy="960834"/>
          </a:xfrm>
        </p:grpSpPr>
        <p:sp>
          <p:nvSpPr>
            <p:cNvPr id="17" name="Rounded Rectangle 16"/>
            <p:cNvSpPr/>
            <p:nvPr/>
          </p:nvSpPr>
          <p:spPr>
            <a:xfrm>
              <a:off x="2247304" y="486370"/>
              <a:ext cx="1601390" cy="9608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2275446" y="514512"/>
              <a:ext cx="1545106" cy="904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 smtClean="0"/>
                <a:t>TestAPI</a:t>
              </a:r>
              <a:endParaRPr lang="en-US" sz="220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563833" y="5194487"/>
            <a:ext cx="1601390" cy="960834"/>
            <a:chOff x="4489251" y="486370"/>
            <a:chExt cx="1601390" cy="960834"/>
          </a:xfrm>
        </p:grpSpPr>
        <p:sp>
          <p:nvSpPr>
            <p:cNvPr id="20" name="Rounded Rectangle 19"/>
            <p:cNvSpPr/>
            <p:nvPr/>
          </p:nvSpPr>
          <p:spPr>
            <a:xfrm>
              <a:off x="4489251" y="486370"/>
              <a:ext cx="1601390" cy="9608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4517393" y="514512"/>
              <a:ext cx="1545106" cy="904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Application</a:t>
              </a:r>
              <a:endParaRPr lang="en-US" sz="2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29699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Non-SpecFlow automation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058903"/>
              </p:ext>
            </p:extLst>
          </p:nvPr>
        </p:nvGraphicFramePr>
        <p:xfrm>
          <a:off x="606424" y="2016125"/>
          <a:ext cx="7583488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Wordpad Document" r:id="rId4" imgW="5272920" imgH="915840" progId="WordPad.Document.1">
                  <p:embed/>
                </p:oleObj>
              </mc:Choice>
              <mc:Fallback>
                <p:oleObj name="Wordpad Document" r:id="rId4" imgW="5272920" imgH="91584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4" y="2016125"/>
                        <a:ext cx="7583488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7"/>
          <p:cNvSpPr txBox="1">
            <a:spLocks noChangeArrowheads="1"/>
          </p:cNvSpPr>
          <p:nvPr/>
        </p:nvSpPr>
        <p:spPr bwMode="auto">
          <a:xfrm>
            <a:off x="301625" y="1435100"/>
            <a:ext cx="8423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err="1" smtClean="0"/>
              <a:t>NUnit</a:t>
            </a:r>
            <a:r>
              <a:rPr lang="en-US" sz="2400" dirty="0" smtClean="0"/>
              <a:t> tests implementation based on Gherkin lines</a:t>
            </a:r>
          </a:p>
        </p:txBody>
      </p:sp>
      <p:graphicFrame>
        <p:nvGraphicFramePr>
          <p:cNvPr id="2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403127"/>
              </p:ext>
            </p:extLst>
          </p:nvPr>
        </p:nvGraphicFramePr>
        <p:xfrm>
          <a:off x="454025" y="3076575"/>
          <a:ext cx="7891463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Wordpad Document" r:id="rId6" imgW="5486400" imgH="1722240" progId="WordPad.Document.1">
                  <p:embed/>
                </p:oleObj>
              </mc:Choice>
              <mc:Fallback>
                <p:oleObj name="Wordpad Document" r:id="rId6" imgW="5486400" imgH="1722240" progId="WordPad.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3076575"/>
                        <a:ext cx="7891463" cy="2470150"/>
                      </a:xfrm>
                      <a:prstGeom prst="rect">
                        <a:avLst/>
                      </a:prstGeom>
                      <a:noFill/>
                      <a:ln w="3175" cap="rnd">
                        <a:solidFill>
                          <a:srgbClr val="000000"/>
                        </a:solidFill>
                        <a:prstDash val="sysDot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Non-SpecFlow automation summary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695163" y="4291409"/>
          <a:ext cx="6096000" cy="193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341078" y="3330575"/>
            <a:ext cx="1601390" cy="960834"/>
            <a:chOff x="2247304" y="486370"/>
            <a:chExt cx="1601390" cy="960834"/>
          </a:xfrm>
        </p:grpSpPr>
        <p:sp>
          <p:nvSpPr>
            <p:cNvPr id="10" name="Rounded Rectangle 9"/>
            <p:cNvSpPr/>
            <p:nvPr/>
          </p:nvSpPr>
          <p:spPr>
            <a:xfrm>
              <a:off x="2247304" y="486370"/>
              <a:ext cx="1601390" cy="9608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275446" y="514512"/>
              <a:ext cx="1545106" cy="904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Gherkin</a:t>
              </a:r>
              <a:endParaRPr lang="en-US" sz="2200" kern="1200" dirty="0"/>
            </a:p>
          </p:txBody>
        </p:sp>
      </p:grp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01625" y="1435100"/>
            <a:ext cx="84232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No direct link between specification (Gherkin) and test code</a:t>
            </a:r>
          </a:p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Test code uses Test API layer that provides access to controls, allowing application interaction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051671"/>
              </p:ext>
            </p:extLst>
          </p:nvPr>
        </p:nvGraphicFramePr>
        <p:xfrm>
          <a:off x="454817" y="1511795"/>
          <a:ext cx="75834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Wordpad Document" r:id="rId4" imgW="5272920" imgH="592920" progId="WordPad.Document.1">
                  <p:embed/>
                </p:oleObj>
              </mc:Choice>
              <mc:Fallback>
                <p:oleObj name="Wordpad Document" r:id="rId4" imgW="5272920" imgH="59292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7" y="1511795"/>
                        <a:ext cx="7583487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109743"/>
              </p:ext>
            </p:extLst>
          </p:nvPr>
        </p:nvGraphicFramePr>
        <p:xfrm>
          <a:off x="452438" y="2649238"/>
          <a:ext cx="7891462" cy="348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Wordpad Document" r:id="rId6" imgW="5486400" imgH="2427480" progId="WordPad.Document.1">
                  <p:embed/>
                </p:oleObj>
              </mc:Choice>
              <mc:Fallback>
                <p:oleObj name="Wordpad Document" r:id="rId6" imgW="5486400" imgH="2427480" progId="WordPad.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2649238"/>
                        <a:ext cx="7891462" cy="348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67406" y="1382376"/>
            <a:ext cx="6821510" cy="4893647"/>
          </a:xfrm>
          <a:prstGeom prst="rect">
            <a:avLst/>
          </a:prstGeom>
          <a:solidFill>
            <a:schemeClr val="bg1"/>
          </a:solidFill>
          <a:ln w="22225">
            <a:noFill/>
            <a:miter lim="800000"/>
            <a:headEnd/>
            <a:tailEnd/>
          </a:ln>
          <a:effectLst>
            <a:outerShdw blurRad="50800" dist="50800" dir="5400000" sx="44000" sy="44000" algn="ctr" rotWithShape="0">
              <a:srgbClr val="000000">
                <a:alpha val="43137"/>
              </a:srgbClr>
            </a:outerShdw>
          </a:effectLst>
        </p:spPr>
        <p:txBody>
          <a:bodyPr wrap="square">
            <a:spAutoFit/>
          </a:bodyPr>
          <a:lstStyle/>
          <a:p>
            <a:pPr marL="228600" indent="-228600">
              <a:buBlip>
                <a:blip r:embed="rId8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 Specification linked to test</a:t>
            </a:r>
          </a:p>
          <a:p>
            <a:pPr marL="228600" indent="-228600">
              <a:buBlip>
                <a:blip r:embed="rId8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 Test development is very fast</a:t>
            </a:r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r>
              <a:rPr lang="en-US" sz="2400" dirty="0" smtClean="0"/>
              <a:t> Automation code base grows even more fast</a:t>
            </a:r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r>
              <a:rPr lang="en-US" sz="2400" dirty="0"/>
              <a:t> </a:t>
            </a:r>
            <a:r>
              <a:rPr lang="en-US" sz="2400" dirty="0" smtClean="0"/>
              <a:t>Test Support trouble</a:t>
            </a:r>
          </a:p>
          <a:p>
            <a:pPr>
              <a:tabLst>
                <a:tab pos="177800" algn="l"/>
                <a:tab pos="520700" algn="l"/>
              </a:tabLst>
            </a:pPr>
            <a:endParaRPr lang="en-US" sz="2400" dirty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 marL="228600" indent="-228600">
              <a:buBlip>
                <a:blip r:embed="rId9"/>
              </a:buBlip>
              <a:tabLst>
                <a:tab pos="177800" algn="l"/>
                <a:tab pos="520700" algn="l"/>
              </a:tabLst>
            </a:pPr>
            <a:endParaRPr lang="en-US" sz="2400" dirty="0"/>
          </a:p>
          <a:p>
            <a:pPr>
              <a:tabLst>
                <a:tab pos="177800" algn="l"/>
                <a:tab pos="520700" algn="l"/>
              </a:tabLst>
            </a:pPr>
            <a:endParaRPr lang="en-US" sz="2400" dirty="0" smtClean="0"/>
          </a:p>
          <a:p>
            <a:pPr>
              <a:tabLst>
                <a:tab pos="177800" algn="l"/>
                <a:tab pos="520700" algn="l"/>
              </a:tabLst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788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basics</a:t>
            </a:r>
          </a:p>
        </p:txBody>
      </p:sp>
      <p:sp>
        <p:nvSpPr>
          <p:cNvPr id="1028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731723"/>
              </p:ext>
            </p:extLst>
          </p:nvPr>
        </p:nvGraphicFramePr>
        <p:xfrm>
          <a:off x="404813" y="1841500"/>
          <a:ext cx="78898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Wordpad Document" r:id="rId4" imgW="5486400" imgH="592920" progId="WordPad.Document.1">
                  <p:embed/>
                </p:oleObj>
              </mc:Choice>
              <mc:Fallback>
                <p:oleObj name="Wordpad Document" r:id="rId4" imgW="5486400" imgH="59292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1841500"/>
                        <a:ext cx="7889875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7"/>
          <p:cNvSpPr txBox="1">
            <a:spLocks noChangeArrowheads="1"/>
          </p:cNvSpPr>
          <p:nvPr/>
        </p:nvSpPr>
        <p:spPr bwMode="auto">
          <a:xfrm>
            <a:off x="301625" y="1223665"/>
            <a:ext cx="8423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 smtClean="0"/>
              <a:t>Using parameters to reduce code amount</a:t>
            </a:r>
          </a:p>
        </p:txBody>
      </p:sp>
      <p:graphicFrame>
        <p:nvGraphicFramePr>
          <p:cNvPr id="2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05610"/>
              </p:ext>
            </p:extLst>
          </p:nvPr>
        </p:nvGraphicFramePr>
        <p:xfrm>
          <a:off x="606425" y="2922588"/>
          <a:ext cx="7585075" cy="348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Wordpad Document" r:id="rId6" imgW="5272920" imgH="2427480" progId="WordPad.Document.1">
                  <p:embed/>
                </p:oleObj>
              </mc:Choice>
              <mc:Fallback>
                <p:oleObj name="Wordpad Document" r:id="rId6" imgW="5272920" imgH="2427480" progId="WordPad.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2922588"/>
                        <a:ext cx="7585075" cy="348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301624" y="762000"/>
            <a:ext cx="8004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CA4908"/>
                </a:solidFill>
                <a:latin typeface="Verdana" pitchFamily="34" charset="0"/>
              </a:rPr>
              <a:t>SpecFlow automation: basics</a:t>
            </a:r>
          </a:p>
        </p:txBody>
      </p:sp>
      <p:sp>
        <p:nvSpPr>
          <p:cNvPr id="4101" name="TextBox 16"/>
          <p:cNvSpPr txBox="1">
            <a:spLocks noChangeArrowheads="1"/>
          </p:cNvSpPr>
          <p:nvPr/>
        </p:nvSpPr>
        <p:spPr bwMode="auto">
          <a:xfrm>
            <a:off x="914400" y="2992438"/>
            <a:ext cx="622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2" name="TextBox 7"/>
          <p:cNvSpPr txBox="1">
            <a:spLocks noChangeArrowheads="1"/>
          </p:cNvSpPr>
          <p:nvPr/>
        </p:nvSpPr>
        <p:spPr bwMode="auto">
          <a:xfrm>
            <a:off x="555625" y="1282700"/>
            <a:ext cx="842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charset="0"/>
              <a:buChar char="•"/>
              <a:tabLst>
                <a:tab pos="177800" algn="l"/>
                <a:tab pos="520700" algn="l"/>
              </a:tabLst>
            </a:pPr>
            <a:r>
              <a:rPr lang="en-US" sz="2400" dirty="0"/>
              <a:t>Tables can be used row-by-row</a:t>
            </a:r>
          </a:p>
        </p:txBody>
      </p:sp>
      <p:graphicFrame>
        <p:nvGraphicFramePr>
          <p:cNvPr id="4098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96105"/>
              </p:ext>
            </p:extLst>
          </p:nvPr>
        </p:nvGraphicFramePr>
        <p:xfrm>
          <a:off x="542925" y="2162175"/>
          <a:ext cx="75850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Wordpad Document" r:id="rId4" imgW="5272920" imgH="592920" progId="WordPad.Document.1">
                  <p:embed/>
                </p:oleObj>
              </mc:Choice>
              <mc:Fallback>
                <p:oleObj name="Wordpad Document" r:id="rId4" imgW="5272920" imgH="592920" progId="WordPad.Document.1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2162175"/>
                        <a:ext cx="75850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676454"/>
              </p:ext>
            </p:extLst>
          </p:nvPr>
        </p:nvGraphicFramePr>
        <p:xfrm>
          <a:off x="466725" y="3638550"/>
          <a:ext cx="7888288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Wordpad Document" r:id="rId6" imgW="5486400" imgH="1157760" progId="WordPad.Document.1">
                  <p:embed/>
                </p:oleObj>
              </mc:Choice>
              <mc:Fallback>
                <p:oleObj name="Wordpad Document" r:id="rId6" imgW="5486400" imgH="1157760" progId="WordPad.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3638550"/>
                        <a:ext cx="7888288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_wh_templ_2000_dc">
  <a:themeElements>
    <a:clrScheme name="DB_wh_templ_2000_dc 2">
      <a:dk1>
        <a:srgbClr val="00199B"/>
      </a:dk1>
      <a:lt1>
        <a:srgbClr val="FFFFFF"/>
      </a:lt1>
      <a:dk2>
        <a:srgbClr val="324BB9"/>
      </a:dk2>
      <a:lt2>
        <a:srgbClr val="000000"/>
      </a:lt2>
      <a:accent1>
        <a:srgbClr val="789BEB"/>
      </a:accent1>
      <a:accent2>
        <a:srgbClr val="A0A0AA"/>
      </a:accent2>
      <a:accent3>
        <a:srgbClr val="FFFFFF"/>
      </a:accent3>
      <a:accent4>
        <a:srgbClr val="001484"/>
      </a:accent4>
      <a:accent5>
        <a:srgbClr val="BECBF3"/>
      </a:accent5>
      <a:accent6>
        <a:srgbClr val="91919A"/>
      </a:accent6>
      <a:hlink>
        <a:srgbClr val="BEBEC3"/>
      </a:hlink>
      <a:folHlink>
        <a:srgbClr val="D26E14"/>
      </a:folHlink>
    </a:clrScheme>
    <a:fontScheme name="DB_wh_templ_2000_d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B_wh_templ_2000_dc 1">
        <a:dk1>
          <a:srgbClr val="00199B"/>
        </a:dk1>
        <a:lt1>
          <a:srgbClr val="FFFFFF"/>
        </a:lt1>
        <a:dk2>
          <a:srgbClr val="FFC841"/>
        </a:dk2>
        <a:lt2>
          <a:srgbClr val="000000"/>
        </a:lt2>
        <a:accent1>
          <a:srgbClr val="D26E14"/>
        </a:accent1>
        <a:accent2>
          <a:srgbClr val="961414"/>
        </a:accent2>
        <a:accent3>
          <a:srgbClr val="FFFFFF"/>
        </a:accent3>
        <a:accent4>
          <a:srgbClr val="001484"/>
        </a:accent4>
        <a:accent5>
          <a:srgbClr val="E5BAAA"/>
        </a:accent5>
        <a:accent6>
          <a:srgbClr val="871111"/>
        </a:accent6>
        <a:hlink>
          <a:srgbClr val="789BEB"/>
        </a:hlink>
        <a:folHlink>
          <a:srgbClr val="A0A0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_wh_templ_2000_dc 2">
        <a:dk1>
          <a:srgbClr val="00199B"/>
        </a:dk1>
        <a:lt1>
          <a:srgbClr val="FFFFFF"/>
        </a:lt1>
        <a:dk2>
          <a:srgbClr val="324BB9"/>
        </a:dk2>
        <a:lt2>
          <a:srgbClr val="000000"/>
        </a:lt2>
        <a:accent1>
          <a:srgbClr val="789BEB"/>
        </a:accent1>
        <a:accent2>
          <a:srgbClr val="A0A0AA"/>
        </a:accent2>
        <a:accent3>
          <a:srgbClr val="FFFFFF"/>
        </a:accent3>
        <a:accent4>
          <a:srgbClr val="001484"/>
        </a:accent4>
        <a:accent5>
          <a:srgbClr val="BECBF3"/>
        </a:accent5>
        <a:accent6>
          <a:srgbClr val="91919A"/>
        </a:accent6>
        <a:hlink>
          <a:srgbClr val="BEBEC3"/>
        </a:hlink>
        <a:folHlink>
          <a:srgbClr val="D26E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712</Words>
  <Application>Microsoft Office PowerPoint</Application>
  <PresentationFormat>Экран (4:3)</PresentationFormat>
  <Paragraphs>176</Paragraphs>
  <Slides>24</Slides>
  <Notes>23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Times New Roman</vt:lpstr>
      <vt:lpstr>Verdana</vt:lpstr>
      <vt:lpstr>Wingdings</vt:lpstr>
      <vt:lpstr>DB_wh_templ_2000_dc</vt:lpstr>
      <vt:lpstr>Wordpad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Gherkin requirements for automation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 Test Automation with SpecFlow</dc:title>
  <dc:creator/>
  <cp:keywords>SQA Days</cp:keywords>
  <dc:description/>
  <cp:lastModifiedBy/>
  <cp:revision>1</cp:revision>
  <dcterms:created xsi:type="dcterms:W3CDTF">2009-03-06T01:42:53Z</dcterms:created>
  <dcterms:modified xsi:type="dcterms:W3CDTF">2015-03-13T20:10:33Z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a798122f-e557-48a9-b7fb-d2470392ab49</vt:lpwstr>
  </property>
  <property fmtid="{D5CDD505-2E9C-101B-9397-08002B2CF9AE}" pid="3" name="aliashDocumentMarking">
    <vt:lpwstr>For internal use only</vt:lpwstr>
  </property>
  <property fmtid="{D5CDD505-2E9C-101B-9397-08002B2CF9AE}" pid="4" name="db.comClassification">
    <vt:lpwstr>For internal use only</vt:lpwstr>
  </property>
</Properties>
</file>