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0"/>
  </p:notesMasterIdLst>
  <p:handoutMasterIdLst>
    <p:handoutMasterId r:id="rId41"/>
  </p:handoutMasterIdLst>
  <p:sldIdLst>
    <p:sldId id="707" r:id="rId4"/>
    <p:sldId id="714" r:id="rId5"/>
    <p:sldId id="789" r:id="rId6"/>
    <p:sldId id="827" r:id="rId7"/>
    <p:sldId id="823" r:id="rId8"/>
    <p:sldId id="815" r:id="rId9"/>
    <p:sldId id="790" r:id="rId10"/>
    <p:sldId id="796" r:id="rId11"/>
    <p:sldId id="798" r:id="rId12"/>
    <p:sldId id="816" r:id="rId13"/>
    <p:sldId id="810" r:id="rId14"/>
    <p:sldId id="818" r:id="rId15"/>
    <p:sldId id="809" r:id="rId16"/>
    <p:sldId id="819" r:id="rId17"/>
    <p:sldId id="820" r:id="rId18"/>
    <p:sldId id="812" r:id="rId19"/>
    <p:sldId id="814" r:id="rId20"/>
    <p:sldId id="793" r:id="rId21"/>
    <p:sldId id="808" r:id="rId22"/>
    <p:sldId id="795" r:id="rId23"/>
    <p:sldId id="822" r:id="rId24"/>
    <p:sldId id="828" r:id="rId25"/>
    <p:sldId id="801" r:id="rId26"/>
    <p:sldId id="802" r:id="rId27"/>
    <p:sldId id="713" r:id="rId28"/>
    <p:sldId id="710" r:id="rId29"/>
    <p:sldId id="711" r:id="rId30"/>
    <p:sldId id="712" r:id="rId31"/>
    <p:sldId id="830" r:id="rId32"/>
    <p:sldId id="829" r:id="rId33"/>
    <p:sldId id="825" r:id="rId34"/>
    <p:sldId id="800" r:id="rId35"/>
    <p:sldId id="831" r:id="rId36"/>
    <p:sldId id="817" r:id="rId37"/>
    <p:sldId id="805" r:id="rId38"/>
    <p:sldId id="8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76767"/>
    <a:srgbClr val="FBE4D5"/>
    <a:srgbClr val="F8CEB2"/>
    <a:srgbClr val="F3AA79"/>
    <a:srgbClr val="565656"/>
    <a:srgbClr val="F0E5F7"/>
    <a:srgbClr val="FFFFE5"/>
    <a:srgbClr val="F8F3FB"/>
    <a:srgbClr val="BFF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5121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outlineViewPr>
    <p:cViewPr>
      <p:scale>
        <a:sx n="33" d="100"/>
        <a:sy n="33" d="100"/>
      </p:scale>
      <p:origin x="0" y="-31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101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41F4D-6B4A-406B-AA21-1D324F80AE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004AF-F656-4388-B6C3-97537CC03E7B}">
      <dgm:prSet phldrT="[Text]"/>
      <dgm:spPr/>
      <dgm:t>
        <a:bodyPr/>
        <a:lstStyle/>
        <a:p>
          <a:r>
            <a:rPr lang="en-US" dirty="0"/>
            <a:t>Report 1</a:t>
          </a:r>
        </a:p>
      </dgm:t>
    </dgm:pt>
    <dgm:pt modelId="{588618FB-5452-4B29-AC2D-FCFCF645F444}" type="parTrans" cxnId="{CB8EC6F3-04CF-45FC-959E-43E2F97624BE}">
      <dgm:prSet/>
      <dgm:spPr/>
      <dgm:t>
        <a:bodyPr/>
        <a:lstStyle/>
        <a:p>
          <a:endParaRPr lang="en-US"/>
        </a:p>
      </dgm:t>
    </dgm:pt>
    <dgm:pt modelId="{4E147D4A-795E-4E39-93E0-4D850DB6DE8A}" type="sibTrans" cxnId="{CB8EC6F3-04CF-45FC-959E-43E2F97624BE}">
      <dgm:prSet/>
      <dgm:spPr/>
      <dgm:t>
        <a:bodyPr/>
        <a:lstStyle/>
        <a:p>
          <a:endParaRPr lang="en-US"/>
        </a:p>
      </dgm:t>
    </dgm:pt>
    <dgm:pt modelId="{AB9F329F-2DF0-46E6-86BE-3C86C546BA93}">
      <dgm:prSet phldrT="[Text]"/>
      <dgm:spPr/>
      <dgm:t>
        <a:bodyPr/>
        <a:lstStyle/>
        <a:p>
          <a:r>
            <a:rPr lang="en-US" dirty="0"/>
            <a:t>Speed</a:t>
          </a:r>
        </a:p>
      </dgm:t>
    </dgm:pt>
    <dgm:pt modelId="{C7E261B8-F424-45C9-A1F0-18A24CBA91E9}" type="parTrans" cxnId="{325D5DF2-2CEE-49B5-A33B-7F6DD1C3172D}">
      <dgm:prSet/>
      <dgm:spPr/>
      <dgm:t>
        <a:bodyPr/>
        <a:lstStyle/>
        <a:p>
          <a:endParaRPr lang="en-US"/>
        </a:p>
      </dgm:t>
    </dgm:pt>
    <dgm:pt modelId="{D8797C70-E58B-48C7-9371-ED43787E7988}" type="sibTrans" cxnId="{325D5DF2-2CEE-49B5-A33B-7F6DD1C3172D}">
      <dgm:prSet/>
      <dgm:spPr/>
      <dgm:t>
        <a:bodyPr/>
        <a:lstStyle/>
        <a:p>
          <a:endParaRPr lang="en-US"/>
        </a:p>
      </dgm:t>
    </dgm:pt>
    <dgm:pt modelId="{E337A067-7058-47B5-951B-63BD9A76D248}">
      <dgm:prSet phldrT="[Text]"/>
      <dgm:spPr/>
      <dgm:t>
        <a:bodyPr/>
        <a:lstStyle/>
        <a:p>
          <a:r>
            <a:rPr lang="en-US" dirty="0"/>
            <a:t>Vehicle</a:t>
          </a:r>
        </a:p>
      </dgm:t>
    </dgm:pt>
    <dgm:pt modelId="{46CEEBCA-F84D-4094-BA43-45824382D973}" type="parTrans" cxnId="{38228F62-2E8D-4CFB-9C70-52C68ED61BDE}">
      <dgm:prSet/>
      <dgm:spPr/>
      <dgm:t>
        <a:bodyPr/>
        <a:lstStyle/>
        <a:p>
          <a:endParaRPr lang="en-US"/>
        </a:p>
      </dgm:t>
    </dgm:pt>
    <dgm:pt modelId="{4CF53973-A8C5-4A0C-9D94-A046D2048552}" type="sibTrans" cxnId="{38228F62-2E8D-4CFB-9C70-52C68ED61BDE}">
      <dgm:prSet/>
      <dgm:spPr/>
      <dgm:t>
        <a:bodyPr/>
        <a:lstStyle/>
        <a:p>
          <a:endParaRPr lang="en-US"/>
        </a:p>
      </dgm:t>
    </dgm:pt>
    <dgm:pt modelId="{DFF888E9-2DE6-4D39-BF4C-1F352AB6E10B}">
      <dgm:prSet phldrT="[Text]"/>
      <dgm:spPr/>
      <dgm:t>
        <a:bodyPr/>
        <a:lstStyle/>
        <a:p>
          <a:r>
            <a:rPr lang="en-US" dirty="0"/>
            <a:t>Driver Name</a:t>
          </a:r>
        </a:p>
      </dgm:t>
    </dgm:pt>
    <dgm:pt modelId="{7A3BF28F-C243-4CBD-9B39-906D3B9345A2}" type="parTrans" cxnId="{F3D9B464-C92C-45AB-8F34-0FC98BA1CFBA}">
      <dgm:prSet/>
      <dgm:spPr/>
      <dgm:t>
        <a:bodyPr/>
        <a:lstStyle/>
        <a:p>
          <a:endParaRPr lang="en-US"/>
        </a:p>
      </dgm:t>
    </dgm:pt>
    <dgm:pt modelId="{45DE3509-B724-4CB2-A128-6213B03A224A}" type="sibTrans" cxnId="{F3D9B464-C92C-45AB-8F34-0FC98BA1CFBA}">
      <dgm:prSet/>
      <dgm:spPr/>
      <dgm:t>
        <a:bodyPr/>
        <a:lstStyle/>
        <a:p>
          <a:endParaRPr lang="en-US"/>
        </a:p>
      </dgm:t>
    </dgm:pt>
    <dgm:pt modelId="{DA31E695-3CB1-4C20-B9CA-8A8A022EED14}" type="pres">
      <dgm:prSet presAssocID="{C7D41F4D-6B4A-406B-AA21-1D324F80AE28}" presName="composite" presStyleCnt="0">
        <dgm:presLayoutVars>
          <dgm:chMax val="1"/>
          <dgm:dir/>
          <dgm:resizeHandles val="exact"/>
        </dgm:presLayoutVars>
      </dgm:prSet>
      <dgm:spPr/>
    </dgm:pt>
    <dgm:pt modelId="{B788633B-85FD-49CA-80BB-57928AAF66DE}" type="pres">
      <dgm:prSet presAssocID="{48B004AF-F656-4388-B6C3-97537CC03E7B}" presName="roof" presStyleLbl="dkBgShp" presStyleIdx="0" presStyleCnt="2"/>
      <dgm:spPr/>
    </dgm:pt>
    <dgm:pt modelId="{87B4CC57-8860-40DF-A2BC-1079B9F3BC70}" type="pres">
      <dgm:prSet presAssocID="{48B004AF-F656-4388-B6C3-97537CC03E7B}" presName="pillars" presStyleCnt="0"/>
      <dgm:spPr/>
    </dgm:pt>
    <dgm:pt modelId="{F16E23F8-C5CF-40FB-A82B-4F68D5A7B8C4}" type="pres">
      <dgm:prSet presAssocID="{48B004AF-F656-4388-B6C3-97537CC03E7B}" presName="pillar1" presStyleLbl="node1" presStyleIdx="0" presStyleCnt="3">
        <dgm:presLayoutVars>
          <dgm:bulletEnabled val="1"/>
        </dgm:presLayoutVars>
      </dgm:prSet>
      <dgm:spPr/>
    </dgm:pt>
    <dgm:pt modelId="{6DD214EA-F5F9-4D21-A35A-421B5C7A27A6}" type="pres">
      <dgm:prSet presAssocID="{E337A067-7058-47B5-951B-63BD9A76D248}" presName="pillarX" presStyleLbl="node1" presStyleIdx="1" presStyleCnt="3">
        <dgm:presLayoutVars>
          <dgm:bulletEnabled val="1"/>
        </dgm:presLayoutVars>
      </dgm:prSet>
      <dgm:spPr/>
    </dgm:pt>
    <dgm:pt modelId="{F61CCD59-1CFF-4944-A1B7-D006FCE5FB9F}" type="pres">
      <dgm:prSet presAssocID="{DFF888E9-2DE6-4D39-BF4C-1F352AB6E10B}" presName="pillarX" presStyleLbl="node1" presStyleIdx="2" presStyleCnt="3">
        <dgm:presLayoutVars>
          <dgm:bulletEnabled val="1"/>
        </dgm:presLayoutVars>
      </dgm:prSet>
      <dgm:spPr/>
    </dgm:pt>
    <dgm:pt modelId="{AD02D2CB-24C2-45D9-9F49-DEBE8D0AF569}" type="pres">
      <dgm:prSet presAssocID="{48B004AF-F656-4388-B6C3-97537CC03E7B}" presName="base" presStyleLbl="dkBgShp" presStyleIdx="1" presStyleCnt="2"/>
      <dgm:spPr/>
    </dgm:pt>
  </dgm:ptLst>
  <dgm:cxnLst>
    <dgm:cxn modelId="{33C90C21-EDCD-46A5-B2C3-F21D6C732E48}" type="presOf" srcId="{E337A067-7058-47B5-951B-63BD9A76D248}" destId="{6DD214EA-F5F9-4D21-A35A-421B5C7A27A6}" srcOrd="0" destOrd="0" presId="urn:microsoft.com/office/officeart/2005/8/layout/hList3"/>
    <dgm:cxn modelId="{38228F62-2E8D-4CFB-9C70-52C68ED61BDE}" srcId="{48B004AF-F656-4388-B6C3-97537CC03E7B}" destId="{E337A067-7058-47B5-951B-63BD9A76D248}" srcOrd="1" destOrd="0" parTransId="{46CEEBCA-F84D-4094-BA43-45824382D973}" sibTransId="{4CF53973-A8C5-4A0C-9D94-A046D2048552}"/>
    <dgm:cxn modelId="{F3D9B464-C92C-45AB-8F34-0FC98BA1CFBA}" srcId="{48B004AF-F656-4388-B6C3-97537CC03E7B}" destId="{DFF888E9-2DE6-4D39-BF4C-1F352AB6E10B}" srcOrd="2" destOrd="0" parTransId="{7A3BF28F-C243-4CBD-9B39-906D3B9345A2}" sibTransId="{45DE3509-B724-4CB2-A128-6213B03A224A}"/>
    <dgm:cxn modelId="{128C948E-5BDC-415D-8A45-5F1E2E063EB0}" type="presOf" srcId="{C7D41F4D-6B4A-406B-AA21-1D324F80AE28}" destId="{DA31E695-3CB1-4C20-B9CA-8A8A022EED14}" srcOrd="0" destOrd="0" presId="urn:microsoft.com/office/officeart/2005/8/layout/hList3"/>
    <dgm:cxn modelId="{4159459A-3DEB-4E85-8104-FC59BF0C5F30}" type="presOf" srcId="{48B004AF-F656-4388-B6C3-97537CC03E7B}" destId="{B788633B-85FD-49CA-80BB-57928AAF66DE}" srcOrd="0" destOrd="0" presId="urn:microsoft.com/office/officeart/2005/8/layout/hList3"/>
    <dgm:cxn modelId="{0E6355B6-21CF-4C63-870E-A1CF1CF3BF65}" type="presOf" srcId="{AB9F329F-2DF0-46E6-86BE-3C86C546BA93}" destId="{F16E23F8-C5CF-40FB-A82B-4F68D5A7B8C4}" srcOrd="0" destOrd="0" presId="urn:microsoft.com/office/officeart/2005/8/layout/hList3"/>
    <dgm:cxn modelId="{E6D024EF-8AAA-4465-B686-27837159EA14}" type="presOf" srcId="{DFF888E9-2DE6-4D39-BF4C-1F352AB6E10B}" destId="{F61CCD59-1CFF-4944-A1B7-D006FCE5FB9F}" srcOrd="0" destOrd="0" presId="urn:microsoft.com/office/officeart/2005/8/layout/hList3"/>
    <dgm:cxn modelId="{325D5DF2-2CEE-49B5-A33B-7F6DD1C3172D}" srcId="{48B004AF-F656-4388-B6C3-97537CC03E7B}" destId="{AB9F329F-2DF0-46E6-86BE-3C86C546BA93}" srcOrd="0" destOrd="0" parTransId="{C7E261B8-F424-45C9-A1F0-18A24CBA91E9}" sibTransId="{D8797C70-E58B-48C7-9371-ED43787E7988}"/>
    <dgm:cxn modelId="{CB8EC6F3-04CF-45FC-959E-43E2F97624BE}" srcId="{C7D41F4D-6B4A-406B-AA21-1D324F80AE28}" destId="{48B004AF-F656-4388-B6C3-97537CC03E7B}" srcOrd="0" destOrd="0" parTransId="{588618FB-5452-4B29-AC2D-FCFCF645F444}" sibTransId="{4E147D4A-795E-4E39-93E0-4D850DB6DE8A}"/>
    <dgm:cxn modelId="{F410F0F0-45CD-48AB-B22E-3B278419486C}" type="presParOf" srcId="{DA31E695-3CB1-4C20-B9CA-8A8A022EED14}" destId="{B788633B-85FD-49CA-80BB-57928AAF66DE}" srcOrd="0" destOrd="0" presId="urn:microsoft.com/office/officeart/2005/8/layout/hList3"/>
    <dgm:cxn modelId="{31B494EB-DA37-4E5D-BADA-EF3309412251}" type="presParOf" srcId="{DA31E695-3CB1-4C20-B9CA-8A8A022EED14}" destId="{87B4CC57-8860-40DF-A2BC-1079B9F3BC70}" srcOrd="1" destOrd="0" presId="urn:microsoft.com/office/officeart/2005/8/layout/hList3"/>
    <dgm:cxn modelId="{38D94DC2-0A2C-426C-8CE7-75B50E3F32B3}" type="presParOf" srcId="{87B4CC57-8860-40DF-A2BC-1079B9F3BC70}" destId="{F16E23F8-C5CF-40FB-A82B-4F68D5A7B8C4}" srcOrd="0" destOrd="0" presId="urn:microsoft.com/office/officeart/2005/8/layout/hList3"/>
    <dgm:cxn modelId="{ECF0968C-E91B-43D0-8A50-975FDDB8EC9A}" type="presParOf" srcId="{87B4CC57-8860-40DF-A2BC-1079B9F3BC70}" destId="{6DD214EA-F5F9-4D21-A35A-421B5C7A27A6}" srcOrd="1" destOrd="0" presId="urn:microsoft.com/office/officeart/2005/8/layout/hList3"/>
    <dgm:cxn modelId="{9EBF415A-FC1C-444D-B69A-86797FA68F0F}" type="presParOf" srcId="{87B4CC57-8860-40DF-A2BC-1079B9F3BC70}" destId="{F61CCD59-1CFF-4944-A1B7-D006FCE5FB9F}" srcOrd="2" destOrd="0" presId="urn:microsoft.com/office/officeart/2005/8/layout/hList3"/>
    <dgm:cxn modelId="{A66CE725-35C1-48AC-920B-C66C7D7F579B}" type="presParOf" srcId="{DA31E695-3CB1-4C20-B9CA-8A8A022EED14}" destId="{AD02D2CB-24C2-45D9-9F49-DEBE8D0AF5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41F4D-6B4A-406B-AA21-1D324F80AE2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004AF-F656-4388-B6C3-97537CC03E7B}">
      <dgm:prSet phldrT="[Text]"/>
      <dgm:spPr/>
      <dgm:t>
        <a:bodyPr/>
        <a:lstStyle/>
        <a:p>
          <a:r>
            <a:rPr lang="en-US" dirty="0"/>
            <a:t>Report 1</a:t>
          </a:r>
        </a:p>
      </dgm:t>
    </dgm:pt>
    <dgm:pt modelId="{588618FB-5452-4B29-AC2D-FCFCF645F444}" type="parTrans" cxnId="{CB8EC6F3-04CF-45FC-959E-43E2F97624BE}">
      <dgm:prSet/>
      <dgm:spPr/>
      <dgm:t>
        <a:bodyPr/>
        <a:lstStyle/>
        <a:p>
          <a:endParaRPr lang="en-US"/>
        </a:p>
      </dgm:t>
    </dgm:pt>
    <dgm:pt modelId="{4E147D4A-795E-4E39-93E0-4D850DB6DE8A}" type="sibTrans" cxnId="{CB8EC6F3-04CF-45FC-959E-43E2F97624BE}">
      <dgm:prSet/>
      <dgm:spPr/>
      <dgm:t>
        <a:bodyPr/>
        <a:lstStyle/>
        <a:p>
          <a:endParaRPr lang="en-US"/>
        </a:p>
      </dgm:t>
    </dgm:pt>
    <dgm:pt modelId="{AB9F329F-2DF0-46E6-86BE-3C86C546BA93}">
      <dgm:prSet phldrT="[Text]"/>
      <dgm:spPr/>
      <dgm:t>
        <a:bodyPr/>
        <a:lstStyle/>
        <a:p>
          <a:r>
            <a:rPr lang="en-US" dirty="0"/>
            <a:t>Speed</a:t>
          </a:r>
        </a:p>
      </dgm:t>
    </dgm:pt>
    <dgm:pt modelId="{C7E261B8-F424-45C9-A1F0-18A24CBA91E9}" type="parTrans" cxnId="{325D5DF2-2CEE-49B5-A33B-7F6DD1C3172D}">
      <dgm:prSet/>
      <dgm:spPr/>
      <dgm:t>
        <a:bodyPr/>
        <a:lstStyle/>
        <a:p>
          <a:endParaRPr lang="en-US"/>
        </a:p>
      </dgm:t>
    </dgm:pt>
    <dgm:pt modelId="{D8797C70-E58B-48C7-9371-ED43787E7988}" type="sibTrans" cxnId="{325D5DF2-2CEE-49B5-A33B-7F6DD1C3172D}">
      <dgm:prSet/>
      <dgm:spPr/>
      <dgm:t>
        <a:bodyPr/>
        <a:lstStyle/>
        <a:p>
          <a:endParaRPr lang="en-US"/>
        </a:p>
      </dgm:t>
    </dgm:pt>
    <dgm:pt modelId="{E337A067-7058-47B5-951B-63BD9A76D248}">
      <dgm:prSet phldrT="[Text]"/>
      <dgm:spPr/>
      <dgm:t>
        <a:bodyPr/>
        <a:lstStyle/>
        <a:p>
          <a:r>
            <a:rPr lang="en-US" dirty="0"/>
            <a:t>Vehicle</a:t>
          </a:r>
        </a:p>
      </dgm:t>
    </dgm:pt>
    <dgm:pt modelId="{46CEEBCA-F84D-4094-BA43-45824382D973}" type="parTrans" cxnId="{38228F62-2E8D-4CFB-9C70-52C68ED61BDE}">
      <dgm:prSet/>
      <dgm:spPr/>
      <dgm:t>
        <a:bodyPr/>
        <a:lstStyle/>
        <a:p>
          <a:endParaRPr lang="en-US"/>
        </a:p>
      </dgm:t>
    </dgm:pt>
    <dgm:pt modelId="{4CF53973-A8C5-4A0C-9D94-A046D2048552}" type="sibTrans" cxnId="{38228F62-2E8D-4CFB-9C70-52C68ED61BDE}">
      <dgm:prSet/>
      <dgm:spPr/>
      <dgm:t>
        <a:bodyPr/>
        <a:lstStyle/>
        <a:p>
          <a:endParaRPr lang="en-US"/>
        </a:p>
      </dgm:t>
    </dgm:pt>
    <dgm:pt modelId="{DFF888E9-2DE6-4D39-BF4C-1F352AB6E10B}">
      <dgm:prSet phldrT="[Text]"/>
      <dgm:spPr/>
      <dgm:t>
        <a:bodyPr/>
        <a:lstStyle/>
        <a:p>
          <a:r>
            <a:rPr lang="en-US" dirty="0"/>
            <a:t>Driver Name</a:t>
          </a:r>
        </a:p>
      </dgm:t>
    </dgm:pt>
    <dgm:pt modelId="{7A3BF28F-C243-4CBD-9B39-906D3B9345A2}" type="parTrans" cxnId="{F3D9B464-C92C-45AB-8F34-0FC98BA1CFBA}">
      <dgm:prSet/>
      <dgm:spPr/>
      <dgm:t>
        <a:bodyPr/>
        <a:lstStyle/>
        <a:p>
          <a:endParaRPr lang="en-US"/>
        </a:p>
      </dgm:t>
    </dgm:pt>
    <dgm:pt modelId="{45DE3509-B724-4CB2-A128-6213B03A224A}" type="sibTrans" cxnId="{F3D9B464-C92C-45AB-8F34-0FC98BA1CFBA}">
      <dgm:prSet/>
      <dgm:spPr/>
      <dgm:t>
        <a:bodyPr/>
        <a:lstStyle/>
        <a:p>
          <a:endParaRPr lang="en-US"/>
        </a:p>
      </dgm:t>
    </dgm:pt>
    <dgm:pt modelId="{DA31E695-3CB1-4C20-B9CA-8A8A022EED14}" type="pres">
      <dgm:prSet presAssocID="{C7D41F4D-6B4A-406B-AA21-1D324F80AE28}" presName="composite" presStyleCnt="0">
        <dgm:presLayoutVars>
          <dgm:chMax val="1"/>
          <dgm:dir/>
          <dgm:resizeHandles val="exact"/>
        </dgm:presLayoutVars>
      </dgm:prSet>
      <dgm:spPr/>
    </dgm:pt>
    <dgm:pt modelId="{B788633B-85FD-49CA-80BB-57928AAF66DE}" type="pres">
      <dgm:prSet presAssocID="{48B004AF-F656-4388-B6C3-97537CC03E7B}" presName="roof" presStyleLbl="dkBgShp" presStyleIdx="0" presStyleCnt="2"/>
      <dgm:spPr/>
    </dgm:pt>
    <dgm:pt modelId="{87B4CC57-8860-40DF-A2BC-1079B9F3BC70}" type="pres">
      <dgm:prSet presAssocID="{48B004AF-F656-4388-B6C3-97537CC03E7B}" presName="pillars" presStyleCnt="0"/>
      <dgm:spPr/>
    </dgm:pt>
    <dgm:pt modelId="{F16E23F8-C5CF-40FB-A82B-4F68D5A7B8C4}" type="pres">
      <dgm:prSet presAssocID="{48B004AF-F656-4388-B6C3-97537CC03E7B}" presName="pillar1" presStyleLbl="node1" presStyleIdx="0" presStyleCnt="3">
        <dgm:presLayoutVars>
          <dgm:bulletEnabled val="1"/>
        </dgm:presLayoutVars>
      </dgm:prSet>
      <dgm:spPr/>
    </dgm:pt>
    <dgm:pt modelId="{6DD214EA-F5F9-4D21-A35A-421B5C7A27A6}" type="pres">
      <dgm:prSet presAssocID="{E337A067-7058-47B5-951B-63BD9A76D248}" presName="pillarX" presStyleLbl="node1" presStyleIdx="1" presStyleCnt="3">
        <dgm:presLayoutVars>
          <dgm:bulletEnabled val="1"/>
        </dgm:presLayoutVars>
      </dgm:prSet>
      <dgm:spPr/>
    </dgm:pt>
    <dgm:pt modelId="{F61CCD59-1CFF-4944-A1B7-D006FCE5FB9F}" type="pres">
      <dgm:prSet presAssocID="{DFF888E9-2DE6-4D39-BF4C-1F352AB6E10B}" presName="pillarX" presStyleLbl="node1" presStyleIdx="2" presStyleCnt="3">
        <dgm:presLayoutVars>
          <dgm:bulletEnabled val="1"/>
        </dgm:presLayoutVars>
      </dgm:prSet>
      <dgm:spPr/>
    </dgm:pt>
    <dgm:pt modelId="{AD02D2CB-24C2-45D9-9F49-DEBE8D0AF569}" type="pres">
      <dgm:prSet presAssocID="{48B004AF-F656-4388-B6C3-97537CC03E7B}" presName="base" presStyleLbl="dkBgShp" presStyleIdx="1" presStyleCnt="2"/>
      <dgm:spPr/>
    </dgm:pt>
  </dgm:ptLst>
  <dgm:cxnLst>
    <dgm:cxn modelId="{33C90C21-EDCD-46A5-B2C3-F21D6C732E48}" type="presOf" srcId="{E337A067-7058-47B5-951B-63BD9A76D248}" destId="{6DD214EA-F5F9-4D21-A35A-421B5C7A27A6}" srcOrd="0" destOrd="0" presId="urn:microsoft.com/office/officeart/2005/8/layout/hList3"/>
    <dgm:cxn modelId="{38228F62-2E8D-4CFB-9C70-52C68ED61BDE}" srcId="{48B004AF-F656-4388-B6C3-97537CC03E7B}" destId="{E337A067-7058-47B5-951B-63BD9A76D248}" srcOrd="1" destOrd="0" parTransId="{46CEEBCA-F84D-4094-BA43-45824382D973}" sibTransId="{4CF53973-A8C5-4A0C-9D94-A046D2048552}"/>
    <dgm:cxn modelId="{F3D9B464-C92C-45AB-8F34-0FC98BA1CFBA}" srcId="{48B004AF-F656-4388-B6C3-97537CC03E7B}" destId="{DFF888E9-2DE6-4D39-BF4C-1F352AB6E10B}" srcOrd="2" destOrd="0" parTransId="{7A3BF28F-C243-4CBD-9B39-906D3B9345A2}" sibTransId="{45DE3509-B724-4CB2-A128-6213B03A224A}"/>
    <dgm:cxn modelId="{128C948E-5BDC-415D-8A45-5F1E2E063EB0}" type="presOf" srcId="{C7D41F4D-6B4A-406B-AA21-1D324F80AE28}" destId="{DA31E695-3CB1-4C20-B9CA-8A8A022EED14}" srcOrd="0" destOrd="0" presId="urn:microsoft.com/office/officeart/2005/8/layout/hList3"/>
    <dgm:cxn modelId="{4159459A-3DEB-4E85-8104-FC59BF0C5F30}" type="presOf" srcId="{48B004AF-F656-4388-B6C3-97537CC03E7B}" destId="{B788633B-85FD-49CA-80BB-57928AAF66DE}" srcOrd="0" destOrd="0" presId="urn:microsoft.com/office/officeart/2005/8/layout/hList3"/>
    <dgm:cxn modelId="{0E6355B6-21CF-4C63-870E-A1CF1CF3BF65}" type="presOf" srcId="{AB9F329F-2DF0-46E6-86BE-3C86C546BA93}" destId="{F16E23F8-C5CF-40FB-A82B-4F68D5A7B8C4}" srcOrd="0" destOrd="0" presId="urn:microsoft.com/office/officeart/2005/8/layout/hList3"/>
    <dgm:cxn modelId="{E6D024EF-8AAA-4465-B686-27837159EA14}" type="presOf" srcId="{DFF888E9-2DE6-4D39-BF4C-1F352AB6E10B}" destId="{F61CCD59-1CFF-4944-A1B7-D006FCE5FB9F}" srcOrd="0" destOrd="0" presId="urn:microsoft.com/office/officeart/2005/8/layout/hList3"/>
    <dgm:cxn modelId="{325D5DF2-2CEE-49B5-A33B-7F6DD1C3172D}" srcId="{48B004AF-F656-4388-B6C3-97537CC03E7B}" destId="{AB9F329F-2DF0-46E6-86BE-3C86C546BA93}" srcOrd="0" destOrd="0" parTransId="{C7E261B8-F424-45C9-A1F0-18A24CBA91E9}" sibTransId="{D8797C70-E58B-48C7-9371-ED43787E7988}"/>
    <dgm:cxn modelId="{CB8EC6F3-04CF-45FC-959E-43E2F97624BE}" srcId="{C7D41F4D-6B4A-406B-AA21-1D324F80AE28}" destId="{48B004AF-F656-4388-B6C3-97537CC03E7B}" srcOrd="0" destOrd="0" parTransId="{588618FB-5452-4B29-AC2D-FCFCF645F444}" sibTransId="{4E147D4A-795E-4E39-93E0-4D850DB6DE8A}"/>
    <dgm:cxn modelId="{F410F0F0-45CD-48AB-B22E-3B278419486C}" type="presParOf" srcId="{DA31E695-3CB1-4C20-B9CA-8A8A022EED14}" destId="{B788633B-85FD-49CA-80BB-57928AAF66DE}" srcOrd="0" destOrd="0" presId="urn:microsoft.com/office/officeart/2005/8/layout/hList3"/>
    <dgm:cxn modelId="{31B494EB-DA37-4E5D-BADA-EF3309412251}" type="presParOf" srcId="{DA31E695-3CB1-4C20-B9CA-8A8A022EED14}" destId="{87B4CC57-8860-40DF-A2BC-1079B9F3BC70}" srcOrd="1" destOrd="0" presId="urn:microsoft.com/office/officeart/2005/8/layout/hList3"/>
    <dgm:cxn modelId="{38D94DC2-0A2C-426C-8CE7-75B50E3F32B3}" type="presParOf" srcId="{87B4CC57-8860-40DF-A2BC-1079B9F3BC70}" destId="{F16E23F8-C5CF-40FB-A82B-4F68D5A7B8C4}" srcOrd="0" destOrd="0" presId="urn:microsoft.com/office/officeart/2005/8/layout/hList3"/>
    <dgm:cxn modelId="{ECF0968C-E91B-43D0-8A50-975FDDB8EC9A}" type="presParOf" srcId="{87B4CC57-8860-40DF-A2BC-1079B9F3BC70}" destId="{6DD214EA-F5F9-4D21-A35A-421B5C7A27A6}" srcOrd="1" destOrd="0" presId="urn:microsoft.com/office/officeart/2005/8/layout/hList3"/>
    <dgm:cxn modelId="{9EBF415A-FC1C-444D-B69A-86797FA68F0F}" type="presParOf" srcId="{87B4CC57-8860-40DF-A2BC-1079B9F3BC70}" destId="{F61CCD59-1CFF-4944-A1B7-D006FCE5FB9F}" srcOrd="2" destOrd="0" presId="urn:microsoft.com/office/officeart/2005/8/layout/hList3"/>
    <dgm:cxn modelId="{A66CE725-35C1-48AC-920B-C66C7D7F579B}" type="presParOf" srcId="{DA31E695-3CB1-4C20-B9CA-8A8A022EED14}" destId="{AD02D2CB-24C2-45D9-9F49-DEBE8D0AF5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9360B-E56B-45D3-9985-6013176B4277}" type="doc">
      <dgm:prSet loTypeId="urn:microsoft.com/office/officeart/2005/8/layout/hChevron3" loCatId="process" qsTypeId="urn:microsoft.com/office/officeart/2005/8/quickstyle/simple1" qsCatId="simple" csTypeId="urn:microsoft.com/office/officeart/2005/8/colors/accent4_3" csCatId="accent4" phldr="1"/>
      <dgm:spPr/>
    </dgm:pt>
    <dgm:pt modelId="{2C98703D-E6E9-4D4F-BB57-F615EFEE0A69}">
      <dgm:prSet phldrT="[Text]"/>
      <dgm:spPr/>
      <dgm:t>
        <a:bodyPr/>
        <a:lstStyle/>
        <a:p>
          <a:r>
            <a:rPr lang="ru-RU" dirty="0"/>
            <a:t>Сокращение </a:t>
          </a:r>
          <a:r>
            <a:rPr lang="en-US" dirty="0"/>
            <a:t>Time to Market</a:t>
          </a:r>
        </a:p>
      </dgm:t>
    </dgm:pt>
    <dgm:pt modelId="{627BFF55-DB91-4EF2-A928-34D72E1B203D}" type="parTrans" cxnId="{AB3BEFC7-8EBD-48D7-AF61-2E8F7CE631CF}">
      <dgm:prSet/>
      <dgm:spPr/>
      <dgm:t>
        <a:bodyPr/>
        <a:lstStyle/>
        <a:p>
          <a:endParaRPr lang="en-US"/>
        </a:p>
      </dgm:t>
    </dgm:pt>
    <dgm:pt modelId="{8C108F18-5A2B-4535-A339-268277F23AAC}" type="sibTrans" cxnId="{AB3BEFC7-8EBD-48D7-AF61-2E8F7CE631CF}">
      <dgm:prSet/>
      <dgm:spPr/>
      <dgm:t>
        <a:bodyPr/>
        <a:lstStyle/>
        <a:p>
          <a:endParaRPr lang="en-US"/>
        </a:p>
      </dgm:t>
    </dgm:pt>
    <dgm:pt modelId="{333785AC-0A3E-4B93-810C-36462BE72B52}">
      <dgm:prSet phldrT="[Text]"/>
      <dgm:spPr/>
      <dgm:t>
        <a:bodyPr/>
        <a:lstStyle/>
        <a:p>
          <a:r>
            <a:rPr lang="ru-RU" dirty="0"/>
            <a:t>Сокращение количества багов на более поздних фазах</a:t>
          </a:r>
          <a:endParaRPr lang="en-US" dirty="0"/>
        </a:p>
      </dgm:t>
    </dgm:pt>
    <dgm:pt modelId="{38EC56B3-235B-40EB-8BE0-28C140F3F47C}" type="parTrans" cxnId="{0516E681-2161-4A2C-96DF-1C55A2E42B51}">
      <dgm:prSet/>
      <dgm:spPr/>
      <dgm:t>
        <a:bodyPr/>
        <a:lstStyle/>
        <a:p>
          <a:endParaRPr lang="en-US"/>
        </a:p>
      </dgm:t>
    </dgm:pt>
    <dgm:pt modelId="{64EC1000-0FCB-4FC4-A65C-9439B186B09D}" type="sibTrans" cxnId="{0516E681-2161-4A2C-96DF-1C55A2E42B51}">
      <dgm:prSet/>
      <dgm:spPr/>
      <dgm:t>
        <a:bodyPr/>
        <a:lstStyle/>
        <a:p>
          <a:endParaRPr lang="en-US"/>
        </a:p>
      </dgm:t>
    </dgm:pt>
    <dgm:pt modelId="{F6663298-1AF6-44FF-AE72-91783B71AB6A}">
      <dgm:prSet phldrT="[Text]"/>
      <dgm:spPr/>
      <dgm:t>
        <a:bodyPr/>
        <a:lstStyle/>
        <a:p>
          <a:r>
            <a:rPr lang="ru-RU" dirty="0"/>
            <a:t>Оптимизация стоимости</a:t>
          </a:r>
          <a:endParaRPr lang="en-US" dirty="0"/>
        </a:p>
      </dgm:t>
    </dgm:pt>
    <dgm:pt modelId="{4924FBAD-03E0-48FE-B1FB-EA6C35C0F036}" type="parTrans" cxnId="{C993A7A1-5A61-4EC9-8701-3C04579A2C81}">
      <dgm:prSet/>
      <dgm:spPr/>
      <dgm:t>
        <a:bodyPr/>
        <a:lstStyle/>
        <a:p>
          <a:endParaRPr lang="en-US"/>
        </a:p>
      </dgm:t>
    </dgm:pt>
    <dgm:pt modelId="{33BF22A7-C37C-4DF1-9BD6-AEAF9983D9F6}" type="sibTrans" cxnId="{C993A7A1-5A61-4EC9-8701-3C04579A2C81}">
      <dgm:prSet/>
      <dgm:spPr/>
      <dgm:t>
        <a:bodyPr/>
        <a:lstStyle/>
        <a:p>
          <a:endParaRPr lang="en-US"/>
        </a:p>
      </dgm:t>
    </dgm:pt>
    <dgm:pt modelId="{604ABB37-11FF-4961-810A-464B05759F8A}">
      <dgm:prSet phldrT="[Text]"/>
      <dgm:spPr/>
      <dgm:t>
        <a:bodyPr/>
        <a:lstStyle/>
        <a:p>
          <a:r>
            <a:rPr lang="ru-RU" dirty="0"/>
            <a:t>Улучшение ожиданий заказчика</a:t>
          </a:r>
          <a:endParaRPr lang="en-US" dirty="0"/>
        </a:p>
      </dgm:t>
    </dgm:pt>
    <dgm:pt modelId="{7AE88763-B080-4EDB-B6AC-811B2980D3BE}" type="parTrans" cxnId="{15BA0E97-2BE4-44A9-AFC2-5BFB214C4138}">
      <dgm:prSet/>
      <dgm:spPr/>
      <dgm:t>
        <a:bodyPr/>
        <a:lstStyle/>
        <a:p>
          <a:endParaRPr lang="en-US"/>
        </a:p>
      </dgm:t>
    </dgm:pt>
    <dgm:pt modelId="{1F995198-8A40-417D-9634-E52571C5C349}" type="sibTrans" cxnId="{15BA0E97-2BE4-44A9-AFC2-5BFB214C4138}">
      <dgm:prSet/>
      <dgm:spPr/>
      <dgm:t>
        <a:bodyPr/>
        <a:lstStyle/>
        <a:p>
          <a:endParaRPr lang="en-US"/>
        </a:p>
      </dgm:t>
    </dgm:pt>
    <dgm:pt modelId="{14FF57D4-7C83-4732-A780-A8A8BC2778B4}" type="pres">
      <dgm:prSet presAssocID="{0109360B-E56B-45D3-9985-6013176B4277}" presName="Name0" presStyleCnt="0">
        <dgm:presLayoutVars>
          <dgm:dir val="rev"/>
          <dgm:resizeHandles val="exact"/>
        </dgm:presLayoutVars>
      </dgm:prSet>
      <dgm:spPr/>
    </dgm:pt>
    <dgm:pt modelId="{842858B3-E502-4908-B9ED-AF8DDF93CFEB}" type="pres">
      <dgm:prSet presAssocID="{604ABB37-11FF-4961-810A-464B05759F8A}" presName="parTxOnly" presStyleLbl="node1" presStyleIdx="0" presStyleCnt="4">
        <dgm:presLayoutVars>
          <dgm:bulletEnabled val="1"/>
        </dgm:presLayoutVars>
      </dgm:prSet>
      <dgm:spPr/>
    </dgm:pt>
    <dgm:pt modelId="{7964DCF8-EECD-46F0-8651-AACDF729ACE4}" type="pres">
      <dgm:prSet presAssocID="{1F995198-8A40-417D-9634-E52571C5C349}" presName="parSpace" presStyleCnt="0"/>
      <dgm:spPr/>
    </dgm:pt>
    <dgm:pt modelId="{869FB49C-492F-4377-A333-9EAC3F9A92BB}" type="pres">
      <dgm:prSet presAssocID="{2C98703D-E6E9-4D4F-BB57-F615EFEE0A69}" presName="parTxOnly" presStyleLbl="node1" presStyleIdx="1" presStyleCnt="4">
        <dgm:presLayoutVars>
          <dgm:bulletEnabled val="1"/>
        </dgm:presLayoutVars>
      </dgm:prSet>
      <dgm:spPr/>
    </dgm:pt>
    <dgm:pt modelId="{BB2A9A00-3C3C-4AE1-86A4-51A4346F14B4}" type="pres">
      <dgm:prSet presAssocID="{8C108F18-5A2B-4535-A339-268277F23AAC}" presName="parSpace" presStyleCnt="0"/>
      <dgm:spPr/>
    </dgm:pt>
    <dgm:pt modelId="{E0D4E1B8-D977-4E08-AF4B-42243A735F30}" type="pres">
      <dgm:prSet presAssocID="{333785AC-0A3E-4B93-810C-36462BE72B52}" presName="parTxOnly" presStyleLbl="node1" presStyleIdx="2" presStyleCnt="4">
        <dgm:presLayoutVars>
          <dgm:bulletEnabled val="1"/>
        </dgm:presLayoutVars>
      </dgm:prSet>
      <dgm:spPr/>
    </dgm:pt>
    <dgm:pt modelId="{4E4D700A-4C39-4DC6-BACB-5A4EF13EC19C}" type="pres">
      <dgm:prSet presAssocID="{64EC1000-0FCB-4FC4-A65C-9439B186B09D}" presName="parSpace" presStyleCnt="0"/>
      <dgm:spPr/>
    </dgm:pt>
    <dgm:pt modelId="{7420CFDB-1A6D-44EC-B893-D20BEBB828C8}" type="pres">
      <dgm:prSet presAssocID="{F6663298-1AF6-44FF-AE72-91783B71AB6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9EC63E2E-45CC-4D97-8350-9A6ABC29E44C}" type="presOf" srcId="{2C98703D-E6E9-4D4F-BB57-F615EFEE0A69}" destId="{869FB49C-492F-4377-A333-9EAC3F9A92BB}" srcOrd="0" destOrd="0" presId="urn:microsoft.com/office/officeart/2005/8/layout/hChevron3"/>
    <dgm:cxn modelId="{7C7C6D45-313A-4A77-8DEA-2AAD3A2B3263}" type="presOf" srcId="{0109360B-E56B-45D3-9985-6013176B4277}" destId="{14FF57D4-7C83-4732-A780-A8A8BC2778B4}" srcOrd="0" destOrd="0" presId="urn:microsoft.com/office/officeart/2005/8/layout/hChevron3"/>
    <dgm:cxn modelId="{4BE5E16C-5160-440D-AE10-1117B111A724}" type="presOf" srcId="{604ABB37-11FF-4961-810A-464B05759F8A}" destId="{842858B3-E502-4908-B9ED-AF8DDF93CFEB}" srcOrd="0" destOrd="0" presId="urn:microsoft.com/office/officeart/2005/8/layout/hChevron3"/>
    <dgm:cxn modelId="{0516E681-2161-4A2C-96DF-1C55A2E42B51}" srcId="{0109360B-E56B-45D3-9985-6013176B4277}" destId="{333785AC-0A3E-4B93-810C-36462BE72B52}" srcOrd="2" destOrd="0" parTransId="{38EC56B3-235B-40EB-8BE0-28C140F3F47C}" sibTransId="{64EC1000-0FCB-4FC4-A65C-9439B186B09D}"/>
    <dgm:cxn modelId="{15BA0E97-2BE4-44A9-AFC2-5BFB214C4138}" srcId="{0109360B-E56B-45D3-9985-6013176B4277}" destId="{604ABB37-11FF-4961-810A-464B05759F8A}" srcOrd="0" destOrd="0" parTransId="{7AE88763-B080-4EDB-B6AC-811B2980D3BE}" sibTransId="{1F995198-8A40-417D-9634-E52571C5C349}"/>
    <dgm:cxn modelId="{C993A7A1-5A61-4EC9-8701-3C04579A2C81}" srcId="{0109360B-E56B-45D3-9985-6013176B4277}" destId="{F6663298-1AF6-44FF-AE72-91783B71AB6A}" srcOrd="3" destOrd="0" parTransId="{4924FBAD-03E0-48FE-B1FB-EA6C35C0F036}" sibTransId="{33BF22A7-C37C-4DF1-9BD6-AEAF9983D9F6}"/>
    <dgm:cxn modelId="{AB3BEFC7-8EBD-48D7-AF61-2E8F7CE631CF}" srcId="{0109360B-E56B-45D3-9985-6013176B4277}" destId="{2C98703D-E6E9-4D4F-BB57-F615EFEE0A69}" srcOrd="1" destOrd="0" parTransId="{627BFF55-DB91-4EF2-A928-34D72E1B203D}" sibTransId="{8C108F18-5A2B-4535-A339-268277F23AAC}"/>
    <dgm:cxn modelId="{A3645ACB-1DFD-4E40-9AA6-4DB18210749B}" type="presOf" srcId="{333785AC-0A3E-4B93-810C-36462BE72B52}" destId="{E0D4E1B8-D977-4E08-AF4B-42243A735F30}" srcOrd="0" destOrd="0" presId="urn:microsoft.com/office/officeart/2005/8/layout/hChevron3"/>
    <dgm:cxn modelId="{0A52DFF7-1240-431B-824E-F2A96194F0D5}" type="presOf" srcId="{F6663298-1AF6-44FF-AE72-91783B71AB6A}" destId="{7420CFDB-1A6D-44EC-B893-D20BEBB828C8}" srcOrd="0" destOrd="0" presId="urn:microsoft.com/office/officeart/2005/8/layout/hChevron3"/>
    <dgm:cxn modelId="{6DBC22DA-B8B9-4EDE-91F1-493EE3B70C17}" type="presParOf" srcId="{14FF57D4-7C83-4732-A780-A8A8BC2778B4}" destId="{842858B3-E502-4908-B9ED-AF8DDF93CFEB}" srcOrd="0" destOrd="0" presId="urn:microsoft.com/office/officeart/2005/8/layout/hChevron3"/>
    <dgm:cxn modelId="{101DA09C-AD0E-4C12-8F8A-3B39FAB657D7}" type="presParOf" srcId="{14FF57D4-7C83-4732-A780-A8A8BC2778B4}" destId="{7964DCF8-EECD-46F0-8651-AACDF729ACE4}" srcOrd="1" destOrd="0" presId="urn:microsoft.com/office/officeart/2005/8/layout/hChevron3"/>
    <dgm:cxn modelId="{FD49D573-889D-47A0-ABF0-10634D67123D}" type="presParOf" srcId="{14FF57D4-7C83-4732-A780-A8A8BC2778B4}" destId="{869FB49C-492F-4377-A333-9EAC3F9A92BB}" srcOrd="2" destOrd="0" presId="urn:microsoft.com/office/officeart/2005/8/layout/hChevron3"/>
    <dgm:cxn modelId="{70CDED57-D10E-4999-82CE-D1FAC9DBB4D6}" type="presParOf" srcId="{14FF57D4-7C83-4732-A780-A8A8BC2778B4}" destId="{BB2A9A00-3C3C-4AE1-86A4-51A4346F14B4}" srcOrd="3" destOrd="0" presId="urn:microsoft.com/office/officeart/2005/8/layout/hChevron3"/>
    <dgm:cxn modelId="{8228DB79-E773-4CBF-A59A-F4BF0BD93824}" type="presParOf" srcId="{14FF57D4-7C83-4732-A780-A8A8BC2778B4}" destId="{E0D4E1B8-D977-4E08-AF4B-42243A735F30}" srcOrd="4" destOrd="0" presId="urn:microsoft.com/office/officeart/2005/8/layout/hChevron3"/>
    <dgm:cxn modelId="{43911E5E-0E92-467F-B692-D33DF3D4A5A6}" type="presParOf" srcId="{14FF57D4-7C83-4732-A780-A8A8BC2778B4}" destId="{4E4D700A-4C39-4DC6-BACB-5A4EF13EC19C}" srcOrd="5" destOrd="0" presId="urn:microsoft.com/office/officeart/2005/8/layout/hChevron3"/>
    <dgm:cxn modelId="{E94098A7-D83B-4AB2-B0AE-7337C868CB5A}" type="presParOf" srcId="{14FF57D4-7C83-4732-A780-A8A8BC2778B4}" destId="{7420CFDB-1A6D-44EC-B893-D20BEBB828C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633B-85FD-49CA-80BB-57928AAF66DE}">
      <dsp:nvSpPr>
        <dsp:cNvPr id="0" name=""/>
        <dsp:cNvSpPr/>
      </dsp:nvSpPr>
      <dsp:spPr>
        <a:xfrm>
          <a:off x="0" y="0"/>
          <a:ext cx="3747363" cy="538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1</a:t>
          </a:r>
        </a:p>
      </dsp:txBody>
      <dsp:txXfrm>
        <a:off x="0" y="0"/>
        <a:ext cx="3747363" cy="538962"/>
      </dsp:txXfrm>
    </dsp:sp>
    <dsp:sp modelId="{F16E23F8-C5CF-40FB-A82B-4F68D5A7B8C4}">
      <dsp:nvSpPr>
        <dsp:cNvPr id="0" name=""/>
        <dsp:cNvSpPr/>
      </dsp:nvSpPr>
      <dsp:spPr>
        <a:xfrm>
          <a:off x="1829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Speed</a:t>
          </a:r>
        </a:p>
      </dsp:txBody>
      <dsp:txXfrm>
        <a:off x="1829" y="538962"/>
        <a:ext cx="1247901" cy="1131821"/>
      </dsp:txXfrm>
    </dsp:sp>
    <dsp:sp modelId="{6DD214EA-F5F9-4D21-A35A-421B5C7A27A6}">
      <dsp:nvSpPr>
        <dsp:cNvPr id="0" name=""/>
        <dsp:cNvSpPr/>
      </dsp:nvSpPr>
      <dsp:spPr>
        <a:xfrm>
          <a:off x="1249730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Vehicle</a:t>
          </a:r>
        </a:p>
      </dsp:txBody>
      <dsp:txXfrm>
        <a:off x="1249730" y="538962"/>
        <a:ext cx="1247901" cy="1131821"/>
      </dsp:txXfrm>
    </dsp:sp>
    <dsp:sp modelId="{F61CCD59-1CFF-4944-A1B7-D006FCE5FB9F}">
      <dsp:nvSpPr>
        <dsp:cNvPr id="0" name=""/>
        <dsp:cNvSpPr/>
      </dsp:nvSpPr>
      <dsp:spPr>
        <a:xfrm>
          <a:off x="2497632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Driver Name</a:t>
          </a:r>
        </a:p>
      </dsp:txBody>
      <dsp:txXfrm>
        <a:off x="2497632" y="538962"/>
        <a:ext cx="1247901" cy="1131821"/>
      </dsp:txXfrm>
    </dsp:sp>
    <dsp:sp modelId="{AD02D2CB-24C2-45D9-9F49-DEBE8D0AF569}">
      <dsp:nvSpPr>
        <dsp:cNvPr id="0" name=""/>
        <dsp:cNvSpPr/>
      </dsp:nvSpPr>
      <dsp:spPr>
        <a:xfrm>
          <a:off x="0" y="1670784"/>
          <a:ext cx="3747363" cy="1257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633B-85FD-49CA-80BB-57928AAF66DE}">
      <dsp:nvSpPr>
        <dsp:cNvPr id="0" name=""/>
        <dsp:cNvSpPr/>
      </dsp:nvSpPr>
      <dsp:spPr>
        <a:xfrm>
          <a:off x="0" y="0"/>
          <a:ext cx="3747363" cy="5389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1</a:t>
          </a:r>
        </a:p>
      </dsp:txBody>
      <dsp:txXfrm>
        <a:off x="0" y="0"/>
        <a:ext cx="3747363" cy="538962"/>
      </dsp:txXfrm>
    </dsp:sp>
    <dsp:sp modelId="{F16E23F8-C5CF-40FB-A82B-4F68D5A7B8C4}">
      <dsp:nvSpPr>
        <dsp:cNvPr id="0" name=""/>
        <dsp:cNvSpPr/>
      </dsp:nvSpPr>
      <dsp:spPr>
        <a:xfrm>
          <a:off x="1829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Speed</a:t>
          </a:r>
        </a:p>
      </dsp:txBody>
      <dsp:txXfrm>
        <a:off x="1829" y="538962"/>
        <a:ext cx="1247901" cy="1131821"/>
      </dsp:txXfrm>
    </dsp:sp>
    <dsp:sp modelId="{6DD214EA-F5F9-4D21-A35A-421B5C7A27A6}">
      <dsp:nvSpPr>
        <dsp:cNvPr id="0" name=""/>
        <dsp:cNvSpPr/>
      </dsp:nvSpPr>
      <dsp:spPr>
        <a:xfrm>
          <a:off x="1249730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Vehicle</a:t>
          </a:r>
        </a:p>
      </dsp:txBody>
      <dsp:txXfrm>
        <a:off x="1249730" y="538962"/>
        <a:ext cx="1247901" cy="1131821"/>
      </dsp:txXfrm>
    </dsp:sp>
    <dsp:sp modelId="{F61CCD59-1CFF-4944-A1B7-D006FCE5FB9F}">
      <dsp:nvSpPr>
        <dsp:cNvPr id="0" name=""/>
        <dsp:cNvSpPr/>
      </dsp:nvSpPr>
      <dsp:spPr>
        <a:xfrm>
          <a:off x="2497632" y="538962"/>
          <a:ext cx="1247901" cy="113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Driver Name</a:t>
          </a:r>
        </a:p>
      </dsp:txBody>
      <dsp:txXfrm>
        <a:off x="2497632" y="538962"/>
        <a:ext cx="1247901" cy="1131821"/>
      </dsp:txXfrm>
    </dsp:sp>
    <dsp:sp modelId="{AD02D2CB-24C2-45D9-9F49-DEBE8D0AF569}">
      <dsp:nvSpPr>
        <dsp:cNvPr id="0" name=""/>
        <dsp:cNvSpPr/>
      </dsp:nvSpPr>
      <dsp:spPr>
        <a:xfrm>
          <a:off x="0" y="1670784"/>
          <a:ext cx="3747363" cy="1257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858B3-E502-4908-B9ED-AF8DDF93CFEB}">
      <dsp:nvSpPr>
        <dsp:cNvPr id="0" name=""/>
        <dsp:cNvSpPr/>
      </dsp:nvSpPr>
      <dsp:spPr>
        <a:xfrm rot="10800000">
          <a:off x="6506732" y="2200604"/>
          <a:ext cx="2710013" cy="1084005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0" tIns="45339" rIns="90678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Улучшение ожиданий заказчика</a:t>
          </a:r>
          <a:endParaRPr lang="en-US" sz="1700" kern="1200" dirty="0"/>
        </a:p>
      </dsp:txBody>
      <dsp:txXfrm rot="10800000">
        <a:off x="6777733" y="2200604"/>
        <a:ext cx="2439012" cy="1084005"/>
      </dsp:txXfrm>
    </dsp:sp>
    <dsp:sp modelId="{869FB49C-492F-4377-A333-9EAC3F9A92BB}">
      <dsp:nvSpPr>
        <dsp:cNvPr id="0" name=""/>
        <dsp:cNvSpPr/>
      </dsp:nvSpPr>
      <dsp:spPr>
        <a:xfrm rot="10800000">
          <a:off x="4338722" y="2200604"/>
          <a:ext cx="2710013" cy="1084005"/>
        </a:xfrm>
        <a:prstGeom prst="chevron">
          <a:avLst/>
        </a:prstGeom>
        <a:solidFill>
          <a:schemeClr val="accent4">
            <a:shade val="80000"/>
            <a:hueOff val="90486"/>
            <a:satOff val="-1779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0" tIns="45339" rIns="68009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Сокращение </a:t>
          </a:r>
          <a:r>
            <a:rPr lang="en-US" sz="1700" kern="1200" dirty="0"/>
            <a:t>Time to Market</a:t>
          </a:r>
        </a:p>
      </dsp:txBody>
      <dsp:txXfrm rot="10800000">
        <a:off x="4880724" y="2200604"/>
        <a:ext cx="1626008" cy="1084005"/>
      </dsp:txXfrm>
    </dsp:sp>
    <dsp:sp modelId="{E0D4E1B8-D977-4E08-AF4B-42243A735F30}">
      <dsp:nvSpPr>
        <dsp:cNvPr id="0" name=""/>
        <dsp:cNvSpPr/>
      </dsp:nvSpPr>
      <dsp:spPr>
        <a:xfrm rot="10800000">
          <a:off x="2170711" y="2200604"/>
          <a:ext cx="2710013" cy="1084005"/>
        </a:xfrm>
        <a:prstGeom prst="chevron">
          <a:avLst/>
        </a:prstGeom>
        <a:solidFill>
          <a:schemeClr val="accent4">
            <a:shade val="80000"/>
            <a:hueOff val="180973"/>
            <a:satOff val="-3557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0" tIns="45339" rIns="68009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Сокращение количества багов на более поздних фазах</a:t>
          </a:r>
          <a:endParaRPr lang="en-US" sz="1700" kern="1200" dirty="0"/>
        </a:p>
      </dsp:txBody>
      <dsp:txXfrm rot="10800000">
        <a:off x="2712713" y="2200604"/>
        <a:ext cx="1626008" cy="1084005"/>
      </dsp:txXfrm>
    </dsp:sp>
    <dsp:sp modelId="{7420CFDB-1A6D-44EC-B893-D20BEBB828C8}">
      <dsp:nvSpPr>
        <dsp:cNvPr id="0" name=""/>
        <dsp:cNvSpPr/>
      </dsp:nvSpPr>
      <dsp:spPr>
        <a:xfrm rot="10800000">
          <a:off x="2701" y="2200604"/>
          <a:ext cx="2710013" cy="1084005"/>
        </a:xfrm>
        <a:prstGeom prst="chevron">
          <a:avLst/>
        </a:prstGeom>
        <a:solidFill>
          <a:schemeClr val="accent4">
            <a:shade val="80000"/>
            <a:hueOff val="271459"/>
            <a:satOff val="-5336"/>
            <a:lumOff val="2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0" tIns="45339" rIns="68009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Оптимизация стоимости</a:t>
          </a:r>
          <a:endParaRPr lang="en-US" sz="1700" kern="1200" dirty="0"/>
        </a:p>
      </dsp:txBody>
      <dsp:txXfrm rot="10800000">
        <a:off x="544703" y="2200604"/>
        <a:ext cx="1626008" cy="108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FE5237-59B0-40E5-96AE-AF604C598F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F8C71-80FD-49BD-AE51-CAAA71AAF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B855-CB21-47CC-ADA1-4CF217B47839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CF378-0779-4CB0-A295-81AC8E0D9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F0262-99BD-4D97-AFBD-D8A0C24D11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EDA0-6B30-46DA-BD16-79D6F808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50A1-9328-431D-897A-028D268982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DA6E1-CCFB-4723-9795-27F50EA0F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y/epam_systems/blog/45388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54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r>
              <a:rPr lang="ru-RU" sz="1200" dirty="0">
                <a:solidFill>
                  <a:schemeClr val="bg1"/>
                </a:solidFill>
              </a:rPr>
              <a:t>Миграция баз данных, точнее Cassandra и её придаток в виде </a:t>
            </a:r>
            <a:r>
              <a:rPr lang="ru-RU" sz="1200" dirty="0" err="1">
                <a:solidFill>
                  <a:schemeClr val="bg1"/>
                </a:solidFill>
              </a:rPr>
              <a:t>FilloDB</a:t>
            </a:r>
            <a:r>
              <a:rPr lang="ru-RU" sz="1200" dirty="0">
                <a:solidFill>
                  <a:schemeClr val="bg1"/>
                </a:solidFill>
              </a:rPr>
              <a:t> заменялись на </a:t>
            </a:r>
            <a:r>
              <a:rPr lang="ru-RU" sz="1200" dirty="0" err="1">
                <a:solidFill>
                  <a:schemeClr val="bg1"/>
                </a:solidFill>
              </a:rPr>
              <a:t>Snow</a:t>
            </a:r>
            <a:r>
              <a:rPr lang="en-US" sz="1200" dirty="0">
                <a:solidFill>
                  <a:schemeClr val="bg1"/>
                </a:solidFill>
              </a:rPr>
              <a:t>f</a:t>
            </a:r>
            <a:r>
              <a:rPr lang="ru-RU" sz="1200" dirty="0" err="1">
                <a:solidFill>
                  <a:schemeClr val="bg1"/>
                </a:solidFill>
              </a:rPr>
              <a:t>lake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в бизнес-процессе ежедневного, ежечасного и даже ежеминутного потока поставки и обработки данных.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подобных потоков было больше 50-ти.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Это должно было решить 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связанных с производительностью,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потерей данных,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расходами на содержание и покупку дополнительных лицензий на Cassandra и </a:t>
            </a:r>
            <a:r>
              <a:rPr lang="ru-RU" sz="1200" dirty="0" err="1">
                <a:solidFill>
                  <a:schemeClr val="bg1"/>
                </a:solidFill>
              </a:rPr>
              <a:t>т.д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8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3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9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96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31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Была только старая система и новая и пожелание: «Сделайте, чтобы работало, но с новой базой». Поэтому мы могли применять только подход </a:t>
            </a:r>
            <a:r>
              <a:rPr lang="ru-RU" sz="1200" dirty="0" err="1">
                <a:solidFill>
                  <a:schemeClr val="bg1"/>
                </a:solidFill>
              </a:rPr>
              <a:t>like</a:t>
            </a:r>
            <a:r>
              <a:rPr lang="ru-RU" sz="1200" dirty="0">
                <a:solidFill>
                  <a:schemeClr val="bg1"/>
                </a:solidFill>
              </a:rPr>
              <a:t>-for-</a:t>
            </a:r>
            <a:r>
              <a:rPr lang="ru-RU" sz="1200" dirty="0" err="1">
                <a:solidFill>
                  <a:schemeClr val="bg1"/>
                </a:solidFill>
              </a:rPr>
              <a:t>like</a:t>
            </a:r>
            <a:r>
              <a:rPr lang="ru-RU" sz="1200" dirty="0">
                <a:solidFill>
                  <a:schemeClr val="bg1"/>
                </a:solidFill>
              </a:rPr>
              <a:t> — сравнение результатов старой и новой системы. Всё осложнялось тем, что мы работали с </a:t>
            </a:r>
            <a:r>
              <a:rPr lang="ru-RU" sz="1200" dirty="0" err="1">
                <a:solidFill>
                  <a:schemeClr val="bg1"/>
                </a:solidFill>
              </a:rPr>
              <a:t>продакшн</a:t>
            </a:r>
            <a:r>
              <a:rPr lang="ru-RU" sz="1200" dirty="0">
                <a:solidFill>
                  <a:schemeClr val="bg1"/>
                </a:solidFill>
              </a:rPr>
              <a:t>-системой и ежедневно обновляемыми данными. К сожалению, мы не могли запускать нашу систему в то же время, что и </a:t>
            </a:r>
            <a:r>
              <a:rPr lang="ru-RU" sz="1200" dirty="0" err="1">
                <a:solidFill>
                  <a:schemeClr val="bg1"/>
                </a:solidFill>
              </a:rPr>
              <a:t>продакшн</a:t>
            </a:r>
            <a:r>
              <a:rPr lang="ru-RU" sz="1200" dirty="0">
                <a:solidFill>
                  <a:schemeClr val="bg1"/>
                </a:solidFill>
              </a:rPr>
              <a:t>-систему, и запускали её позже, а это приводило к тому, что данные в старой и новой системе различались.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2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Была только старая система и новая и пожелание: «Сделайте, чтобы работало, но с новой базой». Поэтому мы могли применять только подход </a:t>
            </a:r>
            <a:r>
              <a:rPr lang="ru-RU" sz="1200" dirty="0" err="1">
                <a:solidFill>
                  <a:schemeClr val="bg1"/>
                </a:solidFill>
              </a:rPr>
              <a:t>like</a:t>
            </a:r>
            <a:r>
              <a:rPr lang="ru-RU" sz="1200" dirty="0">
                <a:solidFill>
                  <a:schemeClr val="bg1"/>
                </a:solidFill>
              </a:rPr>
              <a:t>-for-</a:t>
            </a:r>
            <a:r>
              <a:rPr lang="ru-RU" sz="1200" dirty="0" err="1">
                <a:solidFill>
                  <a:schemeClr val="bg1"/>
                </a:solidFill>
              </a:rPr>
              <a:t>like</a:t>
            </a:r>
            <a:r>
              <a:rPr lang="ru-RU" sz="1200" dirty="0">
                <a:solidFill>
                  <a:schemeClr val="bg1"/>
                </a:solidFill>
              </a:rPr>
              <a:t> — сравнение результатов старой и новой системы. Всё осложнялось тем, что мы работали с </a:t>
            </a:r>
            <a:r>
              <a:rPr lang="ru-RU" sz="1200" dirty="0" err="1">
                <a:solidFill>
                  <a:schemeClr val="bg1"/>
                </a:solidFill>
              </a:rPr>
              <a:t>продакшн</a:t>
            </a:r>
            <a:r>
              <a:rPr lang="ru-RU" sz="1200" dirty="0">
                <a:solidFill>
                  <a:schemeClr val="bg1"/>
                </a:solidFill>
              </a:rPr>
              <a:t>-системой и ежедневно обновляемыми данными. К сожалению, мы не могли запускать нашу систему в то же время, что и </a:t>
            </a:r>
            <a:r>
              <a:rPr lang="ru-RU" sz="1200" dirty="0" err="1">
                <a:solidFill>
                  <a:schemeClr val="bg1"/>
                </a:solidFill>
              </a:rPr>
              <a:t>продакшн</a:t>
            </a:r>
            <a:r>
              <a:rPr lang="ru-RU" sz="1200" dirty="0">
                <a:solidFill>
                  <a:schemeClr val="bg1"/>
                </a:solidFill>
              </a:rPr>
              <a:t>-систему, и запускали её позже, а это приводило к тому, что данные в старой и новой системе различались.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01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Какие еще встали задачи перед тестированием? </a:t>
            </a:r>
            <a:br>
              <a:rPr lang="ru-RU" baseline="0" dirty="0"/>
            </a:br>
            <a:r>
              <a:rPr lang="ru-RU" baseline="0" dirty="0"/>
              <a:t>1. руками сравнить эти </a:t>
            </a:r>
            <a:r>
              <a:rPr lang="ru-RU" baseline="0" dirty="0" err="1"/>
              <a:t>обьемы</a:t>
            </a:r>
            <a:r>
              <a:rPr lang="ru-RU" baseline="0" dirty="0"/>
              <a:t> данных не возможно, т.е. возникла необходимость в написании инструментов для автоматического сравнения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2. Причем эти инструменты так заинтересовали заказчика, что они попросили выпустить их для них как отдельные артефакты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28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 проекте все приложения, что были разработаны для тестирования, должны были быть отдельным продуктом, которые подчинялись всем правилам разработки и в итоге были бы поставлены заказчику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Причем со временем эти инструменты обрастали своей дополнительной функциональностью и выпускались в отдельном цикле разработки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07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Здравствуйте, </a:t>
            </a:r>
            <a:br>
              <a:rPr lang="ru-RU" dirty="0"/>
            </a:br>
            <a:r>
              <a:rPr lang="ru-RU" dirty="0"/>
              <a:t>Меня зовут Ирина Спиридонова и я архитектор качества.</a:t>
            </a:r>
          </a:p>
          <a:p>
            <a:r>
              <a:rPr lang="ru-RU" dirty="0"/>
              <a:t>Хотя я думаю, что сейчас архитектор качества – это как космонавт, о них много кто слышал, но никто не знает чем они занимаются.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95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</a:rPr>
              <a:t>Кто вместе с заказчиком разработает нефункциональные требования к приложениям для тестирования? </a:t>
            </a:r>
            <a:r>
              <a:rPr lang="ru-RU" sz="1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</a:t>
            </a:r>
            <a:r>
              <a:rPr lang="ru-RU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</a:t>
            </a:r>
            <a:r>
              <a:rPr lang="ru-RU" sz="1200" dirty="0">
                <a:solidFill>
                  <a:schemeClr val="bg1"/>
                </a:solidFill>
              </a:rPr>
              <a:t> сказал, что это не их работа, т.к. SA работают с приложением.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</a:rPr>
              <a:t>Кто разработает требования к функциональности приложений для тестирования? Есть очевидные требования, но есть и неочевидные. Например, нужно ли нам хранить </a:t>
            </a:r>
            <a:r>
              <a:rPr lang="ru-RU" sz="1200" dirty="0" err="1">
                <a:solidFill>
                  <a:schemeClr val="bg1"/>
                </a:solidFill>
              </a:rPr>
              <a:t>логи</a:t>
            </a:r>
            <a:r>
              <a:rPr lang="ru-RU" sz="1200" dirty="0">
                <a:solidFill>
                  <a:schemeClr val="bg1"/>
                </a:solidFill>
              </a:rPr>
              <a:t> наших приложений и анализировать их? 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</a:rPr>
              <a:t>Кто проработает окружение для приложений с клиентом и зафиксирует эти требования? Например, конкретно на этом проекте было ограничение по версии </a:t>
            </a:r>
            <a:r>
              <a:rPr lang="ru-RU" sz="1200" dirty="0" err="1">
                <a:solidFill>
                  <a:schemeClr val="bg1"/>
                </a:solidFill>
              </a:rPr>
              <a:t>spark</a:t>
            </a:r>
            <a:r>
              <a:rPr lang="ru-RU" sz="1200" dirty="0">
                <a:solidFill>
                  <a:schemeClr val="bg1"/>
                </a:solidFill>
              </a:rPr>
              <a:t> 1.4, и это было обнаружено только после создания </a:t>
            </a:r>
            <a:r>
              <a:rPr lang="ru-RU" sz="1200" dirty="0"/>
              <a:t>приложения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076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Тестирование стало не только сервисом, но и поставщиком (разработчиком) ПО для заказчика. Поэтому в тестировании есть необходимость выделения подобной роли. Причем этот человек должен входить в проект вместе с SA, кто занимается </a:t>
            </a:r>
            <a:r>
              <a:rPr lang="ru-RU" sz="12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продакшн</a:t>
            </a: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-приложением, и начинать работать над всеми вопросами в тот же момент.</a:t>
            </a:r>
            <a:endParaRPr lang="en-US" sz="12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1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плана выхода в стадию приёмочного тестирования со стороны клиента (UAT).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требований, когда считается, что функциональность может быть передана в UAT.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допущений тестирования на разных типах окружений (очень тонкий момент). Поскольку обычно тестовое окружение не соответствует </a:t>
            </a:r>
            <a:r>
              <a:rPr lang="ru-RU" dirty="0" err="1">
                <a:solidFill>
                  <a:schemeClr val="bg1"/>
                </a:solidFill>
              </a:rPr>
              <a:t>продакшн</a:t>
            </a:r>
            <a:r>
              <a:rPr lang="ru-RU" dirty="0">
                <a:solidFill>
                  <a:schemeClr val="bg1"/>
                </a:solidFill>
              </a:rPr>
              <a:t>, то все вопросы, связанные с тестированием на другом окружении, должны быть проработаны с клиентом.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допустимого расхождения метрик в различных типах тестирования. Например, какой результат ожидает увидеть клиент при перформанс тестировании? Может ему достаточно будет того, что система работает не хуже.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Сбор всех возможных метрик в цифрах, например, расхождение данных для этой таблицы допустимо не более чем на 10%, или время работы скрипта должно быть не более восьми часов.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33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F0"/>
                </a:solidFill>
              </a:rPr>
              <a:t>Техническими знаниями </a:t>
            </a:r>
            <a:r>
              <a:rPr lang="ru-RU" dirty="0">
                <a:solidFill>
                  <a:schemeClr val="bg1"/>
                </a:solidFill>
              </a:rPr>
              <a:t>как в общем, так и в доменной области, где он работает, знать проблематику этой области, типичные ошибки, проблемы и способы их проверки.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00B0F0"/>
                </a:solidFill>
              </a:rPr>
              <a:t>коммуникативными навыками</a:t>
            </a:r>
            <a:r>
              <a:rPr lang="ru-RU" dirty="0">
                <a:solidFill>
                  <a:schemeClr val="bg1"/>
                </a:solidFill>
              </a:rPr>
              <a:t>, уметь обратить внимание заказчика на вопросы тестирования, проработать требования к тестированию, подходы тестирования, отчетность тестирования и множество сопутствующих вопросов, такие как окружение для тестирования.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F0"/>
                </a:solidFill>
              </a:rPr>
              <a:t>Лидерскими навыками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быть </a:t>
            </a:r>
            <a:r>
              <a:rPr lang="ru-RU" dirty="0" err="1">
                <a:solidFill>
                  <a:schemeClr val="bg1"/>
                </a:solidFill>
              </a:rPr>
              <a:t>проактивным</a:t>
            </a:r>
            <a:r>
              <a:rPr lang="ru-RU" dirty="0">
                <a:solidFill>
                  <a:schemeClr val="bg1"/>
                </a:solidFill>
              </a:rPr>
              <a:t>, т.к. тестирование очень часто пытаются оставить на потом.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00B0F0"/>
                </a:solidFill>
              </a:rPr>
              <a:t>знаниями о тестировании </a:t>
            </a:r>
            <a:r>
              <a:rPr lang="ru-RU" dirty="0">
                <a:solidFill>
                  <a:schemeClr val="bg1"/>
                </a:solidFill>
              </a:rPr>
              <a:t>в целом, тестовой документации, процессах тестирования, отчетности тестирования, подходах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00B0F0"/>
                </a:solidFill>
              </a:rPr>
              <a:t>знаниями правил разработки </a:t>
            </a:r>
            <a:r>
              <a:rPr lang="ru-RU" dirty="0">
                <a:solidFill>
                  <a:schemeClr val="bg1"/>
                </a:solidFill>
              </a:rPr>
              <a:t>ПО: </a:t>
            </a:r>
            <a:r>
              <a:rPr lang="ru-RU" dirty="0" err="1">
                <a:solidFill>
                  <a:schemeClr val="bg1"/>
                </a:solidFill>
              </a:rPr>
              <a:t>релизной</a:t>
            </a:r>
            <a:r>
              <a:rPr lang="ru-RU" dirty="0">
                <a:solidFill>
                  <a:schemeClr val="bg1"/>
                </a:solidFill>
              </a:rPr>
              <a:t> политики, политики </a:t>
            </a:r>
            <a:r>
              <a:rPr lang="ru-RU" dirty="0" err="1">
                <a:solidFill>
                  <a:schemeClr val="bg1"/>
                </a:solidFill>
              </a:rPr>
              <a:t>версионирования</a:t>
            </a:r>
            <a:r>
              <a:rPr lang="ru-RU" dirty="0">
                <a:solidFill>
                  <a:schemeClr val="bg1"/>
                </a:solidFill>
              </a:rPr>
              <a:t>, разбираться в процессах CI/CD и т. 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63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</a:rPr>
              <a:t>SmartSensor</a:t>
            </a:r>
            <a:r>
              <a:rPr lang="en-US" sz="1200" dirty="0">
                <a:solidFill>
                  <a:schemeClr val="bg1"/>
                </a:solidFill>
              </a:rPr>
              <a:t> Ltd.</a:t>
            </a:r>
            <a:r>
              <a:rPr lang="ru-RU" sz="1200" dirty="0">
                <a:solidFill>
                  <a:schemeClr val="bg1"/>
                </a:solidFill>
              </a:rPr>
              <a:t>- это новая растущая компания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ru-RU" sz="1200" dirty="0">
                <a:solidFill>
                  <a:schemeClr val="bg1"/>
                </a:solidFill>
              </a:rPr>
              <a:t>Их основной бизнес – это разработка оборудования для «умного» дома (сенсоры, адаптеры, контролеры и т.п.)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ru-RU" sz="1200" dirty="0">
                <a:solidFill>
                  <a:schemeClr val="bg1"/>
                </a:solidFill>
              </a:rPr>
              <a:t> Компания решила разработать свое собственное решение для «умного» дома.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Решение должно контролировать все сенсоры, сокеты, автоматизацию и вопросы безопасности и отсылать данные в облако.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Компания хочет использовать облачные мощности для аналитики и эффективной работы с ресурсами (мониторинг, обнаружение проблем, обновления). 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Пользователи должны иметь доступ к </a:t>
            </a:r>
            <a:r>
              <a:rPr lang="en-US" sz="1200" dirty="0" err="1">
                <a:solidFill>
                  <a:schemeClr val="bg1"/>
                </a:solidFill>
              </a:rPr>
              <a:t>SmartSensor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центр управления с разных устройств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ru-RU" sz="1200" dirty="0">
                <a:solidFill>
                  <a:schemeClr val="bg1"/>
                </a:solidFill>
              </a:rPr>
              <a:t>ноутбук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ru-RU" sz="1200" dirty="0">
                <a:solidFill>
                  <a:schemeClr val="bg1"/>
                </a:solidFill>
              </a:rPr>
              <a:t>мобильный телефон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ru-RU" sz="1200" dirty="0">
                <a:solidFill>
                  <a:schemeClr val="bg1"/>
                </a:solidFill>
              </a:rPr>
              <a:t>планшет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ru-RU" sz="1200" dirty="0">
                <a:solidFill>
                  <a:schemeClr val="bg1"/>
                </a:solidFill>
              </a:rPr>
              <a:t>и понимать эффективность решения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ru-RU" sz="1200" dirty="0">
                <a:solidFill>
                  <a:schemeClr val="bg1"/>
                </a:solidFill>
              </a:rPr>
              <a:t>видеть аналитику и настраивать специальные правила для контролеров </a:t>
            </a:r>
            <a:r>
              <a:rPr lang="en-US" sz="1200" dirty="0">
                <a:solidFill>
                  <a:schemeClr val="bg1"/>
                </a:solidFill>
              </a:rPr>
              <a:t>(</a:t>
            </a:r>
            <a:r>
              <a:rPr lang="ru-RU" sz="1200" dirty="0">
                <a:solidFill>
                  <a:schemeClr val="bg1"/>
                </a:solidFill>
              </a:rPr>
              <a:t>как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ru-RU" sz="1200" dirty="0">
                <a:solidFill>
                  <a:schemeClr val="bg1"/>
                </a:solidFill>
              </a:rPr>
              <a:t>выключать свет если нету движения в течении 10 сек</a:t>
            </a:r>
            <a:r>
              <a:rPr lang="en-US" sz="1200" dirty="0">
                <a:solidFill>
                  <a:schemeClr val="bg1"/>
                </a:solidFill>
              </a:rPr>
              <a:t>).</a:t>
            </a:r>
          </a:p>
          <a:p>
            <a:r>
              <a:rPr lang="ru-RU" sz="1200" dirty="0">
                <a:solidFill>
                  <a:schemeClr val="bg1"/>
                </a:solidFill>
              </a:rPr>
              <a:t>У системы должно быть минимальным время простоя.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Один из критичных вопросов – это вопрос безопасности потому что потенциально должна быть возможность подключать дополнительные системы.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Ожидаемый уровень нагрузки – это работа с 10.000 домов в год по всей Европе в течении года и прирост в 5000 в течении года.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43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5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1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Тестирование стало не только сервисом, но и поставщиком (разработчиком) ПО для заказчика. Поэтому в тестировании есть необходимость выделения подобной роли. Причем этот человек должен входить в проект вместе с SA, кто занимается </a:t>
            </a:r>
            <a:r>
              <a:rPr lang="ru-RU" sz="12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продакшн</a:t>
            </a: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-приложением, и начинать работать над всеми вопросами в тот же момент.</a:t>
            </a:r>
            <a:endParaRPr lang="en-US" sz="12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1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У нас сегодня всего 4 пункта, 4ый из которых будет практически. Я попробую научить вас фирменному взгляду </a:t>
            </a:r>
            <a:r>
              <a:rPr lang="ru-RU" baseline="0" dirty="0" err="1"/>
              <a:t>архитектова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83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73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Quality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</a:rPr>
              <a:t>Architect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это роль, которая</a:t>
            </a:r>
          </a:p>
          <a:p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создает подход к тестированию системы до начала ее имплементации,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прорабатывает внедрение тестов в </a:t>
            </a:r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релизный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цикл продукта,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прорабатывает приоритеты тестирования в зависимости от приоритетов продукта,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прорабатывает метрики тестирования и возможные отклонения этих метрик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согласовывает подходы, приоритеты, метрики с заказчиками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прорабатывает подходы к отображению результатов тестирования для заказчика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7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Рассказать про школу, сертификаты и литературу!!!!!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7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DA6E1-CCFB-4723-9795-27F50EA0F0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У нас сегодня всего 4 пункта, 4ый из которых будет практически. Я попробую научить вас фирменному взгляду </a:t>
            </a:r>
            <a:r>
              <a:rPr lang="ru-RU" baseline="0" dirty="0" err="1"/>
              <a:t>архитектова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91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Тестирование стало не только сервисом, но и поставщиком (разработчиком) ПО для заказчика. Поэтому в тестировании есть необходимость выделения подобной роли. Причем этот человек должен входить в проект вместе с SA, кто занимается </a:t>
            </a:r>
            <a:r>
              <a:rPr lang="ru-RU" sz="12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продакшн</a:t>
            </a: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-приложением, и начинать работать над всеми вопросами в тот же момент.</a:t>
            </a:r>
            <a:endParaRPr lang="en-US" sz="12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7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Тестирование стало не только сервисом, но и поставщиком (разработчиком) ПО для заказчика. Поэтому в тестировании есть необходимость выделения подобной роли. Причем этот человек должен входить в проект вместе с SA, кто занимается </a:t>
            </a:r>
            <a:r>
              <a:rPr lang="ru-RU" sz="1200" b="1" dirty="0" err="1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продакшн</a:t>
            </a:r>
            <a:r>
              <a:rPr lang="ru-RU" sz="1200" b="1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-приложением, и начинать работать над всеми вопросами в тот же момент.</a:t>
            </a:r>
            <a:endParaRPr lang="en-US" sz="12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1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И начнем мы не с теории, а сразу с практики. Представьте, у вас есть компания, назовем ее</a:t>
            </a:r>
            <a:r>
              <a:rPr lang="en-US" baseline="0" dirty="0"/>
              <a:t> </a:t>
            </a:r>
            <a:r>
              <a:rPr lang="ru-RU" baseline="0" dirty="0"/>
              <a:t>уникальным именем </a:t>
            </a:r>
            <a:r>
              <a:rPr lang="en-US" baseline="0" dirty="0"/>
              <a:t>My Company. </a:t>
            </a:r>
            <a:r>
              <a:rPr lang="ru-RU" baseline="0" dirty="0"/>
              <a:t>И к вам приходит друг, у которого компания с именем </a:t>
            </a:r>
            <a:r>
              <a:rPr lang="en-US" baseline="0" dirty="0"/>
              <a:t>His Company</a:t>
            </a:r>
            <a:r>
              <a:rPr lang="ru-RU" baseline="0" dirty="0"/>
              <a:t>, и говорит. У меня есть для тебя легенькая работа, надо заменить один компонент на другой, в частности одно хранилище данных на другое, я тебе за это заплачу, деньгами!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Ок, не вопрос, пошли заключать контракт. 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Вы заключили контракт и пошли разбираться с системой и то, что вы увидели оказалось для вас маленьким сюрпризом.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r>
              <a:rPr lang="ru-RU" sz="1200" dirty="0">
                <a:solidFill>
                  <a:schemeClr val="bg1"/>
                </a:solidFill>
              </a:rPr>
              <a:t>Миграция баз данных, точнее Cassandra и все ее придатки заменялись на </a:t>
            </a:r>
            <a:r>
              <a:rPr lang="ru-RU" sz="1200" dirty="0" err="1">
                <a:solidFill>
                  <a:schemeClr val="bg1"/>
                </a:solidFill>
              </a:rPr>
              <a:t>Snow</a:t>
            </a:r>
            <a:r>
              <a:rPr lang="en-US" sz="1200" dirty="0">
                <a:solidFill>
                  <a:schemeClr val="bg1"/>
                </a:solidFill>
              </a:rPr>
              <a:t>f</a:t>
            </a:r>
            <a:r>
              <a:rPr lang="ru-RU" sz="1200" dirty="0" err="1">
                <a:solidFill>
                  <a:schemeClr val="bg1"/>
                </a:solidFill>
              </a:rPr>
              <a:t>lake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в бизнес-процессе ежедневного, ежечасного и даже ежеминутного потока поставки и обработки данных.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подобных потоков было больше 50-ти.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Это должно было решить 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связанных с производительностью,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потерей данных,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расходами на содержание и покупку дополнительных лицензий на Cassandra и </a:t>
            </a:r>
            <a:r>
              <a:rPr lang="ru-RU" sz="1200" dirty="0" err="1">
                <a:solidFill>
                  <a:schemeClr val="bg1"/>
                </a:solidFill>
              </a:rPr>
              <a:t>т.д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882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Test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Lead</a:t>
            </a:r>
            <a:r>
              <a:rPr lang="ru-RU" sz="1200" dirty="0">
                <a:solidFill>
                  <a:schemeClr val="bg1"/>
                </a:solidFill>
              </a:rPr>
              <a:t> должен организовать процессы тестирования на проекте. В его функции входило распределение задач, проведение внутренних митингов с тестировщиками, организация работы с заказчиком (выяснение деталей, </a:t>
            </a:r>
            <a:r>
              <a:rPr lang="ru-RU" sz="1200" dirty="0" err="1">
                <a:solidFill>
                  <a:schemeClr val="bg1"/>
                </a:solidFill>
              </a:rPr>
              <a:t>ревью</a:t>
            </a:r>
            <a:r>
              <a:rPr lang="ru-RU" sz="1200" dirty="0">
                <a:solidFill>
                  <a:schemeClr val="bg1"/>
                </a:solidFill>
              </a:rPr>
              <a:t> результатов) и т.д. То есть он был сосредоточен на текущем процессе и решении ежедневно встающих проблем/задач, а не в проработке задач подхода, стратегии, архитектуры тестирования.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Технический </a:t>
            </a:r>
            <a:r>
              <a:rPr lang="ru-RU" sz="1200" dirty="0" err="1">
                <a:solidFill>
                  <a:schemeClr val="bg1"/>
                </a:solidFill>
              </a:rPr>
              <a:t>Test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Lead</a:t>
            </a:r>
            <a:r>
              <a:rPr lang="ru-RU" sz="1200" dirty="0">
                <a:solidFill>
                  <a:schemeClr val="bg1"/>
                </a:solidFill>
              </a:rPr>
              <a:t>, то в его ведении была работа с техническими решениями: организация разработки приложений для тестирования как процесса создания отдельного программного продукта, который подчиняется всем правилам разработки, например, создание </a:t>
            </a:r>
            <a:r>
              <a:rPr lang="ru-RU" sz="1200" dirty="0" err="1">
                <a:solidFill>
                  <a:schemeClr val="bg1"/>
                </a:solidFill>
              </a:rPr>
              <a:t>unit-testов</a:t>
            </a:r>
            <a:r>
              <a:rPr lang="ru-RU" sz="1200" dirty="0">
                <a:solidFill>
                  <a:schemeClr val="bg1"/>
                </a:solidFill>
              </a:rPr>
              <a:t>, интеграция с CI/CD процессами и т. д.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плана выхода в стадию приёмочного тестирования со стороны клиента (UAT).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требований, когда считается, что функциональность может быть передана в UAT.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допущений тестирования на разных типах окружений (очень тонкий момент). Поскольку обычно тестовое окружение не соответствует </a:t>
            </a:r>
            <a:r>
              <a:rPr lang="ru-RU" dirty="0" err="1">
                <a:solidFill>
                  <a:schemeClr val="bg1"/>
                </a:solidFill>
              </a:rPr>
              <a:t>продакшн</a:t>
            </a:r>
            <a:r>
              <a:rPr lang="ru-RU" dirty="0">
                <a:solidFill>
                  <a:schemeClr val="bg1"/>
                </a:solidFill>
              </a:rPr>
              <a:t>, то все вопросы, связанные с тестированием на другом окружении, должны быть проработаны с клиентом.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Проработка с клиентом допустимого расхождения метрик в различных типах тестирования. Например, какой результат ожидает увидеть клиент при перформанс тестировании? Может ему достаточно будет того, что система работает не хуже. 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Сбор всех возможных метрик в цифрах, например, расхождение данных для этой таблицы допустимо не более чем на 10%, или время работы скрипта должно быть не более восьми часов.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90029-A909-AD4E-9775-A0D64990A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7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A0DB-4B0F-4C8A-9243-0125B0A4E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ACC2E-2871-4433-A8C9-C4DA5BE3D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81231-FCDE-4468-9394-8F969614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37D3-398C-491B-9E0B-B1730B96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09A3-2B77-4D00-B64D-EC8A2F5D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9B31-3CAD-41DC-8DDE-D947D34C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4E08B-9F50-4E4C-A6D2-CE22A108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75F6-3AD0-4735-A46F-1C832FBC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50AD-4CE6-464F-BC35-B557E39C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D59D-7DD6-410A-BE7E-4554D75B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77D84-8B23-4D6D-89FA-B89CD3634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5C998-1C30-4F84-97AB-F4E1EBAC3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8C1E-941E-45B0-889F-57E06CDB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9DA2D-01D2-4373-A476-22D3B39C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DE67D-6A23-4EB6-BA13-2D092052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1" y="1439333"/>
            <a:ext cx="11239500" cy="4529667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228594" marR="0" lvl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1467" dirty="0">
                <a:latin typeface="+mj-lt"/>
              </a:rPr>
              <a:t>In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consectetur</a:t>
            </a:r>
            <a:r>
              <a:rPr lang="en-US" sz="1467" dirty="0">
                <a:latin typeface="+mj-lt"/>
              </a:rPr>
              <a:t>. In dolor ipsum, gravida et </a:t>
            </a:r>
            <a:r>
              <a:rPr lang="en-US" sz="1467" dirty="0" err="1">
                <a:latin typeface="+mj-lt"/>
              </a:rPr>
              <a:t>sagittis</a:t>
            </a:r>
            <a:r>
              <a:rPr lang="en-US" sz="1467" dirty="0">
                <a:latin typeface="+mj-lt"/>
              </a:rPr>
              <a:t> id, </a:t>
            </a:r>
            <a:r>
              <a:rPr lang="en-US" sz="1467" dirty="0" err="1">
                <a:latin typeface="+mj-lt"/>
              </a:rPr>
              <a:t>sollicitudin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nisl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tempus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. Nam in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metus</a:t>
            </a:r>
            <a:r>
              <a:rPr lang="en-US" sz="1467" dirty="0">
                <a:latin typeface="+mj-lt"/>
              </a:rPr>
              <a:t>, ac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purus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consequat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lectus</a:t>
            </a:r>
            <a:r>
              <a:rPr lang="en-US" sz="1467" dirty="0">
                <a:latin typeface="+mj-lt"/>
              </a:rPr>
              <a:t> sit </a:t>
            </a:r>
            <a:r>
              <a:rPr lang="en-US" sz="1467" dirty="0" err="1">
                <a:latin typeface="+mj-lt"/>
              </a:rPr>
              <a:t>amet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pharetra,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venenatis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erat</a:t>
            </a:r>
            <a:r>
              <a:rPr lang="en-US" sz="1467" dirty="0">
                <a:latin typeface="+mj-lt"/>
              </a:rPr>
              <a:t> libero.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lorem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commodo</a:t>
            </a:r>
            <a:r>
              <a:rPr lang="en-US" sz="1467" dirty="0">
                <a:latin typeface="+mj-lt"/>
              </a:rPr>
              <a:t> vitae ex at, pharetra convallis </a:t>
            </a:r>
            <a:r>
              <a:rPr lang="en-US" sz="1467" dirty="0" err="1">
                <a:latin typeface="+mj-lt"/>
              </a:rPr>
              <a:t>nunc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vehicula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mauris</a:t>
            </a:r>
            <a:r>
              <a:rPr lang="en-US" sz="1467" dirty="0">
                <a:latin typeface="+mj-lt"/>
              </a:rPr>
              <a:t> ligula. </a:t>
            </a:r>
            <a:r>
              <a:rPr lang="en-US" sz="1467" dirty="0" err="1">
                <a:latin typeface="+mj-lt"/>
              </a:rPr>
              <a:t>Suspendisse</a:t>
            </a:r>
            <a:r>
              <a:rPr lang="en-US" sz="1467" dirty="0">
                <a:latin typeface="+mj-lt"/>
              </a:rPr>
              <a:t> in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congue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odio</a:t>
            </a:r>
            <a:r>
              <a:rPr lang="en-US" sz="1467" dirty="0">
                <a:latin typeface="+mj-lt"/>
              </a:rPr>
              <a:t> pharetra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. Nam </a:t>
            </a:r>
            <a:r>
              <a:rPr lang="en-US" sz="1467" dirty="0" err="1">
                <a:latin typeface="+mj-lt"/>
              </a:rPr>
              <a:t>vel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auctor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justo</a:t>
            </a:r>
            <a:r>
              <a:rPr lang="en-US" sz="1467" dirty="0">
                <a:latin typeface="+mj-lt"/>
              </a:rPr>
              <a:t>, vitae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Duis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sapien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pellentesque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massa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Nulla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feugiat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turpis</a:t>
            </a:r>
            <a:r>
              <a:rPr lang="en-US" sz="1467" dirty="0">
                <a:latin typeface="+mj-lt"/>
              </a:rPr>
              <a:t> et </a:t>
            </a:r>
            <a:r>
              <a:rPr lang="en-US" sz="1467" dirty="0" err="1">
                <a:latin typeface="+mj-lt"/>
              </a:rPr>
              <a:t>posuere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ipsum </a:t>
            </a:r>
            <a:r>
              <a:rPr lang="en-US" sz="1467" dirty="0" err="1">
                <a:latin typeface="+mj-lt"/>
              </a:rPr>
              <a:t>sem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tincidunt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est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ante semper diam. </a:t>
            </a:r>
            <a:r>
              <a:rPr lang="en-US" sz="1467" dirty="0" err="1">
                <a:latin typeface="+mj-lt"/>
              </a:rPr>
              <a:t>Nullam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quis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sem. </a:t>
            </a:r>
            <a:r>
              <a:rPr lang="en-US" sz="1467" dirty="0" err="1">
                <a:latin typeface="+mj-lt"/>
              </a:rPr>
              <a:t>Morbi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iaculis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elit</a:t>
            </a:r>
            <a:r>
              <a:rPr lang="en-US" sz="1467" dirty="0">
                <a:latin typeface="+mj-lt"/>
              </a:rPr>
              <a:t>, non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ac.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ultrices</a:t>
            </a:r>
            <a:r>
              <a:rPr lang="en-US" sz="1467" dirty="0">
                <a:latin typeface="+mj-lt"/>
              </a:rPr>
              <a:t> mi lorem,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2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2" y="1439333"/>
            <a:ext cx="5314949" cy="4529667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400801" y="1439333"/>
            <a:ext cx="5314951" cy="4529667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1" y="1896533"/>
            <a:ext cx="11239500" cy="4072467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228594" marR="0" lvl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1467" dirty="0">
                <a:latin typeface="+mj-lt"/>
              </a:rPr>
              <a:t>In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consectetur</a:t>
            </a:r>
            <a:r>
              <a:rPr lang="en-US" sz="1467" dirty="0">
                <a:latin typeface="+mj-lt"/>
              </a:rPr>
              <a:t>. In dolor ipsum, gravida et </a:t>
            </a:r>
            <a:r>
              <a:rPr lang="en-US" sz="1467" dirty="0" err="1">
                <a:latin typeface="+mj-lt"/>
              </a:rPr>
              <a:t>sagittis</a:t>
            </a:r>
            <a:r>
              <a:rPr lang="en-US" sz="1467" dirty="0">
                <a:latin typeface="+mj-lt"/>
              </a:rPr>
              <a:t> id, </a:t>
            </a:r>
            <a:r>
              <a:rPr lang="en-US" sz="1467" dirty="0" err="1">
                <a:latin typeface="+mj-lt"/>
              </a:rPr>
              <a:t>sollicitudin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nisl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tempus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. Nam in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metus</a:t>
            </a:r>
            <a:r>
              <a:rPr lang="en-US" sz="1467" dirty="0">
                <a:latin typeface="+mj-lt"/>
              </a:rPr>
              <a:t>, ac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purus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consequat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lectus</a:t>
            </a:r>
            <a:r>
              <a:rPr lang="en-US" sz="1467" dirty="0">
                <a:latin typeface="+mj-lt"/>
              </a:rPr>
              <a:t> sit </a:t>
            </a:r>
            <a:r>
              <a:rPr lang="en-US" sz="1467" dirty="0" err="1">
                <a:latin typeface="+mj-lt"/>
              </a:rPr>
              <a:t>amet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pharetra,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venenatis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erat</a:t>
            </a:r>
            <a:r>
              <a:rPr lang="en-US" sz="1467" dirty="0">
                <a:latin typeface="+mj-lt"/>
              </a:rPr>
              <a:t> libero.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lorem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commodo</a:t>
            </a:r>
            <a:r>
              <a:rPr lang="en-US" sz="1467" dirty="0">
                <a:latin typeface="+mj-lt"/>
              </a:rPr>
              <a:t> vitae ex at, pharetra convallis </a:t>
            </a:r>
            <a:r>
              <a:rPr lang="en-US" sz="1467" dirty="0" err="1">
                <a:latin typeface="+mj-lt"/>
              </a:rPr>
              <a:t>nunc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vehicula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mauris</a:t>
            </a:r>
            <a:r>
              <a:rPr lang="en-US" sz="1467" dirty="0">
                <a:latin typeface="+mj-lt"/>
              </a:rPr>
              <a:t> ligula. </a:t>
            </a:r>
            <a:r>
              <a:rPr lang="en-US" sz="1467" dirty="0" err="1">
                <a:latin typeface="+mj-lt"/>
              </a:rPr>
              <a:t>Suspendisse</a:t>
            </a:r>
            <a:r>
              <a:rPr lang="en-US" sz="1467" dirty="0">
                <a:latin typeface="+mj-lt"/>
              </a:rPr>
              <a:t> in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congue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odio</a:t>
            </a:r>
            <a:r>
              <a:rPr lang="en-US" sz="1467" dirty="0">
                <a:latin typeface="+mj-lt"/>
              </a:rPr>
              <a:t> pharetra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. Nam </a:t>
            </a:r>
            <a:r>
              <a:rPr lang="en-US" sz="1467" dirty="0" err="1">
                <a:latin typeface="+mj-lt"/>
              </a:rPr>
              <a:t>vel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auctor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justo</a:t>
            </a:r>
            <a:r>
              <a:rPr lang="en-US" sz="1467" dirty="0">
                <a:latin typeface="+mj-lt"/>
              </a:rPr>
              <a:t>, vitae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Duis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sapien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pellentesque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massa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Nulla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feugiat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turpis</a:t>
            </a:r>
            <a:r>
              <a:rPr lang="en-US" sz="1467" dirty="0">
                <a:latin typeface="+mj-lt"/>
              </a:rPr>
              <a:t> et </a:t>
            </a:r>
            <a:r>
              <a:rPr lang="en-US" sz="1467" dirty="0" err="1">
                <a:latin typeface="+mj-lt"/>
              </a:rPr>
              <a:t>posuere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ipsum </a:t>
            </a:r>
            <a:r>
              <a:rPr lang="en-US" sz="1467" dirty="0" err="1">
                <a:latin typeface="+mj-lt"/>
              </a:rPr>
              <a:t>sem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tincidunt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est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ante semper diam. </a:t>
            </a:r>
            <a:r>
              <a:rPr lang="en-US" sz="1467" dirty="0" err="1">
                <a:latin typeface="+mj-lt"/>
              </a:rPr>
              <a:t>Nullam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quis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sem. </a:t>
            </a:r>
            <a:r>
              <a:rPr lang="en-US" sz="1467" dirty="0" err="1">
                <a:latin typeface="+mj-lt"/>
              </a:rPr>
              <a:t>Morbi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iaculis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elit</a:t>
            </a:r>
            <a:r>
              <a:rPr lang="en-US" sz="1467" dirty="0">
                <a:latin typeface="+mj-lt"/>
              </a:rPr>
              <a:t>, non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ac.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ultrices</a:t>
            </a:r>
            <a:r>
              <a:rPr lang="en-US" sz="1467" dirty="0">
                <a:latin typeface="+mj-lt"/>
              </a:rPr>
              <a:t> mi lorem,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1" y="1439333"/>
            <a:ext cx="11239500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6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3" y="1896533"/>
            <a:ext cx="5314948" cy="4072467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2" y="1439333"/>
            <a:ext cx="531494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400799" y="1896533"/>
            <a:ext cx="5324476" cy="4072467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0797" y="1439333"/>
            <a:ext cx="532447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3" y="1439333"/>
            <a:ext cx="5314948" cy="4529667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112000" y="0"/>
            <a:ext cx="5080000" cy="6426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2546" y="955249"/>
            <a:ext cx="562937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2" y="1896533"/>
            <a:ext cx="5314949" cy="4072467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112000" y="0"/>
            <a:ext cx="5080000" cy="6426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2" y="1439333"/>
            <a:ext cx="531494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2546" y="955249"/>
            <a:ext cx="562937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1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7112000" y="0"/>
            <a:ext cx="5080000" cy="6426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2546" y="955249"/>
            <a:ext cx="562937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456655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47963" y="1456655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1" y="5493512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1" y="2264027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1" y="3071399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6251" y="3878771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1" y="4686143"/>
            <a:ext cx="475488" cy="475488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4" indent="0">
              <a:buNone/>
              <a:defRPr>
                <a:latin typeface="+mj-lt"/>
              </a:defRPr>
            </a:lvl4pPr>
            <a:lvl5pPr marL="2438339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947963" y="2263477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947963" y="3070300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947963" y="3877123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7963" y="4683945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947963" y="5490769"/>
            <a:ext cx="4843237" cy="475488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67" baseline="0">
                <a:latin typeface="+mn-lt"/>
              </a:defRPr>
            </a:lvl1pPr>
            <a:lvl5pPr marL="2819330" indent="-38099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5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98526" y="2373859"/>
            <a:ext cx="5314948" cy="3595140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98524" y="1439333"/>
            <a:ext cx="531494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1916660"/>
            <a:ext cx="531494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200" b="1" i="1" cap="none" spc="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112000" y="1"/>
            <a:ext cx="5080001" cy="64355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 userDrawn="1"/>
        </p:nvSpPr>
        <p:spPr>
          <a:xfrm>
            <a:off x="8305208" y="1870968"/>
            <a:ext cx="2693581" cy="2693581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542527" y="2108287"/>
            <a:ext cx="2218944" cy="221894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65450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674F-9D46-4837-9453-EF1FFED4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587B-A2C7-4449-A534-86F0414C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C620-6C7B-4323-BCE2-B1B55A4D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B5657-6D01-4407-83C7-634CC795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4A8A-0B3D-43E7-AFDB-717E625F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8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973762" y="2373859"/>
            <a:ext cx="5324476" cy="3595140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3762" y="1439333"/>
            <a:ext cx="5314951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1"/>
            <a:ext cx="5080001" cy="64355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 userDrawn="1"/>
        </p:nvSpPr>
        <p:spPr>
          <a:xfrm>
            <a:off x="1193208" y="1870968"/>
            <a:ext cx="2693581" cy="2693581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430527" y="2108287"/>
            <a:ext cx="2218944" cy="221894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3761" y="1916660"/>
            <a:ext cx="5324723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200" b="1" i="1" cap="none" spc="13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9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>
          <p15:clr>
            <a:srgbClr val="FBAE40"/>
          </p15:clr>
        </p15:guide>
        <p15:guide id="2" orient="horz" pos="15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1" y="1439333"/>
            <a:ext cx="11239500" cy="4529667"/>
          </a:xfrm>
        </p:spPr>
        <p:txBody>
          <a:bodyPr/>
          <a:lstStyle>
            <a:lvl1pPr marL="228594" marR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228594" marR="0" lvl="0" indent="-228594" algn="l" defTabSz="1219170" rtl="0" eaLnBrk="1" fontAlgn="auto" latinLnBrk="0" hangingPunct="1">
              <a:lnSpc>
                <a:spcPts val="2133"/>
              </a:lnSpc>
              <a:spcBef>
                <a:spcPts val="352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1467" dirty="0">
                <a:latin typeface="+mj-lt"/>
              </a:rPr>
              <a:t>In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consectetur</a:t>
            </a:r>
            <a:r>
              <a:rPr lang="en-US" sz="1467" dirty="0">
                <a:latin typeface="+mj-lt"/>
              </a:rPr>
              <a:t>. In dolor ipsum, gravida et </a:t>
            </a:r>
            <a:r>
              <a:rPr lang="en-US" sz="1467" dirty="0" err="1">
                <a:latin typeface="+mj-lt"/>
              </a:rPr>
              <a:t>sagittis</a:t>
            </a:r>
            <a:r>
              <a:rPr lang="en-US" sz="1467" dirty="0">
                <a:latin typeface="+mj-lt"/>
              </a:rPr>
              <a:t> id, </a:t>
            </a:r>
            <a:r>
              <a:rPr lang="en-US" sz="1467" dirty="0" err="1">
                <a:latin typeface="+mj-lt"/>
              </a:rPr>
              <a:t>sollicitudin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nisl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tempus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. Nam in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metus</a:t>
            </a:r>
            <a:r>
              <a:rPr lang="en-US" sz="1467" dirty="0">
                <a:latin typeface="+mj-lt"/>
              </a:rPr>
              <a:t>, ac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purus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Praesent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consequat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lectus</a:t>
            </a:r>
            <a:r>
              <a:rPr lang="en-US" sz="1467" dirty="0">
                <a:latin typeface="+mj-lt"/>
              </a:rPr>
              <a:t> sit </a:t>
            </a:r>
            <a:r>
              <a:rPr lang="en-US" sz="1467" dirty="0" err="1">
                <a:latin typeface="+mj-lt"/>
              </a:rPr>
              <a:t>amet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pharetra,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venenatis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lacinia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erat</a:t>
            </a:r>
            <a:r>
              <a:rPr lang="en-US" sz="1467" dirty="0">
                <a:latin typeface="+mj-lt"/>
              </a:rPr>
              <a:t> libero.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lorem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commodo</a:t>
            </a:r>
            <a:r>
              <a:rPr lang="en-US" sz="1467" dirty="0">
                <a:latin typeface="+mj-lt"/>
              </a:rPr>
              <a:t> vitae ex at, pharetra convallis </a:t>
            </a:r>
            <a:r>
              <a:rPr lang="en-US" sz="1467" dirty="0" err="1">
                <a:latin typeface="+mj-lt"/>
              </a:rPr>
              <a:t>nunc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vehicula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mauris</a:t>
            </a:r>
            <a:r>
              <a:rPr lang="en-US" sz="1467" dirty="0">
                <a:latin typeface="+mj-lt"/>
              </a:rPr>
              <a:t> ligula. </a:t>
            </a:r>
            <a:r>
              <a:rPr lang="en-US" sz="1467" dirty="0" err="1">
                <a:latin typeface="+mj-lt"/>
              </a:rPr>
              <a:t>Suspendisse</a:t>
            </a:r>
            <a:r>
              <a:rPr lang="en-US" sz="1467" dirty="0">
                <a:latin typeface="+mj-lt"/>
              </a:rPr>
              <a:t> in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congue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odio</a:t>
            </a:r>
            <a:r>
              <a:rPr lang="en-US" sz="1467" dirty="0">
                <a:latin typeface="+mj-lt"/>
              </a:rPr>
              <a:t> pharetra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. Nam </a:t>
            </a:r>
            <a:r>
              <a:rPr lang="en-US" sz="1467" dirty="0" err="1">
                <a:latin typeface="+mj-lt"/>
              </a:rPr>
              <a:t>vel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auctor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justo</a:t>
            </a:r>
            <a:r>
              <a:rPr lang="en-US" sz="1467" dirty="0">
                <a:latin typeface="+mj-lt"/>
              </a:rPr>
              <a:t>, vitae </a:t>
            </a:r>
            <a:r>
              <a:rPr lang="en-US" sz="1467" dirty="0" err="1">
                <a:latin typeface="+mj-lt"/>
              </a:rPr>
              <a:t>hendrerit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orci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Duis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sapien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bibendum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tellus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pellentesque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massa</a:t>
            </a:r>
            <a:r>
              <a:rPr lang="en-US" sz="1467" dirty="0">
                <a:latin typeface="+mj-lt"/>
              </a:rPr>
              <a:t>. </a:t>
            </a:r>
            <a:r>
              <a:rPr lang="en-US" sz="1467" dirty="0" err="1">
                <a:latin typeface="+mj-lt"/>
              </a:rPr>
              <a:t>Nulla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feugiat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turpis</a:t>
            </a:r>
            <a:r>
              <a:rPr lang="en-US" sz="1467" dirty="0">
                <a:latin typeface="+mj-lt"/>
              </a:rPr>
              <a:t> et </a:t>
            </a:r>
            <a:r>
              <a:rPr lang="en-US" sz="1467" dirty="0" err="1">
                <a:latin typeface="+mj-lt"/>
              </a:rPr>
              <a:t>posuere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viverra</a:t>
            </a:r>
            <a:r>
              <a:rPr lang="en-US" sz="1467" dirty="0">
                <a:latin typeface="+mj-lt"/>
              </a:rPr>
              <a:t>, ipsum </a:t>
            </a:r>
            <a:r>
              <a:rPr lang="en-US" sz="1467" dirty="0" err="1">
                <a:latin typeface="+mj-lt"/>
              </a:rPr>
              <a:t>sem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tincidunt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est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finibus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tempor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ante semper diam. </a:t>
            </a:r>
            <a:r>
              <a:rPr lang="en-US" sz="1467" dirty="0" err="1">
                <a:latin typeface="+mj-lt"/>
              </a:rPr>
              <a:t>Nullam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quis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neque</a:t>
            </a:r>
            <a:r>
              <a:rPr lang="en-US" sz="1467" dirty="0">
                <a:latin typeface="+mj-lt"/>
              </a:rPr>
              <a:t>, </a:t>
            </a:r>
            <a:r>
              <a:rPr lang="en-US" sz="1467" dirty="0" err="1">
                <a:latin typeface="+mj-lt"/>
              </a:rPr>
              <a:t>nec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sem. </a:t>
            </a:r>
            <a:r>
              <a:rPr lang="en-US" sz="1467" dirty="0" err="1">
                <a:latin typeface="+mj-lt"/>
              </a:rPr>
              <a:t>Morbi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egestas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iaculis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. In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tortor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elit</a:t>
            </a:r>
            <a:r>
              <a:rPr lang="en-US" sz="1467" dirty="0">
                <a:latin typeface="+mj-lt"/>
              </a:rPr>
              <a:t>, non </a:t>
            </a:r>
            <a:r>
              <a:rPr lang="en-US" sz="1467" dirty="0" err="1">
                <a:latin typeface="+mj-lt"/>
              </a:rPr>
              <a:t>euismod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eros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accumsan</a:t>
            </a:r>
            <a:r>
              <a:rPr lang="en-US" sz="1467" dirty="0">
                <a:latin typeface="+mj-lt"/>
              </a:rPr>
              <a:t> ac. </a:t>
            </a:r>
            <a:r>
              <a:rPr lang="en-US" sz="1467" dirty="0" err="1">
                <a:latin typeface="+mj-lt"/>
              </a:rPr>
              <a:t>Sed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ultrices</a:t>
            </a:r>
            <a:r>
              <a:rPr lang="en-US" sz="1467" dirty="0">
                <a:latin typeface="+mj-lt"/>
              </a:rPr>
              <a:t> mi lorem, </a:t>
            </a:r>
            <a:r>
              <a:rPr lang="en-US" sz="1467" dirty="0" err="1">
                <a:latin typeface="+mj-lt"/>
              </a:rPr>
              <a:t>ut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dignissim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nibh</a:t>
            </a:r>
            <a:r>
              <a:rPr lang="en-US" sz="1467" dirty="0">
                <a:latin typeface="+mj-lt"/>
              </a:rPr>
              <a:t> </a:t>
            </a:r>
            <a:r>
              <a:rPr lang="en-US" sz="1467" dirty="0" err="1">
                <a:latin typeface="+mj-lt"/>
              </a:rPr>
              <a:t>facilisis</a:t>
            </a:r>
            <a:r>
              <a:rPr lang="en-US" sz="1467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9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76253" y="1896533"/>
            <a:ext cx="5314948" cy="407246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2" y="1439333"/>
            <a:ext cx="5314949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400799" y="1896533"/>
            <a:ext cx="5324476" cy="407246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400799" y="1439333"/>
            <a:ext cx="5314952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8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502900" y="1651445"/>
            <a:ext cx="3072384" cy="3871384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333" dirty="0" smtClean="0">
                <a:solidFill>
                  <a:schemeClr val="bg1"/>
                </a:solidFill>
              </a:defRPr>
            </a:lvl1pPr>
            <a:lvl2pPr>
              <a:defRPr lang="en-US" sz="1333" dirty="0" smtClean="0">
                <a:solidFill>
                  <a:schemeClr val="bg1"/>
                </a:solidFill>
              </a:defRPr>
            </a:lvl2pPr>
            <a:lvl3pPr>
              <a:defRPr lang="en-US" sz="1333" dirty="0" smtClean="0">
                <a:solidFill>
                  <a:schemeClr val="bg1"/>
                </a:solidFill>
              </a:defRPr>
            </a:lvl3pPr>
            <a:lvl4pPr>
              <a:defRPr lang="en-US" sz="1333" dirty="0" smtClean="0">
                <a:solidFill>
                  <a:schemeClr val="bg1"/>
                </a:solidFill>
              </a:defRPr>
            </a:lvl4pPr>
            <a:lvl5pPr>
              <a:defRPr lang="en-US" sz="1333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7668" y="1066229"/>
            <a:ext cx="3072384" cy="585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600" b="1" i="0" cap="all" spc="267" baseline="0"/>
            </a:lvl1pPr>
            <a:lvl2pPr marL="609585" indent="0">
              <a:buNone/>
              <a:defRPr b="1" i="0" cap="all" spc="267" baseline="0"/>
            </a:lvl2pPr>
            <a:lvl3pPr marL="1219170" indent="0">
              <a:buNone/>
              <a:defRPr b="1" i="0" cap="all" spc="267" baseline="0"/>
            </a:lvl3pPr>
            <a:lvl4pPr marL="1828754" indent="0">
              <a:buNone/>
              <a:defRPr b="1" i="0" cap="all" spc="267" baseline="0"/>
            </a:lvl4pPr>
            <a:lvl5pPr marL="2438339" indent="0">
              <a:buFont typeface="Arial" panose="020B0604020202020204" pitchFamily="34" charset="0"/>
              <a:buNone/>
              <a:defRPr b="1" i="0" cap="all" spc="267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5284" y="1066229"/>
            <a:ext cx="3072384" cy="585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600" b="1" i="0" cap="all" spc="267" baseline="0"/>
            </a:lvl1pPr>
            <a:lvl2pPr marL="609585" indent="0">
              <a:buNone/>
              <a:defRPr b="1" i="0" cap="all" spc="267" baseline="0"/>
            </a:lvl2pPr>
            <a:lvl3pPr marL="1219170" indent="0">
              <a:buNone/>
              <a:defRPr b="1" i="0" cap="all" spc="267" baseline="0"/>
            </a:lvl3pPr>
            <a:lvl4pPr marL="1828754" indent="0">
              <a:buNone/>
              <a:defRPr b="1" i="0" cap="all" spc="267" baseline="0"/>
            </a:lvl4pPr>
            <a:lvl5pPr marL="2438339" indent="0">
              <a:buFont typeface="Arial" panose="020B0604020202020204" pitchFamily="34" charset="0"/>
              <a:buNone/>
              <a:defRPr b="1" i="0" cap="all" spc="267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502900" y="1066229"/>
            <a:ext cx="3072384" cy="585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600" b="1" i="0" cap="all" spc="267" baseline="0"/>
            </a:lvl1pPr>
            <a:lvl2pPr marL="609585" indent="0">
              <a:buNone/>
              <a:defRPr b="1" i="0" cap="all" spc="267" baseline="0"/>
            </a:lvl2pPr>
            <a:lvl3pPr marL="1219170" indent="0">
              <a:buNone/>
              <a:defRPr b="1" i="0" cap="all" spc="267" baseline="0"/>
            </a:lvl3pPr>
            <a:lvl4pPr marL="1828754" indent="0">
              <a:buNone/>
              <a:defRPr b="1" i="0" cap="all" spc="267" baseline="0"/>
            </a:lvl4pPr>
            <a:lvl5pPr marL="2438339" indent="0">
              <a:buFont typeface="Arial" panose="020B0604020202020204" pitchFamily="34" charset="0"/>
              <a:buNone/>
              <a:defRPr b="1" i="0" cap="all" spc="267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7647668" y="1651445"/>
            <a:ext cx="3072384" cy="3871384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333" dirty="0" smtClean="0">
                <a:solidFill>
                  <a:schemeClr val="bg1"/>
                </a:solidFill>
              </a:defRPr>
            </a:lvl1pPr>
            <a:lvl2pPr>
              <a:defRPr lang="en-US" sz="1333" dirty="0" smtClean="0">
                <a:solidFill>
                  <a:schemeClr val="bg1"/>
                </a:solidFill>
              </a:defRPr>
            </a:lvl2pPr>
            <a:lvl3pPr>
              <a:defRPr lang="en-US" sz="1333" dirty="0" smtClean="0">
                <a:solidFill>
                  <a:schemeClr val="bg1"/>
                </a:solidFill>
              </a:defRPr>
            </a:lvl3pPr>
            <a:lvl4pPr>
              <a:defRPr lang="en-US" sz="1333" dirty="0" smtClean="0">
                <a:solidFill>
                  <a:schemeClr val="bg1"/>
                </a:solidFill>
              </a:defRPr>
            </a:lvl4pPr>
            <a:lvl5pPr>
              <a:defRPr lang="en-US" sz="1333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4575284" y="1651445"/>
            <a:ext cx="3072384" cy="3871384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333" dirty="0" smtClean="0">
                <a:solidFill>
                  <a:schemeClr val="bg1"/>
                </a:solidFill>
              </a:defRPr>
            </a:lvl1pPr>
            <a:lvl2pPr>
              <a:defRPr lang="en-US" sz="1333" dirty="0" smtClean="0">
                <a:solidFill>
                  <a:schemeClr val="bg1"/>
                </a:solidFill>
              </a:defRPr>
            </a:lvl2pPr>
            <a:lvl3pPr>
              <a:defRPr lang="en-US" sz="1333" dirty="0" smtClean="0">
                <a:solidFill>
                  <a:schemeClr val="bg1"/>
                </a:solidFill>
              </a:defRPr>
            </a:lvl3pPr>
            <a:lvl4pPr>
              <a:defRPr lang="en-US" sz="1333" dirty="0" smtClean="0">
                <a:solidFill>
                  <a:schemeClr val="bg1"/>
                </a:solidFill>
              </a:defRPr>
            </a:lvl4pPr>
            <a:lvl5pPr>
              <a:defRPr lang="en-US" sz="1333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5612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74605" y="2797813"/>
            <a:ext cx="7442791" cy="78318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3200"/>
              </a:lnSpc>
              <a:buNone/>
              <a:defRPr sz="2133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2133">
                <a:latin typeface="+mj-lt"/>
              </a:defRPr>
            </a:lvl2pPr>
            <a:lvl3pPr marL="1219170" indent="0">
              <a:buNone/>
              <a:defRPr sz="2133">
                <a:latin typeface="+mj-lt"/>
              </a:defRPr>
            </a:lvl3pPr>
            <a:lvl4pPr marL="1828754" indent="0">
              <a:buNone/>
              <a:defRPr sz="2133">
                <a:latin typeface="+mj-lt"/>
              </a:defRPr>
            </a:lvl4pPr>
            <a:lvl5pPr marL="2438339" indent="0">
              <a:buNone/>
              <a:defRPr sz="2133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2133" baseline="0" dirty="0">
                <a:solidFill>
                  <a:schemeClr val="bg1"/>
                </a:solidFill>
                <a:latin typeface="+mj-lt"/>
              </a:rPr>
            </a:b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33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2133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2133" b="1" spc="267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2" y="-163253"/>
            <a:ext cx="2064269" cy="1583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10127731" y="4909146"/>
            <a:ext cx="2064269" cy="1583263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2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2546" y="955249"/>
            <a:ext cx="1140690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7981952" y="937625"/>
            <a:ext cx="0" cy="5497895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948969"/>
            <a:ext cx="7981952" cy="54533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7981952" y="948969"/>
            <a:ext cx="4210048" cy="69145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38100" rIns="0" bIns="38100" anchor="ctr">
            <a:noAutofit/>
          </a:bodyPr>
          <a:lstStyle/>
          <a:p>
            <a:pPr marR="31750" indent="31750" algn="ctr" defTabSz="412746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600" b="1" kern="0" cap="all" spc="133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1950" y="1025995"/>
            <a:ext cx="4210049" cy="585216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600" b="1" i="0" cap="all" spc="267" baseline="0">
                <a:solidFill>
                  <a:schemeClr val="bg1"/>
                </a:solidFill>
              </a:defRPr>
            </a:lvl1pPr>
            <a:lvl2pPr marL="609585" indent="0">
              <a:buNone/>
              <a:defRPr b="1" i="0" cap="all" spc="267" baseline="0"/>
            </a:lvl2pPr>
            <a:lvl3pPr marL="1219170" indent="0">
              <a:buNone/>
              <a:defRPr b="1" i="0" cap="all" spc="267" baseline="0"/>
            </a:lvl3pPr>
            <a:lvl4pPr marL="1828754" indent="0">
              <a:buNone/>
              <a:defRPr b="1" i="0" cap="all" spc="267" baseline="0"/>
            </a:lvl4pPr>
            <a:lvl5pPr marL="2438339" indent="0">
              <a:buFont typeface="Arial" panose="020B0604020202020204" pitchFamily="34" charset="0"/>
              <a:buNone/>
              <a:defRPr b="1" i="0" cap="all" spc="267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257618" y="2363052"/>
            <a:ext cx="3541837" cy="4072467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197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228594" marR="0" lvl="0" indent="-228594" algn="l" defTabSz="1219170" rtl="0" eaLnBrk="1" fontAlgn="auto" latinLnBrk="0" hangingPunct="1">
              <a:lnSpc>
                <a:spcPts val="1973"/>
              </a:lnSpc>
              <a:spcBef>
                <a:spcPts val="352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7618" y="1905852"/>
            <a:ext cx="3541837" cy="457200"/>
          </a:xfrm>
        </p:spPr>
        <p:txBody>
          <a:bodyPr wrap="none" bIns="0">
            <a:noAutofit/>
          </a:bodyPr>
          <a:lstStyle>
            <a:lvl1pPr marL="0" indent="0">
              <a:spcBef>
                <a:spcPts val="384"/>
              </a:spcBef>
              <a:buNone/>
              <a:defRPr sz="1600" b="1" i="0" cap="all" spc="2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311784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15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3842" y="1889829"/>
            <a:ext cx="9934225" cy="993073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5467" kern="0" cap="all" spc="-1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77423" y="3839366"/>
            <a:ext cx="3454920" cy="34964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67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0532" y="5459486"/>
            <a:ext cx="4866216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MONTH DATE, YEAR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673102"/>
            <a:ext cx="1658003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048469" y="673101"/>
            <a:ext cx="1882121" cy="61184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64117" y="761999"/>
            <a:ext cx="0" cy="4631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6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Background Image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7587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67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80534" y="4453469"/>
            <a:ext cx="8650817" cy="35657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0532" y="5459486"/>
            <a:ext cx="4866216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8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MONTH DATE, YEAR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37173" y="673102"/>
            <a:ext cx="1658003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850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37A5-D706-4D02-9853-6B0E4C63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B4532-9C79-4CAC-A926-ADA1AA9D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DCE6-7C18-4447-B26C-B5CFB1FE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B16AF-B057-490B-A977-265E6B9F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8C40-BAAC-4FBD-AA39-11548A77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0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667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10466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4"/>
            <a:ext cx="11119104" cy="4511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2" marR="0" indent="-173732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867" baseline="0">
                <a:solidFill>
                  <a:schemeClr val="tx1"/>
                </a:solidFill>
              </a:defRPr>
            </a:lvl1pPr>
            <a:lvl2pPr marL="742932" indent="-285744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6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467" baseline="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bulleted list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  <a:br>
              <a:rPr lang="en-US"/>
            </a:br>
            <a:endParaRPr lang="en-US"/>
          </a:p>
          <a:p>
            <a:pPr lvl="0"/>
            <a:r>
              <a:rPr lang="en-US"/>
              <a:t>Click to add bulleted list</a:t>
            </a:r>
          </a:p>
          <a:p>
            <a:pPr lvl="0"/>
            <a:r>
              <a:rPr lang="en-US"/>
              <a:t>Click to add bulleted list</a:t>
            </a:r>
          </a:p>
          <a:p>
            <a:pPr lvl="0"/>
            <a:r>
              <a:rPr lang="en-US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667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9553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5FF54-64CB-4D31-A375-6CB4E2BA6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5810"/>
          <a:stretch/>
        </p:blipFill>
        <p:spPr>
          <a:xfrm>
            <a:off x="1" y="6709"/>
            <a:ext cx="12191999" cy="65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5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063773B-17DF-49B2-8EED-3EF789003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DA88F2-60E3-42DD-BC23-13DCD7B2A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D534-DB9E-486D-B9E6-39B00A31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AE4A-B40A-47C5-9B6E-80DE03586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822CE-0FEE-46FE-8F16-B027D9209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4B452-95D7-4271-9EE4-D4D49DE1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BE1A0-3C88-4772-9973-ECB7092E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98C0-3D5E-4BF6-BEA1-28A7E5B7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1390-AD21-45A8-8AE2-81A0B543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F318C-73EE-4E92-A6E3-482F03D7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282AB-C19C-4E36-A119-4907A908A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BF090-A7B8-4F8E-9E46-CE3B3E08E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A4B6D-E036-4F2E-A7C3-7BEDF07B1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04B5F-1A61-4395-ACE0-A62C4B3B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7A738-4088-43BB-B3B3-38CF619F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A41A3-9B8E-48E8-B134-8DF42CBA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B2A8-4A0D-4A86-8CA1-10002B47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25DA3-A7FD-4F1D-9508-CB605A1B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B67F7-E1D8-4093-A2D0-9CA373EE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804A8-9C44-426B-835D-923F39AA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38C53-50F9-4BEA-B2F7-8E710ED9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81592-2501-4B07-8449-ADEEE11F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9037A-7310-4B75-94CD-51B315A7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68C1-AF10-484F-B0AF-DC17762D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394CB-D92D-492D-A711-EEEAD18B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E49B5-7FF1-4A1A-81C3-2C96589C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2269-7EFB-45F5-A5E2-0915DAD9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E6B3-F637-4E5E-8068-F525DCC0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7BF-1FD3-41CD-A6F9-11F00FD0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7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1C83-1CD2-411E-B8F8-10F930B3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94872-A842-490C-AEE6-7BFA4DC60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1AD1C-9AE9-40B6-8E68-03610B0C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8E150-420F-431B-8C4F-09441E16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FF546-E8F5-4D67-B48B-164D9E7B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34E8-24BB-4CC4-BDDC-ADFA44AF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5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2C554-CEFA-4920-BBF8-B0053A1A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C777E-2B13-4D9E-91ED-B6FE9FC6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C7B2D-FA7C-4708-ABB4-AF3488E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3F58-7CD9-4847-B53D-B50787F61F7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6075-BA69-42C4-95F3-5A1652369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1A7B-932C-43E4-B2E6-25F26AC50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E2F5-754F-4599-9B5B-33CF9C9CB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35519"/>
            <a:ext cx="12192000" cy="422483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6" y="1439333"/>
            <a:ext cx="11235265" cy="45296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85" y="6549297"/>
            <a:ext cx="627880" cy="222635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80486" y="304800"/>
            <a:ext cx="11235265" cy="402336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84588" y="6435519"/>
            <a:ext cx="1831163" cy="422483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067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1258111" y="6503131"/>
            <a:ext cx="322958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933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9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20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667" kern="1200" cap="none" spc="13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lnSpc>
          <a:spcPts val="2133"/>
        </a:lnSpc>
        <a:spcBef>
          <a:spcPts val="352"/>
        </a:spcBef>
        <a:spcAft>
          <a:spcPts val="400"/>
        </a:spcAft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838179" indent="-228594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1447764" indent="-228594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2209745" indent="-38099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338">
          <p15:clr>
            <a:srgbClr val="F26B43"/>
          </p15:clr>
        </p15:guide>
        <p15:guide id="3" orient="horz" pos="680">
          <p15:clr>
            <a:srgbClr val="F26B43"/>
          </p15:clr>
        </p15:guide>
        <p15:guide id="4" orient="horz" pos="2820">
          <p15:clr>
            <a:srgbClr val="F26B43"/>
          </p15:clr>
        </p15:guide>
        <p15:guide id="5" pos="226">
          <p15:clr>
            <a:srgbClr val="F26B43"/>
          </p15:clr>
        </p15:guide>
        <p15:guide id="6" pos="5535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2736">
          <p15:clr>
            <a:srgbClr val="F26B43"/>
          </p15:clr>
        </p15:guide>
        <p15:guide id="9" pos="3024">
          <p15:clr>
            <a:srgbClr val="F26B43"/>
          </p15:clr>
        </p15:guide>
        <p15:guide id="10" orient="horz" pos="3036">
          <p15:clr>
            <a:srgbClr val="F26B43"/>
          </p15:clr>
        </p15:guide>
        <p15:guide id="11" orient="horz" pos="3084">
          <p15:clr>
            <a:srgbClr val="F26B43"/>
          </p15:clr>
        </p15:guide>
        <p15:guide id="12" orient="horz" pos="31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75307"/>
            <a:ext cx="12206941" cy="3976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67"/>
          </a:p>
        </p:txBody>
      </p:sp>
      <p:sp>
        <p:nvSpPr>
          <p:cNvPr id="3" name="TextBox 2"/>
          <p:cNvSpPr txBox="1"/>
          <p:nvPr userDrawn="1"/>
        </p:nvSpPr>
        <p:spPr>
          <a:xfrm>
            <a:off x="9894817" y="6533385"/>
            <a:ext cx="1991360" cy="256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fld id="{C2C0EDAD-27A0-9447-9004-E733B36B95C3}" type="slidenum">
              <a:rPr lang="en-US" sz="1067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67" b="0" i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2" y="6575245"/>
            <a:ext cx="635000" cy="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emf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facebook.com/qualityarchitect/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hyperlink" Target="mailto:Iryna_Spirydonava@epam.com" TargetMode="External"/><Relationship Id="rId4" Type="http://schemas.openxmlformats.org/officeDocument/2006/relationships/hyperlink" Target="https://t.me/qualityarchitect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EB48E-847B-449F-BD51-BAEDA3E23949}"/>
              </a:ext>
            </a:extLst>
          </p:cNvPr>
          <p:cNvSpPr/>
          <p:nvPr/>
        </p:nvSpPr>
        <p:spPr>
          <a:xfrm>
            <a:off x="696686" y="3918857"/>
            <a:ext cx="5014912" cy="2939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6600" b="1" dirty="0">
                <a:latin typeface="+mj-lt"/>
                <a:ea typeface="+mj-ea"/>
                <a:cs typeface="+mj-cs"/>
              </a:rPr>
              <a:t>Архитектор</a:t>
            </a:r>
            <a:br>
              <a:rPr lang="ru-RU" sz="6600" b="1" dirty="0">
                <a:latin typeface="+mj-lt"/>
                <a:ea typeface="+mj-ea"/>
                <a:cs typeface="+mj-cs"/>
              </a:rPr>
            </a:br>
            <a:r>
              <a:rPr lang="ru-RU" sz="6600" b="1" dirty="0">
                <a:latin typeface="+mj-lt"/>
                <a:ea typeface="+mj-ea"/>
                <a:cs typeface="+mj-cs"/>
              </a:rPr>
              <a:t>Качества</a:t>
            </a: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03" b="36909"/>
          <a:stretch/>
        </p:blipFill>
        <p:spPr>
          <a:xfrm>
            <a:off x="5906550" y="543630"/>
            <a:ext cx="5965312" cy="2700796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C8883F-B99D-49BD-A79B-7DBD4BF88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8" y="990272"/>
            <a:ext cx="3121832" cy="18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12472" y="256672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8553" y="32176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1992231" y="371658"/>
            <a:ext cx="82075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проекта: Миграция БД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27583B72-67E2-45CF-96C9-1CE29408BF24}"/>
              </a:ext>
            </a:extLst>
          </p:cNvPr>
          <p:cNvSpPr/>
          <p:nvPr/>
        </p:nvSpPr>
        <p:spPr>
          <a:xfrm>
            <a:off x="1755929" y="2249009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C33239-6560-4D7A-8FFC-8AD001A775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2693924" y="2733697"/>
            <a:ext cx="1027007" cy="737701"/>
          </a:xfrm>
          <a:prstGeom prst="rect">
            <a:avLst/>
          </a:prstGeom>
        </p:spPr>
      </p:pic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2FD2C2EE-359A-43FC-A735-287F46FDF0A1}"/>
              </a:ext>
            </a:extLst>
          </p:cNvPr>
          <p:cNvSpPr/>
          <p:nvPr/>
        </p:nvSpPr>
        <p:spPr>
          <a:xfrm>
            <a:off x="6946217" y="2334070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7CBC23-CFAE-4A6A-A27E-C433E50C7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24" y="2532765"/>
            <a:ext cx="2492783" cy="130968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D89AEFF-40F0-4DE3-83A5-63AD625E0CE5}"/>
              </a:ext>
            </a:extLst>
          </p:cNvPr>
          <p:cNvSpPr/>
          <p:nvPr/>
        </p:nvSpPr>
        <p:spPr>
          <a:xfrm>
            <a:off x="5071352" y="2711762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FB3E6-FF3D-4038-B9EC-9F8ABC9E3977}"/>
              </a:ext>
            </a:extLst>
          </p:cNvPr>
          <p:cNvSpPr txBox="1"/>
          <p:nvPr/>
        </p:nvSpPr>
        <p:spPr>
          <a:xfrm>
            <a:off x="1943947" y="4046529"/>
            <a:ext cx="7176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Необходимо перенести: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200+ таблиц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50+ потоков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3 слоя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100+ трансформаций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Автозапуск всех процессов переливки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B3CC01-6A82-4CA6-A64C-F63B0F5F3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852616" y="249498"/>
            <a:ext cx="10490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Ожидание: 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81B041BE-7807-4AF3-BEAB-2B25950A37E7}"/>
              </a:ext>
            </a:extLst>
          </p:cNvPr>
          <p:cNvSpPr/>
          <p:nvPr/>
        </p:nvSpPr>
        <p:spPr>
          <a:xfrm>
            <a:off x="3333172" y="2880692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12B69F-B3B6-4B68-9705-91D4B3351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4271167" y="3365380"/>
            <a:ext cx="1027007" cy="737701"/>
          </a:xfrm>
          <a:prstGeom prst="rect">
            <a:avLst/>
          </a:prstGeom>
        </p:spPr>
      </p:pic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660410BF-54DB-49DA-97FA-CD4B85C7B9F4}"/>
              </a:ext>
            </a:extLst>
          </p:cNvPr>
          <p:cNvSpPr/>
          <p:nvPr/>
        </p:nvSpPr>
        <p:spPr>
          <a:xfrm>
            <a:off x="8523460" y="2965753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FF5CA3-3381-47B5-8654-D6B728ECE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67" y="3164448"/>
            <a:ext cx="2492783" cy="1309685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EE84618-4F07-4D86-9E5E-4A05F3A2E537}"/>
              </a:ext>
            </a:extLst>
          </p:cNvPr>
          <p:cNvSpPr/>
          <p:nvPr/>
        </p:nvSpPr>
        <p:spPr>
          <a:xfrm>
            <a:off x="6685665" y="3352300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5EB267-5A50-45FF-BD1D-361DB0BDC8ED}"/>
              </a:ext>
            </a:extLst>
          </p:cNvPr>
          <p:cNvSpPr/>
          <p:nvPr/>
        </p:nvSpPr>
        <p:spPr>
          <a:xfrm>
            <a:off x="895038" y="2464691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Data source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2785AC-8043-4558-800B-95216FAA4B6F}"/>
              </a:ext>
            </a:extLst>
          </p:cNvPr>
          <p:cNvSpPr/>
          <p:nvPr/>
        </p:nvSpPr>
        <p:spPr>
          <a:xfrm>
            <a:off x="895039" y="3223807"/>
            <a:ext cx="1640282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source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17C94-330B-479A-B254-5E52DCB85B43}"/>
              </a:ext>
            </a:extLst>
          </p:cNvPr>
          <p:cNvSpPr/>
          <p:nvPr/>
        </p:nvSpPr>
        <p:spPr>
          <a:xfrm>
            <a:off x="895039" y="3997842"/>
            <a:ext cx="1644517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source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FEEB700-2EFB-492C-8C84-C7FFFFCC99F9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535321" y="2777440"/>
            <a:ext cx="797851" cy="446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564BA6B-F8E1-48D8-8ED3-E59C81C7CF6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2539556" y="3849305"/>
            <a:ext cx="793616" cy="4612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93CDFD2-AFC9-411B-83FB-71B57FA3DF95}"/>
              </a:ext>
            </a:extLst>
          </p:cNvPr>
          <p:cNvCxnSpPr>
            <a:cxnSpLocks/>
            <a:stCxn id="26" idx="3"/>
            <a:endCxn id="20" idx="2"/>
          </p:cNvCxnSpPr>
          <p:nvPr/>
        </p:nvCxnSpPr>
        <p:spPr>
          <a:xfrm flipV="1">
            <a:off x="2535321" y="3530468"/>
            <a:ext cx="797851" cy="60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C40ED-F620-489D-9122-F560104BD3CF}"/>
              </a:ext>
            </a:extLst>
          </p:cNvPr>
          <p:cNvSpPr/>
          <p:nvPr/>
        </p:nvSpPr>
        <p:spPr>
          <a:xfrm>
            <a:off x="3235228" y="5337524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consumer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5F37E1-976F-4AAB-B704-164A913F5FBC}"/>
              </a:ext>
            </a:extLst>
          </p:cNvPr>
          <p:cNvSpPr/>
          <p:nvPr/>
        </p:nvSpPr>
        <p:spPr>
          <a:xfrm>
            <a:off x="5147018" y="5351110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consumer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42E3CE8-8238-42C9-A068-35DC6D414F56}"/>
              </a:ext>
            </a:extLst>
          </p:cNvPr>
          <p:cNvCxnSpPr>
            <a:cxnSpLocks/>
            <a:endCxn id="31" idx="0"/>
          </p:cNvCxnSpPr>
          <p:nvPr/>
        </p:nvCxnSpPr>
        <p:spPr>
          <a:xfrm rot="5400000">
            <a:off x="3548615" y="4687001"/>
            <a:ext cx="1157278" cy="1437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B9E3931-BAEC-4DC0-9BC6-701691ACC9BF}"/>
              </a:ext>
            </a:extLst>
          </p:cNvPr>
          <p:cNvCxnSpPr>
            <a:cxnSpLocks/>
            <a:endCxn id="32" idx="0"/>
          </p:cNvCxnSpPr>
          <p:nvPr/>
        </p:nvCxnSpPr>
        <p:spPr>
          <a:xfrm rot="16200000" flipH="1">
            <a:off x="5047234" y="4431184"/>
            <a:ext cx="1170866" cy="6689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317C4E6-4B24-44B6-BF23-A1980D4C8EE8}"/>
              </a:ext>
            </a:extLst>
          </p:cNvPr>
          <p:cNvSpPr txBox="1"/>
          <p:nvPr/>
        </p:nvSpPr>
        <p:spPr>
          <a:xfrm>
            <a:off x="508630" y="1638165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Ежедневно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endParaRPr lang="en-US" sz="36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99818EF-A339-4538-8BA1-897553F315FC}"/>
              </a:ext>
            </a:extLst>
          </p:cNvPr>
          <p:cNvCxnSpPr>
            <a:cxnSpLocks/>
          </p:cNvCxnSpPr>
          <p:nvPr/>
        </p:nvCxnSpPr>
        <p:spPr>
          <a:xfrm>
            <a:off x="2934246" y="1145220"/>
            <a:ext cx="0" cy="48738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2B34E8-6DC0-4A92-A240-BD07FEE3E885}"/>
              </a:ext>
            </a:extLst>
          </p:cNvPr>
          <p:cNvCxnSpPr/>
          <p:nvPr/>
        </p:nvCxnSpPr>
        <p:spPr>
          <a:xfrm>
            <a:off x="3235228" y="4749554"/>
            <a:ext cx="46037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251427A-317A-4060-9DDB-44EEA5F89F09}"/>
              </a:ext>
            </a:extLst>
          </p:cNvPr>
          <p:cNvSpPr txBox="1"/>
          <p:nvPr/>
        </p:nvSpPr>
        <p:spPr>
          <a:xfrm>
            <a:off x="5620462" y="4129638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 запросу:</a:t>
            </a:r>
            <a:endParaRPr lang="en-US" sz="3200"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E26F50-C8A6-4A3E-9941-6CEBD99FC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81B041BE-7807-4AF3-BEAB-2B25950A37E7}"/>
              </a:ext>
            </a:extLst>
          </p:cNvPr>
          <p:cNvSpPr/>
          <p:nvPr/>
        </p:nvSpPr>
        <p:spPr>
          <a:xfrm>
            <a:off x="897705" y="3012112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12B69F-B3B6-4B68-9705-91D4B3351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1835700" y="3496800"/>
            <a:ext cx="1027007" cy="737701"/>
          </a:xfrm>
          <a:prstGeom prst="rect">
            <a:avLst/>
          </a:prstGeom>
        </p:spPr>
      </p:pic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660410BF-54DB-49DA-97FA-CD4B85C7B9F4}"/>
              </a:ext>
            </a:extLst>
          </p:cNvPr>
          <p:cNvSpPr/>
          <p:nvPr/>
        </p:nvSpPr>
        <p:spPr>
          <a:xfrm>
            <a:off x="6087993" y="3097173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FF5CA3-3381-47B5-8654-D6B728ECE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0" y="3295868"/>
            <a:ext cx="2492783" cy="1309685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EE84618-4F07-4D86-9E5E-4A05F3A2E537}"/>
              </a:ext>
            </a:extLst>
          </p:cNvPr>
          <p:cNvSpPr/>
          <p:nvPr/>
        </p:nvSpPr>
        <p:spPr>
          <a:xfrm>
            <a:off x="4250198" y="3483720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0F7E5E-3F35-4BFB-A2FA-45FA261F5AB8}"/>
              </a:ext>
            </a:extLst>
          </p:cNvPr>
          <p:cNvGrpSpPr/>
          <p:nvPr/>
        </p:nvGrpSpPr>
        <p:grpSpPr>
          <a:xfrm flipH="1">
            <a:off x="4967628" y="1354597"/>
            <a:ext cx="6435051" cy="4873841"/>
            <a:chOff x="508630" y="1145220"/>
            <a:chExt cx="7531084" cy="48738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5EB267-5A50-45FF-BD1D-361DB0BDC8ED}"/>
                </a:ext>
              </a:extLst>
            </p:cNvPr>
            <p:cNvSpPr/>
            <p:nvPr/>
          </p:nvSpPr>
          <p:spPr>
            <a:xfrm>
              <a:off x="895038" y="2464691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Data source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2785AC-8043-4558-800B-95216FAA4B6F}"/>
                </a:ext>
              </a:extLst>
            </p:cNvPr>
            <p:cNvSpPr/>
            <p:nvPr/>
          </p:nvSpPr>
          <p:spPr>
            <a:xfrm>
              <a:off x="895039" y="3223807"/>
              <a:ext cx="1640282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A17C94-330B-479A-B254-5E52DCB85B43}"/>
                </a:ext>
              </a:extLst>
            </p:cNvPr>
            <p:cNvSpPr/>
            <p:nvPr/>
          </p:nvSpPr>
          <p:spPr>
            <a:xfrm>
              <a:off x="895039" y="3997842"/>
              <a:ext cx="1644517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9FEEB700-2EFB-492C-8C84-C7FFFFCC99F9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535321" y="2777440"/>
              <a:ext cx="797851" cy="44636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E564BA6B-F8E1-48D8-8ED3-E59C81C7CF60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2539556" y="3849305"/>
              <a:ext cx="793616" cy="4612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93CDFD2-AFC9-411B-83FB-71B57FA3DF95}"/>
                </a:ext>
              </a:extLst>
            </p:cNvPr>
            <p:cNvCxnSpPr>
              <a:cxnSpLocks/>
              <a:stCxn id="26" idx="3"/>
              <a:endCxn id="22" idx="4"/>
            </p:cNvCxnSpPr>
            <p:nvPr/>
          </p:nvCxnSpPr>
          <p:spPr>
            <a:xfrm rot="10800000" flipH="1" flipV="1">
              <a:off x="2535319" y="3536556"/>
              <a:ext cx="795762" cy="101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8C40ED-F620-489D-9122-F560104BD3CF}"/>
                </a:ext>
              </a:extLst>
            </p:cNvPr>
            <p:cNvSpPr/>
            <p:nvPr/>
          </p:nvSpPr>
          <p:spPr>
            <a:xfrm>
              <a:off x="3235228" y="5337524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5F37E1-976F-4AAB-B704-164A913F5FBC}"/>
                </a:ext>
              </a:extLst>
            </p:cNvPr>
            <p:cNvSpPr/>
            <p:nvPr/>
          </p:nvSpPr>
          <p:spPr>
            <a:xfrm>
              <a:off x="5147018" y="5351110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042E3CE8-8238-42C9-A068-35DC6D414F56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rot="5400000">
              <a:off x="3548615" y="4687001"/>
              <a:ext cx="1157278" cy="14376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7B9E3931-BAEC-4DC0-9BC6-701691ACC9BF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rot="16200000" flipH="1">
              <a:off x="5047234" y="4431184"/>
              <a:ext cx="1170866" cy="66898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17C4E6-4B24-44B6-BF23-A1980D4C8EE8}"/>
                </a:ext>
              </a:extLst>
            </p:cNvPr>
            <p:cNvSpPr txBox="1"/>
            <p:nvPr/>
          </p:nvSpPr>
          <p:spPr>
            <a:xfrm>
              <a:off x="508630" y="1638165"/>
              <a:ext cx="2457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Ежедневно</a:t>
              </a:r>
              <a:r>
                <a:rPr lang="en-US" sz="3600" dirty="0">
                  <a:solidFill>
                    <a:schemeClr val="bg1"/>
                  </a:solidFill>
                </a:rPr>
                <a:t>:</a:t>
              </a:r>
              <a:endParaRPr lang="en-US" sz="36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9818EF-A339-4538-8BA1-897553F315FC}"/>
                </a:ext>
              </a:extLst>
            </p:cNvPr>
            <p:cNvCxnSpPr>
              <a:cxnSpLocks/>
            </p:cNvCxnSpPr>
            <p:nvPr/>
          </p:nvCxnSpPr>
          <p:spPr>
            <a:xfrm>
              <a:off x="2934246" y="1145220"/>
              <a:ext cx="0" cy="487384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2B34E8-6DC0-4A92-A240-BD07FEE3E885}"/>
                </a:ext>
              </a:extLst>
            </p:cNvPr>
            <p:cNvCxnSpPr/>
            <p:nvPr/>
          </p:nvCxnSpPr>
          <p:spPr>
            <a:xfrm>
              <a:off x="3235228" y="4749554"/>
              <a:ext cx="460375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51427A-317A-4060-9DDB-44EEA5F89F09}"/>
                </a:ext>
              </a:extLst>
            </p:cNvPr>
            <p:cNvSpPr txBox="1"/>
            <p:nvPr/>
          </p:nvSpPr>
          <p:spPr>
            <a:xfrm>
              <a:off x="5620462" y="4129638"/>
              <a:ext cx="2419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По запросу:</a:t>
              </a:r>
              <a:endParaRPr lang="en-US" sz="32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E83C9DB-4DF0-4494-805A-34AC84659823}"/>
              </a:ext>
            </a:extLst>
          </p:cNvPr>
          <p:cNvSpPr/>
          <p:nvPr/>
        </p:nvSpPr>
        <p:spPr>
          <a:xfrm>
            <a:off x="852616" y="249498"/>
            <a:ext cx="10490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Ожидание: 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423337-E0FC-407A-A2EB-44B77D72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407774" y="419916"/>
            <a:ext cx="10824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Реальность: 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834E8B93-77DE-4F05-B22D-439FC2616D6C}"/>
              </a:ext>
            </a:extLst>
          </p:cNvPr>
          <p:cNvSpPr/>
          <p:nvPr/>
        </p:nvSpPr>
        <p:spPr>
          <a:xfrm rot="5400000">
            <a:off x="1172579" y="4564750"/>
            <a:ext cx="625495" cy="21845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25B6BD-8171-4258-B454-2631519D6DF0}"/>
              </a:ext>
            </a:extLst>
          </p:cNvPr>
          <p:cNvSpPr txBox="1"/>
          <p:nvPr/>
        </p:nvSpPr>
        <p:spPr>
          <a:xfrm>
            <a:off x="567430" y="5454196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ED7D31"/>
                </a:solidFill>
              </a:rPr>
              <a:t>Каждые 4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часа</a:t>
            </a:r>
            <a:r>
              <a:rPr lang="en-US" dirty="0">
                <a:solidFill>
                  <a:srgbClr val="ED7D31"/>
                </a:solidFill>
              </a:rPr>
              <a:t> </a:t>
            </a:r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B23F5BD7-0C3F-4DBB-ADEC-4081EBA3E316}"/>
              </a:ext>
            </a:extLst>
          </p:cNvPr>
          <p:cNvSpPr/>
          <p:nvPr/>
        </p:nvSpPr>
        <p:spPr>
          <a:xfrm>
            <a:off x="3277487" y="3111563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F6066-65D5-499B-A353-0BEC7A3E7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4215482" y="3596251"/>
            <a:ext cx="1027007" cy="737701"/>
          </a:xfrm>
          <a:prstGeom prst="rect">
            <a:avLst/>
          </a:prstGeom>
        </p:spPr>
      </p:pic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4248689F-A043-4EF2-8909-F0ACB37EBDDE}"/>
              </a:ext>
            </a:extLst>
          </p:cNvPr>
          <p:cNvSpPr/>
          <p:nvPr/>
        </p:nvSpPr>
        <p:spPr>
          <a:xfrm>
            <a:off x="8467775" y="3196624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9A59A-0315-44D6-BE04-74B143E4B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82" y="3395319"/>
            <a:ext cx="2492783" cy="1309685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E6089341-8227-4218-90D0-64FB77DEED5D}"/>
              </a:ext>
            </a:extLst>
          </p:cNvPr>
          <p:cNvSpPr/>
          <p:nvPr/>
        </p:nvSpPr>
        <p:spPr>
          <a:xfrm>
            <a:off x="6629980" y="3583171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54163B9-2D31-4C25-8D12-105FEA833140}"/>
              </a:ext>
            </a:extLst>
          </p:cNvPr>
          <p:cNvSpPr/>
          <p:nvPr/>
        </p:nvSpPr>
        <p:spPr>
          <a:xfrm>
            <a:off x="839353" y="2695562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Data source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C99562-805F-4EA2-A098-BEEF261C8AF8}"/>
              </a:ext>
            </a:extLst>
          </p:cNvPr>
          <p:cNvSpPr/>
          <p:nvPr/>
        </p:nvSpPr>
        <p:spPr>
          <a:xfrm>
            <a:off x="839354" y="3454678"/>
            <a:ext cx="1640282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source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66ED9C-E160-49ED-BE75-35AD6CFB26DA}"/>
              </a:ext>
            </a:extLst>
          </p:cNvPr>
          <p:cNvSpPr/>
          <p:nvPr/>
        </p:nvSpPr>
        <p:spPr>
          <a:xfrm>
            <a:off x="839354" y="4228713"/>
            <a:ext cx="1644517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source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05E34555-699B-4406-875B-446F79237A5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479636" y="3008311"/>
            <a:ext cx="797851" cy="446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FF0B1728-E4A5-43A9-951F-0C9E640ACB68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2483871" y="4080176"/>
            <a:ext cx="793616" cy="4612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B7E427C1-5A62-473D-BA6B-2761518CEF4C}"/>
              </a:ext>
            </a:extLst>
          </p:cNvPr>
          <p:cNvCxnSpPr>
            <a:cxnSpLocks/>
            <a:stCxn id="48" idx="3"/>
            <a:endCxn id="42" idx="2"/>
          </p:cNvCxnSpPr>
          <p:nvPr/>
        </p:nvCxnSpPr>
        <p:spPr>
          <a:xfrm flipV="1">
            <a:off x="2479636" y="3761339"/>
            <a:ext cx="797851" cy="60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55F6FA6-9C24-4DB5-9305-913F0E06D7BD}"/>
              </a:ext>
            </a:extLst>
          </p:cNvPr>
          <p:cNvSpPr/>
          <p:nvPr/>
        </p:nvSpPr>
        <p:spPr>
          <a:xfrm>
            <a:off x="3179543" y="5568395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consumer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0EE9DAC-B8C3-4D36-B923-71EAD4F50A85}"/>
              </a:ext>
            </a:extLst>
          </p:cNvPr>
          <p:cNvSpPr/>
          <p:nvPr/>
        </p:nvSpPr>
        <p:spPr>
          <a:xfrm>
            <a:off x="5091333" y="5581981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consumer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80975F6-0986-4A36-9228-DCFEAEAA2684}"/>
              </a:ext>
            </a:extLst>
          </p:cNvPr>
          <p:cNvCxnSpPr>
            <a:cxnSpLocks/>
            <a:endCxn id="53" idx="0"/>
          </p:cNvCxnSpPr>
          <p:nvPr/>
        </p:nvCxnSpPr>
        <p:spPr>
          <a:xfrm rot="5400000">
            <a:off x="3492930" y="4917872"/>
            <a:ext cx="1157278" cy="1437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25DDADE-B13F-40ED-8001-0127A6B3A008}"/>
              </a:ext>
            </a:extLst>
          </p:cNvPr>
          <p:cNvCxnSpPr>
            <a:cxnSpLocks/>
            <a:endCxn id="54" idx="0"/>
          </p:cNvCxnSpPr>
          <p:nvPr/>
        </p:nvCxnSpPr>
        <p:spPr>
          <a:xfrm rot="16200000" flipH="1">
            <a:off x="4991549" y="4662055"/>
            <a:ext cx="1170866" cy="6689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FC564F2-B37F-4F8E-A960-984A023B4BEE}"/>
              </a:ext>
            </a:extLst>
          </p:cNvPr>
          <p:cNvSpPr txBox="1"/>
          <p:nvPr/>
        </p:nvSpPr>
        <p:spPr>
          <a:xfrm>
            <a:off x="452945" y="1869036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Ежедневно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endParaRPr lang="en-US" sz="36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811093-1F85-48B0-8CC8-A3EEE56DF82D}"/>
              </a:ext>
            </a:extLst>
          </p:cNvPr>
          <p:cNvCxnSpPr>
            <a:cxnSpLocks/>
          </p:cNvCxnSpPr>
          <p:nvPr/>
        </p:nvCxnSpPr>
        <p:spPr>
          <a:xfrm>
            <a:off x="2878561" y="1376091"/>
            <a:ext cx="0" cy="48738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DD1E99-72B8-4806-BC1F-FD58039884B8}"/>
              </a:ext>
            </a:extLst>
          </p:cNvPr>
          <p:cNvCxnSpPr/>
          <p:nvPr/>
        </p:nvCxnSpPr>
        <p:spPr>
          <a:xfrm>
            <a:off x="3179543" y="4980425"/>
            <a:ext cx="46037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FFA2124-895B-4A0F-AE6C-30066478D5E6}"/>
              </a:ext>
            </a:extLst>
          </p:cNvPr>
          <p:cNvSpPr txBox="1"/>
          <p:nvPr/>
        </p:nvSpPr>
        <p:spPr>
          <a:xfrm>
            <a:off x="5564777" y="4360509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 запросу</a:t>
            </a:r>
            <a:endParaRPr lang="en-US" sz="32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9EE25DE-1F45-408C-83D6-D430A6AB4C14}"/>
              </a:ext>
            </a:extLst>
          </p:cNvPr>
          <p:cNvCxnSpPr>
            <a:cxnSpLocks/>
          </p:cNvCxnSpPr>
          <p:nvPr/>
        </p:nvCxnSpPr>
        <p:spPr>
          <a:xfrm flipV="1">
            <a:off x="2489302" y="4324973"/>
            <a:ext cx="902346" cy="1465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ylinder 62">
            <a:extLst>
              <a:ext uri="{FF2B5EF4-FFF2-40B4-BE49-F238E27FC236}">
                <a16:creationId xmlns:a16="http://schemas.microsoft.com/office/drawing/2014/main" id="{329A8E07-36E4-491E-846F-1EF3AFA4DD05}"/>
              </a:ext>
            </a:extLst>
          </p:cNvPr>
          <p:cNvSpPr/>
          <p:nvPr/>
        </p:nvSpPr>
        <p:spPr>
          <a:xfrm rot="5400000">
            <a:off x="1274274" y="398175"/>
            <a:ext cx="625495" cy="218450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EEFB70-592F-4871-B32A-CD51300F7C58}"/>
              </a:ext>
            </a:extLst>
          </p:cNvPr>
          <p:cNvSpPr txBox="1"/>
          <p:nvPr/>
        </p:nvSpPr>
        <p:spPr>
          <a:xfrm>
            <a:off x="668978" y="1299297"/>
            <a:ext cx="227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D7D31"/>
                </a:solidFill>
              </a:rPr>
              <a:t>Каждые 2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rgbClr val="ED7D31"/>
                </a:solidFill>
              </a:rPr>
              <a:t>часа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72" name="Cloud 71">
            <a:extLst>
              <a:ext uri="{FF2B5EF4-FFF2-40B4-BE49-F238E27FC236}">
                <a16:creationId xmlns:a16="http://schemas.microsoft.com/office/drawing/2014/main" id="{DEC44EF4-E265-491A-B3F0-059682662D10}"/>
              </a:ext>
            </a:extLst>
          </p:cNvPr>
          <p:cNvSpPr/>
          <p:nvPr/>
        </p:nvSpPr>
        <p:spPr>
          <a:xfrm>
            <a:off x="6019799" y="1458632"/>
            <a:ext cx="2066118" cy="9429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Geo Service</a:t>
            </a:r>
            <a:r>
              <a:rPr lang="ru-RU" dirty="0">
                <a:solidFill>
                  <a:srgbClr val="ED7D31"/>
                </a:solidFill>
              </a:rPr>
              <a:t> </a:t>
            </a:r>
            <a:r>
              <a:rPr lang="en-US" dirty="0">
                <a:solidFill>
                  <a:srgbClr val="ED7D31"/>
                </a:solidFill>
              </a:rPr>
              <a:t>API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EFD90A2-E8C3-42CA-9E5D-EC2C3BC8BC2F}"/>
              </a:ext>
            </a:extLst>
          </p:cNvPr>
          <p:cNvCxnSpPr>
            <a:cxnSpLocks/>
          </p:cNvCxnSpPr>
          <p:nvPr/>
        </p:nvCxnSpPr>
        <p:spPr>
          <a:xfrm>
            <a:off x="2599376" y="1488934"/>
            <a:ext cx="818527" cy="1670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33E852A-9264-46A1-96FC-325DBAC58DE7}"/>
              </a:ext>
            </a:extLst>
          </p:cNvPr>
          <p:cNvSpPr/>
          <p:nvPr/>
        </p:nvSpPr>
        <p:spPr>
          <a:xfrm rot="19569392">
            <a:off x="4956167" y="2599742"/>
            <a:ext cx="1969281" cy="344816"/>
          </a:xfrm>
          <a:prstGeom prst="rightArrow">
            <a:avLst>
              <a:gd name="adj1" fmla="val 3343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13DBEB1-E912-49A2-8832-DABBB644D039}"/>
              </a:ext>
            </a:extLst>
          </p:cNvPr>
          <p:cNvCxnSpPr/>
          <p:nvPr/>
        </p:nvCxnSpPr>
        <p:spPr>
          <a:xfrm>
            <a:off x="3255631" y="2518398"/>
            <a:ext cx="46037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2AEE6F8-318B-4823-BF9D-A4BDCE3F1DC0}"/>
              </a:ext>
            </a:extLst>
          </p:cNvPr>
          <p:cNvSpPr txBox="1"/>
          <p:nvPr/>
        </p:nvSpPr>
        <p:spPr>
          <a:xfrm>
            <a:off x="7783297" y="2126765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ED7D31"/>
                </a:solidFill>
              </a:rPr>
              <a:t>Каждый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rgbClr val="ED7D31"/>
                </a:solidFill>
              </a:rPr>
              <a:t>час</a:t>
            </a:r>
            <a:endParaRPr lang="en-US" sz="3200" dirty="0">
              <a:solidFill>
                <a:srgbClr val="ED7D3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5ADDFA-574B-4FAD-B5D1-8D85C2FE1514}"/>
              </a:ext>
            </a:extLst>
          </p:cNvPr>
          <p:cNvSpPr/>
          <p:nvPr/>
        </p:nvSpPr>
        <p:spPr>
          <a:xfrm>
            <a:off x="3697088" y="1484916"/>
            <a:ext cx="1640283" cy="62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consumer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37188FF-2FBF-4C3A-BD01-7D7E5FEEBB1E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4465959" y="2110413"/>
            <a:ext cx="51271" cy="1086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D826361-5C34-4669-8F8B-4E8DF6B59B4D}"/>
              </a:ext>
            </a:extLst>
          </p:cNvPr>
          <p:cNvCxnSpPr>
            <a:endCxn id="75" idx="3"/>
          </p:cNvCxnSpPr>
          <p:nvPr/>
        </p:nvCxnSpPr>
        <p:spPr>
          <a:xfrm flipH="1">
            <a:off x="5337371" y="1797664"/>
            <a:ext cx="75862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00AEFE-1CBC-47C7-9469-DD3FD5FC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407774" y="419916"/>
            <a:ext cx="10824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Реальность: 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B23F5BD7-0C3F-4DBB-ADEC-4081EBA3E316}"/>
              </a:ext>
            </a:extLst>
          </p:cNvPr>
          <p:cNvSpPr/>
          <p:nvPr/>
        </p:nvSpPr>
        <p:spPr>
          <a:xfrm>
            <a:off x="725712" y="2916537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F6066-65D5-499B-A353-0BEC7A3E7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1663707" y="3401225"/>
            <a:ext cx="1027007" cy="737701"/>
          </a:xfrm>
          <a:prstGeom prst="rect">
            <a:avLst/>
          </a:prstGeom>
        </p:spPr>
      </p:pic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4248689F-A043-4EF2-8909-F0ACB37EBDDE}"/>
              </a:ext>
            </a:extLst>
          </p:cNvPr>
          <p:cNvSpPr/>
          <p:nvPr/>
        </p:nvSpPr>
        <p:spPr>
          <a:xfrm>
            <a:off x="5916000" y="3001598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9A59A-0315-44D6-BE04-74B143E4B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7" y="3200293"/>
            <a:ext cx="2492783" cy="1309685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E6089341-8227-4218-90D0-64FB77DEED5D}"/>
              </a:ext>
            </a:extLst>
          </p:cNvPr>
          <p:cNvSpPr/>
          <p:nvPr/>
        </p:nvSpPr>
        <p:spPr>
          <a:xfrm>
            <a:off x="4078205" y="3388145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7EB71-E989-402B-B55E-7FD6AFAE43F8}"/>
              </a:ext>
            </a:extLst>
          </p:cNvPr>
          <p:cNvGrpSpPr/>
          <p:nvPr/>
        </p:nvGrpSpPr>
        <p:grpSpPr>
          <a:xfrm flipH="1">
            <a:off x="1762191" y="1116009"/>
            <a:ext cx="10237171" cy="5072251"/>
            <a:chOff x="184101" y="1177681"/>
            <a:chExt cx="9943838" cy="5072251"/>
          </a:xfrm>
        </p:grpSpPr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834E8B93-77DE-4F05-B22D-439FC2616D6C}"/>
                </a:ext>
              </a:extLst>
            </p:cNvPr>
            <p:cNvSpPr/>
            <p:nvPr/>
          </p:nvSpPr>
          <p:spPr>
            <a:xfrm rot="5400000">
              <a:off x="1172579" y="4564750"/>
              <a:ext cx="625495" cy="21845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25B6BD-8171-4258-B454-2631519D6DF0}"/>
                </a:ext>
              </a:extLst>
            </p:cNvPr>
            <p:cNvSpPr txBox="1"/>
            <p:nvPr/>
          </p:nvSpPr>
          <p:spPr>
            <a:xfrm>
              <a:off x="567430" y="5454196"/>
              <a:ext cx="1835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ED7D31"/>
                  </a:solidFill>
                </a:rPr>
                <a:t>Каждые 4</a:t>
              </a:r>
              <a:r>
                <a:rPr lang="en-US" dirty="0">
                  <a:solidFill>
                    <a:srgbClr val="ED7D31"/>
                  </a:solidFill>
                </a:rPr>
                <a:t> </a:t>
              </a:r>
              <a:r>
                <a:rPr lang="ru-RU" dirty="0">
                  <a:solidFill>
                    <a:srgbClr val="ED7D31"/>
                  </a:solidFill>
                </a:rPr>
                <a:t>часа</a:t>
              </a:r>
              <a:r>
                <a:rPr lang="en-US" dirty="0">
                  <a:solidFill>
                    <a:srgbClr val="ED7D31"/>
                  </a:solidFill>
                </a:rPr>
                <a:t>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4163B9-2D31-4C25-8D12-105FEA833140}"/>
                </a:ext>
              </a:extLst>
            </p:cNvPr>
            <p:cNvSpPr/>
            <p:nvPr/>
          </p:nvSpPr>
          <p:spPr>
            <a:xfrm>
              <a:off x="839353" y="2695562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Data source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C99562-805F-4EA2-A098-BEEF261C8AF8}"/>
                </a:ext>
              </a:extLst>
            </p:cNvPr>
            <p:cNvSpPr/>
            <p:nvPr/>
          </p:nvSpPr>
          <p:spPr>
            <a:xfrm>
              <a:off x="839354" y="3454678"/>
              <a:ext cx="1640282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66ED9C-E160-49ED-BE75-35AD6CFB26DA}"/>
                </a:ext>
              </a:extLst>
            </p:cNvPr>
            <p:cNvSpPr/>
            <p:nvPr/>
          </p:nvSpPr>
          <p:spPr>
            <a:xfrm>
              <a:off x="839354" y="4228713"/>
              <a:ext cx="1644517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5E34555-699B-4406-875B-446F79237A57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2479636" y="3008311"/>
              <a:ext cx="797851" cy="44636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FF0B1728-E4A5-43A9-951F-0C9E640ACB68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flipV="1">
              <a:off x="2483871" y="4080176"/>
              <a:ext cx="793616" cy="4612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B7E427C1-5A62-473D-BA6B-2761518CEF4C}"/>
                </a:ext>
              </a:extLst>
            </p:cNvPr>
            <p:cNvCxnSpPr>
              <a:cxnSpLocks/>
              <a:stCxn id="48" idx="3"/>
              <a:endCxn id="44" idx="4"/>
            </p:cNvCxnSpPr>
            <p:nvPr/>
          </p:nvCxnSpPr>
          <p:spPr>
            <a:xfrm rot="10800000" flipH="1">
              <a:off x="2479635" y="3713047"/>
              <a:ext cx="793700" cy="543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5F6FA6-9C24-4DB5-9305-913F0E06D7BD}"/>
                </a:ext>
              </a:extLst>
            </p:cNvPr>
            <p:cNvSpPr/>
            <p:nvPr/>
          </p:nvSpPr>
          <p:spPr>
            <a:xfrm>
              <a:off x="3179543" y="5568395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EE9DAC-B8C3-4D36-B923-71EAD4F50A85}"/>
                </a:ext>
              </a:extLst>
            </p:cNvPr>
            <p:cNvSpPr/>
            <p:nvPr/>
          </p:nvSpPr>
          <p:spPr>
            <a:xfrm>
              <a:off x="5091333" y="5581981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D80975F6-0986-4A36-9228-DCFEAEAA2684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 rot="5400000">
              <a:off x="3492930" y="4917872"/>
              <a:ext cx="1157278" cy="14376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925DDADE-B13F-40ED-8001-0127A6B3A008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rot="16200000" flipH="1">
              <a:off x="4991549" y="4662055"/>
              <a:ext cx="1170866" cy="66898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564F2-B37F-4F8E-A960-984A023B4BEE}"/>
                </a:ext>
              </a:extLst>
            </p:cNvPr>
            <p:cNvSpPr txBox="1"/>
            <p:nvPr/>
          </p:nvSpPr>
          <p:spPr>
            <a:xfrm>
              <a:off x="452945" y="1869036"/>
              <a:ext cx="2457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Ежедневно</a:t>
              </a:r>
              <a:r>
                <a:rPr lang="en-US" sz="3600" dirty="0">
                  <a:solidFill>
                    <a:schemeClr val="bg1"/>
                  </a:solidFill>
                </a:rPr>
                <a:t>:</a:t>
              </a:r>
              <a:endParaRPr lang="en-US" sz="3600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F811093-1F85-48B0-8CC8-A3EEE56DF82D}"/>
                </a:ext>
              </a:extLst>
            </p:cNvPr>
            <p:cNvCxnSpPr>
              <a:cxnSpLocks/>
            </p:cNvCxnSpPr>
            <p:nvPr/>
          </p:nvCxnSpPr>
          <p:spPr>
            <a:xfrm>
              <a:off x="2878561" y="1376091"/>
              <a:ext cx="0" cy="487384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D1E99-72B8-4806-BC1F-FD58039884B8}"/>
                </a:ext>
              </a:extLst>
            </p:cNvPr>
            <p:cNvCxnSpPr/>
            <p:nvPr/>
          </p:nvCxnSpPr>
          <p:spPr>
            <a:xfrm>
              <a:off x="3179543" y="4980425"/>
              <a:ext cx="460375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FA2124-895B-4A0F-AE6C-30066478D5E6}"/>
                </a:ext>
              </a:extLst>
            </p:cNvPr>
            <p:cNvSpPr txBox="1"/>
            <p:nvPr/>
          </p:nvSpPr>
          <p:spPr>
            <a:xfrm>
              <a:off x="5564777" y="4360509"/>
              <a:ext cx="2268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По запросу</a:t>
              </a:r>
              <a:endParaRPr lang="en-US" sz="3200" dirty="0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9EE25DE-1F45-408C-83D6-D430A6AB4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9302" y="4324973"/>
              <a:ext cx="902346" cy="1465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ylinder 62">
              <a:extLst>
                <a:ext uri="{FF2B5EF4-FFF2-40B4-BE49-F238E27FC236}">
                  <a16:creationId xmlns:a16="http://schemas.microsoft.com/office/drawing/2014/main" id="{329A8E07-36E4-491E-846F-1EF3AFA4DD05}"/>
                </a:ext>
              </a:extLst>
            </p:cNvPr>
            <p:cNvSpPr/>
            <p:nvPr/>
          </p:nvSpPr>
          <p:spPr>
            <a:xfrm rot="5400000">
              <a:off x="1274273" y="398175"/>
              <a:ext cx="625495" cy="21845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EEFB70-592F-4871-B32A-CD51300F7C58}"/>
                </a:ext>
              </a:extLst>
            </p:cNvPr>
            <p:cNvSpPr txBox="1"/>
            <p:nvPr/>
          </p:nvSpPr>
          <p:spPr>
            <a:xfrm>
              <a:off x="184101" y="1260068"/>
              <a:ext cx="227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ED7D31"/>
                  </a:solidFill>
                </a:rPr>
                <a:t>Каждые 2</a:t>
              </a:r>
              <a:r>
                <a:rPr lang="en-US" dirty="0">
                  <a:solidFill>
                    <a:srgbClr val="ED7D31"/>
                  </a:solidFill>
                </a:rPr>
                <a:t> </a:t>
              </a:r>
              <a:r>
                <a:rPr lang="ru-RU" dirty="0">
                  <a:solidFill>
                    <a:srgbClr val="ED7D31"/>
                  </a:solidFill>
                </a:rPr>
                <a:t>часа</a:t>
              </a:r>
              <a:endParaRPr lang="en-US" dirty="0">
                <a:solidFill>
                  <a:srgbClr val="ED7D31"/>
                </a:solidFill>
              </a:endParaRPr>
            </a:p>
          </p:txBody>
        </p:sp>
        <p:sp>
          <p:nvSpPr>
            <p:cNvPr id="72" name="Cloud 71">
              <a:extLst>
                <a:ext uri="{FF2B5EF4-FFF2-40B4-BE49-F238E27FC236}">
                  <a16:creationId xmlns:a16="http://schemas.microsoft.com/office/drawing/2014/main" id="{DEC44EF4-E265-491A-B3F0-059682662D10}"/>
                </a:ext>
              </a:extLst>
            </p:cNvPr>
            <p:cNvSpPr/>
            <p:nvPr/>
          </p:nvSpPr>
          <p:spPr>
            <a:xfrm>
              <a:off x="6019799" y="1458632"/>
              <a:ext cx="2020554" cy="94295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ED7D31"/>
                  </a:solidFill>
                </a:rPr>
                <a:t>Geo Service API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EFD90A2-E8C3-42CA-9E5D-EC2C3BC8BC2F}"/>
                </a:ext>
              </a:extLst>
            </p:cNvPr>
            <p:cNvCxnSpPr>
              <a:cxnSpLocks/>
            </p:cNvCxnSpPr>
            <p:nvPr/>
          </p:nvCxnSpPr>
          <p:spPr>
            <a:xfrm>
              <a:off x="2599376" y="1488934"/>
              <a:ext cx="818527" cy="1670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033E852A-9264-46A1-96FC-325DBAC58DE7}"/>
                </a:ext>
              </a:extLst>
            </p:cNvPr>
            <p:cNvSpPr/>
            <p:nvPr/>
          </p:nvSpPr>
          <p:spPr>
            <a:xfrm rot="19569392">
              <a:off x="4956167" y="2599742"/>
              <a:ext cx="1969281" cy="344816"/>
            </a:xfrm>
            <a:prstGeom prst="rightArrow">
              <a:avLst>
                <a:gd name="adj1" fmla="val 3343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3DBEB1-E912-49A2-8832-DABBB644D039}"/>
                </a:ext>
              </a:extLst>
            </p:cNvPr>
            <p:cNvCxnSpPr/>
            <p:nvPr/>
          </p:nvCxnSpPr>
          <p:spPr>
            <a:xfrm>
              <a:off x="3255631" y="2518398"/>
              <a:ext cx="460375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2AEE6F8-318B-4823-BF9D-A4BDCE3F1DC0}"/>
                </a:ext>
              </a:extLst>
            </p:cNvPr>
            <p:cNvSpPr txBox="1"/>
            <p:nvPr/>
          </p:nvSpPr>
          <p:spPr>
            <a:xfrm>
              <a:off x="7671817" y="2006391"/>
              <a:ext cx="2456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rgbClr val="ED7D31"/>
                  </a:solidFill>
                </a:rPr>
                <a:t>Каждый час</a:t>
              </a:r>
              <a:endParaRPr lang="en-US" sz="3200" dirty="0">
                <a:solidFill>
                  <a:srgbClr val="ED7D3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5ADDFA-574B-4FAD-B5D1-8D85C2FE1514}"/>
                </a:ext>
              </a:extLst>
            </p:cNvPr>
            <p:cNvSpPr/>
            <p:nvPr/>
          </p:nvSpPr>
          <p:spPr>
            <a:xfrm>
              <a:off x="3697088" y="1484916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37188FF-2FBF-4C3A-BD01-7D7E5FEEBB1E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V="1">
              <a:off x="4465959" y="2110413"/>
              <a:ext cx="51271" cy="10862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826361-5C34-4669-8F8B-4E8DF6B59B4D}"/>
                </a:ext>
              </a:extLst>
            </p:cNvPr>
            <p:cNvCxnSpPr>
              <a:endCxn id="75" idx="3"/>
            </p:cNvCxnSpPr>
            <p:nvPr/>
          </p:nvCxnSpPr>
          <p:spPr>
            <a:xfrm flipH="1">
              <a:off x="5337371" y="1797664"/>
              <a:ext cx="7586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B09262-3A5A-46DA-B48E-469373F99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407774" y="419916"/>
            <a:ext cx="10824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Реальность: Задача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B23F5BD7-0C3F-4DBB-ADEC-4081EBA3E316}"/>
              </a:ext>
            </a:extLst>
          </p:cNvPr>
          <p:cNvSpPr/>
          <p:nvPr/>
        </p:nvSpPr>
        <p:spPr>
          <a:xfrm>
            <a:off x="725712" y="2916537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F6066-65D5-499B-A353-0BEC7A3E7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1663707" y="3401225"/>
            <a:ext cx="1027007" cy="737701"/>
          </a:xfrm>
          <a:prstGeom prst="rect">
            <a:avLst/>
          </a:prstGeom>
        </p:spPr>
      </p:pic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4248689F-A043-4EF2-8909-F0ACB37EBDDE}"/>
              </a:ext>
            </a:extLst>
          </p:cNvPr>
          <p:cNvSpPr/>
          <p:nvPr/>
        </p:nvSpPr>
        <p:spPr>
          <a:xfrm>
            <a:off x="5916000" y="3001598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29A59A-0315-44D6-BE04-74B143E4B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7" y="3200293"/>
            <a:ext cx="2492783" cy="1309685"/>
          </a:xfrm>
          <a:prstGeom prst="rect">
            <a:avLst/>
          </a:prstGeom>
        </p:spPr>
      </p:pic>
      <p:sp>
        <p:nvSpPr>
          <p:cNvPr id="46" name="Arrow: Right 45">
            <a:extLst>
              <a:ext uri="{FF2B5EF4-FFF2-40B4-BE49-F238E27FC236}">
                <a16:creationId xmlns:a16="http://schemas.microsoft.com/office/drawing/2014/main" id="{E6089341-8227-4218-90D0-64FB77DEED5D}"/>
              </a:ext>
            </a:extLst>
          </p:cNvPr>
          <p:cNvSpPr/>
          <p:nvPr/>
        </p:nvSpPr>
        <p:spPr>
          <a:xfrm>
            <a:off x="4078205" y="3388145"/>
            <a:ext cx="1455937" cy="7364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7EB71-E989-402B-B55E-7FD6AFAE43F8}"/>
              </a:ext>
            </a:extLst>
          </p:cNvPr>
          <p:cNvGrpSpPr/>
          <p:nvPr/>
        </p:nvGrpSpPr>
        <p:grpSpPr>
          <a:xfrm flipH="1">
            <a:off x="2225483" y="1116010"/>
            <a:ext cx="9877222" cy="5072250"/>
            <a:chOff x="83719" y="1177682"/>
            <a:chExt cx="9594203" cy="5072250"/>
          </a:xfrm>
        </p:grpSpPr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834E8B93-77DE-4F05-B22D-439FC2616D6C}"/>
                </a:ext>
              </a:extLst>
            </p:cNvPr>
            <p:cNvSpPr/>
            <p:nvPr/>
          </p:nvSpPr>
          <p:spPr>
            <a:xfrm rot="5400000">
              <a:off x="1073079" y="4465252"/>
              <a:ext cx="625495" cy="238350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25B6BD-8171-4258-B454-2631519D6DF0}"/>
                </a:ext>
              </a:extLst>
            </p:cNvPr>
            <p:cNvSpPr txBox="1"/>
            <p:nvPr/>
          </p:nvSpPr>
          <p:spPr>
            <a:xfrm>
              <a:off x="190031" y="5454196"/>
              <a:ext cx="2213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D7D31"/>
                  </a:solidFill>
                </a:rPr>
                <a:t>Real-time streaming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4163B9-2D31-4C25-8D12-105FEA833140}"/>
                </a:ext>
              </a:extLst>
            </p:cNvPr>
            <p:cNvSpPr/>
            <p:nvPr/>
          </p:nvSpPr>
          <p:spPr>
            <a:xfrm>
              <a:off x="839353" y="2695562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Data source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6C99562-805F-4EA2-A098-BEEF261C8AF8}"/>
                </a:ext>
              </a:extLst>
            </p:cNvPr>
            <p:cNvSpPr/>
            <p:nvPr/>
          </p:nvSpPr>
          <p:spPr>
            <a:xfrm>
              <a:off x="839354" y="3454678"/>
              <a:ext cx="1640282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66ED9C-E160-49ED-BE75-35AD6CFB26DA}"/>
                </a:ext>
              </a:extLst>
            </p:cNvPr>
            <p:cNvSpPr/>
            <p:nvPr/>
          </p:nvSpPr>
          <p:spPr>
            <a:xfrm>
              <a:off x="839354" y="4228713"/>
              <a:ext cx="1644517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source</a:t>
              </a:r>
            </a:p>
          </p:txBody>
        </p: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05E34555-699B-4406-875B-446F79237A57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2479636" y="3008311"/>
              <a:ext cx="797851" cy="44636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FF0B1728-E4A5-43A9-951F-0C9E640ACB68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 flipV="1">
              <a:off x="2483871" y="4080176"/>
              <a:ext cx="793616" cy="4612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B7E427C1-5A62-473D-BA6B-2761518CEF4C}"/>
                </a:ext>
              </a:extLst>
            </p:cNvPr>
            <p:cNvCxnSpPr>
              <a:cxnSpLocks/>
              <a:stCxn id="48" idx="3"/>
              <a:endCxn id="44" idx="4"/>
            </p:cNvCxnSpPr>
            <p:nvPr/>
          </p:nvCxnSpPr>
          <p:spPr>
            <a:xfrm rot="10800000" flipH="1">
              <a:off x="2479635" y="3713047"/>
              <a:ext cx="793700" cy="5438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5F6FA6-9C24-4DB5-9305-913F0E06D7BD}"/>
                </a:ext>
              </a:extLst>
            </p:cNvPr>
            <p:cNvSpPr/>
            <p:nvPr/>
          </p:nvSpPr>
          <p:spPr>
            <a:xfrm>
              <a:off x="3179543" y="5568395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EE9DAC-B8C3-4D36-B923-71EAD4F50A85}"/>
                </a:ext>
              </a:extLst>
            </p:cNvPr>
            <p:cNvSpPr/>
            <p:nvPr/>
          </p:nvSpPr>
          <p:spPr>
            <a:xfrm>
              <a:off x="5091333" y="5581981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D80975F6-0986-4A36-9228-DCFEAEAA2684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 rot="5400000">
              <a:off x="3492930" y="4917872"/>
              <a:ext cx="1157278" cy="14376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925DDADE-B13F-40ED-8001-0127A6B3A008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rot="16200000" flipH="1">
              <a:off x="4991549" y="4662055"/>
              <a:ext cx="1170866" cy="66898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C564F2-B37F-4F8E-A960-984A023B4BEE}"/>
                </a:ext>
              </a:extLst>
            </p:cNvPr>
            <p:cNvSpPr txBox="1"/>
            <p:nvPr/>
          </p:nvSpPr>
          <p:spPr>
            <a:xfrm>
              <a:off x="83719" y="2029640"/>
              <a:ext cx="2695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ED7D31"/>
                  </a:solidFill>
                </a:rPr>
                <a:t>Каждые 4 часа</a:t>
              </a:r>
              <a:r>
                <a:rPr lang="en-US" sz="2800" dirty="0">
                  <a:solidFill>
                    <a:srgbClr val="ED7D31"/>
                  </a:solidFill>
                </a:rPr>
                <a:t>: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F811093-1F85-48B0-8CC8-A3EEE56DF82D}"/>
                </a:ext>
              </a:extLst>
            </p:cNvPr>
            <p:cNvCxnSpPr>
              <a:cxnSpLocks/>
            </p:cNvCxnSpPr>
            <p:nvPr/>
          </p:nvCxnSpPr>
          <p:spPr>
            <a:xfrm>
              <a:off x="2878561" y="1376091"/>
              <a:ext cx="0" cy="487384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DD1E99-72B8-4806-BC1F-FD58039884B8}"/>
                </a:ext>
              </a:extLst>
            </p:cNvPr>
            <p:cNvCxnSpPr/>
            <p:nvPr/>
          </p:nvCxnSpPr>
          <p:spPr>
            <a:xfrm>
              <a:off x="3179543" y="4980425"/>
              <a:ext cx="460375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FA2124-895B-4A0F-AE6C-30066478D5E6}"/>
                </a:ext>
              </a:extLst>
            </p:cNvPr>
            <p:cNvSpPr txBox="1"/>
            <p:nvPr/>
          </p:nvSpPr>
          <p:spPr>
            <a:xfrm>
              <a:off x="5564777" y="4360509"/>
              <a:ext cx="2268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</a:rPr>
                <a:t>По запросу</a:t>
              </a:r>
              <a:endParaRPr lang="en-US" sz="3200" dirty="0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9EE25DE-1F45-408C-83D6-D430A6AB4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9302" y="4324973"/>
              <a:ext cx="902346" cy="14656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ylinder 62">
              <a:extLst>
                <a:ext uri="{FF2B5EF4-FFF2-40B4-BE49-F238E27FC236}">
                  <a16:creationId xmlns:a16="http://schemas.microsoft.com/office/drawing/2014/main" id="{329A8E07-36E4-491E-846F-1EF3AFA4DD05}"/>
                </a:ext>
              </a:extLst>
            </p:cNvPr>
            <p:cNvSpPr/>
            <p:nvPr/>
          </p:nvSpPr>
          <p:spPr>
            <a:xfrm rot="5400000">
              <a:off x="1174774" y="298677"/>
              <a:ext cx="625495" cy="2383505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EEFB70-592F-4871-B32A-CD51300F7C58}"/>
                </a:ext>
              </a:extLst>
            </p:cNvPr>
            <p:cNvSpPr txBox="1"/>
            <p:nvPr/>
          </p:nvSpPr>
          <p:spPr>
            <a:xfrm>
              <a:off x="295771" y="1321612"/>
              <a:ext cx="227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D7D31"/>
                  </a:solidFill>
                </a:rPr>
                <a:t>Real-time streaming</a:t>
              </a:r>
            </a:p>
          </p:txBody>
        </p:sp>
        <p:sp>
          <p:nvSpPr>
            <p:cNvPr id="72" name="Cloud 71">
              <a:extLst>
                <a:ext uri="{FF2B5EF4-FFF2-40B4-BE49-F238E27FC236}">
                  <a16:creationId xmlns:a16="http://schemas.microsoft.com/office/drawing/2014/main" id="{DEC44EF4-E265-491A-B3F0-059682662D10}"/>
                </a:ext>
              </a:extLst>
            </p:cNvPr>
            <p:cNvSpPr/>
            <p:nvPr/>
          </p:nvSpPr>
          <p:spPr>
            <a:xfrm>
              <a:off x="6019799" y="1458632"/>
              <a:ext cx="2020554" cy="94295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ED7D31"/>
                  </a:solidFill>
                </a:rPr>
                <a:t>Geo Service API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EFD90A2-E8C3-42CA-9E5D-EC2C3BC8BC2F}"/>
                </a:ext>
              </a:extLst>
            </p:cNvPr>
            <p:cNvCxnSpPr>
              <a:cxnSpLocks/>
            </p:cNvCxnSpPr>
            <p:nvPr/>
          </p:nvCxnSpPr>
          <p:spPr>
            <a:xfrm>
              <a:off x="2599376" y="1488934"/>
              <a:ext cx="818527" cy="1670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033E852A-9264-46A1-96FC-325DBAC58DE7}"/>
                </a:ext>
              </a:extLst>
            </p:cNvPr>
            <p:cNvSpPr/>
            <p:nvPr/>
          </p:nvSpPr>
          <p:spPr>
            <a:xfrm rot="19569392">
              <a:off x="4956167" y="2599742"/>
              <a:ext cx="1969281" cy="344816"/>
            </a:xfrm>
            <a:prstGeom prst="rightArrow">
              <a:avLst>
                <a:gd name="adj1" fmla="val 3343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3DBEB1-E912-49A2-8832-DABBB644D039}"/>
                </a:ext>
              </a:extLst>
            </p:cNvPr>
            <p:cNvCxnSpPr/>
            <p:nvPr/>
          </p:nvCxnSpPr>
          <p:spPr>
            <a:xfrm>
              <a:off x="3255631" y="2518398"/>
              <a:ext cx="460375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2AEE6F8-318B-4823-BF9D-A4BDCE3F1DC0}"/>
                </a:ext>
              </a:extLst>
            </p:cNvPr>
            <p:cNvSpPr txBox="1"/>
            <p:nvPr/>
          </p:nvSpPr>
          <p:spPr>
            <a:xfrm>
              <a:off x="7767644" y="1991096"/>
              <a:ext cx="1910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ED7D31"/>
                  </a:solidFill>
                </a:rPr>
                <a:t>Real-time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5ADDFA-574B-4FAD-B5D1-8D85C2FE1514}"/>
                </a:ext>
              </a:extLst>
            </p:cNvPr>
            <p:cNvSpPr/>
            <p:nvPr/>
          </p:nvSpPr>
          <p:spPr>
            <a:xfrm>
              <a:off x="3697088" y="1484916"/>
              <a:ext cx="1640283" cy="62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consumer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37188FF-2FBF-4C3A-BD01-7D7E5FEEBB1E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V="1">
              <a:off x="4465959" y="2110413"/>
              <a:ext cx="51271" cy="10862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D826361-5C34-4669-8F8B-4E8DF6B59B4D}"/>
                </a:ext>
              </a:extLst>
            </p:cNvPr>
            <p:cNvCxnSpPr>
              <a:endCxn id="75" idx="3"/>
            </p:cNvCxnSpPr>
            <p:nvPr/>
          </p:nvCxnSpPr>
          <p:spPr>
            <a:xfrm flipH="1">
              <a:off x="5337371" y="1797664"/>
              <a:ext cx="7586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AF4A80-0CC3-48C2-8119-B74A17B8C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709846" y="291413"/>
            <a:ext cx="10453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Корректна ли новая система?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39971-F1B1-4B8D-BC10-6374CFA9FCDD}"/>
              </a:ext>
            </a:extLst>
          </p:cNvPr>
          <p:cNvSpPr/>
          <p:nvPr/>
        </p:nvSpPr>
        <p:spPr>
          <a:xfrm>
            <a:off x="5592371" y="28081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0F9EC-48F7-43DA-9F76-B88E64379407}"/>
              </a:ext>
            </a:extLst>
          </p:cNvPr>
          <p:cNvSpPr/>
          <p:nvPr/>
        </p:nvSpPr>
        <p:spPr>
          <a:xfrm>
            <a:off x="5608452" y="345901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5818BA81-FB32-4B71-B167-D1C25E91F5E0}"/>
              </a:ext>
            </a:extLst>
          </p:cNvPr>
          <p:cNvSpPr/>
          <p:nvPr/>
        </p:nvSpPr>
        <p:spPr>
          <a:xfrm>
            <a:off x="2035828" y="2575462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44FE1-5BE4-496B-9921-84D9924852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2973823" y="3060150"/>
            <a:ext cx="1027007" cy="737701"/>
          </a:xfrm>
          <a:prstGeom prst="rect">
            <a:avLst/>
          </a:prstGeom>
        </p:spPr>
      </p:pic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B820F223-A0EC-4116-953E-9D0D258625F0}"/>
              </a:ext>
            </a:extLst>
          </p:cNvPr>
          <p:cNvSpPr/>
          <p:nvPr/>
        </p:nvSpPr>
        <p:spPr>
          <a:xfrm>
            <a:off x="7226116" y="2575462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BAFE0D-A4DC-4ACC-9878-BFD5240A6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23" y="2774157"/>
            <a:ext cx="2492783" cy="1309685"/>
          </a:xfrm>
          <a:prstGeom prst="rect">
            <a:avLst/>
          </a:prstGeom>
        </p:spPr>
      </p:pic>
      <p:sp>
        <p:nvSpPr>
          <p:cNvPr id="2" name="Equals 1">
            <a:extLst>
              <a:ext uri="{FF2B5EF4-FFF2-40B4-BE49-F238E27FC236}">
                <a16:creationId xmlns:a16="http://schemas.microsoft.com/office/drawing/2014/main" id="{92925CC0-D8FB-4C20-8CE8-4B43B86E3337}"/>
              </a:ext>
            </a:extLst>
          </p:cNvPr>
          <p:cNvSpPr/>
          <p:nvPr/>
        </p:nvSpPr>
        <p:spPr>
          <a:xfrm>
            <a:off x="4965885" y="2575462"/>
            <a:ext cx="2214050" cy="12995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1BDD84-72D2-485B-8705-25F315A82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77190"/>
              </p:ext>
            </p:extLst>
          </p:nvPr>
        </p:nvGraphicFramePr>
        <p:xfrm>
          <a:off x="987590" y="4519943"/>
          <a:ext cx="9898329" cy="150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443">
                  <a:extLst>
                    <a:ext uri="{9D8B030D-6E8A-4147-A177-3AD203B41FA5}">
                      <a16:colId xmlns:a16="http://schemas.microsoft.com/office/drawing/2014/main" val="2800716840"/>
                    </a:ext>
                  </a:extLst>
                </a:gridCol>
                <a:gridCol w="3299443">
                  <a:extLst>
                    <a:ext uri="{9D8B030D-6E8A-4147-A177-3AD203B41FA5}">
                      <a16:colId xmlns:a16="http://schemas.microsoft.com/office/drawing/2014/main" val="1863017624"/>
                    </a:ext>
                  </a:extLst>
                </a:gridCol>
                <a:gridCol w="3299443">
                  <a:extLst>
                    <a:ext uri="{9D8B030D-6E8A-4147-A177-3AD203B41FA5}">
                      <a16:colId xmlns:a16="http://schemas.microsoft.com/office/drawing/2014/main" val="3319889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Cassandra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Snowflake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74758"/>
                  </a:ext>
                </a:extLst>
              </a:tr>
              <a:tr h="354510">
                <a:tc>
                  <a:txBody>
                    <a:bodyPr/>
                    <a:lstStyle/>
                    <a:p>
                      <a:r>
                        <a:rPr lang="en-US" dirty="0" err="1"/>
                        <a:t>fdb_core_asset_info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11 092 632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11 092 635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6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fdb_core_asset_info_ext1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11 090 370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11 090 373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3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fdb_core_service_card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19 803 746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16 061 612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834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218E5FF-233B-465F-824A-95F79C7EFF94}"/>
              </a:ext>
            </a:extLst>
          </p:cNvPr>
          <p:cNvSpPr txBox="1"/>
          <p:nvPr/>
        </p:nvSpPr>
        <p:spPr>
          <a:xfrm>
            <a:off x="2303729" y="1887350"/>
            <a:ext cx="217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327A64-6570-41E0-85FD-7BCD0AE8D2BE}"/>
              </a:ext>
            </a:extLst>
          </p:cNvPr>
          <p:cNvSpPr txBox="1"/>
          <p:nvPr/>
        </p:nvSpPr>
        <p:spPr>
          <a:xfrm>
            <a:off x="7283655" y="1887350"/>
            <a:ext cx="284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PRE-PRODUCTION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8C35F-A16F-4EAD-B95A-1A55F1DED60E}"/>
              </a:ext>
            </a:extLst>
          </p:cNvPr>
          <p:cNvSpPr txBox="1"/>
          <p:nvPr/>
        </p:nvSpPr>
        <p:spPr>
          <a:xfrm>
            <a:off x="4359965" y="1104516"/>
            <a:ext cx="38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>
                <a:solidFill>
                  <a:schemeClr val="bg1"/>
                </a:solidFill>
              </a:rPr>
              <a:t>like</a:t>
            </a:r>
            <a:r>
              <a:rPr lang="ru-RU" sz="3600" b="1" dirty="0">
                <a:solidFill>
                  <a:schemeClr val="bg1"/>
                </a:solidFill>
              </a:rPr>
              <a:t>-for-</a:t>
            </a:r>
            <a:r>
              <a:rPr lang="ru-RU" sz="3600" b="1" dirty="0" err="1">
                <a:solidFill>
                  <a:schemeClr val="bg1"/>
                </a:solidFill>
              </a:rPr>
              <a:t>like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0CB9E3-30AA-40A3-9DDC-758D9F02E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4784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3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F87CFD-598C-446F-A870-D43F0B782191}"/>
              </a:ext>
            </a:extLst>
          </p:cNvPr>
          <p:cNvSpPr/>
          <p:nvPr/>
        </p:nvSpPr>
        <p:spPr>
          <a:xfrm>
            <a:off x="1621918" y="474883"/>
            <a:ext cx="8948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latin typeface="Museo Sans Cyrl 700" panose="02000000000000000000" pitchFamily="2" charset="-52"/>
              </a:rPr>
              <a:t>Тестовое окружение?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2" charset="-5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27F0ED-BA99-4776-8E55-398D996D3BCD}"/>
              </a:ext>
            </a:extLst>
          </p:cNvPr>
          <p:cNvSpPr/>
          <p:nvPr/>
        </p:nvSpPr>
        <p:spPr>
          <a:xfrm>
            <a:off x="5596419" y="387032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CB723B-E3BF-4A16-A79E-223545AF00BE}"/>
              </a:ext>
            </a:extLst>
          </p:cNvPr>
          <p:cNvSpPr/>
          <p:nvPr/>
        </p:nvSpPr>
        <p:spPr>
          <a:xfrm>
            <a:off x="9088943" y="460141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A2DAF02-F389-42DF-BF8F-5E1CAC7808F6}"/>
              </a:ext>
            </a:extLst>
          </p:cNvPr>
          <p:cNvSpPr/>
          <p:nvPr/>
        </p:nvSpPr>
        <p:spPr>
          <a:xfrm>
            <a:off x="2039876" y="3552604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BCB1AF-9C47-4A5C-9693-671B25C8E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2977871" y="4037292"/>
            <a:ext cx="1027007" cy="737701"/>
          </a:xfrm>
          <a:prstGeom prst="rect">
            <a:avLst/>
          </a:prstGeom>
        </p:spPr>
      </p:pic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4BE88A32-DB50-4149-8EF0-8864EC0795AB}"/>
              </a:ext>
            </a:extLst>
          </p:cNvPr>
          <p:cNvSpPr/>
          <p:nvPr/>
        </p:nvSpPr>
        <p:spPr>
          <a:xfrm>
            <a:off x="7230164" y="3637665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F1C2CE-264A-41F0-BF16-4A5766C22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1" y="3836360"/>
            <a:ext cx="2492783" cy="13096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B066E23-9E10-4654-B31E-DCF7D9A0888A}"/>
              </a:ext>
            </a:extLst>
          </p:cNvPr>
          <p:cNvSpPr txBox="1"/>
          <p:nvPr/>
        </p:nvSpPr>
        <p:spPr>
          <a:xfrm>
            <a:off x="7627302" y="2905617"/>
            <a:ext cx="210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TESTING ENV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A58DE4-28E2-4E48-9949-8001C0B85335}"/>
              </a:ext>
            </a:extLst>
          </p:cNvPr>
          <p:cNvSpPr txBox="1"/>
          <p:nvPr/>
        </p:nvSpPr>
        <p:spPr>
          <a:xfrm>
            <a:off x="2410715" y="2876313"/>
            <a:ext cx="210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TESTING ENV</a:t>
            </a:r>
          </a:p>
        </p:txBody>
      </p:sp>
      <p:sp>
        <p:nvSpPr>
          <p:cNvPr id="46" name="Equals 45">
            <a:extLst>
              <a:ext uri="{FF2B5EF4-FFF2-40B4-BE49-F238E27FC236}">
                <a16:creationId xmlns:a16="http://schemas.microsoft.com/office/drawing/2014/main" id="{093D2A34-FA9B-44EA-B149-8FF25862176C}"/>
              </a:ext>
            </a:extLst>
          </p:cNvPr>
          <p:cNvSpPr/>
          <p:nvPr/>
        </p:nvSpPr>
        <p:spPr>
          <a:xfrm>
            <a:off x="5016113" y="3609635"/>
            <a:ext cx="2214050" cy="12995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5B24F9-DE1C-472E-8EA2-AA3FB32B8CBB}"/>
              </a:ext>
            </a:extLst>
          </p:cNvPr>
          <p:cNvCxnSpPr/>
          <p:nvPr/>
        </p:nvCxnSpPr>
        <p:spPr>
          <a:xfrm>
            <a:off x="1621918" y="2024109"/>
            <a:ext cx="3571519" cy="4101483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7729C9-24A3-424E-B5FE-B8798A7B6907}"/>
              </a:ext>
            </a:extLst>
          </p:cNvPr>
          <p:cNvCxnSpPr/>
          <p:nvPr/>
        </p:nvCxnSpPr>
        <p:spPr>
          <a:xfrm flipH="1">
            <a:off x="1296140" y="1921433"/>
            <a:ext cx="4003829" cy="4035484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3A355E-F2EA-4B58-8306-D5D65176A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3733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33F3E6-3C69-4579-985D-E6E122578059}"/>
              </a:ext>
            </a:extLst>
          </p:cNvPr>
          <p:cNvSpPr/>
          <p:nvPr/>
        </p:nvSpPr>
        <p:spPr>
          <a:xfrm>
            <a:off x="5070041" y="1572224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F2EC5-85D0-4D50-9A13-260CD7B85B50}"/>
              </a:ext>
            </a:extLst>
          </p:cNvPr>
          <p:cNvSpPr/>
          <p:nvPr/>
        </p:nvSpPr>
        <p:spPr>
          <a:xfrm>
            <a:off x="944264" y="379062"/>
            <a:ext cx="10856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Авто тестирование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данных </a:t>
            </a:r>
            <a:r>
              <a:rPr lang="en-US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Cassandra vs </a:t>
            </a: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???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CD9DC4-BFBF-4AD4-A167-41091D4193F2}"/>
              </a:ext>
            </a:extLst>
          </p:cNvPr>
          <p:cNvSpPr/>
          <p:nvPr/>
        </p:nvSpPr>
        <p:spPr>
          <a:xfrm>
            <a:off x="5059064" y="1354742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7EBD7EC2-31D0-42F1-AB7C-09158A92127E}"/>
              </a:ext>
            </a:extLst>
          </p:cNvPr>
          <p:cNvSpPr/>
          <p:nvPr/>
        </p:nvSpPr>
        <p:spPr>
          <a:xfrm>
            <a:off x="1537579" y="2546569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D285A3-3ACB-42A1-9ED6-81A8C9A38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2475574" y="3031257"/>
            <a:ext cx="1027007" cy="737701"/>
          </a:xfrm>
          <a:prstGeom prst="rect">
            <a:avLst/>
          </a:prstGeom>
        </p:spPr>
      </p:pic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A9D516D8-71CA-415A-ACD9-D09EEB07C947}"/>
              </a:ext>
            </a:extLst>
          </p:cNvPr>
          <p:cNvSpPr/>
          <p:nvPr/>
        </p:nvSpPr>
        <p:spPr>
          <a:xfrm>
            <a:off x="7931090" y="2529595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B15D8B-14F9-4E80-AF41-CBB363E7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97" y="2728290"/>
            <a:ext cx="2492783" cy="130968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75F7281-5533-4A04-8766-8C635149581C}"/>
              </a:ext>
            </a:extLst>
          </p:cNvPr>
          <p:cNvSpPr/>
          <p:nvPr/>
        </p:nvSpPr>
        <p:spPr>
          <a:xfrm>
            <a:off x="5599792" y="2824263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Equals 36">
            <a:extLst>
              <a:ext uri="{FF2B5EF4-FFF2-40B4-BE49-F238E27FC236}">
                <a16:creationId xmlns:a16="http://schemas.microsoft.com/office/drawing/2014/main" id="{DC59E228-DBFB-4824-9BD1-9C0C6FF47C6C}"/>
              </a:ext>
            </a:extLst>
          </p:cNvPr>
          <p:cNvSpPr/>
          <p:nvPr/>
        </p:nvSpPr>
        <p:spPr>
          <a:xfrm>
            <a:off x="5065505" y="2546569"/>
            <a:ext cx="2214050" cy="12995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26B193-5EEB-439D-AFB7-F11C0A4128F2}"/>
              </a:ext>
            </a:extLst>
          </p:cNvPr>
          <p:cNvSpPr txBox="1"/>
          <p:nvPr/>
        </p:nvSpPr>
        <p:spPr>
          <a:xfrm>
            <a:off x="5297219" y="2292213"/>
            <a:ext cx="20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Сравнение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5A4F3C-945E-407B-80AB-0F7DC87E32F8}"/>
              </a:ext>
            </a:extLst>
          </p:cNvPr>
          <p:cNvSpPr/>
          <p:nvPr/>
        </p:nvSpPr>
        <p:spPr>
          <a:xfrm>
            <a:off x="5659515" y="38461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9E3EB-E892-4E2B-90D9-6EA06CE6F355}"/>
              </a:ext>
            </a:extLst>
          </p:cNvPr>
          <p:cNvSpPr/>
          <p:nvPr/>
        </p:nvSpPr>
        <p:spPr>
          <a:xfrm>
            <a:off x="5675596" y="449701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86ABD1BC-658E-48A2-94ED-9C736FCA2981}"/>
              </a:ext>
            </a:extLst>
          </p:cNvPr>
          <p:cNvSpPr/>
          <p:nvPr/>
        </p:nvSpPr>
        <p:spPr>
          <a:xfrm>
            <a:off x="1495286" y="4287285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52D77-625D-46B7-82CE-407B433A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2433281" y="4771973"/>
            <a:ext cx="1027007" cy="737701"/>
          </a:xfrm>
          <a:prstGeom prst="rect">
            <a:avLst/>
          </a:prstGeom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800F5AE5-28F2-4054-AF40-CA8F58AD45C8}"/>
              </a:ext>
            </a:extLst>
          </p:cNvPr>
          <p:cNvSpPr/>
          <p:nvPr/>
        </p:nvSpPr>
        <p:spPr>
          <a:xfrm>
            <a:off x="7931090" y="4236670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534EE-80B9-44A5-A6CB-86F333763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6889">
                        <a14:foregroundMark x1="11222" y1="30200" x2="11222" y2="30200"/>
                        <a14:foregroundMark x1="7333" y1="34200" x2="6556" y2="34200"/>
                        <a14:foregroundMark x1="5000" y1="50400" x2="5000" y2="49800"/>
                        <a14:foregroundMark x1="16667" y1="63800" x2="16667" y2="63800"/>
                        <a14:foregroundMark x1="30556" y1="51800" x2="30556" y2="51800"/>
                        <a14:foregroundMark x1="26556" y1="67000" x2="26556" y2="67000"/>
                        <a14:foregroundMark x1="27778" y1="66800" x2="24556" y2="65600"/>
                        <a14:foregroundMark x1="10556" y1="30000" x2="8111" y2="32800"/>
                        <a14:foregroundMark x1="30667" y1="50800" x2="22667" y2="55000"/>
                        <a14:foregroundMark x1="17222" y1="61000" x2="9667" y2="57800"/>
                        <a14:foregroundMark x1="9667" y1="57800" x2="5444" y2="44200"/>
                        <a14:foregroundMark x1="47778" y1="52800" x2="47111" y2="48600"/>
                        <a14:foregroundMark x1="52556" y1="55400" x2="52222" y2="51400"/>
                        <a14:foregroundMark x1="60222" y1="45000" x2="62667" y2="46400"/>
                        <a14:foregroundMark x1="67444" y1="48000" x2="68000" y2="46000"/>
                        <a14:foregroundMark x1="78556" y1="46000" x2="79000" y2="50000"/>
                        <a14:foregroundMark x1="86333" y1="51000" x2="86333" y2="54600"/>
                        <a14:foregroundMark x1="86556" y1="37200" x2="85778" y2="37800"/>
                        <a14:foregroundMark x1="90778" y1="48800" x2="90778" y2="53800"/>
                        <a14:foregroundMark x1="96889" y1="63400" x2="94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197" y="4397180"/>
            <a:ext cx="2452028" cy="1362238"/>
          </a:xfrm>
          <a:prstGeom prst="rect">
            <a:avLst/>
          </a:prstGeom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EC9D2463-98ED-4F92-AA48-1A7B9756038E}"/>
              </a:ext>
            </a:extLst>
          </p:cNvPr>
          <p:cNvSpPr/>
          <p:nvPr/>
        </p:nvSpPr>
        <p:spPr>
          <a:xfrm>
            <a:off x="5141309" y="4219319"/>
            <a:ext cx="2214050" cy="12995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EA77B-9EEB-4209-A512-194799CFCC06}"/>
              </a:ext>
            </a:extLst>
          </p:cNvPr>
          <p:cNvSpPr txBox="1"/>
          <p:nvPr/>
        </p:nvSpPr>
        <p:spPr>
          <a:xfrm>
            <a:off x="5373023" y="3964963"/>
            <a:ext cx="20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Сравнение</a:t>
            </a:r>
            <a:r>
              <a:rPr lang="ru-RU" sz="2400" dirty="0"/>
              <a:t> </a:t>
            </a:r>
            <a:endParaRPr lang="en-US" sz="2400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B5615-B34A-430E-9921-954DE6CFA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B994FD-06E9-4068-BB82-53AFB89A04E1}"/>
              </a:ext>
            </a:extLst>
          </p:cNvPr>
          <p:cNvSpPr/>
          <p:nvPr/>
        </p:nvSpPr>
        <p:spPr>
          <a:xfrm>
            <a:off x="5345726" y="187164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3D9651-33C0-414E-B4FF-46E88C1823F7}"/>
              </a:ext>
            </a:extLst>
          </p:cNvPr>
          <p:cNvSpPr/>
          <p:nvPr/>
        </p:nvSpPr>
        <p:spPr>
          <a:xfrm>
            <a:off x="586455" y="425099"/>
            <a:ext cx="11276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А может так?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4D1BAE-F647-4255-9375-19511F08C15C}"/>
              </a:ext>
            </a:extLst>
          </p:cNvPr>
          <p:cNvSpPr/>
          <p:nvPr/>
        </p:nvSpPr>
        <p:spPr>
          <a:xfrm>
            <a:off x="5213811" y="29622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12985-1751-4AA2-8119-F4BF34E24A61}"/>
              </a:ext>
            </a:extLst>
          </p:cNvPr>
          <p:cNvSpPr/>
          <p:nvPr/>
        </p:nvSpPr>
        <p:spPr>
          <a:xfrm>
            <a:off x="5229892" y="36131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D1A30A3A-CF2D-4344-8232-C6B0BE8E1B97}"/>
              </a:ext>
            </a:extLst>
          </p:cNvPr>
          <p:cNvSpPr/>
          <p:nvPr/>
        </p:nvSpPr>
        <p:spPr>
          <a:xfrm>
            <a:off x="1033254" y="2312485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3D4280-418C-4BEF-914A-CF1FC8AF9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r="30184"/>
          <a:stretch/>
        </p:blipFill>
        <p:spPr>
          <a:xfrm>
            <a:off x="1971249" y="2797173"/>
            <a:ext cx="1027007" cy="737701"/>
          </a:xfrm>
          <a:prstGeom prst="rect">
            <a:avLst/>
          </a:prstGeom>
        </p:spPr>
      </p:pic>
      <p:sp>
        <p:nvSpPr>
          <p:cNvPr id="33" name="Flowchart: Magnetic Disk 32">
            <a:extLst>
              <a:ext uri="{FF2B5EF4-FFF2-40B4-BE49-F238E27FC236}">
                <a16:creationId xmlns:a16="http://schemas.microsoft.com/office/drawing/2014/main" id="{C9816F1B-AE19-4713-906C-BCBC7C429A4D}"/>
              </a:ext>
            </a:extLst>
          </p:cNvPr>
          <p:cNvSpPr/>
          <p:nvPr/>
        </p:nvSpPr>
        <p:spPr>
          <a:xfrm>
            <a:off x="7841108" y="2255588"/>
            <a:ext cx="2902998" cy="129955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Equals 33">
            <a:extLst>
              <a:ext uri="{FF2B5EF4-FFF2-40B4-BE49-F238E27FC236}">
                <a16:creationId xmlns:a16="http://schemas.microsoft.com/office/drawing/2014/main" id="{9BF2B505-5968-4E0D-A890-5EF9A151B7F4}"/>
              </a:ext>
            </a:extLst>
          </p:cNvPr>
          <p:cNvSpPr/>
          <p:nvPr/>
        </p:nvSpPr>
        <p:spPr>
          <a:xfrm>
            <a:off x="4919929" y="4727756"/>
            <a:ext cx="2214050" cy="129955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83CC8B-AB0E-41B8-A95D-5EA71240C9A5}"/>
              </a:ext>
            </a:extLst>
          </p:cNvPr>
          <p:cNvSpPr txBox="1"/>
          <p:nvPr/>
        </p:nvSpPr>
        <p:spPr>
          <a:xfrm>
            <a:off x="5130709" y="4405484"/>
            <a:ext cx="209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Сравнение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073C4B3A-C706-4FE8-B52A-00322F860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611488"/>
              </p:ext>
            </p:extLst>
          </p:nvPr>
        </p:nvGraphicFramePr>
        <p:xfrm>
          <a:off x="767891" y="4405484"/>
          <a:ext cx="3747363" cy="179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68815305-9878-4E35-AE3C-9E50E8F7C553}"/>
              </a:ext>
            </a:extLst>
          </p:cNvPr>
          <p:cNvSpPr/>
          <p:nvPr/>
        </p:nvSpPr>
        <p:spPr>
          <a:xfrm>
            <a:off x="11862991" y="368820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70883865-A253-4691-A399-275F0A409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862603"/>
              </p:ext>
            </p:extLst>
          </p:nvPr>
        </p:nvGraphicFramePr>
        <p:xfrm>
          <a:off x="7400990" y="4480531"/>
          <a:ext cx="3747363" cy="179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534E1-1A91-46FF-AB01-DD7F7E407E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15" y="2527341"/>
            <a:ext cx="2492783" cy="1309685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AB03023B-B1B1-4786-B4A8-9210DBCD6724}"/>
              </a:ext>
            </a:extLst>
          </p:cNvPr>
          <p:cNvSpPr/>
          <p:nvPr/>
        </p:nvSpPr>
        <p:spPr>
          <a:xfrm rot="5400000">
            <a:off x="2122307" y="3773915"/>
            <a:ext cx="653846" cy="4912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E6319E9-5538-4CB5-A620-65A92D97531C}"/>
              </a:ext>
            </a:extLst>
          </p:cNvPr>
          <p:cNvSpPr/>
          <p:nvPr/>
        </p:nvSpPr>
        <p:spPr>
          <a:xfrm rot="5400000">
            <a:off x="8943763" y="3769476"/>
            <a:ext cx="653846" cy="4912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844B43-80A3-4D6A-82C2-DA03C0D2DB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1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2C68A-897F-4879-B979-5832B14370D2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>
                <a:latin typeface="+mj-lt"/>
                <a:ea typeface="+mj-ea"/>
                <a:cs typeface="+mj-cs"/>
              </a:rPr>
              <a:t>Обо мне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CF67D34-87D3-4137-9C4E-56D77B343242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sz="2400" dirty="0" err="1"/>
              <a:t>Меня</a:t>
            </a:r>
            <a:r>
              <a:rPr lang="en-US" sz="2400" dirty="0"/>
              <a:t> </a:t>
            </a:r>
            <a:r>
              <a:rPr lang="en-US" sz="2400" dirty="0" err="1"/>
              <a:t>зовут</a:t>
            </a:r>
            <a:r>
              <a:rPr lang="en-US" sz="2400" dirty="0"/>
              <a:t> </a:t>
            </a:r>
            <a:r>
              <a:rPr lang="en-US" sz="2400" dirty="0" err="1"/>
              <a:t>Ирина</a:t>
            </a:r>
            <a:r>
              <a:rPr lang="en-US" sz="2400" dirty="0"/>
              <a:t> </a:t>
            </a:r>
            <a:r>
              <a:rPr lang="en-US" sz="2400" dirty="0" err="1"/>
              <a:t>Спиридонова</a:t>
            </a:r>
            <a:endParaRPr lang="en-US" sz="2400" dirty="0"/>
          </a:p>
          <a:p>
            <a:pPr marL="285750"/>
            <a:r>
              <a:rPr lang="en-US" sz="2400" dirty="0" err="1"/>
              <a:t>Мой</a:t>
            </a:r>
            <a:r>
              <a:rPr lang="en-US" sz="2400" dirty="0"/>
              <a:t> </a:t>
            </a:r>
            <a:r>
              <a:rPr lang="en-US" sz="2400" dirty="0" err="1"/>
              <a:t>опыт</a:t>
            </a:r>
            <a:r>
              <a:rPr lang="en-US" sz="2400" dirty="0"/>
              <a:t> в IT </a:t>
            </a:r>
            <a:r>
              <a:rPr lang="en-US" sz="2400" dirty="0" err="1"/>
              <a:t>более</a:t>
            </a:r>
            <a:r>
              <a:rPr lang="en-US" sz="2400" dirty="0"/>
              <a:t> 13 </a:t>
            </a:r>
            <a:r>
              <a:rPr lang="en-US" sz="2400" dirty="0" err="1"/>
              <a:t>лет</a:t>
            </a:r>
            <a:endParaRPr lang="ru-RU" sz="2400" dirty="0"/>
          </a:p>
          <a:p>
            <a:pPr marL="285750"/>
            <a:r>
              <a:rPr lang="ru-RU" sz="2400" dirty="0"/>
              <a:t>Архитектор Качества</a:t>
            </a:r>
            <a:endParaRPr lang="en-US" sz="2400" dirty="0"/>
          </a:p>
          <a:p>
            <a:pPr marL="285750"/>
            <a:r>
              <a:rPr lang="en-US" sz="2400" dirty="0"/>
              <a:t>Lead SDET</a:t>
            </a:r>
            <a:r>
              <a:rPr lang="ru-RU" sz="2400" dirty="0"/>
              <a:t>, о</a:t>
            </a:r>
            <a:r>
              <a:rPr lang="en-US" sz="2400" dirty="0" err="1"/>
              <a:t>сновное</a:t>
            </a:r>
            <a:r>
              <a:rPr lang="en-US" sz="2400" dirty="0"/>
              <a:t> </a:t>
            </a:r>
            <a:r>
              <a:rPr lang="en-US" sz="2400" dirty="0" err="1"/>
              <a:t>направление</a:t>
            </a:r>
            <a:r>
              <a:rPr lang="en-US" sz="2400" dirty="0"/>
              <a:t> - </a:t>
            </a:r>
            <a:r>
              <a:rPr lang="en-US" sz="2400" dirty="0" err="1"/>
              <a:t>тестирование</a:t>
            </a:r>
            <a:r>
              <a:rPr lang="en-US" sz="2400" dirty="0"/>
              <a:t> </a:t>
            </a:r>
            <a:r>
              <a:rPr lang="en-US" sz="2400" dirty="0" err="1"/>
              <a:t>BigData</a:t>
            </a:r>
            <a:endParaRPr lang="en-US" sz="2400" dirty="0"/>
          </a:p>
          <a:p>
            <a:pPr marL="285750"/>
            <a:r>
              <a:rPr lang="en-US" sz="2400" dirty="0" err="1"/>
              <a:t>Куратор</a:t>
            </a:r>
            <a:r>
              <a:rPr lang="en-US" sz="2400" dirty="0"/>
              <a:t> #</a:t>
            </a:r>
            <a:r>
              <a:rPr lang="en-US" sz="2400" dirty="0" err="1"/>
              <a:t>spbqacommunity</a:t>
            </a:r>
            <a:r>
              <a:rPr lang="en-US" sz="2400" dirty="0"/>
              <a:t> </a:t>
            </a:r>
            <a:r>
              <a:rPr lang="en-US" sz="2400" dirty="0" err="1"/>
              <a:t>группы</a:t>
            </a:r>
            <a:r>
              <a:rPr lang="en-US" sz="2400" dirty="0"/>
              <a:t> в Facebook и Instagram и Telegram</a:t>
            </a:r>
            <a:endParaRPr lang="ru-RU" sz="2400" dirty="0"/>
          </a:p>
          <a:p>
            <a:pPr marL="0" indent="0">
              <a:buNone/>
            </a:pPr>
            <a:endParaRPr lang="en-US" sz="2400" dirty="0"/>
          </a:p>
          <a:p>
            <a:pPr marL="0"/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wearing a yellow shirt&#10;&#10;Description automatically generated">
            <a:extLst>
              <a:ext uri="{FF2B5EF4-FFF2-40B4-BE49-F238E27FC236}">
                <a16:creationId xmlns:a16="http://schemas.microsoft.com/office/drawing/2014/main" id="{BED755D8-2103-4F1A-8560-5529F90CF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r="3" b="1687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indoor, white, black, dark&#10;&#10;Description automatically generated">
            <a:extLst>
              <a:ext uri="{FF2B5EF4-FFF2-40B4-BE49-F238E27FC236}">
                <a16:creationId xmlns:a16="http://schemas.microsoft.com/office/drawing/2014/main" id="{3204C618-22DE-4FD7-B3D1-824B01B79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8" r="16205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9CB4B4-B62E-4FBB-B10B-1ED0D4AEC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88" y="533400"/>
            <a:ext cx="2618942" cy="1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7D4054-EB22-4D9A-819D-9475DD0F30D6}"/>
              </a:ext>
            </a:extLst>
          </p:cNvPr>
          <p:cNvSpPr/>
          <p:nvPr/>
        </p:nvSpPr>
        <p:spPr>
          <a:xfrm>
            <a:off x="5395927" y="381559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A22C-031C-423C-9E4F-689EA94CA48C}"/>
              </a:ext>
            </a:extLst>
          </p:cNvPr>
          <p:cNvSpPr/>
          <p:nvPr/>
        </p:nvSpPr>
        <p:spPr>
          <a:xfrm>
            <a:off x="5412008" y="446648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12D21-A88B-43C0-9ECF-DFE861C2673D}"/>
              </a:ext>
            </a:extLst>
          </p:cNvPr>
          <p:cNvSpPr txBox="1"/>
          <p:nvPr/>
        </p:nvSpPr>
        <p:spPr>
          <a:xfrm>
            <a:off x="602828" y="1707323"/>
            <a:ext cx="11432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Цели и Требования к тестированию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Ограничения тестирования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Функциональные требования к тестированию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Не функциональные требования к тестированию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Технологический стек автоматизации тестирования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CI/CD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…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17B29-46BF-4083-B1D9-EBBA5E6B9073}"/>
              </a:ext>
            </a:extLst>
          </p:cNvPr>
          <p:cNvSpPr/>
          <p:nvPr/>
        </p:nvSpPr>
        <p:spPr>
          <a:xfrm>
            <a:off x="457200" y="448041"/>
            <a:ext cx="11578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Вопросы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тестирования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852202-F3F7-4506-A99E-4E36792DD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967AA0-EADD-47B3-A85A-1C1ADD11B236}"/>
              </a:ext>
            </a:extLst>
          </p:cNvPr>
          <p:cNvSpPr/>
          <p:nvPr/>
        </p:nvSpPr>
        <p:spPr>
          <a:xfrm>
            <a:off x="5522816" y="386236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98B2-DE12-4A46-92D0-4FEDA846873F}"/>
              </a:ext>
            </a:extLst>
          </p:cNvPr>
          <p:cNvSpPr/>
          <p:nvPr/>
        </p:nvSpPr>
        <p:spPr>
          <a:xfrm>
            <a:off x="5538897" y="451325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B685F-5CF9-42CB-8817-3F769DC6B09E}"/>
              </a:ext>
            </a:extLst>
          </p:cNvPr>
          <p:cNvSpPr/>
          <p:nvPr/>
        </p:nvSpPr>
        <p:spPr>
          <a:xfrm>
            <a:off x="935323" y="2582972"/>
            <a:ext cx="10715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Проект с Архитектором </a:t>
            </a:r>
          </a:p>
          <a:p>
            <a:pPr algn="ctr"/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Качества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DF924-43E2-4B9D-9D1A-0F296DC5838B}"/>
              </a:ext>
            </a:extLst>
          </p:cNvPr>
          <p:cNvSpPr/>
          <p:nvPr/>
        </p:nvSpPr>
        <p:spPr>
          <a:xfrm>
            <a:off x="1024677" y="2099239"/>
            <a:ext cx="10323576" cy="24140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D2D676-A539-402B-A5A4-0BECB3B26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8B8B69-C46A-4689-86BB-312ECAF5A182}"/>
              </a:ext>
            </a:extLst>
          </p:cNvPr>
          <p:cNvSpPr/>
          <p:nvPr/>
        </p:nvSpPr>
        <p:spPr>
          <a:xfrm>
            <a:off x="5470977" y="2125839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A6598D-978B-4D95-B27C-A7AFC012724B}"/>
              </a:ext>
            </a:extLst>
          </p:cNvPr>
          <p:cNvSpPr/>
          <p:nvPr/>
        </p:nvSpPr>
        <p:spPr>
          <a:xfrm>
            <a:off x="6044735" y="2783058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5F5291-69C1-4C40-931D-AD35EDB142C2}"/>
              </a:ext>
            </a:extLst>
          </p:cNvPr>
          <p:cNvSpPr/>
          <p:nvPr/>
        </p:nvSpPr>
        <p:spPr>
          <a:xfrm rot="5400000">
            <a:off x="5951473" y="-2143785"/>
            <a:ext cx="396381" cy="11145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46A227-B9EE-4DAA-ADD3-83440642C282}"/>
              </a:ext>
            </a:extLst>
          </p:cNvPr>
          <p:cNvSpPr txBox="1"/>
          <p:nvPr/>
        </p:nvSpPr>
        <p:spPr>
          <a:xfrm>
            <a:off x="1500801" y="2506698"/>
            <a:ext cx="5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SA, </a:t>
            </a:r>
          </a:p>
          <a:p>
            <a:r>
              <a:rPr lang="en-US" dirty="0">
                <a:solidFill>
                  <a:schemeClr val="bg1"/>
                </a:solidFill>
              </a:rPr>
              <a:t>BA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0E316-6694-4466-8D3F-20850B021538}"/>
              </a:ext>
            </a:extLst>
          </p:cNvPr>
          <p:cNvSpPr txBox="1"/>
          <p:nvPr/>
        </p:nvSpPr>
        <p:spPr>
          <a:xfrm>
            <a:off x="3879588" y="2494264"/>
            <a:ext cx="128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 Lead, </a:t>
            </a:r>
          </a:p>
          <a:p>
            <a:r>
              <a:rPr lang="en-US" dirty="0">
                <a:solidFill>
                  <a:schemeClr val="bg1"/>
                </a:solidFill>
              </a:rPr>
              <a:t>Test Lead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2F75DA-07E9-4570-916D-953467F374E7}"/>
              </a:ext>
            </a:extLst>
          </p:cNvPr>
          <p:cNvSpPr txBox="1"/>
          <p:nvPr/>
        </p:nvSpPr>
        <p:spPr>
          <a:xfrm>
            <a:off x="6075640" y="2547254"/>
            <a:ext cx="133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 Team, </a:t>
            </a:r>
          </a:p>
          <a:p>
            <a:r>
              <a:rPr lang="en-US" dirty="0">
                <a:solidFill>
                  <a:schemeClr val="bg1"/>
                </a:solidFill>
              </a:rPr>
              <a:t>Test Team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763AD-A96E-44A1-B48D-DE3A05D59D5A}"/>
              </a:ext>
            </a:extLst>
          </p:cNvPr>
          <p:cNvSpPr txBox="1"/>
          <p:nvPr/>
        </p:nvSpPr>
        <p:spPr>
          <a:xfrm>
            <a:off x="10249424" y="2890915"/>
            <a:ext cx="11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UAT Team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85C55A-3839-48CB-BBD4-F3AEAF8BDADF}"/>
              </a:ext>
            </a:extLst>
          </p:cNvPr>
          <p:cNvSpPr txBox="1"/>
          <p:nvPr/>
        </p:nvSpPr>
        <p:spPr>
          <a:xfrm>
            <a:off x="1392618" y="2033933"/>
            <a:ext cx="176202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Testing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212D3D-93C3-4E13-953B-E4BB168B615B}"/>
              </a:ext>
            </a:extLst>
          </p:cNvPr>
          <p:cNvCxnSpPr>
            <a:cxnSpLocks/>
          </p:cNvCxnSpPr>
          <p:nvPr/>
        </p:nvCxnSpPr>
        <p:spPr>
          <a:xfrm flipH="1">
            <a:off x="10180542" y="2651969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9786C9-A6CB-4D54-B2EA-B909152DDFE5}"/>
              </a:ext>
            </a:extLst>
          </p:cNvPr>
          <p:cNvCxnSpPr>
            <a:cxnSpLocks/>
          </p:cNvCxnSpPr>
          <p:nvPr/>
        </p:nvCxnSpPr>
        <p:spPr>
          <a:xfrm flipH="1">
            <a:off x="1392618" y="2642195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377846-0A90-4635-BC61-2CB27896A349}"/>
              </a:ext>
            </a:extLst>
          </p:cNvPr>
          <p:cNvCxnSpPr>
            <a:cxnSpLocks/>
          </p:cNvCxnSpPr>
          <p:nvPr/>
        </p:nvCxnSpPr>
        <p:spPr>
          <a:xfrm flipH="1">
            <a:off x="3899845" y="2611384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D60742-2675-4A7B-A1F8-24F6F1B66308}"/>
              </a:ext>
            </a:extLst>
          </p:cNvPr>
          <p:cNvCxnSpPr>
            <a:cxnSpLocks/>
          </p:cNvCxnSpPr>
          <p:nvPr/>
        </p:nvCxnSpPr>
        <p:spPr>
          <a:xfrm flipH="1">
            <a:off x="6010533" y="2598266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BD66C-5AC9-4222-A1DD-9F43BD471966}"/>
              </a:ext>
            </a:extLst>
          </p:cNvPr>
          <p:cNvCxnSpPr>
            <a:cxnSpLocks/>
          </p:cNvCxnSpPr>
          <p:nvPr/>
        </p:nvCxnSpPr>
        <p:spPr>
          <a:xfrm flipH="1">
            <a:off x="1408938" y="2633038"/>
            <a:ext cx="18121" cy="1254418"/>
          </a:xfrm>
          <a:prstGeom prst="line">
            <a:avLst/>
          </a:prstGeom>
          <a:ln>
            <a:solidFill>
              <a:srgbClr val="ED7D3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AF783B-97CE-4503-ACED-21A7F5FF1EA5}"/>
              </a:ext>
            </a:extLst>
          </p:cNvPr>
          <p:cNvSpPr txBox="1"/>
          <p:nvPr/>
        </p:nvSpPr>
        <p:spPr>
          <a:xfrm>
            <a:off x="915384" y="2741150"/>
            <a:ext cx="58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7D31"/>
                </a:solidFill>
              </a:rPr>
              <a:t>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206A4-C015-49A3-9C7D-5466928F91EF}"/>
              </a:ext>
            </a:extLst>
          </p:cNvPr>
          <p:cNvSpPr txBox="1"/>
          <p:nvPr/>
        </p:nvSpPr>
        <p:spPr>
          <a:xfrm>
            <a:off x="1430996" y="3852684"/>
            <a:ext cx="132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D9D0-0FAE-4856-B1BA-CE32FC5EFC4E}"/>
              </a:ext>
            </a:extLst>
          </p:cNvPr>
          <p:cNvSpPr txBox="1"/>
          <p:nvPr/>
        </p:nvSpPr>
        <p:spPr>
          <a:xfrm>
            <a:off x="10179880" y="3880132"/>
            <a:ext cx="154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EA334-3D25-41E6-A331-03BED9FD633C}"/>
              </a:ext>
            </a:extLst>
          </p:cNvPr>
          <p:cNvSpPr txBox="1"/>
          <p:nvPr/>
        </p:nvSpPr>
        <p:spPr>
          <a:xfrm>
            <a:off x="3919342" y="3865802"/>
            <a:ext cx="217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Implementation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C67D8D-7721-4A3B-8976-705D35C0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35BB99-9E2C-419F-9A37-327D4F23DEB9}"/>
              </a:ext>
            </a:extLst>
          </p:cNvPr>
          <p:cNvSpPr/>
          <p:nvPr/>
        </p:nvSpPr>
        <p:spPr>
          <a:xfrm>
            <a:off x="235927" y="1065244"/>
            <a:ext cx="11549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Проектная шкала начала тестирования</a:t>
            </a:r>
            <a:endParaRPr lang="en-US" sz="4400" b="1" dirty="0">
              <a:solidFill>
                <a:prstClr val="white"/>
              </a:solidFill>
              <a:latin typeface="Museo Sans Cyrl 700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93786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00628-A491-454A-A0E2-E9BB21E3E040}"/>
              </a:ext>
            </a:extLst>
          </p:cNvPr>
          <p:cNvSpPr txBox="1"/>
          <p:nvPr/>
        </p:nvSpPr>
        <p:spPr>
          <a:xfrm>
            <a:off x="680621" y="1450732"/>
            <a:ext cx="110438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ED7D31"/>
                </a:solidFill>
              </a:rPr>
              <a:t>Техническими знаниями </a:t>
            </a:r>
            <a:r>
              <a:rPr lang="ru-RU" dirty="0">
                <a:solidFill>
                  <a:schemeClr val="bg1"/>
                </a:solidFill>
              </a:rPr>
              <a:t>как в общем, так и в доменной области, где он работает, знать проблематику этой области, типичные ошибки, проблемы и способы их проверки.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ED7D31"/>
                </a:solidFill>
              </a:rPr>
              <a:t>коммуникативными навыками</a:t>
            </a:r>
            <a:r>
              <a:rPr lang="ru-RU" dirty="0">
                <a:solidFill>
                  <a:schemeClr val="bg1"/>
                </a:solidFill>
              </a:rPr>
              <a:t>, уметь обратить внимание заказчика на вопросы тестирования, проработать требования к тестированию, подходы тестирования, отчетность тестирования и множество сопутствующих вопросов, такие как окружение для тестирования.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ED7D31"/>
                </a:solidFill>
              </a:rPr>
              <a:t>Лидерскими навыками </a:t>
            </a:r>
            <a:r>
              <a:rPr lang="ru-RU" dirty="0">
                <a:solidFill>
                  <a:schemeClr val="bg1"/>
                </a:solidFill>
              </a:rPr>
              <a:t>и быть </a:t>
            </a:r>
            <a:r>
              <a:rPr lang="ru-RU" dirty="0" err="1">
                <a:solidFill>
                  <a:schemeClr val="bg1"/>
                </a:solidFill>
              </a:rPr>
              <a:t>проактивным</a:t>
            </a:r>
            <a:r>
              <a:rPr lang="ru-RU" dirty="0">
                <a:solidFill>
                  <a:schemeClr val="bg1"/>
                </a:solidFill>
              </a:rPr>
              <a:t>, т.к. тестирование очень часто пытаются оставить на потом.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ED7D31"/>
                </a:solidFill>
              </a:rPr>
              <a:t>знаниями о тестировании </a:t>
            </a:r>
            <a:r>
              <a:rPr lang="ru-RU" dirty="0">
                <a:solidFill>
                  <a:schemeClr val="bg1"/>
                </a:solidFill>
              </a:rPr>
              <a:t>в целом, тестовой документации, процессах тестирования, отчетности тестирования, подходах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Хорошими </a:t>
            </a:r>
            <a:r>
              <a:rPr lang="ru-RU" b="1" dirty="0">
                <a:solidFill>
                  <a:srgbClr val="ED7D31"/>
                </a:solidFill>
              </a:rPr>
              <a:t>знаниями правил разработки </a:t>
            </a:r>
            <a:r>
              <a:rPr lang="ru-RU" dirty="0">
                <a:solidFill>
                  <a:schemeClr val="bg1"/>
                </a:solidFill>
              </a:rPr>
              <a:t>ПО: </a:t>
            </a:r>
            <a:r>
              <a:rPr lang="ru-RU" dirty="0" err="1">
                <a:solidFill>
                  <a:schemeClr val="bg1"/>
                </a:solidFill>
              </a:rPr>
              <a:t>релизной</a:t>
            </a:r>
            <a:r>
              <a:rPr lang="ru-RU" dirty="0">
                <a:solidFill>
                  <a:schemeClr val="bg1"/>
                </a:solidFill>
              </a:rPr>
              <a:t> политики, политики </a:t>
            </a:r>
            <a:r>
              <a:rPr lang="ru-RU" dirty="0" err="1">
                <a:solidFill>
                  <a:schemeClr val="bg1"/>
                </a:solidFill>
              </a:rPr>
              <a:t>версионирования</a:t>
            </a:r>
            <a:r>
              <a:rPr lang="ru-RU" dirty="0">
                <a:solidFill>
                  <a:schemeClr val="bg1"/>
                </a:solidFill>
              </a:rPr>
              <a:t>, разбираться в процессах CI/CD и т. 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ED7D31"/>
                </a:solidFill>
              </a:rPr>
              <a:t>Понимание архитектуры </a:t>
            </a:r>
            <a:r>
              <a:rPr lang="en-US" b="1" dirty="0">
                <a:solidFill>
                  <a:srgbClr val="ED7D3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проектов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801950" y="249498"/>
            <a:ext cx="10801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Навыки Архитектора Качества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5B9AE1-FAAC-4429-B15D-D2065D900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801950" y="249498"/>
            <a:ext cx="10801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Задача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проекта: ПО для Умный дом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3C96E-E1FF-4CCD-ABDF-D7FF492DBF43}"/>
              </a:ext>
            </a:extLst>
          </p:cNvPr>
          <p:cNvSpPr txBox="1"/>
          <p:nvPr/>
        </p:nvSpPr>
        <p:spPr>
          <a:xfrm>
            <a:off x="409455" y="1165433"/>
            <a:ext cx="11373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chemeClr val="bg1"/>
                </a:solidFill>
              </a:rPr>
              <a:t>SmartSensor</a:t>
            </a:r>
            <a:r>
              <a:rPr lang="en-US" dirty="0">
                <a:solidFill>
                  <a:schemeClr val="bg1"/>
                </a:solidFill>
              </a:rPr>
              <a:t> Ltd.</a:t>
            </a:r>
            <a:r>
              <a:rPr lang="ru-RU" dirty="0">
                <a:solidFill>
                  <a:schemeClr val="bg1"/>
                </a:solidFill>
              </a:rPr>
              <a:t>- это новая растущая компания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Их основной бизнес – это разработка оборудования для «умного» дома (сенсоры, адаптеры, контролеры и т.п.)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Компания решила разработать свое собственное решение для «умного» дома.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Решение должно контролировать все сенсоры, сокеты, автоматизацию и вопросы безопасности и отсылать данные в облако. </a:t>
            </a:r>
          </a:p>
          <a:p>
            <a:r>
              <a:rPr lang="ru-RU" dirty="0">
                <a:solidFill>
                  <a:schemeClr val="bg1"/>
                </a:solidFill>
              </a:rPr>
              <a:t>Компания хочет использовать облачные мощности для аналитики и эффективной работы с ресурсами (мониторинг, обнаружение проблем, обновления).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ru-RU" dirty="0">
                <a:solidFill>
                  <a:schemeClr val="bg1"/>
                </a:solidFill>
              </a:rPr>
              <a:t>Пользователи должны иметь доступ к </a:t>
            </a:r>
            <a:r>
              <a:rPr lang="en-US" dirty="0" err="1">
                <a:solidFill>
                  <a:schemeClr val="bg1"/>
                </a:solidFill>
              </a:rPr>
              <a:t>SmartSensor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центр управления с разных устройств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ноутбук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мобильный телефон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планшет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и понимать эффективность решения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видеть аналитику и настраивать специальные правила для контролеров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как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выключать свет если нету движения в течении 10 сек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r>
              <a:rPr lang="ru-RU" dirty="0">
                <a:solidFill>
                  <a:schemeClr val="bg1"/>
                </a:solidFill>
              </a:rPr>
              <a:t>У системы должно быть минимальным время простоя.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Один из критичных вопросов – это вопрос безопасности потому что потенциально должна быть возможность подключать дополнительные системы.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Ожидаемый уровень нагрузки – это работа с 10.000 домов в год по всей Европе в течении года и прирост в 5000 в течении года.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EF202CA-A44D-4F5C-95FC-BBB194523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4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536876" y="213977"/>
            <a:ext cx="10671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Взгляд Архитектора Решение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3D2FB-8729-431D-A4FF-7DF155532990}"/>
              </a:ext>
            </a:extLst>
          </p:cNvPr>
          <p:cNvSpPr txBox="1"/>
          <p:nvPr/>
        </p:nvSpPr>
        <p:spPr>
          <a:xfrm>
            <a:off x="469427" y="1073740"/>
            <a:ext cx="5215468" cy="626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Функциональные требования</a:t>
            </a:r>
            <a:endParaRPr lang="en-US" sz="2400" dirty="0">
              <a:solidFill>
                <a:schemeClr val="bg1"/>
              </a:solidFill>
            </a:endParaRPr>
          </a:p>
          <a:p>
            <a:pPr marL="304792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приложения в облаке</a:t>
            </a:r>
          </a:p>
          <a:p>
            <a:pPr marL="761981" lvl="1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web-</a:t>
            </a:r>
            <a:r>
              <a:rPr lang="ru-RU" dirty="0">
                <a:solidFill>
                  <a:schemeClr val="bg1"/>
                </a:solidFill>
              </a:rPr>
              <a:t>приложения</a:t>
            </a:r>
            <a:endParaRPr lang="en-US" dirty="0">
              <a:solidFill>
                <a:schemeClr val="bg1"/>
              </a:solidFill>
            </a:endParaRP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HUB</a:t>
            </a:r>
            <a:r>
              <a:rPr lang="ru-RU" dirty="0">
                <a:solidFill>
                  <a:schemeClr val="bg1"/>
                </a:solidFill>
              </a:rPr>
              <a:t> системы</a:t>
            </a:r>
          </a:p>
          <a:p>
            <a:pPr marL="761981" lvl="1" indent="-304792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back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end</a:t>
            </a:r>
            <a:r>
              <a:rPr lang="ru-RU" dirty="0">
                <a:solidFill>
                  <a:schemeClr val="bg1"/>
                </a:solidFill>
              </a:rPr>
              <a:t> системы</a:t>
            </a:r>
          </a:p>
          <a:p>
            <a:pPr marL="761981" lvl="1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front-end </a:t>
            </a:r>
            <a:r>
              <a:rPr lang="ru-RU" dirty="0">
                <a:solidFill>
                  <a:schemeClr val="bg1"/>
                </a:solidFill>
              </a:rPr>
              <a:t>системы</a:t>
            </a: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Для приложения для мобильного/планшета</a:t>
            </a:r>
            <a:endParaRPr lang="en-US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Нефункциональные требования</a:t>
            </a:r>
            <a:endParaRPr lang="ru-RU" sz="2400" cap="all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ограничения</a:t>
            </a:r>
            <a:endParaRPr lang="en-US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утверждения</a:t>
            </a: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атрибуты качества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Нагрузка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Безопасность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Доступность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…</a:t>
            </a:r>
          </a:p>
          <a:p>
            <a:pPr marL="914389" lvl="1" indent="-457189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endParaRPr lang="en-US" sz="2400" cap="all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4C62E-577D-44A5-961D-1AABDA3D5A7F}"/>
              </a:ext>
            </a:extLst>
          </p:cNvPr>
          <p:cNvSpPr txBox="1"/>
          <p:nvPr/>
        </p:nvSpPr>
        <p:spPr>
          <a:xfrm>
            <a:off x="6330714" y="1182155"/>
            <a:ext cx="52154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SmartSensor</a:t>
            </a:r>
            <a:r>
              <a:rPr lang="en-US" sz="1400" dirty="0">
                <a:solidFill>
                  <a:schemeClr val="bg1"/>
                </a:solidFill>
              </a:rPr>
              <a:t> Ltd. is a growing startup company. It is main business is manufacture of hardware components for smart house (sensors, adapters, controllers etc.). Recently, company decided to develop own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smart house solution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 solution should be able to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control all sensors</a:t>
            </a:r>
            <a:r>
              <a:rPr lang="en-US" sz="1400" dirty="0">
                <a:solidFill>
                  <a:schemeClr val="bg1"/>
                </a:solidFill>
              </a:rPr>
              <a:t>, sockets, automation and security aspects of the house and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send all data to the cloud</a:t>
            </a:r>
            <a:r>
              <a:rPr lang="en-US" sz="1400" dirty="0">
                <a:solidFill>
                  <a:schemeClr val="bg1"/>
                </a:solidFill>
              </a:rPr>
              <a:t>. Company wants to utilize cloud capabilities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for analytic </a:t>
            </a:r>
            <a:r>
              <a:rPr lang="en-US" sz="1400" dirty="0">
                <a:solidFill>
                  <a:schemeClr val="bg1"/>
                </a:solidFill>
              </a:rPr>
              <a:t>and effective house resource management (monitoring, problems detection, firmware updates).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Users should be able to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access </a:t>
            </a:r>
            <a:r>
              <a:rPr lang="en-US" sz="1400" dirty="0" err="1">
                <a:solidFill>
                  <a:schemeClr val="bg1"/>
                </a:solidFill>
                <a:highlight>
                  <a:srgbClr val="C0C0C0"/>
                </a:highlight>
              </a:rPr>
              <a:t>SmartSensor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 Control Center </a:t>
            </a:r>
            <a:r>
              <a:rPr lang="en-US" sz="1400" dirty="0">
                <a:solidFill>
                  <a:schemeClr val="bg1"/>
                </a:solidFill>
              </a:rPr>
              <a:t>from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different devices (desktop, smartphone, tablet</a:t>
            </a:r>
            <a:r>
              <a:rPr lang="en-US" sz="1400" dirty="0">
                <a:solidFill>
                  <a:schemeClr val="bg1"/>
                </a:solidFill>
              </a:rPr>
              <a:t>) and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understand efficiency of the house, see analytic</a:t>
            </a:r>
            <a:r>
              <a:rPr lang="en-US" sz="1400" dirty="0">
                <a:solidFill>
                  <a:schemeClr val="bg1"/>
                </a:solidFill>
              </a:rPr>
              <a:t> and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configure special rules for controllers</a:t>
            </a:r>
            <a:r>
              <a:rPr lang="en-US" sz="1400" dirty="0">
                <a:solidFill>
                  <a:schemeClr val="bg1"/>
                </a:solidFill>
              </a:rPr>
              <a:t> (like switch off lights if there is no movement for 10 seconds).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System should be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available with minimal downtime</a:t>
            </a:r>
            <a:r>
              <a:rPr lang="en-US" sz="1400" dirty="0">
                <a:solidFill>
                  <a:schemeClr val="bg1"/>
                </a:solidFill>
              </a:rPr>
              <a:t>. The most critical aspect if the system is a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security,</a:t>
            </a:r>
            <a:r>
              <a:rPr lang="en-US" sz="1400" dirty="0">
                <a:solidFill>
                  <a:schemeClr val="bg1"/>
                </a:solidFill>
              </a:rPr>
              <a:t> because it potentially provides access to the most of the home's systems. We expect good level of performance to handle </a:t>
            </a:r>
            <a:r>
              <a:rPr lang="en-US" sz="1400" dirty="0">
                <a:solidFill>
                  <a:schemeClr val="bg1"/>
                </a:solidFill>
                <a:highlight>
                  <a:srgbClr val="C0C0C0"/>
                </a:highlight>
              </a:rPr>
              <a:t>10.000 of houses across Europe in one year, with 5000 annual grow rate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8861CC-DE41-4009-9BDF-152327E1C643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1753299"/>
            <a:ext cx="4647502" cy="142614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16B170-CDE2-4711-8C74-32D11164B5EF}"/>
              </a:ext>
            </a:extLst>
          </p:cNvPr>
          <p:cNvCxnSpPr>
            <a:cxnSpLocks/>
          </p:cNvCxnSpPr>
          <p:nvPr/>
        </p:nvCxnSpPr>
        <p:spPr>
          <a:xfrm flipH="1" flipV="1">
            <a:off x="3879543" y="2485748"/>
            <a:ext cx="2515161" cy="342796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1948C4-7101-49C8-B0F7-BCBC701BACB4}"/>
              </a:ext>
            </a:extLst>
          </p:cNvPr>
          <p:cNvCxnSpPr>
            <a:cxnSpLocks/>
          </p:cNvCxnSpPr>
          <p:nvPr/>
        </p:nvCxnSpPr>
        <p:spPr>
          <a:xfrm flipH="1" flipV="1">
            <a:off x="5353235" y="3160451"/>
            <a:ext cx="2951867" cy="405709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537713-9FF7-41BE-AFAF-951D47D1230D}"/>
              </a:ext>
            </a:extLst>
          </p:cNvPr>
          <p:cNvCxnSpPr>
            <a:cxnSpLocks/>
          </p:cNvCxnSpPr>
          <p:nvPr/>
        </p:nvCxnSpPr>
        <p:spPr>
          <a:xfrm flipH="1" flipV="1">
            <a:off x="2681416" y="4029457"/>
            <a:ext cx="5176329" cy="792479"/>
          </a:xfrm>
          <a:prstGeom prst="straightConnector1">
            <a:avLst/>
          </a:prstGeom>
          <a:ln>
            <a:solidFill>
              <a:srgbClr val="ED7D3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B857CC-0D0B-4E65-8CB1-3EA756161B91}"/>
              </a:ext>
            </a:extLst>
          </p:cNvPr>
          <p:cNvCxnSpPr>
            <a:cxnSpLocks/>
          </p:cNvCxnSpPr>
          <p:nvPr/>
        </p:nvCxnSpPr>
        <p:spPr>
          <a:xfrm flipH="1" flipV="1">
            <a:off x="3113903" y="4609070"/>
            <a:ext cx="3216811" cy="117519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1ED04F-1562-4DEE-867B-651F17D43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23FF1E-087B-4F08-8C42-2D5010EB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76" y="1114161"/>
            <a:ext cx="6396977" cy="51962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1568920" y="122153"/>
            <a:ext cx="8762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Контекстная диаграмма от </a:t>
            </a:r>
            <a:r>
              <a:rPr lang="en-US" sz="4400" b="1" dirty="0">
                <a:solidFill>
                  <a:prstClr val="white"/>
                </a:solidFill>
              </a:rPr>
              <a:t>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9D2DF-B373-4980-986A-EC81783690EE}"/>
              </a:ext>
            </a:extLst>
          </p:cNvPr>
          <p:cNvSpPr/>
          <p:nvPr/>
        </p:nvSpPr>
        <p:spPr>
          <a:xfrm>
            <a:off x="2570376" y="928656"/>
            <a:ext cx="2330098" cy="2045364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D622CB-D572-41BE-A834-DA7277124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1848045" y="188376"/>
            <a:ext cx="88655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Контекстная диаграмма взгляд тестировщика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5107E-97D5-4125-A4EF-E7C37921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68" y="1022501"/>
            <a:ext cx="6680969" cy="5723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99ACA-9C4E-4A5A-96B2-983E400867AC}"/>
              </a:ext>
            </a:extLst>
          </p:cNvPr>
          <p:cNvSpPr txBox="1"/>
          <p:nvPr/>
        </p:nvSpPr>
        <p:spPr>
          <a:xfrm>
            <a:off x="6960182" y="1974328"/>
            <a:ext cx="49487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Необходимо разработать: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Эмуляторы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датчиков дома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Эмулятор сервисной компании</a:t>
            </a:r>
          </a:p>
          <a:p>
            <a:pPr marL="342900" indent="-342900">
              <a:buAutoNum type="arabicPeriod"/>
            </a:pPr>
            <a:r>
              <a:rPr lang="ru-RU" sz="2400" dirty="0" err="1">
                <a:solidFill>
                  <a:schemeClr val="bg1"/>
                </a:solidFill>
              </a:rPr>
              <a:t>Автотесты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API</a:t>
            </a:r>
          </a:p>
          <a:p>
            <a:pPr marL="342900" indent="-342900">
              <a:buAutoNum type="arabicPeriod"/>
            </a:pPr>
            <a:r>
              <a:rPr lang="ru-RU" sz="2400" dirty="0" err="1">
                <a:solidFill>
                  <a:schemeClr val="bg1"/>
                </a:solidFill>
              </a:rPr>
              <a:t>Автотесты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UI</a:t>
            </a:r>
            <a:endParaRPr lang="ru-RU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33EE95-F4DD-4A7C-B049-74D312714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0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2325768" y="225600"/>
            <a:ext cx="8147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Контекстная диаграмма взгляд </a:t>
            </a:r>
            <a:r>
              <a:rPr lang="en-US" sz="4400" b="1" dirty="0">
                <a:solidFill>
                  <a:prstClr val="white"/>
                </a:solidFill>
              </a:rPr>
              <a:t>QA lead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5107E-97D5-4125-A4EF-E7C37921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93" y="1093522"/>
            <a:ext cx="6680969" cy="5723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C16320-138F-4332-B856-4F021FB7E447}"/>
              </a:ext>
            </a:extLst>
          </p:cNvPr>
          <p:cNvSpPr txBox="1"/>
          <p:nvPr/>
        </p:nvSpPr>
        <p:spPr>
          <a:xfrm>
            <a:off x="7562041" y="1453115"/>
            <a:ext cx="4346932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Накладные расходы:</a:t>
            </a:r>
            <a:endParaRPr lang="en-US" sz="1467" b="1" dirty="0">
              <a:solidFill>
                <a:schemeClr val="bg1"/>
              </a:solidFill>
            </a:endParaRPr>
          </a:p>
          <a:p>
            <a:r>
              <a:rPr lang="ru-RU" sz="1467" dirty="0">
                <a:solidFill>
                  <a:schemeClr val="bg1"/>
                </a:solidFill>
              </a:rPr>
              <a:t>1 разработчик </a:t>
            </a:r>
            <a:r>
              <a:rPr lang="en-US" sz="1467" dirty="0">
                <a:solidFill>
                  <a:schemeClr val="bg1"/>
                </a:solidFill>
              </a:rPr>
              <a:t>API</a:t>
            </a:r>
            <a:r>
              <a:rPr lang="ru-RU" sz="1467" dirty="0">
                <a:solidFill>
                  <a:schemeClr val="bg1"/>
                </a:solidFill>
              </a:rPr>
              <a:t> авто-тестов</a:t>
            </a:r>
          </a:p>
          <a:p>
            <a:r>
              <a:rPr lang="ru-RU" sz="1467" dirty="0">
                <a:solidFill>
                  <a:schemeClr val="bg1"/>
                </a:solidFill>
              </a:rPr>
              <a:t>1 разработчики </a:t>
            </a:r>
            <a:r>
              <a:rPr lang="en-US" sz="1467" dirty="0">
                <a:solidFill>
                  <a:schemeClr val="bg1"/>
                </a:solidFill>
              </a:rPr>
              <a:t>UI</a:t>
            </a:r>
            <a:r>
              <a:rPr lang="ru-RU" sz="1467" dirty="0">
                <a:solidFill>
                  <a:schemeClr val="bg1"/>
                </a:solidFill>
              </a:rPr>
              <a:t> авто-тестов</a:t>
            </a:r>
          </a:p>
          <a:p>
            <a:r>
              <a:rPr lang="ru-RU" sz="1467" dirty="0">
                <a:solidFill>
                  <a:schemeClr val="bg1"/>
                </a:solidFill>
              </a:rPr>
              <a:t>1 разработчик для эмулятор</a:t>
            </a:r>
          </a:p>
          <a:p>
            <a:r>
              <a:rPr lang="ru-RU" sz="1467" dirty="0">
                <a:solidFill>
                  <a:schemeClr val="bg1"/>
                </a:solidFill>
              </a:rPr>
              <a:t>1 функциональный тестировщик</a:t>
            </a:r>
          </a:p>
          <a:p>
            <a:r>
              <a:rPr lang="ru-RU" sz="1467" dirty="0">
                <a:solidFill>
                  <a:schemeClr val="bg1"/>
                </a:solidFill>
              </a:rPr>
              <a:t>1 </a:t>
            </a:r>
            <a:r>
              <a:rPr lang="en-US" sz="1467" dirty="0" err="1">
                <a:solidFill>
                  <a:schemeClr val="bg1"/>
                </a:solidFill>
              </a:rPr>
              <a:t>devops</a:t>
            </a:r>
            <a:r>
              <a:rPr lang="ru-RU" sz="1467" dirty="0">
                <a:solidFill>
                  <a:schemeClr val="bg1"/>
                </a:solidFill>
              </a:rPr>
              <a:t> для интеграции с </a:t>
            </a:r>
            <a:r>
              <a:rPr lang="en-US" sz="1467" dirty="0">
                <a:solidFill>
                  <a:schemeClr val="bg1"/>
                </a:solidFill>
              </a:rPr>
              <a:t>CI</a:t>
            </a:r>
            <a:endParaRPr lang="ru-RU" sz="1467" dirty="0">
              <a:solidFill>
                <a:schemeClr val="bg1"/>
              </a:solidFill>
            </a:endParaRPr>
          </a:p>
          <a:p>
            <a:r>
              <a:rPr lang="ru-RU" sz="1467" dirty="0">
                <a:solidFill>
                  <a:schemeClr val="bg1"/>
                </a:solidFill>
              </a:rPr>
              <a:t>1 тестировщик по нагрузочному тестированию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CC812-829B-49D8-8D8D-81BAE27929DC}"/>
              </a:ext>
            </a:extLst>
          </p:cNvPr>
          <p:cNvSpPr txBox="1"/>
          <p:nvPr/>
        </p:nvSpPr>
        <p:spPr>
          <a:xfrm>
            <a:off x="9375052" y="3919629"/>
            <a:ext cx="2816948" cy="25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Документация:</a:t>
            </a:r>
            <a:endParaRPr lang="en-US" sz="1467" b="1" dirty="0">
              <a:solidFill>
                <a:schemeClr val="bg1"/>
              </a:solidFill>
            </a:endParaRPr>
          </a:p>
          <a:p>
            <a:r>
              <a:rPr lang="ru-RU" sz="1467" dirty="0">
                <a:solidFill>
                  <a:schemeClr val="bg1"/>
                </a:solidFill>
              </a:rPr>
              <a:t>Стратегия тестирования</a:t>
            </a:r>
          </a:p>
          <a:p>
            <a:r>
              <a:rPr lang="ru-RU" sz="1467" dirty="0">
                <a:solidFill>
                  <a:schemeClr val="bg1"/>
                </a:solidFill>
              </a:rPr>
              <a:t>Покрытие тестирования</a:t>
            </a:r>
          </a:p>
          <a:p>
            <a:r>
              <a:rPr lang="ru-RU" sz="1467" dirty="0">
                <a:solidFill>
                  <a:schemeClr val="bg1"/>
                </a:solidFill>
              </a:rPr>
              <a:t>Планы тестирования для: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bg1"/>
                </a:solidFill>
              </a:rPr>
              <a:t>Cloud </a:t>
            </a:r>
            <a:r>
              <a:rPr lang="ru-RU" sz="1467" dirty="0">
                <a:solidFill>
                  <a:schemeClr val="bg1"/>
                </a:solidFill>
              </a:rPr>
              <a:t>системы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bg1"/>
                </a:solidFill>
              </a:rPr>
              <a:t>HUB</a:t>
            </a:r>
            <a:r>
              <a:rPr lang="ru-RU" sz="1467" dirty="0">
                <a:solidFill>
                  <a:schemeClr val="bg1"/>
                </a:solidFill>
              </a:rPr>
              <a:t> системы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ru-RU" sz="1467" dirty="0">
              <a:solidFill>
                <a:schemeClr val="bg1"/>
              </a:solidFill>
            </a:endParaRPr>
          </a:p>
          <a:p>
            <a:r>
              <a:rPr lang="ru-RU" sz="1467" dirty="0">
                <a:solidFill>
                  <a:schemeClr val="bg1"/>
                </a:solidFill>
              </a:rPr>
              <a:t>Описание: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schemeClr val="bg1"/>
                </a:solidFill>
              </a:rPr>
              <a:t>e2e</a:t>
            </a:r>
            <a:r>
              <a:rPr lang="ru-RU" sz="1467" dirty="0">
                <a:solidFill>
                  <a:schemeClr val="bg1"/>
                </a:solidFill>
              </a:rPr>
              <a:t> тестов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chemeClr val="bg1"/>
                </a:solidFill>
              </a:rPr>
              <a:t>интеграционных тестов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67" dirty="0">
                <a:solidFill>
                  <a:schemeClr val="bg1"/>
                </a:solidFill>
              </a:rPr>
              <a:t>функциональных тестов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27988-C5EB-4DF2-B22C-14F6DE67992D}"/>
              </a:ext>
            </a:extLst>
          </p:cNvPr>
          <p:cNvSpPr txBox="1"/>
          <p:nvPr/>
        </p:nvSpPr>
        <p:spPr>
          <a:xfrm>
            <a:off x="156949" y="2388278"/>
            <a:ext cx="247548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Анализ результатов тестировании работа с багами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43E3C-4189-41E1-A1D1-53AA54B520F5}"/>
              </a:ext>
            </a:extLst>
          </p:cNvPr>
          <p:cNvSpPr txBox="1"/>
          <p:nvPr/>
        </p:nvSpPr>
        <p:spPr>
          <a:xfrm>
            <a:off x="232322" y="3429000"/>
            <a:ext cx="2475485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Нагрузочное тестирование: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Ресурсы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Окружение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… 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F0D62-4DD0-44CD-917A-61BB7106896F}"/>
              </a:ext>
            </a:extLst>
          </p:cNvPr>
          <p:cNvSpPr txBox="1"/>
          <p:nvPr/>
        </p:nvSpPr>
        <p:spPr>
          <a:xfrm>
            <a:off x="156949" y="1129907"/>
            <a:ext cx="2475485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Разбиение тестов по </a:t>
            </a:r>
            <a:r>
              <a:rPr lang="en-US" sz="1467" b="1" dirty="0">
                <a:solidFill>
                  <a:schemeClr val="bg1"/>
                </a:solidFill>
              </a:rPr>
              <a:t>suits</a:t>
            </a:r>
          </a:p>
          <a:p>
            <a:pPr marL="342900" indent="-342900"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По типу тестирования</a:t>
            </a:r>
          </a:p>
          <a:p>
            <a:pPr marL="342900" indent="-342900"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По фичам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3FD52-9E8E-4538-B9BD-3EA9279B50A2}"/>
              </a:ext>
            </a:extLst>
          </p:cNvPr>
          <p:cNvSpPr txBox="1"/>
          <p:nvPr/>
        </p:nvSpPr>
        <p:spPr>
          <a:xfrm>
            <a:off x="208441" y="4840317"/>
            <a:ext cx="2212957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7" b="1" dirty="0">
                <a:solidFill>
                  <a:schemeClr val="bg1"/>
                </a:solidFill>
              </a:rPr>
              <a:t>Функциональное тестирование </a:t>
            </a:r>
            <a:r>
              <a:rPr lang="en-US" sz="1467" b="1" dirty="0">
                <a:solidFill>
                  <a:schemeClr val="bg1"/>
                </a:solidFill>
              </a:rPr>
              <a:t>UI</a:t>
            </a:r>
            <a:endParaRPr lang="ru-RU" sz="1467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Ресурсы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Окружение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67" dirty="0">
                <a:solidFill>
                  <a:schemeClr val="bg1"/>
                </a:solidFill>
              </a:rPr>
              <a:t>… </a:t>
            </a:r>
            <a:endParaRPr lang="en-US" sz="1467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E0E572-BF99-4E5B-8DC6-85BF77ECF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57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AF9CB-0E13-4FF1-807F-86A6C05B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810"/>
          <a:stretch/>
        </p:blipFill>
        <p:spPr>
          <a:xfrm>
            <a:off x="0" y="24714"/>
            <a:ext cx="12191999" cy="6454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582925" y="170405"/>
            <a:ext cx="10671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useo Sans Cyrl 700" panose="02000000000000000000" pitchFamily="2" charset="-52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Взгляд Архитектора Качества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3D2FB-8729-431D-A4FF-7DF155532990}"/>
              </a:ext>
            </a:extLst>
          </p:cNvPr>
          <p:cNvSpPr txBox="1"/>
          <p:nvPr/>
        </p:nvSpPr>
        <p:spPr>
          <a:xfrm>
            <a:off x="469427" y="1073740"/>
            <a:ext cx="5215468" cy="66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SA: </a:t>
            </a:r>
            <a:r>
              <a:rPr lang="ru-RU" sz="2400" dirty="0">
                <a:solidFill>
                  <a:schemeClr val="bg1"/>
                </a:solidFill>
              </a:rPr>
              <a:t>Функциональные требования</a:t>
            </a:r>
            <a:endParaRPr lang="en-US" sz="2400" dirty="0">
              <a:solidFill>
                <a:schemeClr val="bg1"/>
              </a:solidFill>
            </a:endParaRPr>
          </a:p>
          <a:p>
            <a:pPr marL="304792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приложения в облаке</a:t>
            </a:r>
          </a:p>
          <a:p>
            <a:pPr marL="761981" lvl="1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web-</a:t>
            </a:r>
            <a:r>
              <a:rPr lang="ru-RU" dirty="0">
                <a:solidFill>
                  <a:schemeClr val="bg1"/>
                </a:solidFill>
              </a:rPr>
              <a:t>приложения</a:t>
            </a:r>
            <a:endParaRPr lang="en-US" dirty="0">
              <a:solidFill>
                <a:schemeClr val="bg1"/>
              </a:solidFill>
            </a:endParaRP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HUB</a:t>
            </a:r>
            <a:r>
              <a:rPr lang="ru-RU" dirty="0">
                <a:solidFill>
                  <a:schemeClr val="bg1"/>
                </a:solidFill>
              </a:rPr>
              <a:t> системы</a:t>
            </a:r>
          </a:p>
          <a:p>
            <a:pPr marL="761981" lvl="1" indent="-304792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back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end</a:t>
            </a:r>
            <a:r>
              <a:rPr lang="ru-RU" dirty="0">
                <a:solidFill>
                  <a:schemeClr val="bg1"/>
                </a:solidFill>
              </a:rPr>
              <a:t> системы</a:t>
            </a:r>
          </a:p>
          <a:p>
            <a:pPr marL="761981" lvl="1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front-end </a:t>
            </a:r>
            <a:r>
              <a:rPr lang="ru-RU" dirty="0">
                <a:solidFill>
                  <a:schemeClr val="bg1"/>
                </a:solidFill>
              </a:rPr>
              <a:t>системы</a:t>
            </a: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Для приложения для мобильного/планшета</a:t>
            </a:r>
            <a:endParaRPr lang="en-US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Нефункциональные требования</a:t>
            </a:r>
            <a:endParaRPr lang="ru-RU" sz="2400" cap="all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Ограничения</a:t>
            </a:r>
          </a:p>
          <a:p>
            <a:pPr marL="457189" indent="-457189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Утверждения</a:t>
            </a:r>
          </a:p>
          <a:p>
            <a:pPr marL="457189" indent="-457189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Атрибуты качества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Нагрузка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Безопасность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Доступность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…</a:t>
            </a:r>
          </a:p>
          <a:p>
            <a:pPr marL="914389" lvl="1" indent="-457189">
              <a:buAutoNum type="arabicPeriod"/>
            </a:pPr>
            <a:endParaRPr lang="ru-RU" cap="all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endParaRPr lang="en-US" sz="2400" cap="all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E9DF0-EC2A-438B-AD7F-052CD0B312C3}"/>
              </a:ext>
            </a:extLst>
          </p:cNvPr>
          <p:cNvSpPr/>
          <p:nvPr/>
        </p:nvSpPr>
        <p:spPr>
          <a:xfrm>
            <a:off x="6450284" y="1083590"/>
            <a:ext cx="5025735" cy="5560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QA: </a:t>
            </a:r>
            <a:r>
              <a:rPr lang="ru-RU" sz="2400" dirty="0">
                <a:solidFill>
                  <a:schemeClr val="bg1"/>
                </a:solidFill>
              </a:rPr>
              <a:t>Методы тестирования</a:t>
            </a:r>
            <a:endParaRPr lang="en-US" sz="2400" dirty="0">
              <a:solidFill>
                <a:schemeClr val="bg1"/>
              </a:solidFill>
            </a:endParaRPr>
          </a:p>
          <a:p>
            <a:pPr marL="304792" indent="-304792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Для приложения в облаке</a:t>
            </a:r>
          </a:p>
          <a:p>
            <a:pPr marL="761981" lvl="1" indent="-304792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UI </a:t>
            </a:r>
            <a:r>
              <a:rPr lang="ru-RU" dirty="0">
                <a:solidFill>
                  <a:schemeClr val="bg1"/>
                </a:solidFill>
              </a:rPr>
              <a:t>тестирование</a:t>
            </a:r>
            <a:endParaRPr lang="en-US" dirty="0">
              <a:solidFill>
                <a:schemeClr val="bg1"/>
              </a:solidFill>
            </a:endParaRP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en-US" dirty="0">
                <a:solidFill>
                  <a:schemeClr val="bg1"/>
                </a:solidFill>
              </a:rPr>
              <a:t>HUB</a:t>
            </a:r>
            <a:r>
              <a:rPr lang="ru-RU" dirty="0">
                <a:solidFill>
                  <a:schemeClr val="bg1"/>
                </a:solidFill>
              </a:rPr>
              <a:t> системы</a:t>
            </a:r>
          </a:p>
          <a:p>
            <a:pPr marL="761981" lvl="1" indent="-304792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API </a:t>
            </a:r>
            <a:r>
              <a:rPr lang="ru-RU" dirty="0">
                <a:solidFill>
                  <a:schemeClr val="bg1"/>
                </a:solidFill>
              </a:rPr>
              <a:t>тестирование</a:t>
            </a:r>
          </a:p>
          <a:p>
            <a:pPr marL="761981" lvl="1" indent="-304792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UI </a:t>
            </a:r>
            <a:r>
              <a:rPr lang="ru-RU" dirty="0">
                <a:solidFill>
                  <a:schemeClr val="bg1"/>
                </a:solidFill>
              </a:rPr>
              <a:t>тестирование</a:t>
            </a:r>
            <a:endParaRPr lang="en-US" dirty="0">
              <a:solidFill>
                <a:schemeClr val="bg1"/>
              </a:solidFill>
            </a:endParaRPr>
          </a:p>
          <a:p>
            <a:pPr marL="304792" indent="-304792">
              <a:buAutoNum type="arabicPeriod" startAt="2"/>
            </a:pPr>
            <a:r>
              <a:rPr lang="ru-RU" dirty="0">
                <a:solidFill>
                  <a:schemeClr val="bg1"/>
                </a:solidFill>
              </a:rPr>
              <a:t>Тестирование мобильных приложений</a:t>
            </a:r>
            <a:endParaRPr lang="en-US" dirty="0">
              <a:solidFill>
                <a:schemeClr val="bg1"/>
              </a:solidFill>
            </a:endParaRPr>
          </a:p>
          <a:p>
            <a:endParaRPr lang="en-US" sz="1333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Нефункциональные требования</a:t>
            </a:r>
            <a:endParaRPr lang="ru-RU" sz="2400" cap="all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Проверка применение всех ограничений</a:t>
            </a:r>
          </a:p>
          <a:p>
            <a:pPr marL="457189" indent="-457189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457189" indent="-457189"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Проверка применение всех утверждений</a:t>
            </a:r>
          </a:p>
          <a:p>
            <a:pPr marL="457189" indent="-457189"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Атрибуты качества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Нагрузочное тестирование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Тестирование безопасности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Тестирования стабильности</a:t>
            </a:r>
          </a:p>
          <a:p>
            <a:pPr marL="914389" lvl="1" indent="-457189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…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4770DB-F04F-4D41-A2A2-26EE4F7FC45C}"/>
              </a:ext>
            </a:extLst>
          </p:cNvPr>
          <p:cNvCxnSpPr>
            <a:cxnSpLocks/>
          </p:cNvCxnSpPr>
          <p:nvPr/>
        </p:nvCxnSpPr>
        <p:spPr>
          <a:xfrm flipH="1">
            <a:off x="3696789" y="1887583"/>
            <a:ext cx="3213463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A89BC-6088-49F0-8AC3-7D6E0DC7747F}"/>
              </a:ext>
            </a:extLst>
          </p:cNvPr>
          <p:cNvCxnSpPr>
            <a:cxnSpLocks/>
          </p:cNvCxnSpPr>
          <p:nvPr/>
        </p:nvCxnSpPr>
        <p:spPr>
          <a:xfrm flipH="1">
            <a:off x="3744686" y="2471058"/>
            <a:ext cx="3213463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8B19FB-6B93-4245-9680-3CF3BB7CECE9}"/>
              </a:ext>
            </a:extLst>
          </p:cNvPr>
          <p:cNvCxnSpPr>
            <a:cxnSpLocks/>
          </p:cNvCxnSpPr>
          <p:nvPr/>
        </p:nvCxnSpPr>
        <p:spPr>
          <a:xfrm flipH="1">
            <a:off x="5584371" y="3026228"/>
            <a:ext cx="920932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A2E279-4393-4324-B9D5-F068AFA6DD50}"/>
              </a:ext>
            </a:extLst>
          </p:cNvPr>
          <p:cNvCxnSpPr>
            <a:cxnSpLocks/>
          </p:cNvCxnSpPr>
          <p:nvPr/>
        </p:nvCxnSpPr>
        <p:spPr>
          <a:xfrm flipH="1">
            <a:off x="2534194" y="3863806"/>
            <a:ext cx="3916091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48C16-8CEC-4079-8DF2-BAAF3836D301}"/>
              </a:ext>
            </a:extLst>
          </p:cNvPr>
          <p:cNvCxnSpPr>
            <a:cxnSpLocks/>
          </p:cNvCxnSpPr>
          <p:nvPr/>
        </p:nvCxnSpPr>
        <p:spPr>
          <a:xfrm flipH="1">
            <a:off x="2991395" y="5222966"/>
            <a:ext cx="3860074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186A28-4049-4950-B686-5EDF3A0288AD}"/>
              </a:ext>
            </a:extLst>
          </p:cNvPr>
          <p:cNvCxnSpPr>
            <a:cxnSpLocks/>
          </p:cNvCxnSpPr>
          <p:nvPr/>
        </p:nvCxnSpPr>
        <p:spPr>
          <a:xfrm flipH="1">
            <a:off x="2991396" y="5490754"/>
            <a:ext cx="3860073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A25D4-9E8F-49CE-BDD1-E334F7F6478A}"/>
              </a:ext>
            </a:extLst>
          </p:cNvPr>
          <p:cNvCxnSpPr>
            <a:cxnSpLocks/>
          </p:cNvCxnSpPr>
          <p:nvPr/>
        </p:nvCxnSpPr>
        <p:spPr>
          <a:xfrm flipH="1">
            <a:off x="2991395" y="5773783"/>
            <a:ext cx="3860074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7853F8-22A9-4A16-8459-8D13A16D700A}"/>
              </a:ext>
            </a:extLst>
          </p:cNvPr>
          <p:cNvCxnSpPr>
            <a:cxnSpLocks/>
          </p:cNvCxnSpPr>
          <p:nvPr/>
        </p:nvCxnSpPr>
        <p:spPr>
          <a:xfrm flipH="1">
            <a:off x="2534194" y="4382242"/>
            <a:ext cx="3971109" cy="0"/>
          </a:xfrm>
          <a:prstGeom prst="straightConnector1">
            <a:avLst/>
          </a:prstGeom>
          <a:ln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08F486-B1EF-4B62-A263-1022D55A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endParaRPr lang="en-US" sz="1400">
              <a:solidFill>
                <a:srgbClr val="464547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endParaRPr lang="en-US" sz="1400">
              <a:solidFill>
                <a:srgbClr val="464547"/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00628-A491-454A-A0E2-E9BB21E3E040}"/>
              </a:ext>
            </a:extLst>
          </p:cNvPr>
          <p:cNvSpPr txBox="1"/>
          <p:nvPr/>
        </p:nvSpPr>
        <p:spPr>
          <a:xfrm>
            <a:off x="887307" y="1476361"/>
            <a:ext cx="10681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Quality Architect</a:t>
            </a:r>
            <a:r>
              <a:rPr lang="ru-RU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chemeClr val="bg1"/>
                </a:solidFill>
              </a:rPr>
              <a:t>QA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– Архитектор Качества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Solution Architect (SA) – </a:t>
            </a:r>
            <a:r>
              <a:rPr lang="ru-RU" sz="3200" dirty="0">
                <a:solidFill>
                  <a:schemeClr val="bg1"/>
                </a:solidFill>
              </a:rPr>
              <a:t>Архитектор Решений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Business Analytic (BA) - </a:t>
            </a:r>
            <a:r>
              <a:rPr lang="ru-RU" sz="3200" dirty="0">
                <a:solidFill>
                  <a:schemeClr val="bg1"/>
                </a:solidFill>
              </a:rPr>
              <a:t>Бизнес Аналитик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Lead (Test, Dev) </a:t>
            </a:r>
            <a:r>
              <a:rPr lang="ru-RU" sz="32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руководитель тестирования/разработки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2515482" y="249498"/>
            <a:ext cx="6565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Словарь</a:t>
            </a:r>
            <a:endParaRPr lang="en-US" sz="4400" b="1" dirty="0">
              <a:solidFill>
                <a:prstClr val="white"/>
              </a:solidFill>
              <a:latin typeface="Museo Sans Cyrl 700" panose="02000000000000000000" pitchFamily="2" charset="-52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29F036-943A-40FA-AEAA-75D212A7A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0" y="-39801"/>
            <a:ext cx="11874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Контекстная диаграмма взгляд </a:t>
            </a:r>
          </a:p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Архитектора Качества</a:t>
            </a:r>
            <a:endParaRPr lang="en-US" sz="4400" b="1" dirty="0">
              <a:solidFill>
                <a:prstClr val="white"/>
              </a:solidFill>
              <a:latin typeface="Museo Sans Cyrl 700" panose="02000000000000000000" pitchFamily="2" charset="-5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5A884A-C213-4DCB-B5EE-831D3C694EB2}"/>
              </a:ext>
            </a:extLst>
          </p:cNvPr>
          <p:cNvSpPr txBox="1"/>
          <p:nvPr/>
        </p:nvSpPr>
        <p:spPr>
          <a:xfrm>
            <a:off x="432000" y="3046036"/>
            <a:ext cx="28630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HUB Backend</a:t>
            </a:r>
            <a:r>
              <a:rPr lang="ru-RU" sz="1100" dirty="0">
                <a:solidFill>
                  <a:schemeClr val="bg1"/>
                </a:solidFill>
              </a:rPr>
              <a:t>: </a:t>
            </a:r>
          </a:p>
          <a:p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. Как определить, что датчик сломался или провод обрезали? </a:t>
            </a:r>
          </a:p>
          <a:p>
            <a:r>
              <a:rPr lang="ru-RU" sz="1100" dirty="0">
                <a:solidFill>
                  <a:schemeClr val="bg1"/>
                </a:solidFill>
              </a:rPr>
              <a:t>2. Если </a:t>
            </a:r>
            <a:r>
              <a:rPr lang="en-US" sz="1100" dirty="0">
                <a:solidFill>
                  <a:schemeClr val="bg1"/>
                </a:solidFill>
              </a:rPr>
              <a:t>HUB</a:t>
            </a:r>
            <a:r>
              <a:rPr lang="ru-RU" sz="1100" dirty="0">
                <a:solidFill>
                  <a:schemeClr val="bg1"/>
                </a:solidFill>
              </a:rPr>
              <a:t>-</a:t>
            </a:r>
            <a:r>
              <a:rPr lang="ru-RU" sz="1100" dirty="0" err="1">
                <a:solidFill>
                  <a:schemeClr val="bg1"/>
                </a:solidFill>
              </a:rPr>
              <a:t>ов</a:t>
            </a:r>
            <a:r>
              <a:rPr lang="ru-RU" sz="1100" dirty="0">
                <a:solidFill>
                  <a:schemeClr val="bg1"/>
                </a:solidFill>
              </a:rPr>
              <a:t> несколько, то как проверить задержку синхронизации? </a:t>
            </a:r>
          </a:p>
          <a:p>
            <a:r>
              <a:rPr lang="ru-RU" sz="1100" dirty="0">
                <a:solidFill>
                  <a:schemeClr val="bg1"/>
                </a:solidFill>
              </a:rPr>
              <a:t>3. Какое масштабирование и проверить протокол </a:t>
            </a:r>
            <a:r>
              <a:rPr lang="en-US" sz="1100" dirty="0">
                <a:solidFill>
                  <a:schemeClr val="bg1"/>
                </a:solidFill>
              </a:rPr>
              <a:t>HUB</a:t>
            </a:r>
            <a:r>
              <a:rPr lang="ru-RU" sz="1100" dirty="0" err="1">
                <a:solidFill>
                  <a:schemeClr val="bg1"/>
                </a:solidFill>
              </a:rPr>
              <a:t>Ов</a:t>
            </a:r>
            <a:r>
              <a:rPr lang="ru-RU" sz="1100" dirty="0">
                <a:solidFill>
                  <a:schemeClr val="bg1"/>
                </a:solidFill>
              </a:rPr>
              <a:t>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1484987-3DBA-4007-975A-B21D58599F99}"/>
              </a:ext>
            </a:extLst>
          </p:cNvPr>
          <p:cNvSpPr txBox="1"/>
          <p:nvPr/>
        </p:nvSpPr>
        <p:spPr>
          <a:xfrm>
            <a:off x="432000" y="4937252"/>
            <a:ext cx="23700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HUB Frontend</a:t>
            </a:r>
            <a:r>
              <a:rPr lang="ru-RU" sz="1100" dirty="0">
                <a:solidFill>
                  <a:schemeClr val="bg1"/>
                </a:solidFill>
              </a:rPr>
              <a:t>: </a:t>
            </a: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Есть ограничения </a:t>
            </a:r>
            <a:r>
              <a:rPr lang="en-US" sz="1100" dirty="0">
                <a:solidFill>
                  <a:schemeClr val="bg1"/>
                </a:solidFill>
              </a:rPr>
              <a:t>Bluetooth</a:t>
            </a:r>
            <a:r>
              <a:rPr lang="ru-RU" sz="1100" dirty="0">
                <a:solidFill>
                  <a:schemeClr val="bg1"/>
                </a:solidFill>
              </a:rPr>
              <a:t> соединение с клиентом?</a:t>
            </a: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Есть ограничения </a:t>
            </a:r>
            <a:r>
              <a:rPr lang="en-US" sz="1100" dirty="0">
                <a:solidFill>
                  <a:schemeClr val="bg1"/>
                </a:solidFill>
              </a:rPr>
              <a:t>Wi-Fi</a:t>
            </a:r>
            <a:r>
              <a:rPr lang="ru-RU" sz="1100" dirty="0">
                <a:solidFill>
                  <a:schemeClr val="bg1"/>
                </a:solidFill>
              </a:rPr>
              <a:t> соединение с клиентом? </a:t>
            </a:r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bg1"/>
                </a:solidFill>
              </a:rPr>
              <a:t>Будет ли </a:t>
            </a:r>
            <a:r>
              <a:rPr lang="en-US" sz="1100" dirty="0">
                <a:solidFill>
                  <a:schemeClr val="bg1"/>
                </a:solidFill>
              </a:rPr>
              <a:t>UI</a:t>
            </a:r>
            <a:r>
              <a:rPr lang="ru-RU" sz="1100" dirty="0">
                <a:solidFill>
                  <a:schemeClr val="bg1"/>
                </a:solidFill>
              </a:rPr>
              <a:t> у </a:t>
            </a:r>
            <a:r>
              <a:rPr lang="en-US" sz="1100" dirty="0">
                <a:solidFill>
                  <a:schemeClr val="bg1"/>
                </a:solidFill>
              </a:rPr>
              <a:t>HUB</a:t>
            </a:r>
            <a:r>
              <a:rPr lang="ru-RU" sz="1100" dirty="0">
                <a:solidFill>
                  <a:schemeClr val="bg1"/>
                </a:solidFill>
              </a:rPr>
              <a:t>? Безопасно ли подключение к </a:t>
            </a:r>
            <a:r>
              <a:rPr lang="en-US" sz="1100" dirty="0">
                <a:solidFill>
                  <a:schemeClr val="bg1"/>
                </a:solidFill>
              </a:rPr>
              <a:t>UI HUB?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10019D-F010-4C81-9AF6-1930DD66DC18}"/>
              </a:ext>
            </a:extLst>
          </p:cNvPr>
          <p:cNvSpPr txBox="1"/>
          <p:nvPr/>
        </p:nvSpPr>
        <p:spPr>
          <a:xfrm>
            <a:off x="8067935" y="5538882"/>
            <a:ext cx="3474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Сервисная компания: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1. Есть ли тестовый клиент?</a:t>
            </a:r>
          </a:p>
          <a:p>
            <a:r>
              <a:rPr lang="ru-RU" sz="1100" dirty="0">
                <a:solidFill>
                  <a:schemeClr val="bg1"/>
                </a:solidFill>
              </a:rPr>
              <a:t>2. Какой протокол используется?</a:t>
            </a:r>
          </a:p>
          <a:p>
            <a:r>
              <a:rPr lang="ru-RU" sz="1100" dirty="0">
                <a:solidFill>
                  <a:schemeClr val="bg1"/>
                </a:solidFill>
              </a:rPr>
              <a:t>3. Какая задержка реакции?</a:t>
            </a:r>
          </a:p>
          <a:p>
            <a:r>
              <a:rPr lang="ru-RU" sz="1100" dirty="0">
                <a:solidFill>
                  <a:schemeClr val="bg1"/>
                </a:solidFill>
              </a:rPr>
              <a:t>4. Какой уровень доступности сервиса? 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39A231C-6E18-4F80-8172-1C067941FDBC}"/>
              </a:ext>
            </a:extLst>
          </p:cNvPr>
          <p:cNvSpPr txBox="1"/>
          <p:nvPr/>
        </p:nvSpPr>
        <p:spPr>
          <a:xfrm>
            <a:off x="8688950" y="3009391"/>
            <a:ext cx="34747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Хранилище данных: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1. Какая будет задержка с отображения с </a:t>
            </a:r>
            <a:r>
              <a:rPr lang="en-US" sz="1100" dirty="0">
                <a:solidFill>
                  <a:schemeClr val="bg1"/>
                </a:solidFill>
              </a:rPr>
              <a:t>HUB</a:t>
            </a:r>
            <a:r>
              <a:rPr lang="ru-RU" sz="1100" dirty="0">
                <a:solidFill>
                  <a:schemeClr val="bg1"/>
                </a:solidFill>
              </a:rPr>
              <a:t>?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2. </a:t>
            </a:r>
            <a:r>
              <a:rPr lang="ru-RU" sz="1100" dirty="0">
                <a:solidFill>
                  <a:schemeClr val="bg1"/>
                </a:solidFill>
              </a:rPr>
              <a:t>Какие будет права у разных членов семьи?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3. 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Будет ли стриминг в </a:t>
            </a:r>
            <a:r>
              <a:rPr lang="en-US" sz="1100" dirty="0">
                <a:solidFill>
                  <a:schemeClr val="bg1"/>
                </a:solidFill>
              </a:rPr>
              <a:t>DB</a:t>
            </a:r>
            <a:r>
              <a:rPr lang="ru-RU" sz="1100" dirty="0">
                <a:solidFill>
                  <a:schemeClr val="bg1"/>
                </a:solidFill>
              </a:rPr>
              <a:t> для видео?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4. Будем ли хранить историю изменений?</a:t>
            </a:r>
          </a:p>
          <a:p>
            <a:br>
              <a:rPr lang="ru-RU" sz="1100" dirty="0">
                <a:solidFill>
                  <a:schemeClr val="bg1"/>
                </a:solidFill>
              </a:rPr>
            </a:b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A605E9A-3CD5-43B4-9E38-FF5E9F1CA316}"/>
              </a:ext>
            </a:extLst>
          </p:cNvPr>
          <p:cNvSpPr txBox="1"/>
          <p:nvPr/>
        </p:nvSpPr>
        <p:spPr>
          <a:xfrm>
            <a:off x="6339764" y="1377907"/>
            <a:ext cx="45392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Датчики: 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1. </a:t>
            </a:r>
            <a:r>
              <a:rPr lang="ru-RU" sz="1100" dirty="0">
                <a:solidFill>
                  <a:schemeClr val="bg1"/>
                </a:solidFill>
              </a:rPr>
              <a:t>Эмулировать  </a:t>
            </a:r>
            <a:r>
              <a:rPr lang="en-US" sz="1100" dirty="0">
                <a:solidFill>
                  <a:schemeClr val="bg1"/>
                </a:solidFill>
              </a:rPr>
              <a:t>API</a:t>
            </a:r>
            <a:r>
              <a:rPr lang="ru-RU" sz="1100" dirty="0">
                <a:solidFill>
                  <a:schemeClr val="bg1"/>
                </a:solidFill>
              </a:rPr>
              <a:t> датчиков или создать стенд из реальных?</a:t>
            </a:r>
          </a:p>
          <a:p>
            <a:r>
              <a:rPr lang="ru-RU" sz="1100" dirty="0">
                <a:solidFill>
                  <a:schemeClr val="bg1"/>
                </a:solidFill>
              </a:rPr>
              <a:t>2.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Сколько типов датчиков?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3. Какой протокол используется?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4. Будут ли датчики обновлять прошивку?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B4DB8B-DB94-4E6E-A7CC-B0B57D8CFF25}"/>
              </a:ext>
            </a:extLst>
          </p:cNvPr>
          <p:cNvSpPr txBox="1"/>
          <p:nvPr/>
        </p:nvSpPr>
        <p:spPr>
          <a:xfrm>
            <a:off x="435055" y="1256352"/>
            <a:ext cx="36215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1. </a:t>
            </a:r>
            <a:r>
              <a:rPr lang="ru-RU" sz="1100" dirty="0">
                <a:solidFill>
                  <a:schemeClr val="bg1"/>
                </a:solidFill>
              </a:rPr>
              <a:t>Сколько тестовых </a:t>
            </a:r>
            <a:r>
              <a:rPr lang="ru-RU" sz="1100" dirty="0" err="1">
                <a:solidFill>
                  <a:schemeClr val="bg1"/>
                </a:solidFill>
              </a:rPr>
              <a:t>фрэймворков</a:t>
            </a:r>
            <a:r>
              <a:rPr lang="ru-RU" sz="1100" dirty="0">
                <a:solidFill>
                  <a:schemeClr val="bg1"/>
                </a:solidFill>
              </a:rPr>
              <a:t>?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2. Какая стратегия ветвления?</a:t>
            </a:r>
          </a:p>
          <a:p>
            <a:r>
              <a:rPr lang="ru-RU" sz="1100" dirty="0">
                <a:solidFill>
                  <a:schemeClr val="bg1"/>
                </a:solidFill>
              </a:rPr>
              <a:t>3. Какая стратегия внедрения в </a:t>
            </a:r>
            <a:r>
              <a:rPr lang="en-US" sz="1100" dirty="0">
                <a:solidFill>
                  <a:schemeClr val="bg1"/>
                </a:solidFill>
              </a:rPr>
              <a:t>CI/CD?</a:t>
            </a:r>
          </a:p>
          <a:p>
            <a:r>
              <a:rPr lang="en-US" sz="1100" dirty="0">
                <a:solidFill>
                  <a:schemeClr val="bg1"/>
                </a:solidFill>
              </a:rPr>
              <a:t>4. </a:t>
            </a:r>
            <a:r>
              <a:rPr lang="ru-RU" sz="1100" dirty="0">
                <a:solidFill>
                  <a:schemeClr val="bg1"/>
                </a:solidFill>
              </a:rPr>
              <a:t>Какой будет технологический стек? Определяем требования к инженерам тестирования на основе стека</a:t>
            </a:r>
          </a:p>
          <a:p>
            <a:r>
              <a:rPr lang="ru-RU" sz="1100" dirty="0">
                <a:solidFill>
                  <a:schemeClr val="bg1"/>
                </a:solidFill>
              </a:rPr>
              <a:t>5. Какие будут окружения?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BDAE57-1F6C-40EF-9D83-2BAAE90D1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87" y="1356886"/>
            <a:ext cx="6396977" cy="5196272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DC73E19-009B-4436-B4B7-86A558AF61E0}"/>
              </a:ext>
            </a:extLst>
          </p:cNvPr>
          <p:cNvSpPr/>
          <p:nvPr/>
        </p:nvSpPr>
        <p:spPr>
          <a:xfrm rot="16462580">
            <a:off x="2671156" y="2998586"/>
            <a:ext cx="316199" cy="1123141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2A0F763-8747-4381-9EF3-116DB3329EBB}"/>
              </a:ext>
            </a:extLst>
          </p:cNvPr>
          <p:cNvSpPr/>
          <p:nvPr/>
        </p:nvSpPr>
        <p:spPr>
          <a:xfrm rot="15935770">
            <a:off x="2356171" y="3996355"/>
            <a:ext cx="316199" cy="1957067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6D19054-7850-4493-BE48-DB59358EC964}"/>
              </a:ext>
            </a:extLst>
          </p:cNvPr>
          <p:cNvSpPr/>
          <p:nvPr/>
        </p:nvSpPr>
        <p:spPr>
          <a:xfrm rot="3397119">
            <a:off x="5504529" y="1344633"/>
            <a:ext cx="316199" cy="1537300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04F10B4-1240-4254-A834-49F7CF22E0DE}"/>
              </a:ext>
            </a:extLst>
          </p:cNvPr>
          <p:cNvSpPr/>
          <p:nvPr/>
        </p:nvSpPr>
        <p:spPr>
          <a:xfrm rot="3791056">
            <a:off x="8193181" y="3087665"/>
            <a:ext cx="316199" cy="753629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23EDF9F-36EF-40EB-9644-9E6DD43D7863}"/>
              </a:ext>
            </a:extLst>
          </p:cNvPr>
          <p:cNvSpPr/>
          <p:nvPr/>
        </p:nvSpPr>
        <p:spPr>
          <a:xfrm rot="12831629">
            <a:off x="8530851" y="5172744"/>
            <a:ext cx="316199" cy="434315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DF9E69-C2E3-421A-982B-96B0CBD9B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2" grpId="0"/>
      <p:bldP spid="95" grpId="0"/>
      <p:bldP spid="98" grpId="0"/>
      <p:bldP spid="85" grpId="0"/>
      <p:bldP spid="22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EF5FE3-D940-4491-8E19-649D6EC51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073536"/>
              </p:ext>
            </p:extLst>
          </p:nvPr>
        </p:nvGraphicFramePr>
        <p:xfrm>
          <a:off x="1645517" y="2820630"/>
          <a:ext cx="9219447" cy="548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60714AC-C819-4971-B4A3-0C648FA3552A}"/>
              </a:ext>
            </a:extLst>
          </p:cNvPr>
          <p:cNvSpPr/>
          <p:nvPr/>
        </p:nvSpPr>
        <p:spPr>
          <a:xfrm>
            <a:off x="5542182" y="283098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B9570-5965-485E-A7C9-A4F35F669282}"/>
              </a:ext>
            </a:extLst>
          </p:cNvPr>
          <p:cNvSpPr/>
          <p:nvPr/>
        </p:nvSpPr>
        <p:spPr>
          <a:xfrm>
            <a:off x="5665538" y="312895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3D60A-66B3-4F2C-92F3-75176A3117E2}"/>
              </a:ext>
            </a:extLst>
          </p:cNvPr>
          <p:cNvSpPr/>
          <p:nvPr/>
        </p:nvSpPr>
        <p:spPr>
          <a:xfrm>
            <a:off x="1151848" y="1279094"/>
            <a:ext cx="2299316" cy="659319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Фаза сбора требований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359A36-58B7-4BA7-8B06-9E0CC6B56ADB}"/>
              </a:ext>
            </a:extLst>
          </p:cNvPr>
          <p:cNvSpPr/>
          <p:nvPr/>
        </p:nvSpPr>
        <p:spPr>
          <a:xfrm>
            <a:off x="8931646" y="1279094"/>
            <a:ext cx="2299316" cy="558583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Тестирование требований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B733433-8E75-4E67-AE48-819F52115692}"/>
              </a:ext>
            </a:extLst>
          </p:cNvPr>
          <p:cNvSpPr/>
          <p:nvPr/>
        </p:nvSpPr>
        <p:spPr>
          <a:xfrm rot="5400000">
            <a:off x="5865892" y="-114497"/>
            <a:ext cx="435006" cy="3613213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E05F24-CC84-4536-AF5A-BAA4A5EE0E9F}"/>
              </a:ext>
            </a:extLst>
          </p:cNvPr>
          <p:cNvSpPr/>
          <p:nvPr/>
        </p:nvSpPr>
        <p:spPr>
          <a:xfrm>
            <a:off x="1880557" y="2228198"/>
            <a:ext cx="2299316" cy="605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Фаза дизайна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707FB-DEC2-476D-AC2B-733CBBD4F07D}"/>
              </a:ext>
            </a:extLst>
          </p:cNvPr>
          <p:cNvSpPr/>
          <p:nvPr/>
        </p:nvSpPr>
        <p:spPr>
          <a:xfrm>
            <a:off x="8301331" y="2161311"/>
            <a:ext cx="2299316" cy="659319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Создание архитектуры тестирования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75369DB-4869-441A-8F08-48717F6C76C1}"/>
              </a:ext>
            </a:extLst>
          </p:cNvPr>
          <p:cNvSpPr/>
          <p:nvPr/>
        </p:nvSpPr>
        <p:spPr>
          <a:xfrm rot="5400000">
            <a:off x="5910279" y="1209927"/>
            <a:ext cx="435006" cy="2743200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8E84D-F4EB-4EE5-8FFB-DC91B21D7B05}"/>
              </a:ext>
            </a:extLst>
          </p:cNvPr>
          <p:cNvSpPr/>
          <p:nvPr/>
        </p:nvSpPr>
        <p:spPr>
          <a:xfrm>
            <a:off x="5631040" y="379807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DBF46-38C8-4DD2-9472-4C9FCF9D87A4}"/>
              </a:ext>
            </a:extLst>
          </p:cNvPr>
          <p:cNvSpPr/>
          <p:nvPr/>
        </p:nvSpPr>
        <p:spPr>
          <a:xfrm>
            <a:off x="2368664" y="3166660"/>
            <a:ext cx="2299316" cy="6211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2B9DD8-8B25-42EB-8C60-852CC0EFB26A}"/>
              </a:ext>
            </a:extLst>
          </p:cNvPr>
          <p:cNvSpPr/>
          <p:nvPr/>
        </p:nvSpPr>
        <p:spPr>
          <a:xfrm>
            <a:off x="7813224" y="3015042"/>
            <a:ext cx="2299316" cy="659319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Функциональное тестирование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8EF50F1-69BB-4A20-9267-11B2B0645FE2}"/>
              </a:ext>
            </a:extLst>
          </p:cNvPr>
          <p:cNvSpPr/>
          <p:nvPr/>
        </p:nvSpPr>
        <p:spPr>
          <a:xfrm rot="5400000">
            <a:off x="5977025" y="2578056"/>
            <a:ext cx="435006" cy="1766656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55049D-174C-4AD7-AF71-19C83F61F720}"/>
              </a:ext>
            </a:extLst>
          </p:cNvPr>
          <p:cNvSpPr/>
          <p:nvPr/>
        </p:nvSpPr>
        <p:spPr>
          <a:xfrm>
            <a:off x="5659074" y="348002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466ECF-37EC-45E3-8E29-09CE39795F1B}"/>
              </a:ext>
            </a:extLst>
          </p:cNvPr>
          <p:cNvSpPr/>
          <p:nvPr/>
        </p:nvSpPr>
        <p:spPr>
          <a:xfrm>
            <a:off x="5656738" y="399916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0EACF5-0568-46D6-999C-7AFA8A42ACA2}"/>
              </a:ext>
            </a:extLst>
          </p:cNvPr>
          <p:cNvSpPr/>
          <p:nvPr/>
        </p:nvSpPr>
        <p:spPr>
          <a:xfrm>
            <a:off x="5547939" y="536440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D94E78-BF17-465C-85B9-F014C843648C}"/>
              </a:ext>
            </a:extLst>
          </p:cNvPr>
          <p:cNvSpPr/>
          <p:nvPr/>
        </p:nvSpPr>
        <p:spPr>
          <a:xfrm>
            <a:off x="3051091" y="3993208"/>
            <a:ext cx="2299316" cy="555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Установка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F52E9A-663D-41B3-99C9-3E550FDDBBDA}"/>
              </a:ext>
            </a:extLst>
          </p:cNvPr>
          <p:cNvSpPr/>
          <p:nvPr/>
        </p:nvSpPr>
        <p:spPr>
          <a:xfrm>
            <a:off x="7200743" y="3977612"/>
            <a:ext cx="2299316" cy="571484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E2E </a:t>
            </a:r>
            <a:r>
              <a:rPr lang="ru-RU" dirty="0">
                <a:solidFill>
                  <a:schemeClr val="tx1"/>
                </a:solidFill>
              </a:rPr>
              <a:t>тестирование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A367308-2C6D-458C-8B6F-85973B65E025}"/>
              </a:ext>
            </a:extLst>
          </p:cNvPr>
          <p:cNvSpPr/>
          <p:nvPr/>
        </p:nvSpPr>
        <p:spPr>
          <a:xfrm rot="5400000">
            <a:off x="6037738" y="3906521"/>
            <a:ext cx="435006" cy="878941"/>
          </a:xfrm>
          <a:prstGeom prst="down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6D12F6-1799-482A-8961-0391F3F8BD8F}"/>
              </a:ext>
            </a:extLst>
          </p:cNvPr>
          <p:cNvSpPr/>
          <p:nvPr/>
        </p:nvSpPr>
        <p:spPr>
          <a:xfrm>
            <a:off x="230246" y="89907"/>
            <a:ext cx="11874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Shift - Left</a:t>
            </a: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119E3-FDDF-4BCE-8B8F-BD4314DA40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6B447B-1C04-49C8-8105-73DE987AF411}"/>
              </a:ext>
            </a:extLst>
          </p:cNvPr>
          <p:cNvSpPr/>
          <p:nvPr/>
        </p:nvSpPr>
        <p:spPr>
          <a:xfrm>
            <a:off x="5756268" y="515295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1CF2BC-DEEA-4A0B-91D3-8090A4B41DD4}"/>
              </a:ext>
            </a:extLst>
          </p:cNvPr>
          <p:cNvSpPr/>
          <p:nvPr/>
        </p:nvSpPr>
        <p:spPr>
          <a:xfrm>
            <a:off x="5772349" y="580384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B3761-7C13-4680-A753-8FA79DEDB018}"/>
              </a:ext>
            </a:extLst>
          </p:cNvPr>
          <p:cNvSpPr txBox="1"/>
          <p:nvPr/>
        </p:nvSpPr>
        <p:spPr>
          <a:xfrm>
            <a:off x="1150333" y="2051574"/>
            <a:ext cx="10413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Заказчик обладает своим пониманием тестирования, явная картина и налаженные процессы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Краткосрочный проект с типовой, несложной функциональностью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У заказчика есть свой </a:t>
            </a:r>
            <a:r>
              <a:rPr lang="ru-RU" sz="2400" b="1" dirty="0">
                <a:solidFill>
                  <a:schemeClr val="bg1"/>
                </a:solidFill>
              </a:rPr>
              <a:t>Архитектор Качества</a:t>
            </a: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Заказчик отказался от тестирования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BD9B7-0176-4CC8-856C-E53A90DCAF4C}"/>
              </a:ext>
            </a:extLst>
          </p:cNvPr>
          <p:cNvSpPr/>
          <p:nvPr/>
        </p:nvSpPr>
        <p:spPr>
          <a:xfrm>
            <a:off x="222135" y="939018"/>
            <a:ext cx="10801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Когда НЕ нужен Архитектор Качества?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E5C416-1D06-4B3C-9A0B-BA358187F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5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216259" y="708903"/>
            <a:ext cx="10671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Компании с Архитектором Качества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4D5E94E-1B1B-4CB0-9278-A3C34F507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333" y1="45000" x2="19333" y2="45000"/>
                        <a14:foregroundMark x1="31778" y1="40313" x2="31778" y2="40313"/>
                        <a14:foregroundMark x1="41222" y1="32813" x2="41222" y2="32813"/>
                        <a14:foregroundMark x1="53889" y1="27187" x2="53889" y2="27187"/>
                        <a14:foregroundMark x1="76556" y1="35625" x2="76556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0" y="1836572"/>
            <a:ext cx="6520871" cy="2318532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66B062A-70A0-4311-9F7F-C515C4C19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20" y="3633558"/>
            <a:ext cx="5514985" cy="1895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6CD3F3-721F-47D9-B207-A8CB712FE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8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AF9CB-0E13-4FF1-807F-86A6C05B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5810"/>
          <a:stretch/>
        </p:blipFill>
        <p:spPr>
          <a:xfrm>
            <a:off x="2" y="-7692"/>
            <a:ext cx="12191999" cy="65036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794328" y="362062"/>
            <a:ext cx="10671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Заключение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412BD-FA8C-4774-B139-7B07800A741D}"/>
              </a:ext>
            </a:extLst>
          </p:cNvPr>
          <p:cNvSpPr txBox="1"/>
          <p:nvPr/>
        </p:nvSpPr>
        <p:spPr>
          <a:xfrm>
            <a:off x="499872" y="1581912"/>
            <a:ext cx="11192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Отрасль IT развивается, появляются новые задачи (вызовы если хотите) и в случае тестирования стала насущной выделенная позиция Архитектора Качества.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Естественно, все зависит от проекта, но в проектах, где позиция Архитектора Качества необходим, нужно привлекать к работе на самом начальном этапе, это позволит избежать проблем в будущем и поможет развитию проекта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9657C0-0B3F-4987-84F6-7ED9468F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5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AF9CB-0E13-4FF1-807F-86A6C05BA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810"/>
          <a:stretch/>
        </p:blipFill>
        <p:spPr>
          <a:xfrm>
            <a:off x="2" y="-7692"/>
            <a:ext cx="12191999" cy="65239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8A4AB0-8593-4080-87DF-A407425804C0}"/>
              </a:ext>
            </a:extLst>
          </p:cNvPr>
          <p:cNvSpPr/>
          <p:nvPr/>
        </p:nvSpPr>
        <p:spPr>
          <a:xfrm>
            <a:off x="3481399" y="2927257"/>
            <a:ext cx="504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700" panose="02000000000000000000" pitchFamily="2" charset="-52"/>
                <a:ea typeface="+mn-ea"/>
                <a:cs typeface="+mn-cs"/>
              </a:rPr>
              <a:t>ВОПРОСЫ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46168-98EE-4667-9009-8346093A5ED5}"/>
              </a:ext>
            </a:extLst>
          </p:cNvPr>
          <p:cNvSpPr/>
          <p:nvPr/>
        </p:nvSpPr>
        <p:spPr>
          <a:xfrm>
            <a:off x="941832" y="2185416"/>
            <a:ext cx="10323576" cy="24140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6A89B0-D6C7-4B65-A8EB-0EF3CDD8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5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48AB-4399-4815-85D4-C3CA884BCB9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0397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Museo Sans Cyrl 700" panose="02000000000000000000" pitchFamily="2" charset="-52"/>
                <a:ea typeface="+mn-ea"/>
                <a:cs typeface="+mn-cs"/>
              </a:rPr>
              <a:t>Мои контакты</a:t>
            </a:r>
            <a:endParaRPr lang="en-US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AFC0C-57AC-46C9-B680-884F872138F9}"/>
              </a:ext>
            </a:extLst>
          </p:cNvPr>
          <p:cNvSpPr txBox="1">
            <a:spLocks/>
          </p:cNvSpPr>
          <p:nvPr/>
        </p:nvSpPr>
        <p:spPr>
          <a:xfrm>
            <a:off x="3368913" y="3772009"/>
            <a:ext cx="9001216" cy="1472587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https://www.facebook.com/qualityarchitect/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https://t.me/qualityarchitect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922ED-8361-4CB9-B696-B221BD04037E}"/>
              </a:ext>
            </a:extLst>
          </p:cNvPr>
          <p:cNvSpPr txBox="1">
            <a:spLocks/>
          </p:cNvSpPr>
          <p:nvPr/>
        </p:nvSpPr>
        <p:spPr>
          <a:xfrm>
            <a:off x="4101763" y="3248266"/>
            <a:ext cx="6011621" cy="564766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Iryna_Spirydonava@epam.com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85822F-DBC2-4B15-97EE-64D794127C7F}"/>
              </a:ext>
            </a:extLst>
          </p:cNvPr>
          <p:cNvSpPr txBox="1">
            <a:spLocks/>
          </p:cNvSpPr>
          <p:nvPr/>
        </p:nvSpPr>
        <p:spPr>
          <a:xfrm>
            <a:off x="3723622" y="2265957"/>
            <a:ext cx="6551852" cy="1163043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</a:rPr>
              <a:t>Iryna Spirydonava (w12345_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08C0030-38A6-467C-BE01-822B58FF0676}"/>
              </a:ext>
            </a:extLst>
          </p:cNvPr>
          <p:cNvSpPr/>
          <p:nvPr/>
        </p:nvSpPr>
        <p:spPr>
          <a:xfrm rot="13440468">
            <a:off x="281112" y="1943961"/>
            <a:ext cx="3151777" cy="3199140"/>
          </a:xfrm>
          <a:prstGeom prst="rtTriangle">
            <a:avLst/>
          </a:prstGeom>
          <a:solidFill>
            <a:srgbClr val="ED7D31"/>
          </a:solidFill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A0AE510F-9519-4AF9-9FEB-58B8A376BA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10868"/>
          <a:stretch/>
        </p:blipFill>
        <p:spPr>
          <a:xfrm>
            <a:off x="2045270" y="2476310"/>
            <a:ext cx="669437" cy="563212"/>
          </a:xfrm>
          <a:prstGeom prst="rect">
            <a:avLst/>
          </a:prstGeom>
          <a:ln w="76200"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195F53-DBBD-4FBB-A49C-188E4DA92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54" y="3236524"/>
            <a:ext cx="678467" cy="631405"/>
          </a:xfrm>
          <a:prstGeom prst="rect">
            <a:avLst/>
          </a:prstGeom>
          <a:ln w="76200">
            <a:noFill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9B83184-9877-4491-876B-7476A13F1F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13274" r="17562" b="10656"/>
          <a:stretch/>
        </p:blipFill>
        <p:spPr>
          <a:xfrm>
            <a:off x="2044895" y="4061419"/>
            <a:ext cx="669812" cy="545114"/>
          </a:xfrm>
          <a:prstGeom prst="rect">
            <a:avLst/>
          </a:prstGeom>
          <a:ln w="76200">
            <a:noFill/>
          </a:ln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4DF224-56A9-451D-9911-D74BA49256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endParaRPr lang="en-US" sz="1400">
              <a:solidFill>
                <a:srgbClr val="464547"/>
              </a:solidFill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endParaRPr lang="en-US" sz="1400">
              <a:solidFill>
                <a:srgbClr val="464547"/>
              </a:solidFill>
              <a:latin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00628-A491-454A-A0E2-E9BB21E3E040}"/>
              </a:ext>
            </a:extLst>
          </p:cNvPr>
          <p:cNvSpPr txBox="1"/>
          <p:nvPr/>
        </p:nvSpPr>
        <p:spPr>
          <a:xfrm>
            <a:off x="1209834" y="1169685"/>
            <a:ext cx="10468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Архитектора Качества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Проект без Архитектора Качества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Проект с Архитектором Качества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>
                <a:solidFill>
                  <a:schemeClr val="bg1"/>
                </a:solidFill>
              </a:rPr>
              <a:t>Когда не нужен Архитектор Качества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2515482" y="249498"/>
            <a:ext cx="6565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Содержание</a:t>
            </a:r>
            <a:endParaRPr lang="en-US" sz="4400" b="1" dirty="0">
              <a:solidFill>
                <a:prstClr val="white"/>
              </a:solidFill>
              <a:latin typeface="Museo Sans Cyrl 700" panose="02000000000000000000" pitchFamily="2" charset="-52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E38257-9CBD-4990-A6B4-6BF3494A0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37706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8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967AA0-EADD-47B3-A85A-1C1ADD11B236}"/>
              </a:ext>
            </a:extLst>
          </p:cNvPr>
          <p:cNvSpPr/>
          <p:nvPr/>
        </p:nvSpPr>
        <p:spPr>
          <a:xfrm>
            <a:off x="5522816" y="386236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98B2-DE12-4A46-92D0-4FEDA846873F}"/>
              </a:ext>
            </a:extLst>
          </p:cNvPr>
          <p:cNvSpPr/>
          <p:nvPr/>
        </p:nvSpPr>
        <p:spPr>
          <a:xfrm>
            <a:off x="5538897" y="451325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B685F-5CF9-42CB-8817-3F769DC6B09E}"/>
              </a:ext>
            </a:extLst>
          </p:cNvPr>
          <p:cNvSpPr/>
          <p:nvPr/>
        </p:nvSpPr>
        <p:spPr>
          <a:xfrm>
            <a:off x="651239" y="2503584"/>
            <a:ext cx="10715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Архитектор Качества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DF924-43E2-4B9D-9D1A-0F296DC5838B}"/>
              </a:ext>
            </a:extLst>
          </p:cNvPr>
          <p:cNvSpPr/>
          <p:nvPr/>
        </p:nvSpPr>
        <p:spPr>
          <a:xfrm>
            <a:off x="934212" y="1804408"/>
            <a:ext cx="10323576" cy="24140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E3B75F-D6CC-448B-92F6-DEEC3E87E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4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967AA0-EADD-47B3-A85A-1C1ADD11B236}"/>
              </a:ext>
            </a:extLst>
          </p:cNvPr>
          <p:cNvSpPr/>
          <p:nvPr/>
        </p:nvSpPr>
        <p:spPr>
          <a:xfrm>
            <a:off x="5522816" y="386236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98B2-DE12-4A46-92D0-4FEDA846873F}"/>
              </a:ext>
            </a:extLst>
          </p:cNvPr>
          <p:cNvSpPr/>
          <p:nvPr/>
        </p:nvSpPr>
        <p:spPr>
          <a:xfrm>
            <a:off x="5538897" y="451325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CB731-3B32-4102-A45C-D8BD90BD2892}"/>
              </a:ext>
            </a:extLst>
          </p:cNvPr>
          <p:cNvSpPr txBox="1"/>
          <p:nvPr/>
        </p:nvSpPr>
        <p:spPr>
          <a:xfrm>
            <a:off x="1125059" y="3046755"/>
            <a:ext cx="10413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</a:rPr>
              <a:t>Это человек, который рассматривает задачу с точки зрения бизнеса, информации и технологий, согласовывает и прорабатывает функциональные и не функциональные требования к тестированию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интегрирует процесс контроля качества в каждый момент деливери.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B685F-5CF9-42CB-8817-3F769DC6B09E}"/>
              </a:ext>
            </a:extLst>
          </p:cNvPr>
          <p:cNvSpPr/>
          <p:nvPr/>
        </p:nvSpPr>
        <p:spPr>
          <a:xfrm>
            <a:off x="823219" y="1127713"/>
            <a:ext cx="10715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Так кто же всё-таки такой Архитектор Качества?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7B32B3-2B07-41B8-B424-80FA17F4A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7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2891463" y="2489556"/>
            <a:ext cx="6565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Проект без</a:t>
            </a:r>
            <a:r>
              <a:rPr lang="en-US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 </a:t>
            </a: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Архитектора Качества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700" panose="02000000000000000000" pitchFamily="2" charset="-52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4098AA-8DB2-4F5A-A529-97C5C89495A7}"/>
              </a:ext>
            </a:extLst>
          </p:cNvPr>
          <p:cNvSpPr/>
          <p:nvPr/>
        </p:nvSpPr>
        <p:spPr>
          <a:xfrm>
            <a:off x="934212" y="1925924"/>
            <a:ext cx="10323576" cy="24140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9597B7-FCDC-4776-A05D-E787712F3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32998" y="393916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9079" y="4590053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6FE4B-27FC-4509-9DAC-804D87D2D465}"/>
              </a:ext>
            </a:extLst>
          </p:cNvPr>
          <p:cNvSpPr/>
          <p:nvPr/>
        </p:nvSpPr>
        <p:spPr>
          <a:xfrm>
            <a:off x="5295346" y="462344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380D2-D68C-465D-AA1C-A2DBD2E20931}"/>
              </a:ext>
            </a:extLst>
          </p:cNvPr>
          <p:cNvSpPr/>
          <p:nvPr/>
        </p:nvSpPr>
        <p:spPr>
          <a:xfrm>
            <a:off x="5311427" y="52743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DEE09-8A4B-4EC1-989C-D9383F0128D1}"/>
              </a:ext>
            </a:extLst>
          </p:cNvPr>
          <p:cNvSpPr txBox="1"/>
          <p:nvPr/>
        </p:nvSpPr>
        <p:spPr>
          <a:xfrm>
            <a:off x="829521" y="2309895"/>
            <a:ext cx="10413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ED7D31"/>
                </a:solidFill>
              </a:rPr>
              <a:t>TEST LEAD</a:t>
            </a:r>
            <a:endParaRPr lang="ru-RU" sz="2800" b="1" dirty="0">
              <a:solidFill>
                <a:srgbClr val="ED7D31"/>
              </a:solidFill>
            </a:endParaRPr>
          </a:p>
          <a:p>
            <a:pPr lvl="0"/>
            <a:endParaRPr lang="ru-RU" sz="2800" b="1" dirty="0">
              <a:solidFill>
                <a:srgbClr val="ED7D3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ED7D31"/>
                </a:solidFill>
              </a:rPr>
              <a:t>по процессам </a:t>
            </a:r>
            <a:r>
              <a:rPr lang="ru-RU" sz="2800" dirty="0">
                <a:solidFill>
                  <a:schemeClr val="bg1"/>
                </a:solidFill>
              </a:rPr>
              <a:t>организовывает процессы работы команд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ED7D31"/>
                </a:solidFill>
              </a:rPr>
              <a:t>технический </a:t>
            </a:r>
            <a:r>
              <a:rPr lang="ru-RU" sz="2800" dirty="0">
                <a:solidFill>
                  <a:schemeClr val="bg1"/>
                </a:solidFill>
              </a:rPr>
              <a:t>прорабатывает технические решения тестирования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6134B-58AE-44F6-A77F-5372D92ECE79}"/>
              </a:ext>
            </a:extLst>
          </p:cNvPr>
          <p:cNvSpPr/>
          <p:nvPr/>
        </p:nvSpPr>
        <p:spPr>
          <a:xfrm>
            <a:off x="148281" y="362984"/>
            <a:ext cx="11775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Кто решает задачи тестирования</a:t>
            </a:r>
            <a:r>
              <a:rPr lang="en-US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?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06D2EC-E7FF-4867-A3A7-6A8765F8B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70977" y="2125839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4735" y="2783058"/>
            <a:ext cx="18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547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03F3-DE20-4670-B2FE-E0B610760327}"/>
              </a:ext>
            </a:extLst>
          </p:cNvPr>
          <p:cNvSpPr/>
          <p:nvPr/>
        </p:nvSpPr>
        <p:spPr>
          <a:xfrm>
            <a:off x="235927" y="1065244"/>
            <a:ext cx="11549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prstClr val="white"/>
                </a:solidFill>
                <a:latin typeface="Museo Sans Cyrl 700" panose="02000000000000000000" pitchFamily="2" charset="-52"/>
              </a:rPr>
              <a:t>Проектная шкала начала тестирования</a:t>
            </a:r>
            <a:endParaRPr lang="en-US" sz="4400" b="1" dirty="0">
              <a:solidFill>
                <a:prstClr val="white"/>
              </a:solidFill>
              <a:latin typeface="Museo Sans Cyrl 700" panose="02000000000000000000" pitchFamily="2" charset="-5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32EF33-DE28-4421-AD01-4CEABD5D3212}"/>
              </a:ext>
            </a:extLst>
          </p:cNvPr>
          <p:cNvSpPr/>
          <p:nvPr/>
        </p:nvSpPr>
        <p:spPr>
          <a:xfrm rot="5400000">
            <a:off x="5951473" y="-2143785"/>
            <a:ext cx="396381" cy="11145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BCD57-4C13-4C1E-A6B8-461604B3169F}"/>
              </a:ext>
            </a:extLst>
          </p:cNvPr>
          <p:cNvSpPr txBox="1"/>
          <p:nvPr/>
        </p:nvSpPr>
        <p:spPr>
          <a:xfrm>
            <a:off x="1500801" y="2506698"/>
            <a:ext cx="5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SA, </a:t>
            </a:r>
          </a:p>
          <a:p>
            <a:r>
              <a:rPr lang="en-US" dirty="0">
                <a:solidFill>
                  <a:schemeClr val="bg1"/>
                </a:solidFill>
              </a:rPr>
              <a:t>BA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D79FF-613C-4884-9004-8ED8E38A2BC6}"/>
              </a:ext>
            </a:extLst>
          </p:cNvPr>
          <p:cNvSpPr txBox="1"/>
          <p:nvPr/>
        </p:nvSpPr>
        <p:spPr>
          <a:xfrm>
            <a:off x="3879588" y="2494264"/>
            <a:ext cx="128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7D31"/>
                </a:solidFill>
              </a:rPr>
              <a:t>Dev Lead, </a:t>
            </a:r>
          </a:p>
          <a:p>
            <a:r>
              <a:rPr lang="en-US" dirty="0">
                <a:solidFill>
                  <a:srgbClr val="ED7D31"/>
                </a:solidFill>
              </a:rPr>
              <a:t>Test Lead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105FC-5265-4628-A548-556ED134E80A}"/>
              </a:ext>
            </a:extLst>
          </p:cNvPr>
          <p:cNvSpPr txBox="1"/>
          <p:nvPr/>
        </p:nvSpPr>
        <p:spPr>
          <a:xfrm>
            <a:off x="6075640" y="2547254"/>
            <a:ext cx="133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 Team, </a:t>
            </a:r>
          </a:p>
          <a:p>
            <a:r>
              <a:rPr lang="en-US" dirty="0">
                <a:solidFill>
                  <a:schemeClr val="bg1"/>
                </a:solidFill>
              </a:rPr>
              <a:t>Test 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F8ECB-1A7E-48D0-9C96-A6C840B83B9B}"/>
              </a:ext>
            </a:extLst>
          </p:cNvPr>
          <p:cNvSpPr txBox="1"/>
          <p:nvPr/>
        </p:nvSpPr>
        <p:spPr>
          <a:xfrm>
            <a:off x="10249424" y="2890915"/>
            <a:ext cx="118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UAT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7C2E3D-DB82-4915-A96E-CA1D6ED98E7F}"/>
              </a:ext>
            </a:extLst>
          </p:cNvPr>
          <p:cNvSpPr txBox="1"/>
          <p:nvPr/>
        </p:nvSpPr>
        <p:spPr>
          <a:xfrm>
            <a:off x="1430996" y="3852684"/>
            <a:ext cx="132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65A19-5261-4626-A6AA-4D2BCDDC588E}"/>
              </a:ext>
            </a:extLst>
          </p:cNvPr>
          <p:cNvSpPr txBox="1"/>
          <p:nvPr/>
        </p:nvSpPr>
        <p:spPr>
          <a:xfrm>
            <a:off x="10179880" y="3880132"/>
            <a:ext cx="154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36665-CAA4-4620-A571-F413CCA1500B}"/>
              </a:ext>
            </a:extLst>
          </p:cNvPr>
          <p:cNvSpPr txBox="1"/>
          <p:nvPr/>
        </p:nvSpPr>
        <p:spPr>
          <a:xfrm>
            <a:off x="4501883" y="2095061"/>
            <a:ext cx="176202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Testing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C82E61-3997-4959-8AC2-A4ADB1F3A801}"/>
              </a:ext>
            </a:extLst>
          </p:cNvPr>
          <p:cNvCxnSpPr>
            <a:cxnSpLocks/>
          </p:cNvCxnSpPr>
          <p:nvPr/>
        </p:nvCxnSpPr>
        <p:spPr>
          <a:xfrm flipH="1">
            <a:off x="10180542" y="2651969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137223-B733-47AD-BADA-C471599DC238}"/>
              </a:ext>
            </a:extLst>
          </p:cNvPr>
          <p:cNvCxnSpPr>
            <a:cxnSpLocks/>
          </p:cNvCxnSpPr>
          <p:nvPr/>
        </p:nvCxnSpPr>
        <p:spPr>
          <a:xfrm flipH="1">
            <a:off x="1392618" y="2642195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9DEBF7-0794-4A68-9BEE-5A452A23F033}"/>
              </a:ext>
            </a:extLst>
          </p:cNvPr>
          <p:cNvCxnSpPr>
            <a:cxnSpLocks/>
          </p:cNvCxnSpPr>
          <p:nvPr/>
        </p:nvCxnSpPr>
        <p:spPr>
          <a:xfrm flipH="1">
            <a:off x="3899845" y="2611384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FD615-6F71-4463-8BDD-01DA83DA7E95}"/>
              </a:ext>
            </a:extLst>
          </p:cNvPr>
          <p:cNvCxnSpPr>
            <a:cxnSpLocks/>
          </p:cNvCxnSpPr>
          <p:nvPr/>
        </p:nvCxnSpPr>
        <p:spPr>
          <a:xfrm flipH="1">
            <a:off x="6010533" y="2598266"/>
            <a:ext cx="18121" cy="1254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66921CA-B658-4CD3-9A2E-5EF6830CD983}"/>
              </a:ext>
            </a:extLst>
          </p:cNvPr>
          <p:cNvCxnSpPr>
            <a:cxnSpLocks/>
          </p:cNvCxnSpPr>
          <p:nvPr/>
        </p:nvCxnSpPr>
        <p:spPr>
          <a:xfrm flipH="1">
            <a:off x="5188005" y="2622529"/>
            <a:ext cx="18121" cy="1254418"/>
          </a:xfrm>
          <a:prstGeom prst="line">
            <a:avLst/>
          </a:prstGeom>
          <a:ln>
            <a:solidFill>
              <a:srgbClr val="ED7D3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EA90D9-8EA2-4D87-8958-0955733854F7}"/>
              </a:ext>
            </a:extLst>
          </p:cNvPr>
          <p:cNvSpPr txBox="1"/>
          <p:nvPr/>
        </p:nvSpPr>
        <p:spPr>
          <a:xfrm>
            <a:off x="3898982" y="3832255"/>
            <a:ext cx="217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97379C-63D2-4B2B-AA4E-1618F0333E99}"/>
              </a:ext>
            </a:extLst>
          </p:cNvPr>
          <p:cNvSpPr txBox="1"/>
          <p:nvPr/>
        </p:nvSpPr>
        <p:spPr>
          <a:xfrm>
            <a:off x="3919342" y="4353055"/>
            <a:ext cx="217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7D31"/>
                </a:solidFill>
              </a:rPr>
              <a:t>On-boarding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72A75A2A-0989-44F9-8815-AE0EC2BA5193}"/>
              </a:ext>
            </a:extLst>
          </p:cNvPr>
          <p:cNvSpPr/>
          <p:nvPr/>
        </p:nvSpPr>
        <p:spPr>
          <a:xfrm rot="5400000">
            <a:off x="4462554" y="3694166"/>
            <a:ext cx="221931" cy="1265212"/>
          </a:xfrm>
          <a:prstGeom prst="rightBrac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162044-2229-44FC-BB88-9F7CC59D3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85" y="326820"/>
            <a:ext cx="1195388" cy="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PAM_Color">
    <a:dk1>
      <a:srgbClr val="464547"/>
    </a:dk1>
    <a:lt1>
      <a:sysClr val="window" lastClr="FFFFFF"/>
    </a:lt1>
    <a:dk2>
      <a:srgbClr val="666666"/>
    </a:dk2>
    <a:lt2>
      <a:srgbClr val="999999"/>
    </a:lt2>
    <a:accent1>
      <a:srgbClr val="CCCCCC"/>
    </a:accent1>
    <a:accent2>
      <a:srgbClr val="39C2D7"/>
    </a:accent2>
    <a:accent3>
      <a:srgbClr val="1B8BA0"/>
    </a:accent3>
    <a:accent4>
      <a:srgbClr val="A3C644"/>
    </a:accent4>
    <a:accent5>
      <a:srgbClr val="7F993A"/>
    </a:accent5>
    <a:accent6>
      <a:srgbClr val="B22746"/>
    </a:accent6>
    <a:hlink>
      <a:srgbClr val="32B6CE"/>
    </a:hlink>
    <a:folHlink>
      <a:srgbClr val="1B8A9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53295</TotalTime>
  <Words>3691</Words>
  <Application>Microsoft Office PowerPoint</Application>
  <PresentationFormat>Широкоэкранный</PresentationFormat>
  <Paragraphs>490</Paragraphs>
  <Slides>36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Gungsuh</vt:lpstr>
      <vt:lpstr>Arial</vt:lpstr>
      <vt:lpstr>Arial Black</vt:lpstr>
      <vt:lpstr>Calibri</vt:lpstr>
      <vt:lpstr>Calibri Light</vt:lpstr>
      <vt:lpstr>Lucida Grande</vt:lpstr>
      <vt:lpstr>Museo Sans Cyrl 700</vt:lpstr>
      <vt:lpstr>Trebuchet MS</vt:lpstr>
      <vt:lpstr>Office Theme</vt:lpstr>
      <vt:lpstr>General</vt:lpstr>
      <vt:lpstr>Cover Slides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Iryna Spirydonava</dc:creator>
  <cp:lastModifiedBy>Владислав Орликов</cp:lastModifiedBy>
  <cp:revision>46</cp:revision>
  <dcterms:created xsi:type="dcterms:W3CDTF">2020-09-02T19:24:54Z</dcterms:created>
  <dcterms:modified xsi:type="dcterms:W3CDTF">2020-11-06T10:36:04Z</dcterms:modified>
</cp:coreProperties>
</file>