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3" r:id="rId4"/>
    <p:sldId id="258" r:id="rId5"/>
    <p:sldId id="259" r:id="rId6"/>
    <p:sldId id="260" r:id="rId7"/>
    <p:sldId id="262" r:id="rId8"/>
    <p:sldId id="281" r:id="rId9"/>
    <p:sldId id="264" r:id="rId10"/>
    <p:sldId id="265" r:id="rId11"/>
    <p:sldId id="266" r:id="rId12"/>
    <p:sldId id="261" r:id="rId13"/>
    <p:sldId id="268" r:id="rId14"/>
    <p:sldId id="269" r:id="rId15"/>
    <p:sldId id="282" r:id="rId16"/>
    <p:sldId id="274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63E"/>
    <a:srgbClr val="422C16"/>
    <a:srgbClr val="0C788E"/>
    <a:srgbClr val="006666"/>
    <a:srgbClr val="0099CC"/>
    <a:srgbClr val="660066"/>
    <a:srgbClr val="660033"/>
    <a:srgbClr val="1C1C1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94652" autoAdjust="0"/>
  </p:normalViewPr>
  <p:slideViewPr>
    <p:cSldViewPr>
      <p:cViewPr varScale="1">
        <p:scale>
          <a:sx n="81" d="100"/>
          <a:sy n="81" d="100"/>
        </p:scale>
        <p:origin x="-7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8C6F1-3B30-479D-8C72-87E80527F2BC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C8A80-C271-41CB-B8D2-A186341A6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45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A80-C271-41CB-B8D2-A186341A6BF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726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A80-C271-41CB-B8D2-A186341A6BF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952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A80-C271-41CB-B8D2-A186341A6BF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871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C8A80-C271-41CB-B8D2-A186341A6BF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21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164D3-593B-49BF-BCB4-A615209815E6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72213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0507D-6149-49E0-981A-4258F25E35FF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87447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C3938-72FC-4FAC-A397-E90EDD4E1A6A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59776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DAB8F-949C-42F3-BD92-A88FD5AB3F28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04927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28D12-4891-4165-BBF4-071BD60BCE94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35632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46F3F-AF3E-4A68-8AE7-082E61267C99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8529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A9F50-5F84-44CA-95A5-F8DAAC206A38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31883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BA258-33F4-4257-A38F-67BB6CEBDC1E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09023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023DE-3992-4AE5-8868-059897A6E568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79462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277B0-85E9-4D2B-A3B8-5FEBCA9C41A5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52099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C61CE-433C-46D8-962E-2676E5572E99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47671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0B891C-D46F-4568-9BD9-459FDEE72371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07504" y="4581128"/>
            <a:ext cx="7777112" cy="647700"/>
          </a:xfrm>
          <a:ln>
            <a:noFill/>
          </a:ln>
        </p:spPr>
        <p:txBody>
          <a:bodyPr anchor="ctr"/>
          <a:lstStyle/>
          <a:p>
            <a:pPr algn="l"/>
            <a:r>
              <a:rPr lang="ru-RU" altLang="ru-RU" sz="4000" dirty="0">
                <a:solidFill>
                  <a:schemeClr val="bg1"/>
                </a:solidFill>
              </a:rPr>
              <a:t>"Эффект Бункера" </a:t>
            </a:r>
            <a:r>
              <a:rPr lang="en-US" altLang="ru-RU" sz="4000" dirty="0" smtClean="0">
                <a:solidFill>
                  <a:schemeClr val="bg1"/>
                </a:solidFill>
              </a:rPr>
              <a:t/>
            </a:r>
            <a:br>
              <a:rPr lang="en-US" altLang="ru-RU" sz="4000" dirty="0" smtClean="0">
                <a:solidFill>
                  <a:schemeClr val="bg1"/>
                </a:solidFill>
              </a:rPr>
            </a:br>
            <a:r>
              <a:rPr lang="ru-RU" altLang="ru-RU" sz="4000" dirty="0" smtClean="0">
                <a:solidFill>
                  <a:schemeClr val="bg1"/>
                </a:solidFill>
              </a:rPr>
              <a:t>в </a:t>
            </a:r>
            <a:r>
              <a:rPr lang="ru-RU" altLang="ru-RU" sz="4000" dirty="0">
                <a:solidFill>
                  <a:schemeClr val="bg1"/>
                </a:solidFill>
              </a:rPr>
              <a:t>разработке и тестировании</a:t>
            </a:r>
            <a:endParaRPr lang="es-ES" altLang="ru-RU" sz="4000" dirty="0">
              <a:solidFill>
                <a:schemeClr val="bg1"/>
              </a:solidFill>
            </a:endParaRPr>
          </a:p>
        </p:txBody>
      </p:sp>
      <p:sp>
        <p:nvSpPr>
          <p:cNvPr id="2216" name="Rectangle 168"/>
          <p:cNvSpPr>
            <a:spLocks noChangeArrowheads="1"/>
          </p:cNvSpPr>
          <p:nvPr/>
        </p:nvSpPr>
        <p:spPr bwMode="auto">
          <a:xfrm>
            <a:off x="323850" y="6003259"/>
            <a:ext cx="56880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ru-RU" sz="2000" dirty="0">
                <a:solidFill>
                  <a:schemeClr val="bg1"/>
                </a:solidFill>
              </a:rPr>
              <a:t>Павлов Андрей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T-Systems </a:t>
            </a:r>
            <a:r>
              <a:rPr lang="en-US" sz="2000" dirty="0" smtClean="0">
                <a:solidFill>
                  <a:schemeClr val="bg1"/>
                </a:solidFill>
              </a:rPr>
              <a:t>RUS, </a:t>
            </a:r>
            <a:r>
              <a:rPr lang="ru-RU" sz="2000" dirty="0">
                <a:solidFill>
                  <a:schemeClr val="bg1"/>
                </a:solidFill>
              </a:rPr>
              <a:t>Санкт-Петербург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64704"/>
            <a:ext cx="6134692" cy="34484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091186"/>
            <a:ext cx="1187624" cy="738393"/>
          </a:xfrm>
          <a:prstGeom prst="rect">
            <a:avLst/>
          </a:prstGeom>
          <a:effectLst>
            <a:glow rad="88900">
              <a:schemeClr val="accent1">
                <a:alpha val="72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bg1"/>
                </a:solidFill>
              </a:rPr>
              <a:t>Отделение тестирования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3599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Бункер </a:t>
            </a:r>
            <a:r>
              <a:rPr lang="ru-RU" sz="1600" dirty="0">
                <a:solidFill>
                  <a:schemeClr val="bg1"/>
                </a:solidFill>
              </a:rPr>
              <a:t>команды тестирования в проекте, которая является отдельной от разработки, аналитики, менеджмента и </a:t>
            </a:r>
            <a:r>
              <a:rPr lang="ru-RU" sz="1600" dirty="0" err="1">
                <a:solidFill>
                  <a:schemeClr val="bg1"/>
                </a:solidFill>
              </a:rPr>
              <a:t>стейкхолдеров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52" y="2204864"/>
            <a:ext cx="6407696" cy="36043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091186"/>
            <a:ext cx="1187624" cy="738393"/>
          </a:xfrm>
          <a:prstGeom prst="rect">
            <a:avLst/>
          </a:prstGeom>
          <a:effectLst>
            <a:glow rad="88900">
              <a:schemeClr val="accent1">
                <a:alpha val="7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9859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bg1"/>
                </a:solidFill>
              </a:rPr>
              <a:t>Разделение тестирования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33599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Разделение </a:t>
            </a:r>
            <a:r>
              <a:rPr lang="ru-RU" sz="1600" dirty="0">
                <a:solidFill>
                  <a:schemeClr val="bg1"/>
                </a:solidFill>
              </a:rPr>
              <a:t>тестирования на отдельные команды, с уникальными стандартами, знанием и методами в организации. 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К </a:t>
            </a:r>
            <a:r>
              <a:rPr lang="ru-RU" sz="1600" dirty="0">
                <a:solidFill>
                  <a:schemeClr val="bg1"/>
                </a:solidFill>
              </a:rPr>
              <a:t>примеру, отделы системного и процессного тестирования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19" y="2264450"/>
            <a:ext cx="6395562" cy="359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5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bg1"/>
                </a:solidFill>
              </a:rPr>
              <a:t>Что можно сделать в организации?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admin.mashable.com/wp-content/uploads/2012/12/Mr-Burns-Fiscal-Clif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99" y="2204864"/>
            <a:ext cx="5879401" cy="330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091186"/>
            <a:ext cx="1187624" cy="738393"/>
          </a:xfrm>
          <a:prstGeom prst="rect">
            <a:avLst/>
          </a:prstGeom>
          <a:effectLst>
            <a:glow rad="88900">
              <a:schemeClr val="accent1">
                <a:alpha val="7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078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bg1"/>
                </a:solidFill>
              </a:rPr>
              <a:t>Что делать </a:t>
            </a:r>
            <a:r>
              <a:rPr lang="ru-RU" altLang="ru-RU" sz="2400" dirty="0">
                <a:solidFill>
                  <a:schemeClr val="bg1"/>
                </a:solidFill>
              </a:rPr>
              <a:t>с бункерами в </a:t>
            </a:r>
            <a:r>
              <a:rPr lang="ru-RU" altLang="ru-RU" sz="2400" dirty="0" smtClean="0">
                <a:solidFill>
                  <a:schemeClr val="bg1"/>
                </a:solidFill>
              </a:rPr>
              <a:t>организации?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335991"/>
            <a:ext cx="8229600" cy="158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</a:rPr>
              <a:t>Осознайте, что бункеры существуют и являются частью каждой культуры — и что Вы можете быть частью одного или больше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Наблюдайте за потоками данных в вашем проекте, </a:t>
            </a:r>
            <a:r>
              <a:rPr lang="ru-RU" sz="1400" dirty="0" smtClean="0">
                <a:solidFill>
                  <a:schemeClr val="bg1"/>
                </a:solidFill>
              </a:rPr>
              <a:t>найдите </a:t>
            </a:r>
            <a:r>
              <a:rPr lang="ru-RU" sz="1400" dirty="0">
                <a:solidFill>
                  <a:schemeClr val="bg1"/>
                </a:solidFill>
              </a:rPr>
              <a:t>те самые бункеры, где информация искажается или пропадает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Постарайтесь получить знания и практику из других бункеров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Будьте гибкими и мультифункциональными для того, чтобы Вы могли согласиться с идеями из других бункеров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Сотрудничайте в командах, и не будьте настроены отрицательно к идеям, поступившим из других бункеров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Будьте готовы к </a:t>
            </a:r>
            <a:r>
              <a:rPr lang="ru-RU" sz="1400" dirty="0" err="1">
                <a:solidFill>
                  <a:schemeClr val="bg1"/>
                </a:solidFill>
              </a:rPr>
              <a:t>фэйлам</a:t>
            </a:r>
            <a:r>
              <a:rPr lang="ru-RU" sz="1400" dirty="0">
                <a:solidFill>
                  <a:schemeClr val="bg1"/>
                </a:solidFill>
              </a:rPr>
              <a:t> с попытками использовать такие идеи у вас. Не забывайте, что провалы - это часть обучения.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2458"/>
            <a:ext cx="4211960" cy="16855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091186"/>
            <a:ext cx="1187624" cy="738393"/>
          </a:xfrm>
          <a:prstGeom prst="rect">
            <a:avLst/>
          </a:prstGeom>
          <a:effectLst>
            <a:glow rad="88900">
              <a:schemeClr val="accent1">
                <a:alpha val="7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7517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bg1"/>
                </a:solidFill>
              </a:rPr>
              <a:t>Что можете сделать именно вы?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335991"/>
            <a:ext cx="8229600" cy="158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</a:rPr>
              <a:t>Попробуйте поработать в одном из других </a:t>
            </a:r>
            <a:r>
              <a:rPr lang="ru-RU" sz="1400" dirty="0" smtClean="0">
                <a:solidFill>
                  <a:schemeClr val="bg1"/>
                </a:solidFill>
              </a:rPr>
              <a:t>бункеров</a:t>
            </a:r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Подвергните сомнению процессы и классификации в вашем бункере (ответ “так исторически сложилось” неприемлем) </a:t>
            </a:r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Не бойтесь попробовать новые подходы и </a:t>
            </a:r>
            <a:r>
              <a:rPr lang="ru-RU" sz="1400" dirty="0" smtClean="0">
                <a:solidFill>
                  <a:schemeClr val="bg1"/>
                </a:solidFill>
              </a:rPr>
              <a:t>методы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Уделяйте пристальное внимание факторам, оказывающимися в “слепой зоне” вашего текущего </a:t>
            </a:r>
            <a:r>
              <a:rPr lang="ru-RU" sz="1400" dirty="0" smtClean="0">
                <a:solidFill>
                  <a:schemeClr val="bg1"/>
                </a:solidFill>
              </a:rPr>
              <a:t>бункера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Сотрудничайте с людьми в различных </a:t>
            </a:r>
            <a:r>
              <a:rPr lang="ru-RU" sz="1400" dirty="0" smtClean="0">
                <a:solidFill>
                  <a:schemeClr val="bg1"/>
                </a:solidFill>
              </a:rPr>
              <a:t>бункерах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Будьте гибки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8085"/>
            <a:ext cx="3419872" cy="22799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091186"/>
            <a:ext cx="1187624" cy="738393"/>
          </a:xfrm>
          <a:prstGeom prst="rect">
            <a:avLst/>
          </a:prstGeom>
          <a:effectLst>
            <a:glow rad="88900">
              <a:schemeClr val="accent1">
                <a:alpha val="7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4459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bg1"/>
                </a:solidFill>
              </a:rPr>
              <a:t>Работа с другим бункером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33599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При контакте с людьми в бункере помните, что они склонны полагать, что они всегда правы, что они недооцениваются людьми в других бункерах, что у тех есть нет верного представления, полной картины пространства, в котором они функционируют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Путем понимания культуры бункера Вы можете помочь другим людям в своем бункере распознать его отрицательные аспекты, использовать в своих интересах его положительные аспекты и видеть то, что другие идеи и понятия могли бы быть выгодными.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356992"/>
            <a:ext cx="2012618" cy="36227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091186"/>
            <a:ext cx="1187624" cy="738393"/>
          </a:xfrm>
          <a:prstGeom prst="rect">
            <a:avLst/>
          </a:prstGeom>
          <a:effectLst>
            <a:glow rad="88900">
              <a:schemeClr val="accent1">
                <a:alpha val="7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1006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bg1"/>
                </a:solidFill>
              </a:rPr>
              <a:t>Вопросы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827" y="1268760"/>
            <a:ext cx="3472346" cy="4020611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5536" y="5629211"/>
            <a:ext cx="8229600" cy="15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1800" dirty="0" smtClean="0">
                <a:solidFill>
                  <a:schemeClr val="bg1"/>
                </a:solidFill>
              </a:rPr>
              <a:t>linkedin.com/in/</a:t>
            </a:r>
            <a:r>
              <a:rPr lang="en-US" altLang="ru-RU" sz="1800" dirty="0" err="1" smtClean="0">
                <a:solidFill>
                  <a:schemeClr val="bg1"/>
                </a:solidFill>
              </a:rPr>
              <a:t>qapavlov</a:t>
            </a:r>
            <a:endParaRPr lang="en-US" altLang="ru-RU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ru-RU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ru-RU" sz="1800" dirty="0" smtClean="0">
                <a:solidFill>
                  <a:schemeClr val="bg1"/>
                </a:solidFill>
              </a:rPr>
              <a:t>ru.apavlov@gmail.com</a:t>
            </a:r>
          </a:p>
        </p:txBody>
      </p:sp>
      <p:pic>
        <p:nvPicPr>
          <p:cNvPr id="172038" name="Picture 6" descr="https://upload.wikimedia.org/wikipedia/commons/thumb/4/45/New_Logo_Gmail.svg/2000px-New_Logo_Gmail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" y="6369916"/>
            <a:ext cx="350341" cy="2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" y="5612683"/>
            <a:ext cx="406800" cy="36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091186"/>
            <a:ext cx="1187624" cy="738393"/>
          </a:xfrm>
          <a:prstGeom prst="rect">
            <a:avLst/>
          </a:prstGeom>
          <a:effectLst>
            <a:glow rad="88900">
              <a:schemeClr val="accent1">
                <a:alpha val="7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509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 smtClean="0">
                <a:solidFill>
                  <a:schemeClr val="bg1"/>
                </a:solidFill>
              </a:rPr>
              <a:t>About me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9912" y="1600200"/>
            <a:ext cx="5364088" cy="4525963"/>
          </a:xfrm>
        </p:spPr>
        <p:txBody>
          <a:bodyPr/>
          <a:lstStyle/>
          <a:p>
            <a:r>
              <a:rPr lang="ru-RU" altLang="ru-RU" sz="2400" dirty="0" err="1" smtClean="0">
                <a:solidFill>
                  <a:schemeClr val="bg1"/>
                </a:solidFill>
              </a:rPr>
              <a:t>Ex-Developer</a:t>
            </a:r>
            <a:endParaRPr lang="ru-RU" altLang="ru-RU" sz="2400" dirty="0" smtClean="0">
              <a:solidFill>
                <a:schemeClr val="bg1"/>
              </a:solidFill>
            </a:endParaRPr>
          </a:p>
          <a:p>
            <a:endParaRPr lang="ru-RU" altLang="ru-RU" sz="2400" dirty="0" smtClean="0">
              <a:solidFill>
                <a:schemeClr val="bg1"/>
              </a:solidFill>
            </a:endParaRPr>
          </a:p>
          <a:p>
            <a:r>
              <a:rPr lang="ru-RU" altLang="ru-RU" sz="2400" dirty="0" smtClean="0">
                <a:solidFill>
                  <a:schemeClr val="bg1"/>
                </a:solidFill>
              </a:rPr>
              <a:t>В тестировании более </a:t>
            </a:r>
            <a:r>
              <a:rPr lang="ru-RU" altLang="ru-RU" sz="2400" dirty="0">
                <a:solidFill>
                  <a:schemeClr val="bg1"/>
                </a:solidFill>
              </a:rPr>
              <a:t>6</a:t>
            </a:r>
            <a:r>
              <a:rPr lang="ru-RU" altLang="ru-RU" sz="2400" dirty="0" smtClean="0">
                <a:solidFill>
                  <a:schemeClr val="bg1"/>
                </a:solidFill>
              </a:rPr>
              <a:t> лет</a:t>
            </a:r>
          </a:p>
          <a:p>
            <a:pPr marL="0" indent="0">
              <a:buNone/>
            </a:pPr>
            <a:endParaRPr lang="ru-RU" altLang="ru-RU" sz="2400" dirty="0" smtClean="0">
              <a:solidFill>
                <a:schemeClr val="bg1"/>
              </a:solidFill>
            </a:endParaRPr>
          </a:p>
          <a:p>
            <a:r>
              <a:rPr lang="en-US" altLang="ru-RU" sz="2400" dirty="0" smtClean="0">
                <a:solidFill>
                  <a:schemeClr val="bg1"/>
                </a:solidFill>
              </a:rPr>
              <a:t>Test Team Lead </a:t>
            </a:r>
            <a:r>
              <a:rPr lang="ru-RU" altLang="ru-RU" sz="2400" dirty="0" smtClean="0">
                <a:solidFill>
                  <a:schemeClr val="bg1"/>
                </a:solidFill>
              </a:rPr>
              <a:t>@ T-</a:t>
            </a:r>
            <a:r>
              <a:rPr lang="ru-RU" altLang="ru-RU" sz="2400" dirty="0" err="1" smtClean="0">
                <a:solidFill>
                  <a:schemeClr val="bg1"/>
                </a:solidFill>
              </a:rPr>
              <a:t>Systems</a:t>
            </a:r>
            <a:r>
              <a:rPr lang="ru-RU" altLang="ru-RU" sz="2400" dirty="0" smtClean="0">
                <a:solidFill>
                  <a:schemeClr val="bg1"/>
                </a:solidFill>
              </a:rPr>
              <a:t> </a:t>
            </a:r>
            <a:r>
              <a:rPr lang="en-US" altLang="ru-RU" sz="2400" dirty="0" smtClean="0">
                <a:solidFill>
                  <a:schemeClr val="bg1"/>
                </a:solidFill>
              </a:rPr>
              <a:t>RUS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cs319617.vk.me/v319617426/34c2/3fzTtlum_1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54179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95536" y="5629211"/>
            <a:ext cx="8229600" cy="15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1800" dirty="0" smtClean="0">
                <a:solidFill>
                  <a:schemeClr val="bg1"/>
                </a:solidFill>
              </a:rPr>
              <a:t>linkedin.com/in/</a:t>
            </a:r>
            <a:r>
              <a:rPr lang="en-US" altLang="ru-RU" sz="1800" dirty="0" err="1" smtClean="0">
                <a:solidFill>
                  <a:schemeClr val="bg1"/>
                </a:solidFill>
              </a:rPr>
              <a:t>qapavlov</a:t>
            </a:r>
            <a:endParaRPr lang="en-US" altLang="ru-RU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ru-RU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ru-RU" sz="1800" dirty="0" smtClean="0">
                <a:solidFill>
                  <a:schemeClr val="bg1"/>
                </a:solidFill>
              </a:rPr>
              <a:t>ru.apavlov@gmail.com</a:t>
            </a:r>
          </a:p>
        </p:txBody>
      </p:sp>
      <p:pic>
        <p:nvPicPr>
          <p:cNvPr id="11" name="Picture 6" descr="https://upload.wikimedia.org/wikipedia/commons/thumb/4/45/New_Logo_Gmail.svg/2000px-New_Logo_Gmail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" y="6369916"/>
            <a:ext cx="350341" cy="2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" y="5612683"/>
            <a:ext cx="406800" cy="3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091186"/>
            <a:ext cx="1187624" cy="738393"/>
          </a:xfrm>
          <a:prstGeom prst="rect">
            <a:avLst/>
          </a:prstGeom>
          <a:effectLst>
            <a:glow rad="88900">
              <a:schemeClr val="accent1">
                <a:alpha val="72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altLang="ru-RU" sz="2400" dirty="0">
                <a:solidFill>
                  <a:schemeClr val="bg1"/>
                </a:solidFill>
              </a:rPr>
              <a:t>Что такое </a:t>
            </a:r>
            <a:r>
              <a:rPr lang="en-US" altLang="ru-RU" sz="2400" dirty="0">
                <a:solidFill>
                  <a:schemeClr val="bg1"/>
                </a:solidFill>
              </a:rPr>
              <a:t>“</a:t>
            </a:r>
            <a:r>
              <a:rPr lang="ru-RU" altLang="ru-RU" sz="2400" dirty="0">
                <a:solidFill>
                  <a:schemeClr val="bg1"/>
                </a:solidFill>
              </a:rPr>
              <a:t>Эффект бункера</a:t>
            </a:r>
            <a:r>
              <a:rPr lang="en-US" altLang="ru-RU" sz="2400" dirty="0">
                <a:solidFill>
                  <a:schemeClr val="bg1"/>
                </a:solidFill>
              </a:rPr>
              <a:t>”?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11" y="2556493"/>
            <a:ext cx="3364777" cy="4287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091186"/>
            <a:ext cx="1187624" cy="738393"/>
          </a:xfrm>
          <a:prstGeom prst="rect">
            <a:avLst/>
          </a:prstGeom>
          <a:effectLst>
            <a:glow rad="88900">
              <a:schemeClr val="accent1">
                <a:alpha val="7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384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bg1"/>
                </a:solidFill>
              </a:rPr>
              <a:t>Эффект бункера в современных организациях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151554" name="Picture 2" descr="https://lh5.ggpht.com/72HFS4MzMT24svHXP_OL1oZdypLHRayuyUcit6t4udEdPAMaFQzOL4FbCV8t7b_Qu6Dx=h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863408" cy="386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091186"/>
            <a:ext cx="1187624" cy="738393"/>
          </a:xfrm>
          <a:prstGeom prst="rect">
            <a:avLst/>
          </a:prstGeom>
          <a:effectLst>
            <a:glow rad="88900">
              <a:schemeClr val="accent1">
                <a:alpha val="7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513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bg1"/>
                </a:solidFill>
              </a:rPr>
              <a:t>Мировой финансовый кризис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84" y="1556792"/>
            <a:ext cx="5517232" cy="55172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091186"/>
            <a:ext cx="1187624" cy="738393"/>
          </a:xfrm>
          <a:prstGeom prst="rect">
            <a:avLst/>
          </a:prstGeom>
          <a:effectLst>
            <a:glow rad="88900">
              <a:schemeClr val="accent1">
                <a:alpha val="7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07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2352" y="44624"/>
            <a:ext cx="8579296" cy="1143000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bg1"/>
                </a:solidFill>
              </a:rPr>
              <a:t>Какими бывают бункеры?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static-media.fxx.com/img/FX_Networks_-_FXX/742/134/Simpsons_07_16_P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91276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091186"/>
            <a:ext cx="1187624" cy="738393"/>
          </a:xfrm>
          <a:prstGeom prst="rect">
            <a:avLst/>
          </a:prstGeom>
          <a:effectLst>
            <a:glow rad="88900">
              <a:schemeClr val="accent1">
                <a:alpha val="7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21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2352" y="44624"/>
            <a:ext cx="8579296" cy="1143000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bg1"/>
                </a:solidFill>
              </a:rPr>
              <a:t>Положительные эффекты бункера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5991"/>
            <a:ext cx="8229600" cy="4525963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Представляет </a:t>
            </a:r>
            <a:r>
              <a:rPr lang="ru-RU" sz="1600" dirty="0">
                <a:solidFill>
                  <a:schemeClr val="bg1"/>
                </a:solidFill>
              </a:rPr>
              <a:t>общий способ мышления для всей </a:t>
            </a:r>
            <a:r>
              <a:rPr lang="ru-RU" sz="1600" dirty="0" smtClean="0">
                <a:solidFill>
                  <a:schemeClr val="bg1"/>
                </a:solidFill>
              </a:rPr>
              <a:t>группы</a:t>
            </a:r>
          </a:p>
          <a:p>
            <a:pPr lvl="0">
              <a:buFont typeface="+mj-lt"/>
              <a:buAutoNum type="arabicPeriod"/>
            </a:pPr>
            <a:endParaRPr lang="ru-RU" sz="1600" dirty="0">
              <a:solidFill>
                <a:schemeClr val="bg1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Поддерживает </a:t>
            </a:r>
            <a:r>
              <a:rPr lang="ru-RU" sz="1600" dirty="0">
                <a:solidFill>
                  <a:schemeClr val="bg1"/>
                </a:solidFill>
              </a:rPr>
              <a:t>производительность усилиями опытных </a:t>
            </a:r>
            <a:r>
              <a:rPr lang="ru-RU" sz="1600" dirty="0" smtClean="0">
                <a:solidFill>
                  <a:schemeClr val="bg1"/>
                </a:solidFill>
              </a:rPr>
              <a:t>сотрудников</a:t>
            </a:r>
          </a:p>
          <a:p>
            <a:pPr lvl="0">
              <a:buFont typeface="+mj-lt"/>
              <a:buAutoNum type="arabicPeriod"/>
            </a:pPr>
            <a:endParaRPr lang="ru-RU" sz="1600" dirty="0">
              <a:solidFill>
                <a:schemeClr val="bg1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Создают </a:t>
            </a:r>
            <a:r>
              <a:rPr lang="ru-RU" sz="1600" dirty="0">
                <a:solidFill>
                  <a:schemeClr val="bg1"/>
                </a:solidFill>
              </a:rPr>
              <a:t>сети поддержки для не настолько </a:t>
            </a:r>
            <a:r>
              <a:rPr lang="ru-RU" sz="1600" dirty="0" smtClean="0">
                <a:solidFill>
                  <a:schemeClr val="bg1"/>
                </a:solidFill>
              </a:rPr>
              <a:t>опытных</a:t>
            </a:r>
          </a:p>
          <a:p>
            <a:pPr lvl="0">
              <a:buFont typeface="+mj-lt"/>
              <a:buAutoNum type="arabicPeriod"/>
            </a:pPr>
            <a:endParaRPr lang="ru-RU" sz="1600" dirty="0">
              <a:solidFill>
                <a:schemeClr val="bg1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Помогают </a:t>
            </a:r>
            <a:r>
              <a:rPr lang="ru-RU" sz="1600" dirty="0">
                <a:solidFill>
                  <a:schemeClr val="bg1"/>
                </a:solidFill>
              </a:rPr>
              <a:t>процессу коммуникации в </a:t>
            </a:r>
            <a:r>
              <a:rPr lang="ru-RU" sz="1600" dirty="0" smtClean="0">
                <a:solidFill>
                  <a:schemeClr val="bg1"/>
                </a:solidFill>
              </a:rPr>
              <a:t>бункере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88"/>
            <a:ext cx="2202770" cy="27420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091186"/>
            <a:ext cx="1187624" cy="738393"/>
          </a:xfrm>
          <a:prstGeom prst="rect">
            <a:avLst/>
          </a:prstGeom>
          <a:effectLst>
            <a:glow rad="88900">
              <a:schemeClr val="accent1">
                <a:alpha val="7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9160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2352" y="44624"/>
            <a:ext cx="8579296" cy="1143000"/>
          </a:xfrm>
        </p:spPr>
        <p:txBody>
          <a:bodyPr/>
          <a:lstStyle/>
          <a:p>
            <a:r>
              <a:rPr lang="ru-RU" altLang="ru-RU" sz="2400" dirty="0">
                <a:solidFill>
                  <a:schemeClr val="bg1"/>
                </a:solidFill>
              </a:rPr>
              <a:t>Негативные эффекты бункера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5991"/>
            <a:ext cx="8229600" cy="4525963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Узость взглядов</a:t>
            </a:r>
          </a:p>
          <a:p>
            <a:pPr lvl="0">
              <a:buFont typeface="+mj-lt"/>
              <a:buAutoNum type="arabicPeriod"/>
            </a:pPr>
            <a:endParaRPr lang="ru-RU" sz="1600" dirty="0">
              <a:solidFill>
                <a:schemeClr val="bg1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ru-RU" sz="1600" dirty="0" err="1" smtClean="0">
                <a:solidFill>
                  <a:schemeClr val="bg1"/>
                </a:solidFill>
              </a:rPr>
              <a:t>Трибализм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(</a:t>
            </a:r>
            <a:r>
              <a:rPr lang="ru-RU" sz="1600" dirty="0" smtClean="0">
                <a:solidFill>
                  <a:schemeClr val="bg1"/>
                </a:solidFill>
              </a:rPr>
              <a:t>менталитет </a:t>
            </a:r>
            <a:r>
              <a:rPr lang="ru-RU" sz="1600" dirty="0">
                <a:solidFill>
                  <a:schemeClr val="bg1"/>
                </a:solidFill>
              </a:rPr>
              <a:t>“Есть мы, а есть те, кто против нас</a:t>
            </a:r>
            <a:r>
              <a:rPr lang="ru-RU" sz="1600" dirty="0" smtClean="0">
                <a:solidFill>
                  <a:schemeClr val="bg1"/>
                </a:solidFill>
              </a:rPr>
              <a:t>”)</a:t>
            </a:r>
          </a:p>
          <a:p>
            <a:pPr lvl="0">
              <a:buFont typeface="+mj-lt"/>
              <a:buAutoNum type="arabicPeriod"/>
            </a:pPr>
            <a:endParaRPr lang="ru-RU" sz="1600" dirty="0">
              <a:solidFill>
                <a:schemeClr val="bg1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ru-RU" sz="1600" dirty="0" err="1" smtClean="0">
                <a:solidFill>
                  <a:schemeClr val="bg1"/>
                </a:solidFill>
              </a:rPr>
              <a:t>Фрагментированность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целой сущности (недопонимания, ошибки, не лучшие практики, и т.д</a:t>
            </a:r>
            <a:r>
              <a:rPr lang="ru-RU" sz="1600" dirty="0" smtClean="0">
                <a:solidFill>
                  <a:schemeClr val="bg1"/>
                </a:solidFill>
              </a:rPr>
              <a:t>.)</a:t>
            </a:r>
          </a:p>
          <a:p>
            <a:pPr lvl="0">
              <a:buFont typeface="+mj-lt"/>
              <a:buAutoNum type="arabicPeriod"/>
            </a:pPr>
            <a:endParaRPr lang="ru-RU" sz="1600" dirty="0">
              <a:solidFill>
                <a:schemeClr val="bg1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Откидывание идей, </a:t>
            </a:r>
            <a:r>
              <a:rPr lang="ru-RU" sz="1600" dirty="0">
                <a:solidFill>
                  <a:schemeClr val="bg1"/>
                </a:solidFill>
              </a:rPr>
              <a:t>не рассматривая, есть ли у них какая-либо </a:t>
            </a:r>
            <a:r>
              <a:rPr lang="ru-RU" sz="1600" dirty="0" smtClean="0">
                <a:solidFill>
                  <a:schemeClr val="bg1"/>
                </a:solidFill>
              </a:rPr>
              <a:t>ценность</a:t>
            </a:r>
          </a:p>
          <a:p>
            <a:pPr lvl="0">
              <a:buFont typeface="+mj-lt"/>
              <a:buAutoNum type="arabicPeriod"/>
            </a:pPr>
            <a:endParaRPr lang="ru-RU" sz="1600" dirty="0">
              <a:solidFill>
                <a:schemeClr val="bg1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ru-RU" sz="1600" dirty="0" err="1" smtClean="0">
                <a:solidFill>
                  <a:schemeClr val="bg1"/>
                </a:solidFill>
              </a:rPr>
              <a:t>Слепость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к рискам (в продуктах или группах)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4221088"/>
            <a:ext cx="3395340" cy="29249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091186"/>
            <a:ext cx="1187624" cy="738393"/>
          </a:xfrm>
          <a:prstGeom prst="rect">
            <a:avLst/>
          </a:prstGeom>
          <a:effectLst>
            <a:glow rad="88900">
              <a:schemeClr val="accent1">
                <a:alpha val="7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8407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bg1"/>
                </a:solidFill>
              </a:rPr>
              <a:t>Эффект бункера в тестировании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14" y="1784368"/>
            <a:ext cx="2863372" cy="51384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091186"/>
            <a:ext cx="1187624" cy="738393"/>
          </a:xfrm>
          <a:prstGeom prst="rect">
            <a:avLst/>
          </a:prstGeom>
          <a:effectLst>
            <a:glow rad="88900">
              <a:schemeClr val="accent1">
                <a:alpha val="7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493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5900</TotalTime>
  <Words>445</Words>
  <Application>Microsoft Office PowerPoint</Application>
  <PresentationFormat>Экран (4:3)</PresentationFormat>
  <Paragraphs>77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Diseño predeterminado</vt:lpstr>
      <vt:lpstr>"Эффект Бункера"  в разработке и тестировании</vt:lpstr>
      <vt:lpstr>About me</vt:lpstr>
      <vt:lpstr>Что такое “Эффект бункера”?</vt:lpstr>
      <vt:lpstr>Эффект бункера в современных организациях</vt:lpstr>
      <vt:lpstr>Мировой финансовый кризис</vt:lpstr>
      <vt:lpstr>Какими бывают бункеры?</vt:lpstr>
      <vt:lpstr>Положительные эффекты бункера</vt:lpstr>
      <vt:lpstr>Негативные эффекты бункера</vt:lpstr>
      <vt:lpstr>Эффект бункера в тестировании</vt:lpstr>
      <vt:lpstr>Отделение тестирования</vt:lpstr>
      <vt:lpstr>Разделение тестирования</vt:lpstr>
      <vt:lpstr>Что можно сделать в организации?</vt:lpstr>
      <vt:lpstr>Что делать с бункерами в организации?</vt:lpstr>
      <vt:lpstr>Что можете сделать именно вы?</vt:lpstr>
      <vt:lpstr>Работа с другим бункером</vt:lpstr>
      <vt:lpstr>Вопросы</vt:lpstr>
    </vt:vector>
  </TitlesOfParts>
  <Company>T-Systems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Analyst Days - FIFO - Pavlov</dc:title>
  <dc:creator>Andrey Pavlov</dc:creator>
  <cp:lastModifiedBy>Vladislav Orlikov</cp:lastModifiedBy>
  <cp:revision>753</cp:revision>
  <dcterms:created xsi:type="dcterms:W3CDTF">2010-05-23T14:28:12Z</dcterms:created>
  <dcterms:modified xsi:type="dcterms:W3CDTF">2018-05-25T09:13:10Z</dcterms:modified>
</cp:coreProperties>
</file>