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58" r:id="rId3"/>
    <p:sldId id="260" r:id="rId4"/>
    <p:sldId id="366" r:id="rId5"/>
    <p:sldId id="372" r:id="rId6"/>
    <p:sldId id="370" r:id="rId7"/>
    <p:sldId id="377" r:id="rId8"/>
    <p:sldId id="371" r:id="rId9"/>
    <p:sldId id="375" r:id="rId10"/>
    <p:sldId id="391" r:id="rId11"/>
    <p:sldId id="379" r:id="rId12"/>
    <p:sldId id="389" r:id="rId13"/>
    <p:sldId id="390" r:id="rId14"/>
    <p:sldId id="387" r:id="rId15"/>
    <p:sldId id="392" r:id="rId16"/>
    <p:sldId id="393" r:id="rId17"/>
    <p:sldId id="394" r:id="rId18"/>
    <p:sldId id="380" r:id="rId19"/>
    <p:sldId id="369" r:id="rId20"/>
    <p:sldId id="378" r:id="rId21"/>
    <p:sldId id="368" r:id="rId22"/>
    <p:sldId id="367" r:id="rId23"/>
    <p:sldId id="373" r:id="rId24"/>
    <p:sldId id="374" r:id="rId25"/>
    <p:sldId id="383" r:id="rId26"/>
    <p:sldId id="382" r:id="rId27"/>
    <p:sldId id="384" r:id="rId28"/>
    <p:sldId id="385" r:id="rId29"/>
    <p:sldId id="365" r:id="rId30"/>
    <p:sldId id="263" r:id="rId31"/>
    <p:sldId id="261" r:id="rId32"/>
    <p:sldId id="262" r:id="rId33"/>
    <p:sldId id="266" r:id="rId34"/>
    <p:sldId id="267" r:id="rId35"/>
    <p:sldId id="281" r:id="rId36"/>
    <p:sldId id="282" r:id="rId37"/>
    <p:sldId id="271" r:id="rId38"/>
    <p:sldId id="273" r:id="rId39"/>
    <p:sldId id="274" r:id="rId40"/>
    <p:sldId id="275" r:id="rId41"/>
    <p:sldId id="291" r:id="rId42"/>
    <p:sldId id="338" r:id="rId43"/>
    <p:sldId id="339" r:id="rId44"/>
    <p:sldId id="337" r:id="rId45"/>
    <p:sldId id="289" r:id="rId46"/>
    <p:sldId id="288" r:id="rId47"/>
    <p:sldId id="349" r:id="rId48"/>
    <p:sldId id="350" r:id="rId49"/>
    <p:sldId id="290" r:id="rId50"/>
    <p:sldId id="351" r:id="rId51"/>
    <p:sldId id="364" r:id="rId52"/>
    <p:sldId id="352" r:id="rId53"/>
    <p:sldId id="354" r:id="rId54"/>
    <p:sldId id="355" r:id="rId55"/>
    <p:sldId id="357" r:id="rId56"/>
    <p:sldId id="359" r:id="rId57"/>
    <p:sldId id="360" r:id="rId58"/>
    <p:sldId id="362" r:id="rId59"/>
    <p:sldId id="363" r:id="rId6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10" userDrawn="1">
          <p15:clr>
            <a:srgbClr val="A4A3A4"/>
          </p15:clr>
        </p15:guide>
        <p15:guide id="2" pos="892" userDrawn="1">
          <p15:clr>
            <a:srgbClr val="A4A3A4"/>
          </p15:clr>
        </p15:guide>
        <p15:guide id="3" pos="39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92" autoAdjust="0"/>
    <p:restoredTop sz="95274" autoAdjust="0"/>
  </p:normalViewPr>
  <p:slideViewPr>
    <p:cSldViewPr snapToGrid="0" showGuides="1">
      <p:cViewPr varScale="1">
        <p:scale>
          <a:sx n="64" d="100"/>
          <a:sy n="64" d="100"/>
        </p:scale>
        <p:origin x="792" y="62"/>
      </p:cViewPr>
      <p:guideLst>
        <p:guide orient="horz" pos="4110"/>
        <p:guide pos="892"/>
        <p:guide pos="39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notesMaster" Target="notesMasters/notesMaster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04CC56-8846-4D2F-84E4-FFC4E1CABA43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E039A9-44C8-4191-9410-182A4591036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773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89944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97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556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429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64320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0429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4446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893585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60603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33693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37342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9A9-44C8-4191-9410-182A45910364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8571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997566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17369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36558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8089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58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90843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59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729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9A9-44C8-4191-9410-182A45910364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95083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FE039A9-44C8-4191-9410-182A45910364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36968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27517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7484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03509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5E8B425-9285-4B00-9734-C5BBC6EDAB90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406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C784B3-ACFC-4766-8005-897CE6C7F2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4E4D589-B9FF-4460-8F09-34B9C33536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B26DC6E-8736-4DCF-A7B8-57BDB04C6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32ACAF-5BDE-4B40-AAAE-6F1CE54529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71721C-40D5-4B9A-813E-2F4280EBA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10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0B5E5-FDCB-4F1F-BC5C-16E87BCAF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5B19B18-858E-48B1-8286-63B38FC7D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6F579EE-5474-46B1-9F5F-7846658AFA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7CADA8-8884-4440-B1E3-C235E98B7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B2F60B0-A245-4B02-A6E1-6287BBB6D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28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205B571A-25F3-4F8E-918D-F2B2541EF89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403F28-CE75-4405-87D8-4217752D552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2E0D395-94DC-478B-8361-93D887A44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1A453E-09CA-4604-AC5D-13DD3B688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02FDB02-FA17-4607-945D-1EF3E154A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68688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C459F1-AF8F-4A9B-AAF7-E33C65E4AE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A15D95-5644-4971-A118-0DBD7ED04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7AC8DA-72C8-41E2-B9C4-1894AA856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2C359DD-825C-45C2-BB54-A2AC64F04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97FA0AE-9D54-4E3F-8CAB-766E544BD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61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5B943F-BE12-491B-AD33-551761B3B2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7411F7B-DFA8-4EC9-861B-3C940ED454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894674-4C71-4F8D-9EDF-AF34406D3E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231ECC-9A48-4AF3-B19A-BF3E97DB59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49FBB9E-3EE8-45E1-AEC0-208CF78D5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5706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C1E961C-33A0-4CED-9866-6B522FAE7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BC2279-4A41-4FEE-A48B-885EF134259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2EDC258-F181-43F3-A285-F6B88ECDA5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A59EA3D-2D33-4DA0-BAA4-00B31924B9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7324DBD-4BBD-4C0F-B3BC-F2B9A1226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D4CF93-410F-4F51-9456-F73E6165BC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512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99D5F-C86A-4ADB-9988-1AF8D19FF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4303189-E394-4EF2-B8D6-87499E5646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C9E1BBE-D8A0-42F9-9DA6-10BDC705BA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58BB770-6933-4A74-80B1-AEE0BE7451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BCC0DBE-1AB4-4915-B6DB-E1C6252254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32A2F47B-E3AE-4710-B7C2-8BD42A2BAA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BBAE784-D63F-4AF2-949F-A8A4BE53E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67E617C-1F37-4059-9676-6DF6E36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550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2DF75D-76B9-49D8-B36D-4E44BB938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CB58031-4723-4A21-A50D-090ACC1615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086C1D-1182-4303-A8D9-1EA2D3CCE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2DA8A8-7250-48BC-B037-46B5B6FA0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46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C9ABA32-DCD5-485A-BC13-04C6A9354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5CBBD615-5513-44FF-98DC-B141AF8154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3E5D020-226E-4031-893D-D5C138EE39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7486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F203D2B-7D43-40AD-B732-F507CE85B0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EE7FBB9-B310-48F8-BC67-9021C6FD4F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A0F62D-85D3-4985-88D2-36DDA926E0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BBB688E-0884-49BA-95B4-0A50E53D7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F50F236-9FDA-4CD6-9B80-36B944475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2F2550C-E305-407B-98C6-CB9974906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93935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4F8417-A3EB-4C4F-8C50-9E13FC607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F5BC87-E840-4EF7-B9E3-54330CB376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1FF2120-A2E1-4166-85D2-B99D79754E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671CD3B-DD6C-4774-9BD2-4A57CDE518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A0D684-95B9-444F-B1AF-A59A74BE2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B8BAA0-4BA8-4A8B-94E9-04D23B5A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1751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FC73F5-B30C-4971-A101-595B1A20F0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B566C6-0769-421E-9107-0D80AC4312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4BA8B62-AA1E-4878-84CA-8266FDE51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F02511-26F6-4BEA-9480-4EB84790ABB7}" type="datetimeFigureOut">
              <a:rPr lang="ru-RU" smtClean="0"/>
              <a:t>23.11.2018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E2D7054-49AF-4028-9E18-6F908A23FF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FD0C84-6057-4190-8E9A-0423425389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1A37D-9552-4C09-8C13-E36DF9F66CB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289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janmolak.com/serenity-bdd-and-the-screenplay-pattern-27819d0db780" TargetMode="External"/><Relationship Id="rId7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foq.com/articles/Beyond-Page-Objects-Test-Automation-Serenity-Screenplay" TargetMode="External"/><Relationship Id="rId5" Type="http://schemas.openxmlformats.org/officeDocument/2006/relationships/hyperlink" Target="http://serenity-bdd.info/docs/articles/screenplay-tutorial.html" TargetMode="External"/><Relationship Id="rId4" Type="http://schemas.openxmlformats.org/officeDocument/2006/relationships/hyperlink" Target="https://www.baeldung.com/serenity-screenplay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twitter.com/comaqa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anton-semenchenko-612a926b/" TargetMode="External"/><Relationship Id="rId5" Type="http://schemas.openxmlformats.org/officeDocument/2006/relationships/hyperlink" Target="https://www.facebook.com/semenchenko.anton.v" TargetMode="External"/><Relationship Id="rId4" Type="http://schemas.openxmlformats.org/officeDocument/2006/relationships/hyperlink" Target="mailto:semenchenko_anton_v@tut.by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comaqa.by/" TargetMode="External"/><Relationship Id="rId2" Type="http://schemas.openxmlformats.org/officeDocument/2006/relationships/hyperlink" Target="http://conference.comaqa.b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channel/UCzAhXR53eIvHht9qmFPBVx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://martinfowler.com/bliki/FluentInterface.html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n.wikipedia.org/wiki/Domain-specific_language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Behavior-driven_development" TargetMode="External"/><Relationship Id="rId5" Type="http://schemas.openxmlformats.org/officeDocument/2006/relationships/hyperlink" Target="https://en.wikipedia.org/wiki/Keyword-driven_testing" TargetMode="External"/><Relationship Id="rId4" Type="http://schemas.openxmlformats.org/officeDocument/2006/relationships/hyperlink" Target="http://martinfowler.com/bliki/UbiquitousLanguage.html" TargetMode="External"/><Relationship Id="rId9" Type="http://schemas.openxmlformats.org/officeDocument/2006/relationships/hyperlink" Target="https://en.wikipedia.org/wiki/Object_oriented_design" TargetMode="Externa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hyperlink" Target="https://twitter.com/comaqa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anton-semenchenko-612a926b/" TargetMode="External"/><Relationship Id="rId5" Type="http://schemas.openxmlformats.org/officeDocument/2006/relationships/hyperlink" Target="https://www.facebook.com/semenchenko.anton.v" TargetMode="External"/><Relationship Id="rId4" Type="http://schemas.openxmlformats.org/officeDocument/2006/relationships/hyperlink" Target="mailto:semenchenko_anton_v@tut.by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aqa.by/" TargetMode="External"/><Relationship Id="rId2" Type="http://schemas.openxmlformats.org/officeDocument/2006/relationships/hyperlink" Target="http://conference.comaqa.by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hyperlink" Target="https://www.youtube.com/channel/UCzAhXR53eIvHht9qmFPBVxg" TargetMode="Externa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Method_chaining" TargetMode="External"/><Relationship Id="rId3" Type="http://schemas.openxmlformats.org/officeDocument/2006/relationships/image" Target="../media/image2.png"/><Relationship Id="rId7" Type="http://schemas.openxmlformats.org/officeDocument/2006/relationships/hyperlink" Target="https://en.wikipedia.org/wiki/Method_cascad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.wikipedia.org/wiki/Object_oriented_design" TargetMode="External"/><Relationship Id="rId5" Type="http://schemas.openxmlformats.org/officeDocument/2006/relationships/hyperlink" Target="http://martinfowler.com/bliki/FluentInterface.html" TargetMode="External"/><Relationship Id="rId4" Type="http://schemas.openxmlformats.org/officeDocument/2006/relationships/hyperlink" Target="https://en.wikipedia.org/wiki/Domain-specific_language" TargetMode="Externa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tinfowler.com/bliki/CommandQuerySeparation.html" TargetMode="Externa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martinfowler.com/articles/languageWorkbench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BE73DFC-4F77-44A7-A5BA-E84A8A442F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2" y="468977"/>
            <a:ext cx="10643798" cy="3539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72257994-BD97-4691-8B89-198A6D2BAB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4918509"/>
            <a:ext cx="12192000" cy="1939491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7EEF52-91A1-481A-8284-30E3EAF47E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00200" y="4269282"/>
            <a:ext cx="8991600" cy="1264762"/>
          </a:xfrm>
          <a:solidFill>
            <a:srgbClr val="FFFFFF"/>
          </a:solidFill>
          <a:ln w="38100">
            <a:solidFill>
              <a:srgbClr val="404040"/>
            </a:solidFill>
            <a:miter lim="800000"/>
          </a:ln>
        </p:spPr>
        <p:txBody>
          <a:bodyPr anchor="ctr">
            <a:normAutofit/>
          </a:bodyPr>
          <a:lstStyle/>
          <a:p>
            <a:r>
              <a:rPr lang="en-US" sz="4000" dirty="0"/>
              <a:t>BDD triangle of Risk Management, QA Management and Tech side</a:t>
            </a:r>
            <a:endParaRPr lang="ru-RU" sz="4000" b="1" dirty="0">
              <a:solidFill>
                <a:srgbClr val="404040"/>
              </a:solidFill>
            </a:endParaRP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23F034AB-98CC-44C3-A620-8BF6C559C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7555" y="5818034"/>
            <a:ext cx="6801612" cy="755975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FFFFFF"/>
                </a:solidFill>
              </a:rPr>
              <a:t>Anton </a:t>
            </a:r>
            <a:r>
              <a:rPr lang="en-US" sz="3200" dirty="0" smtClean="0">
                <a:solidFill>
                  <a:srgbClr val="FFFFFF"/>
                </a:solidFill>
              </a:rPr>
              <a:t>Semenchenko</a:t>
            </a:r>
            <a:endParaRPr lang="en-US" sz="32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611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Risks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600" b="1" dirty="0" smtClean="0"/>
              <a:t>People </a:t>
            </a:r>
            <a:r>
              <a:rPr lang="en-US" sz="2600" b="1" dirty="0"/>
              <a:t>management </a:t>
            </a:r>
            <a:r>
              <a:rPr lang="en-US" sz="2600" dirty="0"/>
              <a:t>risks: hire, rotation, transferring code to another vendor (contractor</a:t>
            </a:r>
            <a:r>
              <a:rPr lang="en-US" sz="26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Predictable (not always optimal) complexity \ simplicity of </a:t>
            </a:r>
            <a:r>
              <a:rPr lang="en-US" sz="2600" dirty="0" smtClean="0"/>
              <a:t>solution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Predictable (not always optimal) skillset of Automation </a:t>
            </a:r>
            <a:r>
              <a:rPr lang="en-US" sz="2600" dirty="0" smtClean="0"/>
              <a:t>specialist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As a result: predictable complexity, hire, rotation, code transferring process from one vendor (contractor) to another</a:t>
            </a:r>
          </a:p>
        </p:txBody>
      </p:sp>
    </p:spTree>
    <p:extLst>
      <p:ext uri="{BB962C8B-B14F-4D97-AF65-F5344CB8AC3E}">
        <p14:creationId xmlns:p14="http://schemas.microsoft.com/office/powerpoint/2010/main" val="144315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Quality assurance </a:t>
            </a:r>
            <a:r>
              <a:rPr lang="en-US" sz="3600" dirty="0"/>
              <a:t>risks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Test Cases</a:t>
            </a:r>
            <a:r>
              <a:rPr lang="en-US" sz="2600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Formulated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Under VCS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Available </a:t>
            </a:r>
            <a:r>
              <a:rPr lang="en-US" sz="2600" dirty="0"/>
              <a:t>to any team </a:t>
            </a:r>
            <a:r>
              <a:rPr lang="en-US" sz="2600" dirty="0" smtClean="0"/>
              <a:t>member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Verified </a:t>
            </a:r>
            <a:r>
              <a:rPr lang="en-US" sz="2600" dirty="0"/>
              <a:t>by Product Owners (Product owners as Façade for Business Team</a:t>
            </a:r>
            <a:r>
              <a:rPr lang="en-US" sz="26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Formulated </a:t>
            </a:r>
            <a:r>
              <a:rPr lang="en-US" sz="2600" dirty="0"/>
              <a:t>in business </a:t>
            </a:r>
            <a:r>
              <a:rPr lang="en-US" sz="2600" dirty="0" smtClean="0"/>
              <a:t>terms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Are </a:t>
            </a:r>
            <a:r>
              <a:rPr lang="en-US" sz="2600" dirty="0"/>
              <a:t>part of integral process of Software Development (such as, as example, Part of Backlog Items and Definition of Done)</a:t>
            </a:r>
          </a:p>
        </p:txBody>
      </p:sp>
    </p:spTree>
    <p:extLst>
      <p:ext uri="{BB962C8B-B14F-4D97-AF65-F5344CB8AC3E}">
        <p14:creationId xmlns:p14="http://schemas.microsoft.com/office/powerpoint/2010/main" val="1774150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Quality assurance </a:t>
            </a:r>
            <a:r>
              <a:rPr lang="en-US" sz="3600" dirty="0"/>
              <a:t>risks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b="1" dirty="0" smtClean="0"/>
              <a:t>Traceability </a:t>
            </a:r>
            <a:r>
              <a:rPr lang="en-US" sz="2600" b="1" dirty="0"/>
              <a:t>Matrix</a:t>
            </a:r>
            <a:r>
              <a:rPr lang="en-US" sz="2600" dirty="0" smtClean="0"/>
              <a:t>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 smtClean="0"/>
              <a:t>Exists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 smtClean="0"/>
              <a:t>Used </a:t>
            </a:r>
            <a:r>
              <a:rPr lang="en-US" sz="2600" dirty="0"/>
              <a:t>as at least 1-1 mapping Backlog Item - BDD based automated acceptance </a:t>
            </a:r>
            <a:r>
              <a:rPr lang="en-US" sz="2600" dirty="0" smtClean="0"/>
              <a:t>test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42585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Quality assurance </a:t>
            </a:r>
            <a:r>
              <a:rPr lang="en-US" sz="3600" dirty="0"/>
              <a:t>risks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ru-RU" sz="2600" b="1" dirty="0"/>
              <a:t>Business oriented reports</a:t>
            </a:r>
            <a:r>
              <a:rPr lang="ru-RU" sz="2600" dirty="0" smtClean="0"/>
              <a:t>:</a:t>
            </a:r>
            <a:endParaRPr lang="en-US" sz="2600" dirty="0" smtClean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 smtClean="0"/>
              <a:t>Exist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 smtClean="0"/>
              <a:t>Generated automatically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 smtClean="0"/>
              <a:t>Business </a:t>
            </a:r>
            <a:r>
              <a:rPr lang="en-US" sz="2600" dirty="0"/>
              <a:t>needs </a:t>
            </a:r>
            <a:r>
              <a:rPr lang="en-US" sz="2600" dirty="0" smtClean="0"/>
              <a:t>oriented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57313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Technical</a:t>
            </a:r>
            <a:r>
              <a:rPr lang="en-US" sz="3600" dirty="0"/>
              <a:t> risks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600" b="1" dirty="0"/>
              <a:t>Initial </a:t>
            </a:r>
            <a:r>
              <a:rPr lang="ru-RU" sz="2600" b="1" dirty="0" smtClean="0"/>
              <a:t>infrastructure</a:t>
            </a:r>
            <a:r>
              <a:rPr lang="ru-RU" sz="2600" dirty="0" smtClean="0"/>
              <a:t>:</a:t>
            </a:r>
            <a:endParaRPr lang="en-US" sz="26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Tests </a:t>
            </a:r>
            <a:r>
              <a:rPr lang="en-US" sz="2600" dirty="0"/>
              <a:t>are, at least, implemented not in </a:t>
            </a:r>
            <a:r>
              <a:rPr lang="en-US" sz="2600" dirty="0" smtClean="0"/>
              <a:t>main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Minimal </a:t>
            </a:r>
            <a:r>
              <a:rPr lang="en-US" sz="2600" dirty="0"/>
              <a:t>architecture \ infrastructure of Automated testing is guaranteed to be </a:t>
            </a:r>
            <a:r>
              <a:rPr lang="en-US" sz="2600" dirty="0" smtClean="0"/>
              <a:t>implemented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799727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Technical</a:t>
            </a:r>
            <a:r>
              <a:rPr lang="en-US" sz="3600" dirty="0"/>
              <a:t> risks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ru-RU" sz="2600" b="1" dirty="0" smtClean="0"/>
              <a:t>2 </a:t>
            </a:r>
            <a:r>
              <a:rPr lang="ru-RU" sz="2600" b="1" dirty="0"/>
              <a:t>layers (min</a:t>
            </a:r>
            <a:r>
              <a:rPr lang="ru-RU" sz="2600" b="1" dirty="0" smtClean="0"/>
              <a:t>)</a:t>
            </a:r>
            <a:r>
              <a:rPr lang="ru-RU" sz="2600" dirty="0" smtClean="0"/>
              <a:t>: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 smtClean="0"/>
              <a:t>Implemented architecture</a:t>
            </a:r>
            <a:endParaRPr lang="ru-RU" sz="2600" dirty="0" smtClean="0"/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/>
              <a:t>A</a:t>
            </a:r>
            <a:r>
              <a:rPr lang="en-US" sz="2600" dirty="0" smtClean="0"/>
              <a:t>t </a:t>
            </a:r>
            <a:r>
              <a:rPr lang="en-US" sz="2600" dirty="0"/>
              <a:t>least - 2 level </a:t>
            </a:r>
            <a:r>
              <a:rPr lang="en-US" sz="2600" dirty="0" smtClean="0"/>
              <a:t>architecture</a:t>
            </a:r>
          </a:p>
          <a:p>
            <a:pPr marL="971550" lvl="1" indent="-514350">
              <a:buFont typeface="Arial" panose="020B0604020202020204" pitchFamily="34" charset="0"/>
              <a:buChar char="•"/>
            </a:pPr>
            <a:r>
              <a:rPr lang="en-US" sz="2600" dirty="0" smtClean="0"/>
              <a:t>Test </a:t>
            </a:r>
            <a:r>
              <a:rPr lang="en-US" sz="2600" dirty="0"/>
              <a:t>layer (possibly incorrectly formulated) and business actions layer on the level where code is reused (possibly implemented incorrectly)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22762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Technical</a:t>
            </a:r>
            <a:r>
              <a:rPr lang="en-US" sz="3600" dirty="0"/>
              <a:t> risks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600" b="1" dirty="0" smtClean="0"/>
              <a:t>Code </a:t>
            </a:r>
            <a:r>
              <a:rPr lang="en-US" sz="2600" b="1" dirty="0"/>
              <a:t>re-usage step based</a:t>
            </a:r>
            <a:r>
              <a:rPr lang="en-US" sz="2600" dirty="0"/>
              <a:t> (at least)</a:t>
            </a:r>
          </a:p>
        </p:txBody>
      </p:sp>
    </p:spTree>
    <p:extLst>
      <p:ext uri="{BB962C8B-B14F-4D97-AF65-F5344CB8AC3E}">
        <p14:creationId xmlns:p14="http://schemas.microsoft.com/office/powerpoint/2010/main" val="41186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People management </a:t>
            </a:r>
            <a:r>
              <a:rPr lang="en-US" sz="3600" dirty="0"/>
              <a:t>risks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/>
              <a:t>H</a:t>
            </a:r>
            <a:r>
              <a:rPr lang="en-US" sz="2600" b="1" dirty="0" smtClean="0"/>
              <a:t>ire</a:t>
            </a:r>
            <a:r>
              <a:rPr lang="en-US" sz="2600" b="1" dirty="0"/>
              <a:t>, rotation, transferring code to another vendor</a:t>
            </a:r>
            <a:r>
              <a:rPr lang="en-US" sz="2600" dirty="0"/>
              <a:t> (contractor</a:t>
            </a:r>
            <a:r>
              <a:rPr lang="en-US" sz="2600" dirty="0" smtClean="0"/>
              <a:t>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Predictable </a:t>
            </a:r>
            <a:r>
              <a:rPr lang="en-US" sz="2600" dirty="0"/>
              <a:t>(not always optimal) complexity \ simplicity of solution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Predictable (not always optimal) skillset of Automation specialist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As a result: predictable complexity, hire, rotation, code transferring process from one vendor (contractor) to </a:t>
            </a:r>
            <a:r>
              <a:rPr lang="en-US" sz="2600" dirty="0" smtClean="0"/>
              <a:t>another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58098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“How </a:t>
            </a:r>
            <a:r>
              <a:rPr lang="en-US" sz="3600" b="1" dirty="0"/>
              <a:t>to Draw QA Architecture Automation in Few Slight </a:t>
            </a:r>
            <a:r>
              <a:rPr lang="en-US" sz="3600" b="1" dirty="0" smtClean="0"/>
              <a:t>Movements” Appendix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47" name="Group 3">
            <a:extLst>
              <a:ext uri="{FF2B5EF4-FFF2-40B4-BE49-F238E27FC236}">
                <a16:creationId xmlns:a16="http://schemas.microsoft.com/office/drawing/2014/main" id="{AE18D4E2-821E-4B7D-B3A6-CE54011E1D99}"/>
              </a:ext>
            </a:extLst>
          </p:cNvPr>
          <p:cNvGrpSpPr/>
          <p:nvPr/>
        </p:nvGrpSpPr>
        <p:grpSpPr>
          <a:xfrm>
            <a:off x="4583953" y="1334683"/>
            <a:ext cx="5249333" cy="4933431"/>
            <a:chOff x="3447566" y="1575013"/>
            <a:chExt cx="5249333" cy="4933431"/>
          </a:xfrm>
        </p:grpSpPr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B9F08613-7E25-4454-9E14-9092751F196A}"/>
                </a:ext>
              </a:extLst>
            </p:cNvPr>
            <p:cNvSpPr/>
            <p:nvPr/>
          </p:nvSpPr>
          <p:spPr>
            <a:xfrm>
              <a:off x="4260364" y="4899796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Page Object</a:t>
              </a:r>
            </a:p>
          </p:txBody>
        </p:sp>
        <p:sp>
          <p:nvSpPr>
            <p:cNvPr id="49" name="Oval 6">
              <a:extLst>
                <a:ext uri="{FF2B5EF4-FFF2-40B4-BE49-F238E27FC236}">
                  <a16:creationId xmlns:a16="http://schemas.microsoft.com/office/drawing/2014/main" id="{5AA7604D-543B-4D5D-B9D3-0EF0E0B6DC81}"/>
                </a:ext>
              </a:extLst>
            </p:cNvPr>
            <p:cNvSpPr/>
            <p:nvPr/>
          </p:nvSpPr>
          <p:spPr>
            <a:xfrm>
              <a:off x="4245661" y="3607108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Low Level Actions</a:t>
              </a:r>
            </a:p>
          </p:txBody>
        </p:sp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592F8D66-C621-4BE1-8707-9E39E4D15276}"/>
                </a:ext>
              </a:extLst>
            </p:cNvPr>
            <p:cNvSpPr/>
            <p:nvPr/>
          </p:nvSpPr>
          <p:spPr>
            <a:xfrm>
              <a:off x="4223084" y="2325710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Business Actions</a:t>
              </a:r>
            </a:p>
          </p:txBody>
        </p:sp>
        <p:sp>
          <p:nvSpPr>
            <p:cNvPr id="51" name="Down Arrow 8">
              <a:extLst>
                <a:ext uri="{FF2B5EF4-FFF2-40B4-BE49-F238E27FC236}">
                  <a16:creationId xmlns:a16="http://schemas.microsoft.com/office/drawing/2014/main" id="{C41FD36F-DE02-4F7F-BDC6-AD3986FBD745}"/>
                </a:ext>
              </a:extLst>
            </p:cNvPr>
            <p:cNvSpPr/>
            <p:nvPr/>
          </p:nvSpPr>
          <p:spPr>
            <a:xfrm>
              <a:off x="6042600" y="3306383"/>
              <a:ext cx="148165" cy="30480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Down Arrow 9">
              <a:extLst>
                <a:ext uri="{FF2B5EF4-FFF2-40B4-BE49-F238E27FC236}">
                  <a16:creationId xmlns:a16="http://schemas.microsoft.com/office/drawing/2014/main" id="{1F971FDE-2034-4AC3-98A6-202C5BEFF743}"/>
                </a:ext>
              </a:extLst>
            </p:cNvPr>
            <p:cNvSpPr/>
            <p:nvPr/>
          </p:nvSpPr>
          <p:spPr>
            <a:xfrm>
              <a:off x="6051179" y="4593559"/>
              <a:ext cx="148165" cy="304801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Left Arrow 10">
              <a:extLst>
                <a:ext uri="{FF2B5EF4-FFF2-40B4-BE49-F238E27FC236}">
                  <a16:creationId xmlns:a16="http://schemas.microsoft.com/office/drawing/2014/main" id="{55D1128C-7F10-4D14-B7C6-5C1D7A8E8D94}"/>
                </a:ext>
              </a:extLst>
            </p:cNvPr>
            <p:cNvSpPr/>
            <p:nvPr/>
          </p:nvSpPr>
          <p:spPr>
            <a:xfrm>
              <a:off x="5384515" y="3031107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Left Arrow 11">
              <a:extLst>
                <a:ext uri="{FF2B5EF4-FFF2-40B4-BE49-F238E27FC236}">
                  <a16:creationId xmlns:a16="http://schemas.microsoft.com/office/drawing/2014/main" id="{18BDB687-9AB1-48BD-903E-BF1A2C3F8BC8}"/>
                </a:ext>
              </a:extLst>
            </p:cNvPr>
            <p:cNvSpPr/>
            <p:nvPr/>
          </p:nvSpPr>
          <p:spPr>
            <a:xfrm rot="10800000">
              <a:off x="6136550" y="3029695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Left Arrow 12">
              <a:extLst>
                <a:ext uri="{FF2B5EF4-FFF2-40B4-BE49-F238E27FC236}">
                  <a16:creationId xmlns:a16="http://schemas.microsoft.com/office/drawing/2014/main" id="{9226A42F-520E-4BD8-9FF3-58E97CF0619C}"/>
                </a:ext>
              </a:extLst>
            </p:cNvPr>
            <p:cNvSpPr/>
            <p:nvPr/>
          </p:nvSpPr>
          <p:spPr>
            <a:xfrm>
              <a:off x="5410732" y="4358572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Left Arrow 13">
              <a:extLst>
                <a:ext uri="{FF2B5EF4-FFF2-40B4-BE49-F238E27FC236}">
                  <a16:creationId xmlns:a16="http://schemas.microsoft.com/office/drawing/2014/main" id="{BBAC288A-4B3C-40FB-A0A2-7FF7A0D3BA42}"/>
                </a:ext>
              </a:extLst>
            </p:cNvPr>
            <p:cNvSpPr/>
            <p:nvPr/>
          </p:nvSpPr>
          <p:spPr>
            <a:xfrm rot="10800000">
              <a:off x="6151478" y="4357160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Left Arrow 14">
              <a:extLst>
                <a:ext uri="{FF2B5EF4-FFF2-40B4-BE49-F238E27FC236}">
                  <a16:creationId xmlns:a16="http://schemas.microsoft.com/office/drawing/2014/main" id="{429EDBE0-9EEA-4640-ABEB-3CFBE58D35FD}"/>
                </a:ext>
              </a:extLst>
            </p:cNvPr>
            <p:cNvSpPr/>
            <p:nvPr/>
          </p:nvSpPr>
          <p:spPr>
            <a:xfrm>
              <a:off x="5504458" y="5637850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Left Arrow 15">
              <a:extLst>
                <a:ext uri="{FF2B5EF4-FFF2-40B4-BE49-F238E27FC236}">
                  <a16:creationId xmlns:a16="http://schemas.microsoft.com/office/drawing/2014/main" id="{BFE5275F-88FE-4F80-9624-867280A2189E}"/>
                </a:ext>
              </a:extLst>
            </p:cNvPr>
            <p:cNvSpPr/>
            <p:nvPr/>
          </p:nvSpPr>
          <p:spPr>
            <a:xfrm rot="10800000">
              <a:off x="6245204" y="5636438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3A4670E7-27B9-4FA5-8CDB-A8BD474EB680}"/>
                </a:ext>
              </a:extLst>
            </p:cNvPr>
            <p:cNvSpPr/>
            <p:nvPr/>
          </p:nvSpPr>
          <p:spPr>
            <a:xfrm>
              <a:off x="3447566" y="1575013"/>
              <a:ext cx="5249333" cy="4933431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071783A-70ED-4168-8509-ECFD28E689CA}"/>
                </a:ext>
              </a:extLst>
            </p:cNvPr>
            <p:cNvSpPr txBox="1"/>
            <p:nvPr/>
          </p:nvSpPr>
          <p:spPr>
            <a:xfrm>
              <a:off x="4701542" y="1882197"/>
              <a:ext cx="3303319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Under the hood of a Test</a:t>
              </a:r>
            </a:p>
          </p:txBody>
        </p:sp>
      </p:grpSp>
      <p:grpSp>
        <p:nvGrpSpPr>
          <p:cNvPr id="61" name="Group 21">
            <a:extLst>
              <a:ext uri="{FF2B5EF4-FFF2-40B4-BE49-F238E27FC236}">
                <a16:creationId xmlns:a16="http://schemas.microsoft.com/office/drawing/2014/main" id="{82A55988-065C-48D9-B1A1-AF478B4FA10C}"/>
              </a:ext>
            </a:extLst>
          </p:cNvPr>
          <p:cNvGrpSpPr/>
          <p:nvPr/>
        </p:nvGrpSpPr>
        <p:grpSpPr>
          <a:xfrm>
            <a:off x="-107517" y="1334683"/>
            <a:ext cx="2077156" cy="2596912"/>
            <a:chOff x="913128" y="1670912"/>
            <a:chExt cx="2077156" cy="2596912"/>
          </a:xfrm>
        </p:grpSpPr>
        <p:sp>
          <p:nvSpPr>
            <p:cNvPr id="62" name="Oval 18">
              <a:extLst>
                <a:ext uri="{FF2B5EF4-FFF2-40B4-BE49-F238E27FC236}">
                  <a16:creationId xmlns:a16="http://schemas.microsoft.com/office/drawing/2014/main" id="{9B590A0A-2B0D-4F51-A04D-DE53812A7C3F}"/>
                </a:ext>
              </a:extLst>
            </p:cNvPr>
            <p:cNvSpPr/>
            <p:nvPr/>
          </p:nvSpPr>
          <p:spPr>
            <a:xfrm>
              <a:off x="913128" y="1670912"/>
              <a:ext cx="2077156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63" name="Left Arrow 19">
              <a:extLst>
                <a:ext uri="{FF2B5EF4-FFF2-40B4-BE49-F238E27FC236}">
                  <a16:creationId xmlns:a16="http://schemas.microsoft.com/office/drawing/2014/main" id="{FC327130-F308-445C-9935-906B4FFF67FB}"/>
                </a:ext>
              </a:extLst>
            </p:cNvPr>
            <p:cNvSpPr/>
            <p:nvPr/>
          </p:nvSpPr>
          <p:spPr>
            <a:xfrm>
              <a:off x="1248545" y="2306114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Left Arrow 20">
              <a:extLst>
                <a:ext uri="{FF2B5EF4-FFF2-40B4-BE49-F238E27FC236}">
                  <a16:creationId xmlns:a16="http://schemas.microsoft.com/office/drawing/2014/main" id="{130D75AC-C5FF-4BE0-A70A-F75167E985AD}"/>
                </a:ext>
              </a:extLst>
            </p:cNvPr>
            <p:cNvSpPr/>
            <p:nvPr/>
          </p:nvSpPr>
          <p:spPr>
            <a:xfrm rot="10800000">
              <a:off x="1989291" y="2304702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Rectangle 22">
              <a:extLst>
                <a:ext uri="{FF2B5EF4-FFF2-40B4-BE49-F238E27FC236}">
                  <a16:creationId xmlns:a16="http://schemas.microsoft.com/office/drawing/2014/main" id="{99F82939-EF59-42EA-A24D-4AB863CDC951}"/>
                </a:ext>
              </a:extLst>
            </p:cNvPr>
            <p:cNvSpPr/>
            <p:nvPr/>
          </p:nvSpPr>
          <p:spPr>
            <a:xfrm>
              <a:off x="1374700" y="2796904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Arrange</a:t>
              </a:r>
            </a:p>
          </p:txBody>
        </p:sp>
        <p:sp>
          <p:nvSpPr>
            <p:cNvPr id="66" name="Rectangle 24">
              <a:extLst>
                <a:ext uri="{FF2B5EF4-FFF2-40B4-BE49-F238E27FC236}">
                  <a16:creationId xmlns:a16="http://schemas.microsoft.com/office/drawing/2014/main" id="{EC6090FC-7727-404B-AE33-42A0D5EB557F}"/>
                </a:ext>
              </a:extLst>
            </p:cNvPr>
            <p:cNvSpPr/>
            <p:nvPr/>
          </p:nvSpPr>
          <p:spPr>
            <a:xfrm>
              <a:off x="1350540" y="3323879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Act</a:t>
              </a:r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EF7DE7E2-6427-4DB0-A557-7879C1B71C8E}"/>
                </a:ext>
              </a:extLst>
            </p:cNvPr>
            <p:cNvSpPr/>
            <p:nvPr/>
          </p:nvSpPr>
          <p:spPr>
            <a:xfrm>
              <a:off x="1350540" y="3884708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</a:t>
              </a:r>
            </a:p>
          </p:txBody>
        </p:sp>
      </p:grpSp>
      <p:cxnSp>
        <p:nvCxnSpPr>
          <p:cNvPr id="68" name="Straight Arrow Connector 27">
            <a:extLst>
              <a:ext uri="{FF2B5EF4-FFF2-40B4-BE49-F238E27FC236}">
                <a16:creationId xmlns:a16="http://schemas.microsoft.com/office/drawing/2014/main" id="{21F26A6A-293E-437D-8BE8-146AF5422D14}"/>
              </a:ext>
            </a:extLst>
          </p:cNvPr>
          <p:cNvCxnSpPr>
            <a:stCxn id="62" idx="6"/>
            <a:endCxn id="50" idx="2"/>
          </p:cNvCxnSpPr>
          <p:nvPr/>
        </p:nvCxnSpPr>
        <p:spPr>
          <a:xfrm>
            <a:off x="1969639" y="1825750"/>
            <a:ext cx="3389832" cy="75069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9" name="Group 28">
            <a:extLst>
              <a:ext uri="{FF2B5EF4-FFF2-40B4-BE49-F238E27FC236}">
                <a16:creationId xmlns:a16="http://schemas.microsoft.com/office/drawing/2014/main" id="{022291E1-4791-4DEA-81F6-BCFF9E3F1AD3}"/>
              </a:ext>
            </a:extLst>
          </p:cNvPr>
          <p:cNvGrpSpPr/>
          <p:nvPr/>
        </p:nvGrpSpPr>
        <p:grpSpPr>
          <a:xfrm>
            <a:off x="1752977" y="3066053"/>
            <a:ext cx="2614905" cy="3381867"/>
            <a:chOff x="6855398" y="1398684"/>
            <a:chExt cx="4554476" cy="4661006"/>
          </a:xfrm>
        </p:grpSpPr>
        <p:sp>
          <p:nvSpPr>
            <p:cNvPr id="70" name="Oval 29">
              <a:extLst>
                <a:ext uri="{FF2B5EF4-FFF2-40B4-BE49-F238E27FC236}">
                  <a16:creationId xmlns:a16="http://schemas.microsoft.com/office/drawing/2014/main" id="{A05F080D-C4AD-4C9D-825F-C924D8F0B5F4}"/>
                </a:ext>
              </a:extLst>
            </p:cNvPr>
            <p:cNvSpPr/>
            <p:nvPr/>
          </p:nvSpPr>
          <p:spPr>
            <a:xfrm>
              <a:off x="6855398" y="1398684"/>
              <a:ext cx="44323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Keyword based Test Case for Automation</a:t>
              </a:r>
            </a:p>
          </p:txBody>
        </p:sp>
        <p:sp>
          <p:nvSpPr>
            <p:cNvPr id="71" name="Oval 30">
              <a:extLst>
                <a:ext uri="{FF2B5EF4-FFF2-40B4-BE49-F238E27FC236}">
                  <a16:creationId xmlns:a16="http://schemas.microsoft.com/office/drawing/2014/main" id="{9B855D8F-F79D-439C-86FB-BC5CF3CADCAA}"/>
                </a:ext>
              </a:extLst>
            </p:cNvPr>
            <p:cNvSpPr/>
            <p:nvPr/>
          </p:nvSpPr>
          <p:spPr>
            <a:xfrm>
              <a:off x="6863979" y="3851266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The same Test case for Automation in a Flow way</a:t>
              </a:r>
            </a:p>
          </p:txBody>
        </p:sp>
        <p:sp>
          <p:nvSpPr>
            <p:cNvPr id="72" name="Oval 31">
              <a:extLst>
                <a:ext uri="{FF2B5EF4-FFF2-40B4-BE49-F238E27FC236}">
                  <a16:creationId xmlns:a16="http://schemas.microsoft.com/office/drawing/2014/main" id="{22AD6404-09D6-4B90-87ED-813D4DC1AF0A}"/>
                </a:ext>
              </a:extLst>
            </p:cNvPr>
            <p:cNvSpPr/>
            <p:nvPr/>
          </p:nvSpPr>
          <p:spPr>
            <a:xfrm>
              <a:off x="6977575" y="2624975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Gherkin scenario</a:t>
              </a:r>
            </a:p>
          </p:txBody>
        </p:sp>
        <p:sp>
          <p:nvSpPr>
            <p:cNvPr id="73" name="Oval 32">
              <a:extLst>
                <a:ext uri="{FF2B5EF4-FFF2-40B4-BE49-F238E27FC236}">
                  <a16:creationId xmlns:a16="http://schemas.microsoft.com/office/drawing/2014/main" id="{D94B9120-2463-4D03-BC2B-53916CF67CE0}"/>
                </a:ext>
              </a:extLst>
            </p:cNvPr>
            <p:cNvSpPr/>
            <p:nvPr/>
          </p:nvSpPr>
          <p:spPr>
            <a:xfrm>
              <a:off x="6863979" y="5077557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The same Test case for Automation using DSL</a:t>
              </a:r>
            </a:p>
          </p:txBody>
        </p:sp>
      </p:grpSp>
      <p:grpSp>
        <p:nvGrpSpPr>
          <p:cNvPr id="74" name="Group 34">
            <a:extLst>
              <a:ext uri="{FF2B5EF4-FFF2-40B4-BE49-F238E27FC236}">
                <a16:creationId xmlns:a16="http://schemas.microsoft.com/office/drawing/2014/main" id="{90FA7FC5-B344-439C-BA94-22A6950B9B79}"/>
              </a:ext>
            </a:extLst>
          </p:cNvPr>
          <p:cNvGrpSpPr/>
          <p:nvPr/>
        </p:nvGrpSpPr>
        <p:grpSpPr>
          <a:xfrm>
            <a:off x="9907216" y="3659673"/>
            <a:ext cx="2108505" cy="2981718"/>
            <a:chOff x="6855397" y="1398684"/>
            <a:chExt cx="4554477" cy="4661006"/>
          </a:xfrm>
        </p:grpSpPr>
        <p:sp>
          <p:nvSpPr>
            <p:cNvPr id="75" name="Oval 35">
              <a:extLst>
                <a:ext uri="{FF2B5EF4-FFF2-40B4-BE49-F238E27FC236}">
                  <a16:creationId xmlns:a16="http://schemas.microsoft.com/office/drawing/2014/main" id="{C41C721A-125B-4395-972F-6EA74FFA4257}"/>
                </a:ext>
              </a:extLst>
            </p:cNvPr>
            <p:cNvSpPr/>
            <p:nvPr/>
          </p:nvSpPr>
          <p:spPr>
            <a:xfrm>
              <a:off x="6855397" y="1398684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Implemented keyword (</a:t>
              </a:r>
              <a:r>
                <a:rPr lang="en-US" sz="1400" b="1" u="sng" dirty="0">
                  <a:solidFill>
                    <a:schemeClr val="tx1"/>
                  </a:solidFill>
                </a:rPr>
                <a:t>verb</a:t>
              </a:r>
              <a:r>
                <a:rPr lang="en-US" sz="1400" b="1" dirty="0">
                  <a:solidFill>
                    <a:schemeClr val="tx1"/>
                  </a:solidFill>
                </a:rPr>
                <a:t> on noun)</a:t>
              </a:r>
            </a:p>
          </p:txBody>
        </p:sp>
        <p:sp>
          <p:nvSpPr>
            <p:cNvPr id="76" name="Oval 36">
              <a:extLst>
                <a:ext uri="{FF2B5EF4-FFF2-40B4-BE49-F238E27FC236}">
                  <a16:creationId xmlns:a16="http://schemas.microsoft.com/office/drawing/2014/main" id="{91C19ACE-A742-47EB-AD5C-8E262AA0F1A9}"/>
                </a:ext>
              </a:extLst>
            </p:cNvPr>
            <p:cNvSpPr/>
            <p:nvPr/>
          </p:nvSpPr>
          <p:spPr>
            <a:xfrm>
              <a:off x="6863979" y="3851266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Implemented API in a Flow way</a:t>
              </a:r>
            </a:p>
          </p:txBody>
        </p:sp>
        <p:sp>
          <p:nvSpPr>
            <p:cNvPr id="77" name="Oval 37">
              <a:extLst>
                <a:ext uri="{FF2B5EF4-FFF2-40B4-BE49-F238E27FC236}">
                  <a16:creationId xmlns:a16="http://schemas.microsoft.com/office/drawing/2014/main" id="{ED3C05B9-F1C4-46AB-ABCC-89372787B445}"/>
                </a:ext>
              </a:extLst>
            </p:cNvPr>
            <p:cNvSpPr/>
            <p:nvPr/>
          </p:nvSpPr>
          <p:spPr>
            <a:xfrm>
              <a:off x="6977575" y="2624975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Implemented Gherkin Step</a:t>
              </a:r>
            </a:p>
          </p:txBody>
        </p:sp>
        <p:sp>
          <p:nvSpPr>
            <p:cNvPr id="78" name="Oval 38">
              <a:extLst>
                <a:ext uri="{FF2B5EF4-FFF2-40B4-BE49-F238E27FC236}">
                  <a16:creationId xmlns:a16="http://schemas.microsoft.com/office/drawing/2014/main" id="{F0997E1B-8848-4A55-A8BB-91C527058242}"/>
                </a:ext>
              </a:extLst>
            </p:cNvPr>
            <p:cNvSpPr/>
            <p:nvPr/>
          </p:nvSpPr>
          <p:spPr>
            <a:xfrm>
              <a:off x="6863979" y="5077557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Internal, external or hybrid DLS construction</a:t>
              </a:r>
            </a:p>
          </p:txBody>
        </p:sp>
      </p:grpSp>
      <p:cxnSp>
        <p:nvCxnSpPr>
          <p:cNvPr id="79" name="Straight Arrow Connector 39">
            <a:extLst>
              <a:ext uri="{FF2B5EF4-FFF2-40B4-BE49-F238E27FC236}">
                <a16:creationId xmlns:a16="http://schemas.microsoft.com/office/drawing/2014/main" id="{354AA223-16F7-41B9-8CBB-5D1B98F0513A}"/>
              </a:ext>
            </a:extLst>
          </p:cNvPr>
          <p:cNvCxnSpPr>
            <a:stCxn id="62" idx="6"/>
            <a:endCxn id="70" idx="0"/>
          </p:cNvCxnSpPr>
          <p:nvPr/>
        </p:nvCxnSpPr>
        <p:spPr>
          <a:xfrm>
            <a:off x="1969639" y="1825750"/>
            <a:ext cx="1055718" cy="124030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41">
            <a:extLst>
              <a:ext uri="{FF2B5EF4-FFF2-40B4-BE49-F238E27FC236}">
                <a16:creationId xmlns:a16="http://schemas.microsoft.com/office/drawing/2014/main" id="{05DAE3F5-5EBC-448B-AC70-A8261412565D}"/>
              </a:ext>
            </a:extLst>
          </p:cNvPr>
          <p:cNvCxnSpPr>
            <a:cxnSpLocks/>
            <a:endCxn id="73" idx="2"/>
          </p:cNvCxnSpPr>
          <p:nvPr/>
        </p:nvCxnSpPr>
        <p:spPr>
          <a:xfrm rot="16200000" flipH="1">
            <a:off x="-1116353" y="3217361"/>
            <a:ext cx="4006239" cy="1742275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44">
            <a:extLst>
              <a:ext uri="{FF2B5EF4-FFF2-40B4-BE49-F238E27FC236}">
                <a16:creationId xmlns:a16="http://schemas.microsoft.com/office/drawing/2014/main" id="{F833FBF2-A179-4E3A-9610-534A27A65F5A}"/>
              </a:ext>
            </a:extLst>
          </p:cNvPr>
          <p:cNvCxnSpPr>
            <a:stCxn id="62" idx="5"/>
            <a:endCxn id="72" idx="2"/>
          </p:cNvCxnSpPr>
          <p:nvPr/>
        </p:nvCxnSpPr>
        <p:spPr>
          <a:xfrm rot="16200000" flipH="1">
            <a:off x="674724" y="3163708"/>
            <a:ext cx="2139123" cy="157677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47">
            <a:extLst>
              <a:ext uri="{FF2B5EF4-FFF2-40B4-BE49-F238E27FC236}">
                <a16:creationId xmlns:a16="http://schemas.microsoft.com/office/drawing/2014/main" id="{44F5F49C-AB10-4854-B4C1-5C9037D4AF04}"/>
              </a:ext>
            </a:extLst>
          </p:cNvPr>
          <p:cNvCxnSpPr>
            <a:cxnSpLocks/>
            <a:stCxn id="62" idx="3"/>
            <a:endCxn id="71" idx="2"/>
          </p:cNvCxnSpPr>
          <p:nvPr/>
        </p:nvCxnSpPr>
        <p:spPr>
          <a:xfrm rot="16200000" flipH="1">
            <a:off x="-537150" y="2906810"/>
            <a:ext cx="3028878" cy="156122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50">
            <a:extLst>
              <a:ext uri="{FF2B5EF4-FFF2-40B4-BE49-F238E27FC236}">
                <a16:creationId xmlns:a16="http://schemas.microsoft.com/office/drawing/2014/main" id="{29B8C27D-3A20-48BF-8046-7606F2EBBB9C}"/>
              </a:ext>
            </a:extLst>
          </p:cNvPr>
          <p:cNvCxnSpPr>
            <a:cxnSpLocks/>
            <a:stCxn id="50" idx="5"/>
            <a:endCxn id="75" idx="2"/>
          </p:cNvCxnSpPr>
          <p:nvPr/>
        </p:nvCxnSpPr>
        <p:spPr>
          <a:xfrm>
            <a:off x="8568149" y="2923683"/>
            <a:ext cx="1339067" cy="105013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54">
            <a:extLst>
              <a:ext uri="{FF2B5EF4-FFF2-40B4-BE49-F238E27FC236}">
                <a16:creationId xmlns:a16="http://schemas.microsoft.com/office/drawing/2014/main" id="{AAEB6B86-2CEF-4FD0-A437-39D954962759}"/>
              </a:ext>
            </a:extLst>
          </p:cNvPr>
          <p:cNvCxnSpPr>
            <a:cxnSpLocks/>
            <a:stCxn id="50" idx="5"/>
            <a:endCxn id="77" idx="2"/>
          </p:cNvCxnSpPr>
          <p:nvPr/>
        </p:nvCxnSpPr>
        <p:spPr>
          <a:xfrm>
            <a:off x="8568149" y="2923683"/>
            <a:ext cx="1395630" cy="183461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57">
            <a:extLst>
              <a:ext uri="{FF2B5EF4-FFF2-40B4-BE49-F238E27FC236}">
                <a16:creationId xmlns:a16="http://schemas.microsoft.com/office/drawing/2014/main" id="{47F8670F-AEED-4618-BA3C-C814661B54EA}"/>
              </a:ext>
            </a:extLst>
          </p:cNvPr>
          <p:cNvCxnSpPr>
            <a:cxnSpLocks/>
            <a:stCxn id="50" idx="5"/>
            <a:endCxn id="76" idx="2"/>
          </p:cNvCxnSpPr>
          <p:nvPr/>
        </p:nvCxnSpPr>
        <p:spPr>
          <a:xfrm>
            <a:off x="8568149" y="2923683"/>
            <a:ext cx="1343040" cy="261908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60">
            <a:extLst>
              <a:ext uri="{FF2B5EF4-FFF2-40B4-BE49-F238E27FC236}">
                <a16:creationId xmlns:a16="http://schemas.microsoft.com/office/drawing/2014/main" id="{FF6703A0-89E5-44BD-926A-F3026C3FA486}"/>
              </a:ext>
            </a:extLst>
          </p:cNvPr>
          <p:cNvCxnSpPr>
            <a:cxnSpLocks/>
            <a:stCxn id="50" idx="5"/>
            <a:endCxn id="78" idx="2"/>
          </p:cNvCxnSpPr>
          <p:nvPr/>
        </p:nvCxnSpPr>
        <p:spPr>
          <a:xfrm>
            <a:off x="8568149" y="2923683"/>
            <a:ext cx="1343040" cy="340356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1840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Faculty of "Non-traditional usage of logarithmic ruler"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~BDD low level actions </a:t>
            </a:r>
            <a:r>
              <a:rPr lang="en-US" sz="2600" dirty="0" smtClean="0"/>
              <a:t>focused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~</a:t>
            </a:r>
            <a:r>
              <a:rPr lang="en-US" sz="2600" b="1" dirty="0" smtClean="0"/>
              <a:t>BDD Page Objects </a:t>
            </a:r>
            <a:r>
              <a:rPr lang="en-US" sz="2600" dirty="0"/>
              <a:t>focused </a:t>
            </a:r>
            <a:r>
              <a:rPr lang="en-US" sz="2600" dirty="0" smtClean="0"/>
              <a:t>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~</a:t>
            </a:r>
            <a:r>
              <a:rPr lang="en-US" sz="2600" b="1" dirty="0" smtClean="0"/>
              <a:t>BDD Business Reports </a:t>
            </a:r>
            <a:r>
              <a:rPr lang="en-US" sz="2600" dirty="0" smtClean="0"/>
              <a:t>focused approach</a:t>
            </a:r>
            <a:endParaRPr lang="en-US" sz="2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2625" y="509086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43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264" y="112204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Aharoni" panose="020B0604020202020204" pitchFamily="2" charset="-79"/>
              </a:rPr>
              <a:t>About</a:t>
            </a:r>
            <a:endParaRPr lang="ru-RU" sz="36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4734451" y="1036938"/>
            <a:ext cx="724900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QA community COMAQA co-founder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C++ community </a:t>
            </a:r>
            <a:r>
              <a:rPr lang="en-US" sz="2600" dirty="0" err="1"/>
              <a:t>CoreHard</a:t>
            </a:r>
            <a:r>
              <a:rPr lang="en-US" sz="2600" dirty="0"/>
              <a:t> co-founder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smtClean="0"/>
              <a:t>“International IT” </a:t>
            </a:r>
            <a:r>
              <a:rPr lang="en-US" sz="2600" dirty="0"/>
              <a:t>community </a:t>
            </a:r>
            <a:r>
              <a:rPr lang="en-US" sz="2600" dirty="0" err="1"/>
              <a:t>InterIT</a:t>
            </a:r>
            <a:r>
              <a:rPr lang="en-US" sz="2600" dirty="0"/>
              <a:t> co-founder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50+ international conferences organizer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IT evangelist (300+ speeches on meetups and conferences)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Field of scientific interest: using math for differential diagnostic in cardiology, psychiatry, virology and immunology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C++ books editor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/>
              <a:t>QA Automation, QA Management, </a:t>
            </a:r>
            <a:r>
              <a:rPr lang="en-US" sz="2600" dirty="0" smtClean="0"/>
              <a:t>Low level development, Agile </a:t>
            </a:r>
            <a:r>
              <a:rPr lang="en-US" sz="2600" dirty="0"/>
              <a:t>trainer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/>
              <a:t>ICAgile</a:t>
            </a:r>
            <a:r>
              <a:rPr lang="en-US" sz="2600" dirty="0"/>
              <a:t> Certified </a:t>
            </a:r>
            <a:r>
              <a:rPr lang="en-US" sz="2600" dirty="0" smtClean="0"/>
              <a:t>Professional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600" dirty="0" err="1" smtClean="0"/>
              <a:t>DPI.Solutions</a:t>
            </a:r>
            <a:r>
              <a:rPr lang="en-US" sz="2600" dirty="0" smtClean="0"/>
              <a:t> co-founder</a:t>
            </a:r>
            <a:endParaRPr lang="en-US" sz="2600" dirty="0"/>
          </a:p>
        </p:txBody>
      </p:sp>
      <p:pic>
        <p:nvPicPr>
          <p:cNvPr id="16" name="Shape 39">
            <a:extLst>
              <a:ext uri="{FF2B5EF4-FFF2-40B4-BE49-F238E27FC236}">
                <a16:creationId xmlns:a16="http://schemas.microsoft.com/office/drawing/2014/main" id="{E3F84564-CE4D-49EE-8B30-71BCB9E67313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65777" y="1404847"/>
            <a:ext cx="3298379" cy="3444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Shape 36">
            <a:extLst>
              <a:ext uri="{FF2B5EF4-FFF2-40B4-BE49-F238E27FC236}">
                <a16:creationId xmlns:a16="http://schemas.microsoft.com/office/drawing/2014/main" id="{EEDEBAB1-411B-41A2-8905-0916D5621CB7}"/>
              </a:ext>
            </a:extLst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188473" y="5435383"/>
            <a:ext cx="2794979" cy="11481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Shape 37">
            <a:extLst>
              <a:ext uri="{FF2B5EF4-FFF2-40B4-BE49-F238E27FC236}">
                <a16:creationId xmlns:a16="http://schemas.microsoft.com/office/drawing/2014/main" id="{9B267C91-97AD-40F3-8262-36469F3D609A}"/>
              </a:ext>
            </a:extLst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5494" y="5435383"/>
            <a:ext cx="2279980" cy="89531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08481D2-79E2-4CD4-8D76-32C5D3C5615E}"/>
              </a:ext>
            </a:extLst>
          </p:cNvPr>
          <p:cNvSpPr/>
          <p:nvPr/>
        </p:nvSpPr>
        <p:spPr>
          <a:xfrm>
            <a:off x="1520631" y="4973718"/>
            <a:ext cx="276845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Anton Semenchenko</a:t>
            </a:r>
          </a:p>
        </p:txBody>
      </p:sp>
    </p:spTree>
    <p:extLst>
      <p:ext uri="{BB962C8B-B14F-4D97-AF65-F5344CB8AC3E}">
        <p14:creationId xmlns:p14="http://schemas.microsoft.com/office/powerpoint/2010/main" val="4219950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ru-RU" sz="3600" b="1" dirty="0" smtClean="0"/>
              <a:t>3 </a:t>
            </a:r>
            <a:r>
              <a:rPr lang="en-US" sz="3600" b="1" dirty="0" smtClean="0"/>
              <a:t>funny examples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~BDD low level actions </a:t>
            </a:r>
            <a:r>
              <a:rPr lang="en-US" sz="2600" dirty="0"/>
              <a:t>focused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~BDD Page Objects </a:t>
            </a:r>
            <a:r>
              <a:rPr lang="en-US" sz="2600" dirty="0"/>
              <a:t>focused approach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~BDD Business Reports </a:t>
            </a:r>
            <a:r>
              <a:rPr lang="en-US" sz="2600" dirty="0"/>
              <a:t>focused </a:t>
            </a:r>
            <a:r>
              <a:rPr lang="en-US" sz="2600" dirty="0" smtClean="0"/>
              <a:t>approach</a:t>
            </a:r>
            <a:endParaRPr lang="en-US" sz="2600" dirty="0"/>
          </a:p>
        </p:txBody>
      </p:sp>
      <p:pic>
        <p:nvPicPr>
          <p:cNvPr id="8194" name="Picture 2" descr="ÐÐ°ÑÑÐ¸Ð½ÐºÐ¸ Ð¿Ð¾ Ð·Ð°Ð¿ÑÐ¾ÑÑ examp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834" y="3152002"/>
            <a:ext cx="5869487" cy="347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7040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What you should not expect from BDD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Time saving \ money while formulating Test </a:t>
            </a:r>
            <a:r>
              <a:rPr lang="en-US" sz="2600" dirty="0" smtClean="0"/>
              <a:t>Cases</a:t>
            </a: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Time saving \ money while </a:t>
            </a:r>
            <a:r>
              <a:rPr lang="en-US" sz="2600" dirty="0" smtClean="0"/>
              <a:t>developing and supporting </a:t>
            </a:r>
            <a:r>
              <a:rPr lang="en-US" sz="2600" dirty="0"/>
              <a:t>Automated </a:t>
            </a:r>
            <a:r>
              <a:rPr lang="en-US" sz="2600" dirty="0" smtClean="0"/>
              <a:t>Tests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Risk Management</a:t>
            </a:r>
            <a:r>
              <a:rPr lang="en-US" sz="2600" dirty="0" smtClean="0"/>
              <a:t>:</a:t>
            </a:r>
            <a:endParaRPr lang="ru-RU" sz="26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project with Risk Management is ALWAYS a bit more expensive, than a project without Risk Management (at the time when no risks appeared on the second option</a:t>
            </a:r>
            <a:r>
              <a:rPr lang="en-US" sz="2600" dirty="0" smtClean="0"/>
              <a:t>)</a:t>
            </a:r>
            <a:endParaRPr lang="en-US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project with Risk Management is sufficiently cheaper, than a project without Risk Management (in case, that at least one risk appeared)</a:t>
            </a:r>
            <a:endParaRPr lang="ru-RU" sz="2600" dirty="0" smtClean="0"/>
          </a:p>
        </p:txBody>
      </p:sp>
    </p:spTree>
    <p:extLst>
      <p:ext uri="{BB962C8B-B14F-4D97-AF65-F5344CB8AC3E}">
        <p14:creationId xmlns:p14="http://schemas.microsoft.com/office/powerpoint/2010/main" val="158916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Basics of Risk Management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1" dirty="0" smtClean="0"/>
              <a:t>“Waltzing </a:t>
            </a:r>
            <a:r>
              <a:rPr lang="en-US" sz="2600" b="1" dirty="0"/>
              <a:t>with Bears: Managing Risk on Software Projects” </a:t>
            </a:r>
            <a:r>
              <a:rPr lang="en-US" sz="2600" b="1" dirty="0" smtClean="0"/>
              <a:t>Tom </a:t>
            </a:r>
            <a:r>
              <a:rPr lang="en-US" sz="2600" b="1" dirty="0"/>
              <a:t>DeMarco </a:t>
            </a:r>
            <a:r>
              <a:rPr lang="en-US" sz="2600" b="1" dirty="0" smtClean="0"/>
              <a:t>and </a:t>
            </a:r>
            <a:r>
              <a:rPr lang="en-US" sz="2600" b="1" dirty="0"/>
              <a:t>Timothy </a:t>
            </a:r>
            <a:r>
              <a:rPr lang="en-US" sz="2600" b="1" dirty="0" smtClean="0"/>
              <a:t>Lister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276185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What you should not expect from </a:t>
            </a:r>
            <a:r>
              <a:rPr lang="en-US" sz="3600" b="1" dirty="0" smtClean="0"/>
              <a:t>BDD: detailed information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Time saving \ money while formulating Test Cases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Time saving \ money while developing and supporting Automated Tests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Risk Management</a:t>
            </a:r>
            <a:r>
              <a:rPr lang="en-US" sz="2600" dirty="0"/>
              <a:t>:</a:t>
            </a:r>
            <a:endParaRPr lang="ru-RU" sz="26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project with Risk Management is ALWAYS a bit more expensive, than a project without Risk Management (at the time when no risks appeared on the second option)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project with Risk Management is sufficiently cheaper, than a project without Risk Management (in case, that at least one risk appeared</a:t>
            </a:r>
            <a:r>
              <a:rPr lang="en-US" sz="2600" dirty="0" smtClean="0"/>
              <a:t>)</a:t>
            </a:r>
            <a:endParaRPr lang="ru-RU" sz="2600" dirty="0"/>
          </a:p>
        </p:txBody>
      </p:sp>
    </p:spTree>
    <p:extLst>
      <p:ext uri="{BB962C8B-B14F-4D97-AF65-F5344CB8AC3E}">
        <p14:creationId xmlns:p14="http://schemas.microsoft.com/office/powerpoint/2010/main" val="1318782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b="1" dirty="0"/>
              <a:t>Serenity and the Screenplay Pattern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>
                <a:hlinkClick r:id="rId3"/>
              </a:rPr>
              <a:t>https://</a:t>
            </a:r>
            <a:r>
              <a:rPr lang="en-US" sz="2600" dirty="0" smtClean="0">
                <a:hlinkClick r:id="rId3"/>
              </a:rPr>
              <a:t>janmolak.com/serenity-bdd-and-the-screenplay-pattern-27819d0db780</a:t>
            </a: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hlinkClick r:id="rId4"/>
              </a:rPr>
              <a:t>https://</a:t>
            </a:r>
            <a:r>
              <a:rPr lang="en-US" sz="2600" dirty="0" smtClean="0">
                <a:hlinkClick r:id="rId4"/>
              </a:rPr>
              <a:t>www.baeldung.com/serenity-screenplay</a:t>
            </a: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hlinkClick r:id="rId5"/>
              </a:rPr>
              <a:t>http://</a:t>
            </a:r>
            <a:r>
              <a:rPr lang="en-US" sz="2600" dirty="0" smtClean="0">
                <a:hlinkClick r:id="rId5"/>
              </a:rPr>
              <a:t>serenity-bdd.info/docs/articles/screenplay-tutorial.html</a:t>
            </a: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dirty="0">
                <a:hlinkClick r:id="rId6"/>
              </a:rPr>
              <a:t>https://</a:t>
            </a:r>
            <a:r>
              <a:rPr lang="en-US" sz="2600" dirty="0" smtClean="0">
                <a:hlinkClick r:id="rId6"/>
              </a:rPr>
              <a:t>www.infoq.com/articles/Beyond-Page-Objects-Test-Automation-Serenity-Screenplay</a:t>
            </a:r>
            <a:endParaRPr lang="en-US" sz="26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48875" y="4595311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46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“How </a:t>
            </a:r>
            <a:r>
              <a:rPr lang="en-US" sz="3600" b="1" dirty="0"/>
              <a:t>to Draw QA Architecture Automation in Few Slight </a:t>
            </a:r>
            <a:r>
              <a:rPr lang="en-US" sz="3600" b="1" dirty="0" smtClean="0"/>
              <a:t>Movements” Appendix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47" name="Group 3">
            <a:extLst>
              <a:ext uri="{FF2B5EF4-FFF2-40B4-BE49-F238E27FC236}">
                <a16:creationId xmlns:a16="http://schemas.microsoft.com/office/drawing/2014/main" id="{AE18D4E2-821E-4B7D-B3A6-CE54011E1D99}"/>
              </a:ext>
            </a:extLst>
          </p:cNvPr>
          <p:cNvGrpSpPr/>
          <p:nvPr/>
        </p:nvGrpSpPr>
        <p:grpSpPr>
          <a:xfrm>
            <a:off x="4583953" y="1334683"/>
            <a:ext cx="5249333" cy="4933431"/>
            <a:chOff x="3447566" y="1575013"/>
            <a:chExt cx="5249333" cy="4933431"/>
          </a:xfrm>
        </p:grpSpPr>
        <p:sp>
          <p:nvSpPr>
            <p:cNvPr id="48" name="Oval 5">
              <a:extLst>
                <a:ext uri="{FF2B5EF4-FFF2-40B4-BE49-F238E27FC236}">
                  <a16:creationId xmlns:a16="http://schemas.microsoft.com/office/drawing/2014/main" id="{B9F08613-7E25-4454-9E14-9092751F196A}"/>
                </a:ext>
              </a:extLst>
            </p:cNvPr>
            <p:cNvSpPr/>
            <p:nvPr/>
          </p:nvSpPr>
          <p:spPr>
            <a:xfrm>
              <a:off x="4260364" y="4899796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Page Object</a:t>
              </a:r>
            </a:p>
          </p:txBody>
        </p:sp>
        <p:sp>
          <p:nvSpPr>
            <p:cNvPr id="49" name="Oval 6">
              <a:extLst>
                <a:ext uri="{FF2B5EF4-FFF2-40B4-BE49-F238E27FC236}">
                  <a16:creationId xmlns:a16="http://schemas.microsoft.com/office/drawing/2014/main" id="{5AA7604D-543B-4D5D-B9D3-0EF0E0B6DC81}"/>
                </a:ext>
              </a:extLst>
            </p:cNvPr>
            <p:cNvSpPr/>
            <p:nvPr/>
          </p:nvSpPr>
          <p:spPr>
            <a:xfrm>
              <a:off x="4245661" y="3607108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Low Level Actions</a:t>
              </a:r>
            </a:p>
          </p:txBody>
        </p:sp>
        <p:sp>
          <p:nvSpPr>
            <p:cNvPr id="50" name="Oval 7">
              <a:extLst>
                <a:ext uri="{FF2B5EF4-FFF2-40B4-BE49-F238E27FC236}">
                  <a16:creationId xmlns:a16="http://schemas.microsoft.com/office/drawing/2014/main" id="{592F8D66-C621-4BE1-8707-9E39E4D15276}"/>
                </a:ext>
              </a:extLst>
            </p:cNvPr>
            <p:cNvSpPr/>
            <p:nvPr/>
          </p:nvSpPr>
          <p:spPr>
            <a:xfrm>
              <a:off x="4223084" y="2325710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Business Actions</a:t>
              </a:r>
            </a:p>
          </p:txBody>
        </p:sp>
        <p:sp>
          <p:nvSpPr>
            <p:cNvPr id="51" name="Down Arrow 8">
              <a:extLst>
                <a:ext uri="{FF2B5EF4-FFF2-40B4-BE49-F238E27FC236}">
                  <a16:creationId xmlns:a16="http://schemas.microsoft.com/office/drawing/2014/main" id="{C41FD36F-DE02-4F7F-BDC6-AD3986FBD745}"/>
                </a:ext>
              </a:extLst>
            </p:cNvPr>
            <p:cNvSpPr/>
            <p:nvPr/>
          </p:nvSpPr>
          <p:spPr>
            <a:xfrm>
              <a:off x="6042600" y="3306383"/>
              <a:ext cx="148165" cy="30480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Down Arrow 9">
              <a:extLst>
                <a:ext uri="{FF2B5EF4-FFF2-40B4-BE49-F238E27FC236}">
                  <a16:creationId xmlns:a16="http://schemas.microsoft.com/office/drawing/2014/main" id="{1F971FDE-2034-4AC3-98A6-202C5BEFF743}"/>
                </a:ext>
              </a:extLst>
            </p:cNvPr>
            <p:cNvSpPr/>
            <p:nvPr/>
          </p:nvSpPr>
          <p:spPr>
            <a:xfrm>
              <a:off x="6051179" y="4593559"/>
              <a:ext cx="148165" cy="304801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Left Arrow 10">
              <a:extLst>
                <a:ext uri="{FF2B5EF4-FFF2-40B4-BE49-F238E27FC236}">
                  <a16:creationId xmlns:a16="http://schemas.microsoft.com/office/drawing/2014/main" id="{55D1128C-7F10-4D14-B7C6-5C1D7A8E8D94}"/>
                </a:ext>
              </a:extLst>
            </p:cNvPr>
            <p:cNvSpPr/>
            <p:nvPr/>
          </p:nvSpPr>
          <p:spPr>
            <a:xfrm>
              <a:off x="5384515" y="3031107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4" name="Left Arrow 11">
              <a:extLst>
                <a:ext uri="{FF2B5EF4-FFF2-40B4-BE49-F238E27FC236}">
                  <a16:creationId xmlns:a16="http://schemas.microsoft.com/office/drawing/2014/main" id="{18BDB687-9AB1-48BD-903E-BF1A2C3F8BC8}"/>
                </a:ext>
              </a:extLst>
            </p:cNvPr>
            <p:cNvSpPr/>
            <p:nvPr/>
          </p:nvSpPr>
          <p:spPr>
            <a:xfrm rot="10800000">
              <a:off x="6136550" y="3029695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Left Arrow 12">
              <a:extLst>
                <a:ext uri="{FF2B5EF4-FFF2-40B4-BE49-F238E27FC236}">
                  <a16:creationId xmlns:a16="http://schemas.microsoft.com/office/drawing/2014/main" id="{9226A42F-520E-4BD8-9FF3-58E97CF0619C}"/>
                </a:ext>
              </a:extLst>
            </p:cNvPr>
            <p:cNvSpPr/>
            <p:nvPr/>
          </p:nvSpPr>
          <p:spPr>
            <a:xfrm>
              <a:off x="5410732" y="4358572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Left Arrow 13">
              <a:extLst>
                <a:ext uri="{FF2B5EF4-FFF2-40B4-BE49-F238E27FC236}">
                  <a16:creationId xmlns:a16="http://schemas.microsoft.com/office/drawing/2014/main" id="{BBAC288A-4B3C-40FB-A0A2-7FF7A0D3BA42}"/>
                </a:ext>
              </a:extLst>
            </p:cNvPr>
            <p:cNvSpPr/>
            <p:nvPr/>
          </p:nvSpPr>
          <p:spPr>
            <a:xfrm rot="10800000">
              <a:off x="6151478" y="4357160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Left Arrow 14">
              <a:extLst>
                <a:ext uri="{FF2B5EF4-FFF2-40B4-BE49-F238E27FC236}">
                  <a16:creationId xmlns:a16="http://schemas.microsoft.com/office/drawing/2014/main" id="{429EDBE0-9EEA-4640-ABEB-3CFBE58D35FD}"/>
                </a:ext>
              </a:extLst>
            </p:cNvPr>
            <p:cNvSpPr/>
            <p:nvPr/>
          </p:nvSpPr>
          <p:spPr>
            <a:xfrm>
              <a:off x="5504458" y="5637850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Left Arrow 15">
              <a:extLst>
                <a:ext uri="{FF2B5EF4-FFF2-40B4-BE49-F238E27FC236}">
                  <a16:creationId xmlns:a16="http://schemas.microsoft.com/office/drawing/2014/main" id="{BFE5275F-88FE-4F80-9624-867280A2189E}"/>
                </a:ext>
              </a:extLst>
            </p:cNvPr>
            <p:cNvSpPr/>
            <p:nvPr/>
          </p:nvSpPr>
          <p:spPr>
            <a:xfrm rot="10800000">
              <a:off x="6245204" y="5636438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Oval 16">
              <a:extLst>
                <a:ext uri="{FF2B5EF4-FFF2-40B4-BE49-F238E27FC236}">
                  <a16:creationId xmlns:a16="http://schemas.microsoft.com/office/drawing/2014/main" id="{3A4670E7-27B9-4FA5-8CDB-A8BD474EB680}"/>
                </a:ext>
              </a:extLst>
            </p:cNvPr>
            <p:cNvSpPr/>
            <p:nvPr/>
          </p:nvSpPr>
          <p:spPr>
            <a:xfrm>
              <a:off x="3447566" y="1575013"/>
              <a:ext cx="5249333" cy="4933431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2071783A-70ED-4168-8509-ECFD28E689CA}"/>
                </a:ext>
              </a:extLst>
            </p:cNvPr>
            <p:cNvSpPr txBox="1"/>
            <p:nvPr/>
          </p:nvSpPr>
          <p:spPr>
            <a:xfrm>
              <a:off x="4701542" y="1882197"/>
              <a:ext cx="3303319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Under the hood of a Test</a:t>
              </a:r>
            </a:p>
          </p:txBody>
        </p:sp>
      </p:grpSp>
      <p:grpSp>
        <p:nvGrpSpPr>
          <p:cNvPr id="61" name="Group 21">
            <a:extLst>
              <a:ext uri="{FF2B5EF4-FFF2-40B4-BE49-F238E27FC236}">
                <a16:creationId xmlns:a16="http://schemas.microsoft.com/office/drawing/2014/main" id="{82A55988-065C-48D9-B1A1-AF478B4FA10C}"/>
              </a:ext>
            </a:extLst>
          </p:cNvPr>
          <p:cNvGrpSpPr/>
          <p:nvPr/>
        </p:nvGrpSpPr>
        <p:grpSpPr>
          <a:xfrm>
            <a:off x="-107517" y="1334683"/>
            <a:ext cx="2077156" cy="2596912"/>
            <a:chOff x="913128" y="1670912"/>
            <a:chExt cx="2077156" cy="2596912"/>
          </a:xfrm>
        </p:grpSpPr>
        <p:sp>
          <p:nvSpPr>
            <p:cNvPr id="62" name="Oval 18">
              <a:extLst>
                <a:ext uri="{FF2B5EF4-FFF2-40B4-BE49-F238E27FC236}">
                  <a16:creationId xmlns:a16="http://schemas.microsoft.com/office/drawing/2014/main" id="{9B590A0A-2B0D-4F51-A04D-DE53812A7C3F}"/>
                </a:ext>
              </a:extLst>
            </p:cNvPr>
            <p:cNvSpPr/>
            <p:nvPr/>
          </p:nvSpPr>
          <p:spPr>
            <a:xfrm>
              <a:off x="913128" y="1670912"/>
              <a:ext cx="2077156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63" name="Left Arrow 19">
              <a:extLst>
                <a:ext uri="{FF2B5EF4-FFF2-40B4-BE49-F238E27FC236}">
                  <a16:creationId xmlns:a16="http://schemas.microsoft.com/office/drawing/2014/main" id="{FC327130-F308-445C-9935-906B4FFF67FB}"/>
                </a:ext>
              </a:extLst>
            </p:cNvPr>
            <p:cNvSpPr/>
            <p:nvPr/>
          </p:nvSpPr>
          <p:spPr>
            <a:xfrm>
              <a:off x="1248545" y="2306114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4" name="Left Arrow 20">
              <a:extLst>
                <a:ext uri="{FF2B5EF4-FFF2-40B4-BE49-F238E27FC236}">
                  <a16:creationId xmlns:a16="http://schemas.microsoft.com/office/drawing/2014/main" id="{130D75AC-C5FF-4BE0-A70A-F75167E985AD}"/>
                </a:ext>
              </a:extLst>
            </p:cNvPr>
            <p:cNvSpPr/>
            <p:nvPr/>
          </p:nvSpPr>
          <p:spPr>
            <a:xfrm rot="10800000">
              <a:off x="1989291" y="2304702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5" name="Rectangle 22">
              <a:extLst>
                <a:ext uri="{FF2B5EF4-FFF2-40B4-BE49-F238E27FC236}">
                  <a16:creationId xmlns:a16="http://schemas.microsoft.com/office/drawing/2014/main" id="{99F82939-EF59-42EA-A24D-4AB863CDC951}"/>
                </a:ext>
              </a:extLst>
            </p:cNvPr>
            <p:cNvSpPr/>
            <p:nvPr/>
          </p:nvSpPr>
          <p:spPr>
            <a:xfrm>
              <a:off x="1374700" y="2796904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Arrange</a:t>
              </a:r>
            </a:p>
          </p:txBody>
        </p:sp>
        <p:sp>
          <p:nvSpPr>
            <p:cNvPr id="66" name="Rectangle 24">
              <a:extLst>
                <a:ext uri="{FF2B5EF4-FFF2-40B4-BE49-F238E27FC236}">
                  <a16:creationId xmlns:a16="http://schemas.microsoft.com/office/drawing/2014/main" id="{EC6090FC-7727-404B-AE33-42A0D5EB557F}"/>
                </a:ext>
              </a:extLst>
            </p:cNvPr>
            <p:cNvSpPr/>
            <p:nvPr/>
          </p:nvSpPr>
          <p:spPr>
            <a:xfrm>
              <a:off x="1350540" y="3323879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Act</a:t>
              </a:r>
            </a:p>
          </p:txBody>
        </p:sp>
        <p:sp>
          <p:nvSpPr>
            <p:cNvPr id="67" name="Rectangle 25">
              <a:extLst>
                <a:ext uri="{FF2B5EF4-FFF2-40B4-BE49-F238E27FC236}">
                  <a16:creationId xmlns:a16="http://schemas.microsoft.com/office/drawing/2014/main" id="{EF7DE7E2-6427-4DB0-A557-7879C1B71C8E}"/>
                </a:ext>
              </a:extLst>
            </p:cNvPr>
            <p:cNvSpPr/>
            <p:nvPr/>
          </p:nvSpPr>
          <p:spPr>
            <a:xfrm>
              <a:off x="1350540" y="3884708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</a:t>
              </a:r>
            </a:p>
          </p:txBody>
        </p:sp>
      </p:grpSp>
      <p:cxnSp>
        <p:nvCxnSpPr>
          <p:cNvPr id="68" name="Straight Arrow Connector 27">
            <a:extLst>
              <a:ext uri="{FF2B5EF4-FFF2-40B4-BE49-F238E27FC236}">
                <a16:creationId xmlns:a16="http://schemas.microsoft.com/office/drawing/2014/main" id="{21F26A6A-293E-437D-8BE8-146AF5422D14}"/>
              </a:ext>
            </a:extLst>
          </p:cNvPr>
          <p:cNvCxnSpPr>
            <a:stCxn id="62" idx="6"/>
            <a:endCxn id="50" idx="2"/>
          </p:cNvCxnSpPr>
          <p:nvPr/>
        </p:nvCxnSpPr>
        <p:spPr>
          <a:xfrm>
            <a:off x="1969639" y="1825750"/>
            <a:ext cx="3389832" cy="75069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9" name="Group 28">
            <a:extLst>
              <a:ext uri="{FF2B5EF4-FFF2-40B4-BE49-F238E27FC236}">
                <a16:creationId xmlns:a16="http://schemas.microsoft.com/office/drawing/2014/main" id="{022291E1-4791-4DEA-81F6-BCFF9E3F1AD3}"/>
              </a:ext>
            </a:extLst>
          </p:cNvPr>
          <p:cNvGrpSpPr/>
          <p:nvPr/>
        </p:nvGrpSpPr>
        <p:grpSpPr>
          <a:xfrm>
            <a:off x="1752977" y="3066053"/>
            <a:ext cx="2614905" cy="3381867"/>
            <a:chOff x="6855398" y="1398684"/>
            <a:chExt cx="4554476" cy="4661006"/>
          </a:xfrm>
        </p:grpSpPr>
        <p:sp>
          <p:nvSpPr>
            <p:cNvPr id="70" name="Oval 29">
              <a:extLst>
                <a:ext uri="{FF2B5EF4-FFF2-40B4-BE49-F238E27FC236}">
                  <a16:creationId xmlns:a16="http://schemas.microsoft.com/office/drawing/2014/main" id="{A05F080D-C4AD-4C9D-825F-C924D8F0B5F4}"/>
                </a:ext>
              </a:extLst>
            </p:cNvPr>
            <p:cNvSpPr/>
            <p:nvPr/>
          </p:nvSpPr>
          <p:spPr>
            <a:xfrm>
              <a:off x="6855398" y="1398684"/>
              <a:ext cx="44323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Keyword based Test Case for Automation</a:t>
              </a:r>
            </a:p>
          </p:txBody>
        </p:sp>
        <p:sp>
          <p:nvSpPr>
            <p:cNvPr id="71" name="Oval 30">
              <a:extLst>
                <a:ext uri="{FF2B5EF4-FFF2-40B4-BE49-F238E27FC236}">
                  <a16:creationId xmlns:a16="http://schemas.microsoft.com/office/drawing/2014/main" id="{9B855D8F-F79D-439C-86FB-BC5CF3CADCAA}"/>
                </a:ext>
              </a:extLst>
            </p:cNvPr>
            <p:cNvSpPr/>
            <p:nvPr/>
          </p:nvSpPr>
          <p:spPr>
            <a:xfrm>
              <a:off x="6863979" y="3851266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The same Test case for Automation in a Flow way</a:t>
              </a:r>
            </a:p>
          </p:txBody>
        </p:sp>
        <p:sp>
          <p:nvSpPr>
            <p:cNvPr id="72" name="Oval 31">
              <a:extLst>
                <a:ext uri="{FF2B5EF4-FFF2-40B4-BE49-F238E27FC236}">
                  <a16:creationId xmlns:a16="http://schemas.microsoft.com/office/drawing/2014/main" id="{22AD6404-09D6-4B90-87ED-813D4DC1AF0A}"/>
                </a:ext>
              </a:extLst>
            </p:cNvPr>
            <p:cNvSpPr/>
            <p:nvPr/>
          </p:nvSpPr>
          <p:spPr>
            <a:xfrm>
              <a:off x="6977575" y="2624975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Gherkin scenario</a:t>
              </a:r>
            </a:p>
          </p:txBody>
        </p:sp>
        <p:sp>
          <p:nvSpPr>
            <p:cNvPr id="73" name="Oval 32">
              <a:extLst>
                <a:ext uri="{FF2B5EF4-FFF2-40B4-BE49-F238E27FC236}">
                  <a16:creationId xmlns:a16="http://schemas.microsoft.com/office/drawing/2014/main" id="{D94B9120-2463-4D03-BC2B-53916CF67CE0}"/>
                </a:ext>
              </a:extLst>
            </p:cNvPr>
            <p:cNvSpPr/>
            <p:nvPr/>
          </p:nvSpPr>
          <p:spPr>
            <a:xfrm>
              <a:off x="6863979" y="5077557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The same Test case for Automation using DSL</a:t>
              </a:r>
            </a:p>
          </p:txBody>
        </p:sp>
      </p:grpSp>
      <p:grpSp>
        <p:nvGrpSpPr>
          <p:cNvPr id="74" name="Group 34">
            <a:extLst>
              <a:ext uri="{FF2B5EF4-FFF2-40B4-BE49-F238E27FC236}">
                <a16:creationId xmlns:a16="http://schemas.microsoft.com/office/drawing/2014/main" id="{90FA7FC5-B344-439C-BA94-22A6950B9B79}"/>
              </a:ext>
            </a:extLst>
          </p:cNvPr>
          <p:cNvGrpSpPr/>
          <p:nvPr/>
        </p:nvGrpSpPr>
        <p:grpSpPr>
          <a:xfrm>
            <a:off x="9907216" y="3659673"/>
            <a:ext cx="2108505" cy="2981718"/>
            <a:chOff x="6855397" y="1398684"/>
            <a:chExt cx="4554477" cy="4661006"/>
          </a:xfrm>
        </p:grpSpPr>
        <p:sp>
          <p:nvSpPr>
            <p:cNvPr id="75" name="Oval 35">
              <a:extLst>
                <a:ext uri="{FF2B5EF4-FFF2-40B4-BE49-F238E27FC236}">
                  <a16:creationId xmlns:a16="http://schemas.microsoft.com/office/drawing/2014/main" id="{C41C721A-125B-4395-972F-6EA74FFA4257}"/>
                </a:ext>
              </a:extLst>
            </p:cNvPr>
            <p:cNvSpPr/>
            <p:nvPr/>
          </p:nvSpPr>
          <p:spPr>
            <a:xfrm>
              <a:off x="6855397" y="1398684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Implemented keyword (</a:t>
              </a:r>
              <a:r>
                <a:rPr lang="en-US" sz="1400" b="1" u="sng" dirty="0">
                  <a:solidFill>
                    <a:schemeClr val="tx1"/>
                  </a:solidFill>
                </a:rPr>
                <a:t>verb</a:t>
              </a:r>
              <a:r>
                <a:rPr lang="en-US" sz="1400" b="1" dirty="0">
                  <a:solidFill>
                    <a:schemeClr val="tx1"/>
                  </a:solidFill>
                </a:rPr>
                <a:t> on noun)</a:t>
              </a:r>
            </a:p>
          </p:txBody>
        </p:sp>
        <p:sp>
          <p:nvSpPr>
            <p:cNvPr id="76" name="Oval 36">
              <a:extLst>
                <a:ext uri="{FF2B5EF4-FFF2-40B4-BE49-F238E27FC236}">
                  <a16:creationId xmlns:a16="http://schemas.microsoft.com/office/drawing/2014/main" id="{91C19ACE-A742-47EB-AD5C-8E262AA0F1A9}"/>
                </a:ext>
              </a:extLst>
            </p:cNvPr>
            <p:cNvSpPr/>
            <p:nvPr/>
          </p:nvSpPr>
          <p:spPr>
            <a:xfrm>
              <a:off x="6863979" y="3851266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Implemented API in a Flow way</a:t>
              </a:r>
            </a:p>
          </p:txBody>
        </p:sp>
        <p:sp>
          <p:nvSpPr>
            <p:cNvPr id="77" name="Oval 37">
              <a:extLst>
                <a:ext uri="{FF2B5EF4-FFF2-40B4-BE49-F238E27FC236}">
                  <a16:creationId xmlns:a16="http://schemas.microsoft.com/office/drawing/2014/main" id="{ED3C05B9-F1C4-46AB-ABCC-89372787B445}"/>
                </a:ext>
              </a:extLst>
            </p:cNvPr>
            <p:cNvSpPr/>
            <p:nvPr/>
          </p:nvSpPr>
          <p:spPr>
            <a:xfrm>
              <a:off x="6977575" y="2624975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Implemented Gherkin Step</a:t>
              </a:r>
            </a:p>
          </p:txBody>
        </p:sp>
        <p:sp>
          <p:nvSpPr>
            <p:cNvPr id="78" name="Oval 38">
              <a:extLst>
                <a:ext uri="{FF2B5EF4-FFF2-40B4-BE49-F238E27FC236}">
                  <a16:creationId xmlns:a16="http://schemas.microsoft.com/office/drawing/2014/main" id="{F0997E1B-8848-4A55-A8BB-91C527058242}"/>
                </a:ext>
              </a:extLst>
            </p:cNvPr>
            <p:cNvSpPr/>
            <p:nvPr/>
          </p:nvSpPr>
          <p:spPr>
            <a:xfrm>
              <a:off x="6863979" y="5077557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Internal, external or hybrid DLS construction</a:t>
              </a:r>
            </a:p>
          </p:txBody>
        </p:sp>
      </p:grpSp>
      <p:cxnSp>
        <p:nvCxnSpPr>
          <p:cNvPr id="79" name="Straight Arrow Connector 39">
            <a:extLst>
              <a:ext uri="{FF2B5EF4-FFF2-40B4-BE49-F238E27FC236}">
                <a16:creationId xmlns:a16="http://schemas.microsoft.com/office/drawing/2014/main" id="{354AA223-16F7-41B9-8CBB-5D1B98F0513A}"/>
              </a:ext>
            </a:extLst>
          </p:cNvPr>
          <p:cNvCxnSpPr>
            <a:stCxn id="62" idx="6"/>
            <a:endCxn id="70" idx="0"/>
          </p:cNvCxnSpPr>
          <p:nvPr/>
        </p:nvCxnSpPr>
        <p:spPr>
          <a:xfrm>
            <a:off x="1969639" y="1825750"/>
            <a:ext cx="1055718" cy="124030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41">
            <a:extLst>
              <a:ext uri="{FF2B5EF4-FFF2-40B4-BE49-F238E27FC236}">
                <a16:creationId xmlns:a16="http://schemas.microsoft.com/office/drawing/2014/main" id="{05DAE3F5-5EBC-448B-AC70-A8261412565D}"/>
              </a:ext>
            </a:extLst>
          </p:cNvPr>
          <p:cNvCxnSpPr>
            <a:cxnSpLocks/>
            <a:endCxn id="73" idx="2"/>
          </p:cNvCxnSpPr>
          <p:nvPr/>
        </p:nvCxnSpPr>
        <p:spPr>
          <a:xfrm rot="16200000" flipH="1">
            <a:off x="-1116353" y="3217361"/>
            <a:ext cx="4006239" cy="1742275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44">
            <a:extLst>
              <a:ext uri="{FF2B5EF4-FFF2-40B4-BE49-F238E27FC236}">
                <a16:creationId xmlns:a16="http://schemas.microsoft.com/office/drawing/2014/main" id="{F833FBF2-A179-4E3A-9610-534A27A65F5A}"/>
              </a:ext>
            </a:extLst>
          </p:cNvPr>
          <p:cNvCxnSpPr>
            <a:stCxn id="62" idx="5"/>
            <a:endCxn id="72" idx="2"/>
          </p:cNvCxnSpPr>
          <p:nvPr/>
        </p:nvCxnSpPr>
        <p:spPr>
          <a:xfrm rot="16200000" flipH="1">
            <a:off x="674724" y="3163708"/>
            <a:ext cx="2139123" cy="157677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47">
            <a:extLst>
              <a:ext uri="{FF2B5EF4-FFF2-40B4-BE49-F238E27FC236}">
                <a16:creationId xmlns:a16="http://schemas.microsoft.com/office/drawing/2014/main" id="{44F5F49C-AB10-4854-B4C1-5C9037D4AF04}"/>
              </a:ext>
            </a:extLst>
          </p:cNvPr>
          <p:cNvCxnSpPr>
            <a:cxnSpLocks/>
            <a:stCxn id="62" idx="3"/>
            <a:endCxn id="71" idx="2"/>
          </p:cNvCxnSpPr>
          <p:nvPr/>
        </p:nvCxnSpPr>
        <p:spPr>
          <a:xfrm rot="16200000" flipH="1">
            <a:off x="-537150" y="2906810"/>
            <a:ext cx="3028878" cy="156122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50">
            <a:extLst>
              <a:ext uri="{FF2B5EF4-FFF2-40B4-BE49-F238E27FC236}">
                <a16:creationId xmlns:a16="http://schemas.microsoft.com/office/drawing/2014/main" id="{29B8C27D-3A20-48BF-8046-7606F2EBBB9C}"/>
              </a:ext>
            </a:extLst>
          </p:cNvPr>
          <p:cNvCxnSpPr>
            <a:cxnSpLocks/>
            <a:stCxn id="50" idx="5"/>
            <a:endCxn id="75" idx="2"/>
          </p:cNvCxnSpPr>
          <p:nvPr/>
        </p:nvCxnSpPr>
        <p:spPr>
          <a:xfrm>
            <a:off x="8568149" y="2923683"/>
            <a:ext cx="1339067" cy="105013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54">
            <a:extLst>
              <a:ext uri="{FF2B5EF4-FFF2-40B4-BE49-F238E27FC236}">
                <a16:creationId xmlns:a16="http://schemas.microsoft.com/office/drawing/2014/main" id="{AAEB6B86-2CEF-4FD0-A437-39D954962759}"/>
              </a:ext>
            </a:extLst>
          </p:cNvPr>
          <p:cNvCxnSpPr>
            <a:cxnSpLocks/>
            <a:stCxn id="50" idx="5"/>
            <a:endCxn id="77" idx="2"/>
          </p:cNvCxnSpPr>
          <p:nvPr/>
        </p:nvCxnSpPr>
        <p:spPr>
          <a:xfrm>
            <a:off x="8568149" y="2923683"/>
            <a:ext cx="1395630" cy="183461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57">
            <a:extLst>
              <a:ext uri="{FF2B5EF4-FFF2-40B4-BE49-F238E27FC236}">
                <a16:creationId xmlns:a16="http://schemas.microsoft.com/office/drawing/2014/main" id="{47F8670F-AEED-4618-BA3C-C814661B54EA}"/>
              </a:ext>
            </a:extLst>
          </p:cNvPr>
          <p:cNvCxnSpPr>
            <a:cxnSpLocks/>
            <a:stCxn id="50" idx="5"/>
            <a:endCxn id="76" idx="2"/>
          </p:cNvCxnSpPr>
          <p:nvPr/>
        </p:nvCxnSpPr>
        <p:spPr>
          <a:xfrm>
            <a:off x="8568149" y="2923683"/>
            <a:ext cx="1343040" cy="261908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60">
            <a:extLst>
              <a:ext uri="{FF2B5EF4-FFF2-40B4-BE49-F238E27FC236}">
                <a16:creationId xmlns:a16="http://schemas.microsoft.com/office/drawing/2014/main" id="{FF6703A0-89E5-44BD-926A-F3026C3FA486}"/>
              </a:ext>
            </a:extLst>
          </p:cNvPr>
          <p:cNvCxnSpPr>
            <a:cxnSpLocks/>
            <a:stCxn id="50" idx="5"/>
            <a:endCxn id="78" idx="2"/>
          </p:cNvCxnSpPr>
          <p:nvPr/>
        </p:nvCxnSpPr>
        <p:spPr>
          <a:xfrm>
            <a:off x="8568149" y="2923683"/>
            <a:ext cx="1343040" cy="340356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501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Conclusions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The presentation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06702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861" y="168803"/>
            <a:ext cx="886514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Contact Information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9" y="161636"/>
            <a:ext cx="2762667" cy="920889"/>
          </a:xfr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3B8F4CD-F323-4395-A88B-54B64B770B25}"/>
              </a:ext>
            </a:extLst>
          </p:cNvPr>
          <p:cNvSpPr txBox="1">
            <a:spLocks/>
          </p:cNvSpPr>
          <p:nvPr/>
        </p:nvSpPr>
        <p:spPr>
          <a:xfrm>
            <a:off x="332905" y="271463"/>
            <a:ext cx="11541938" cy="4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14E316-B1DA-42E5-B8D3-769A21301239}"/>
              </a:ext>
            </a:extLst>
          </p:cNvPr>
          <p:cNvSpPr/>
          <p:nvPr/>
        </p:nvSpPr>
        <p:spPr>
          <a:xfrm>
            <a:off x="408562" y="1555764"/>
            <a:ext cx="112451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Anton Semenchenko</a:t>
            </a:r>
          </a:p>
          <a:p>
            <a:r>
              <a:rPr lang="en-US" sz="3200" b="1" dirty="0">
                <a:latin typeface="Calibri (Body)"/>
              </a:rPr>
              <a:t>Email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: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hlinkClick r:id="rId4"/>
              </a:rPr>
              <a:t>s</a:t>
            </a:r>
            <a:r>
              <a:rPr lang="en-US" sz="3200" dirty="0">
                <a:solidFill>
                  <a:schemeClr val="bg1"/>
                </a:solidFill>
                <a:latin typeface="Calibri (Body)"/>
                <a:hlinkClick r:id="rId4"/>
              </a:rPr>
              <a:t>emenchenko_anton_v@tut.by</a:t>
            </a:r>
            <a:endParaRPr lang="en-US" sz="3200" dirty="0">
              <a:solidFill>
                <a:schemeClr val="bg1"/>
              </a:solidFill>
              <a:latin typeface="Calibri (Body)"/>
            </a:endParaRPr>
          </a:p>
          <a:p>
            <a:r>
              <a:rPr lang="en-US" sz="3200" b="1" dirty="0">
                <a:latin typeface="Calibri (Body)"/>
              </a:rPr>
              <a:t>Skype</a:t>
            </a:r>
            <a:r>
              <a:rPr lang="en-US" sz="3200" dirty="0">
                <a:latin typeface="Calibri (Body)"/>
              </a:rPr>
              <a:t>: </a:t>
            </a:r>
            <a:r>
              <a:rPr lang="en-US" sz="3200" dirty="0" err="1" smtClean="0">
                <a:latin typeface="Calibri (Body)"/>
              </a:rPr>
              <a:t>semenchenko_anton_v</a:t>
            </a:r>
            <a:endParaRPr lang="en-US" sz="3200" dirty="0">
              <a:latin typeface="Calibri (Body)"/>
            </a:endParaRPr>
          </a:p>
          <a:p>
            <a:r>
              <a:rPr lang="en-US" sz="3200" b="1" dirty="0">
                <a:latin typeface="Calibri (Body)"/>
              </a:rPr>
              <a:t>Telegram</a:t>
            </a:r>
            <a:r>
              <a:rPr lang="en-US" sz="3200" dirty="0">
                <a:latin typeface="Calibri (Body)"/>
              </a:rPr>
              <a:t>: +375 33 33 46 120</a:t>
            </a:r>
          </a:p>
          <a:p>
            <a:r>
              <a:rPr lang="en-US" sz="3200" b="1" dirty="0">
                <a:latin typeface="Calibri (Body)"/>
              </a:rPr>
              <a:t>Phones</a:t>
            </a:r>
            <a:r>
              <a:rPr lang="en-US" sz="3200" dirty="0">
                <a:latin typeface="Calibri (Body)"/>
              </a:rPr>
              <a:t>: +375 33 33 46 120 &amp; +375 </a:t>
            </a:r>
            <a:r>
              <a:rPr lang="en-US" sz="3200" dirty="0" smtClean="0">
                <a:latin typeface="Calibri (Body)"/>
              </a:rPr>
              <a:t>44 74 00 385 </a:t>
            </a:r>
            <a:r>
              <a:rPr lang="en-US" sz="3200" dirty="0">
                <a:solidFill>
                  <a:schemeClr val="bg1"/>
                </a:solidFill>
                <a:latin typeface="Calibri (Body)"/>
              </a:rPr>
              <a:t>74 00 </a:t>
            </a:r>
            <a:r>
              <a:rPr lang="en-US" sz="3200" dirty="0" smtClean="0">
                <a:solidFill>
                  <a:schemeClr val="bg1"/>
                </a:solidFill>
                <a:latin typeface="Calibri (Body)"/>
                <a:hlinkClick r:id="rId5"/>
              </a:rPr>
              <a:t>https</a:t>
            </a:r>
            <a:r>
              <a:rPr lang="en-US" sz="3200" dirty="0">
                <a:solidFill>
                  <a:schemeClr val="bg1"/>
                </a:solidFill>
                <a:latin typeface="Calibri (Body)"/>
                <a:hlinkClick r:id="rId5"/>
              </a:rPr>
              <a:t>://www.facebook.com/semenchenko.anton.v</a:t>
            </a:r>
            <a:endParaRPr lang="en-US" sz="3200" dirty="0">
              <a:solidFill>
                <a:schemeClr val="bg1"/>
              </a:solidFill>
              <a:latin typeface="Calibri (Body)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alibri (Body)"/>
                <a:hlinkClick r:id="rId6"/>
              </a:rPr>
              <a:t>https</a:t>
            </a:r>
            <a:r>
              <a:rPr lang="en-US" sz="3200" dirty="0">
                <a:solidFill>
                  <a:schemeClr val="bg1"/>
                </a:solidFill>
                <a:latin typeface="Calibri (Body)"/>
                <a:hlinkClick r:id="rId6"/>
              </a:rPr>
              <a:t>://www.linkedin.com/in/anton-semenchenko-612a926b/</a:t>
            </a:r>
            <a:endParaRPr lang="en-US" sz="3200" dirty="0">
              <a:solidFill>
                <a:schemeClr val="bg1"/>
              </a:solidFill>
              <a:latin typeface="Calibri (Body)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alibri (Body)"/>
                <a:hlinkClick r:id="rId7"/>
              </a:rPr>
              <a:t>https</a:t>
            </a:r>
            <a:r>
              <a:rPr lang="en-US" sz="3200" dirty="0">
                <a:solidFill>
                  <a:schemeClr val="bg1"/>
                </a:solidFill>
                <a:latin typeface="Calibri (Body)"/>
                <a:hlinkClick r:id="rId7"/>
              </a:rPr>
              <a:t>://twitter.com/comaqa</a:t>
            </a:r>
            <a:endParaRPr lang="en-US" sz="3200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2110896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047CFD-0502-460C-AD1B-BB50701C9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611" y="4008043"/>
            <a:ext cx="8406063" cy="2168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/>
              <a:t>Thank you for you attention!</a:t>
            </a:r>
          </a:p>
          <a:p>
            <a:pPr marL="0" indent="0" algn="ctr">
              <a:buNone/>
            </a:pPr>
            <a:r>
              <a:rPr lang="en-US" sz="2600" dirty="0"/>
              <a:t>Bid you farewell</a:t>
            </a:r>
            <a:r>
              <a:rPr lang="en-US" sz="2600" dirty="0" smtClean="0"/>
              <a:t>!</a:t>
            </a:r>
          </a:p>
          <a:p>
            <a:pPr marL="0" indent="0" algn="ctr">
              <a:buNone/>
            </a:pPr>
            <a:r>
              <a:rPr lang="en-US" sz="2600" dirty="0">
                <a:hlinkClick r:id="rId2"/>
              </a:rPr>
              <a:t>http://conference.comaqa.by</a:t>
            </a:r>
            <a:r>
              <a:rPr lang="en-US" sz="2600" dirty="0" smtClean="0">
                <a:hlinkClick r:id="rId2"/>
              </a:rPr>
              <a:t>/</a:t>
            </a:r>
            <a:endParaRPr lang="en-US" sz="2600" dirty="0" smtClean="0"/>
          </a:p>
          <a:p>
            <a:pPr marL="0" indent="0" algn="ctr">
              <a:buNone/>
            </a:pPr>
            <a:r>
              <a:rPr lang="en-US" sz="2600" dirty="0">
                <a:hlinkClick r:id="rId3"/>
              </a:rPr>
              <a:t>https://comaqa.by</a:t>
            </a:r>
            <a:r>
              <a:rPr lang="en-US" sz="2600" dirty="0" smtClean="0">
                <a:hlinkClick r:id="rId3"/>
              </a:rPr>
              <a:t>/</a:t>
            </a:r>
            <a:endParaRPr lang="en-US" sz="2600" dirty="0" smtClean="0"/>
          </a:p>
          <a:p>
            <a:pPr marL="0" indent="0" algn="ctr">
              <a:buNone/>
            </a:pPr>
            <a:r>
              <a:rPr lang="en-US" sz="2600" dirty="0">
                <a:hlinkClick r:id="rId4"/>
              </a:rPr>
              <a:t>https://</a:t>
            </a:r>
            <a:r>
              <a:rPr lang="en-US" sz="2600" dirty="0" smtClean="0">
                <a:hlinkClick r:id="rId4"/>
              </a:rPr>
              <a:t>www.youtube.com/channel/UCzAhXR53eIvHht9qmFPBVxg</a:t>
            </a:r>
            <a:r>
              <a:rPr lang="en-US" sz="2600" dirty="0" smtClean="0"/>
              <a:t> </a:t>
            </a:r>
          </a:p>
          <a:p>
            <a:pPr marL="0" indent="0" algn="ctr">
              <a:buNone/>
            </a:pP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883C70-E727-438A-A4C2-AF9875ADB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2" y="468977"/>
            <a:ext cx="10643798" cy="35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0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How </a:t>
            </a:r>
            <a:r>
              <a:rPr lang="en-US" sz="3600" dirty="0">
                <a:latin typeface="+mn-lt"/>
              </a:rPr>
              <a:t>to Draw QA Architecture Automation in Few Slight </a:t>
            </a:r>
            <a:r>
              <a:rPr lang="en-US" sz="3600" dirty="0" smtClean="0">
                <a:latin typeface="+mn-lt"/>
              </a:rPr>
              <a:t>Movements: goals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dirty="0"/>
              <a:t>Show that </a:t>
            </a:r>
            <a:r>
              <a:rPr lang="en-US" sz="2600" b="1" dirty="0"/>
              <a:t>visual representation</a:t>
            </a:r>
            <a:r>
              <a:rPr lang="en-US" sz="2600" dirty="0"/>
              <a:t> of framework makes it easier to support the project, provide knowledge transfer and implement new features;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Provide </a:t>
            </a:r>
            <a:r>
              <a:rPr lang="en-US" sz="2600" dirty="0"/>
              <a:t>a ready-to-go example of </a:t>
            </a:r>
            <a:r>
              <a:rPr lang="en-US" sz="2600" b="1" dirty="0"/>
              <a:t>how to draw architecture in few minutes</a:t>
            </a:r>
            <a:r>
              <a:rPr lang="en-US" sz="2600" dirty="0"/>
              <a:t> (for UI project, as example);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Demonstrate </a:t>
            </a:r>
            <a:r>
              <a:rPr lang="en-US" sz="2600" dirty="0"/>
              <a:t>that </a:t>
            </a:r>
            <a:r>
              <a:rPr lang="en-US" sz="2600" b="1" dirty="0"/>
              <a:t>“Architecture” is not frightening</a:t>
            </a:r>
            <a:r>
              <a:rPr lang="en-US" sz="2600" dirty="0"/>
              <a:t> as it may sound like;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dirty="0" smtClean="0"/>
              <a:t>Show </a:t>
            </a:r>
            <a:r>
              <a:rPr lang="en-US" sz="2600" dirty="0"/>
              <a:t>you </a:t>
            </a:r>
            <a:r>
              <a:rPr lang="en-US" sz="2600" b="1" dirty="0"/>
              <a:t>hints of drawing </a:t>
            </a:r>
            <a:r>
              <a:rPr lang="en-US" sz="2600" dirty="0"/>
              <a:t>schemes at interviews, knowledge-transfers, etc…</a:t>
            </a:r>
          </a:p>
        </p:txBody>
      </p:sp>
    </p:spTree>
    <p:extLst>
      <p:ext uri="{BB962C8B-B14F-4D97-AF65-F5344CB8AC3E}">
        <p14:creationId xmlns:p14="http://schemas.microsoft.com/office/powerpoint/2010/main" val="339568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BDD triangle of Risk Management, QA Management and Tech </a:t>
            </a:r>
            <a:r>
              <a:rPr lang="en-US" sz="3600" b="1" dirty="0" smtClean="0"/>
              <a:t>side</a:t>
            </a:r>
            <a:r>
              <a:rPr lang="ru-RU" sz="3600" b="1" dirty="0" smtClean="0"/>
              <a:t> </a:t>
            </a:r>
            <a:r>
              <a:rPr lang="ru-RU" sz="3600" dirty="0" smtClean="0">
                <a:sym typeface="Wingdings" panose="05000000000000000000" pitchFamily="2" charset="2"/>
              </a:rPr>
              <a:t>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pic>
        <p:nvPicPr>
          <p:cNvPr id="307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959" y="1782762"/>
            <a:ext cx="5075237" cy="5075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629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+mn-lt"/>
              </a:rPr>
              <a:t>QA </a:t>
            </a:r>
            <a:r>
              <a:rPr lang="en-US" sz="3600" dirty="0">
                <a:latin typeface="+mn-lt"/>
              </a:rPr>
              <a:t>Automation Architecture as a technical challenge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/>
              <a:t>Main challenge – </a:t>
            </a:r>
            <a:r>
              <a:rPr lang="en-US" sz="2600" b="1" dirty="0"/>
              <a:t>find evolutionary changing balance </a:t>
            </a:r>
            <a:r>
              <a:rPr lang="en-US" sz="2600" b="1" dirty="0" smtClean="0"/>
              <a:t>point</a:t>
            </a:r>
            <a:r>
              <a:rPr lang="en-US" sz="2600" dirty="0" smtClean="0"/>
              <a:t>;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Solution </a:t>
            </a:r>
            <a:r>
              <a:rPr lang="en-US" sz="2600" dirty="0"/>
              <a:t>should </a:t>
            </a:r>
            <a:r>
              <a:rPr lang="en-US" sz="2600" b="1" dirty="0"/>
              <a:t>not be too complicated</a:t>
            </a:r>
            <a:r>
              <a:rPr lang="en-US" sz="2600" dirty="0"/>
              <a:t>, or </a:t>
            </a:r>
            <a:r>
              <a:rPr lang="en-US" sz="2600" b="1" dirty="0"/>
              <a:t>too </a:t>
            </a:r>
            <a:r>
              <a:rPr lang="en-US" sz="2600" b="1" dirty="0" smtClean="0"/>
              <a:t>simple</a:t>
            </a:r>
            <a:r>
              <a:rPr lang="en-US" sz="2600" dirty="0" smtClean="0"/>
              <a:t>;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b="1" dirty="0" smtClean="0"/>
              <a:t>Finding </a:t>
            </a:r>
            <a:r>
              <a:rPr lang="en-US" sz="2600" b="1" dirty="0"/>
              <a:t>that balance point which is changing from time to time - is the most complicated part of </a:t>
            </a:r>
            <a:r>
              <a:rPr lang="en-US" sz="2600" b="1" dirty="0" smtClean="0"/>
              <a:t>architecture</a:t>
            </a:r>
            <a:r>
              <a:rPr lang="en-US" sz="2800" dirty="0" smtClean="0"/>
              <a:t>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/>
              <a:t>When balancing is low in quality - </a:t>
            </a:r>
            <a:r>
              <a:rPr lang="en-US" sz="2600" b="1" dirty="0"/>
              <a:t>business will financially </a:t>
            </a:r>
            <a:r>
              <a:rPr lang="en-US" sz="2600" b="1" dirty="0" smtClean="0"/>
              <a:t>suffer</a:t>
            </a:r>
            <a:r>
              <a:rPr lang="en-US" sz="2600" dirty="0" smtClean="0"/>
              <a:t>;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Tech </a:t>
            </a:r>
            <a:r>
              <a:rPr lang="en-US" sz="2600" dirty="0"/>
              <a:t>discussion about project </a:t>
            </a:r>
            <a:r>
              <a:rPr lang="en-US" sz="2600" b="1" dirty="0" smtClean="0"/>
              <a:t>hypothetical growth </a:t>
            </a:r>
            <a:r>
              <a:rPr lang="en-US" sz="2600" dirty="0"/>
              <a:t>are always </a:t>
            </a:r>
            <a:r>
              <a:rPr lang="en-US" sz="2600" dirty="0" smtClean="0"/>
              <a:t>futile;</a:t>
            </a:r>
            <a:endParaRPr lang="en-US" sz="2600" dirty="0"/>
          </a:p>
          <a:p>
            <a:pPr marL="514350" indent="-514350">
              <a:buFont typeface="+mj-lt"/>
              <a:buAutoNum type="arabicPeriod"/>
            </a:pPr>
            <a:r>
              <a:rPr lang="en-US" sz="2600" dirty="0" smtClean="0"/>
              <a:t>And </a:t>
            </a:r>
            <a:r>
              <a:rPr lang="en-US" sz="2600" dirty="0"/>
              <a:t>tech understanding may be different from business needs – results in monstrously complex </a:t>
            </a:r>
            <a:r>
              <a:rPr lang="en-US" sz="2600" dirty="0" smtClean="0"/>
              <a:t>project;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b="1" dirty="0"/>
              <a:t>Solving </a:t>
            </a:r>
            <a:r>
              <a:rPr lang="en-US" sz="2400" dirty="0"/>
              <a:t>“</a:t>
            </a:r>
            <a:r>
              <a:rPr lang="en-US" sz="2400" b="1" dirty="0"/>
              <a:t>balancing Architecture challenge</a:t>
            </a:r>
            <a:r>
              <a:rPr lang="en-US" sz="2400" dirty="0"/>
              <a:t>” - by using </a:t>
            </a:r>
            <a:r>
              <a:rPr lang="en-US" sz="2400" b="1" dirty="0"/>
              <a:t>visualization </a:t>
            </a:r>
            <a:r>
              <a:rPr lang="en-US" sz="2400" dirty="0"/>
              <a:t>and </a:t>
            </a:r>
            <a:r>
              <a:rPr lang="en-US" sz="2400" b="1" dirty="0"/>
              <a:t>focusing</a:t>
            </a:r>
            <a:r>
              <a:rPr lang="en-US" sz="2400" dirty="0"/>
              <a:t>. </a:t>
            </a:r>
            <a:endParaRPr lang="en-US" sz="26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26946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  <a:cs typeface="Aharoni" panose="020B0604020202020204" pitchFamily="2" charset="-79"/>
              </a:rPr>
              <a:t>Legend</a:t>
            </a:r>
            <a:endParaRPr lang="ru-RU" sz="36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47" name="Oval 9">
            <a:extLst>
              <a:ext uri="{FF2B5EF4-FFF2-40B4-BE49-F238E27FC236}">
                <a16:creationId xmlns:a16="http://schemas.microsoft.com/office/drawing/2014/main" id="{D9568B33-947A-4AD7-9CBF-C72F9959C423}"/>
              </a:ext>
            </a:extLst>
          </p:cNvPr>
          <p:cNvSpPr/>
          <p:nvPr/>
        </p:nvSpPr>
        <p:spPr>
          <a:xfrm>
            <a:off x="407531" y="1458050"/>
            <a:ext cx="1252919" cy="597741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Entity</a:t>
            </a: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5FDD6099-509F-4B34-B575-CD518A49757D}"/>
              </a:ext>
            </a:extLst>
          </p:cNvPr>
          <p:cNvSpPr/>
          <p:nvPr/>
        </p:nvSpPr>
        <p:spPr>
          <a:xfrm>
            <a:off x="635550" y="2364661"/>
            <a:ext cx="701470" cy="381181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Note</a:t>
            </a:r>
          </a:p>
        </p:txBody>
      </p:sp>
      <p:sp>
        <p:nvSpPr>
          <p:cNvPr id="49" name="Left Arrow 14">
            <a:extLst>
              <a:ext uri="{FF2B5EF4-FFF2-40B4-BE49-F238E27FC236}">
                <a16:creationId xmlns:a16="http://schemas.microsoft.com/office/drawing/2014/main" id="{1A230239-FDD6-4369-9C19-8BF77384C372}"/>
              </a:ext>
            </a:extLst>
          </p:cNvPr>
          <p:cNvSpPr/>
          <p:nvPr/>
        </p:nvSpPr>
        <p:spPr>
          <a:xfrm>
            <a:off x="283092" y="3123115"/>
            <a:ext cx="725818" cy="182078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Left Arrow 15">
            <a:extLst>
              <a:ext uri="{FF2B5EF4-FFF2-40B4-BE49-F238E27FC236}">
                <a16:creationId xmlns:a16="http://schemas.microsoft.com/office/drawing/2014/main" id="{BB2DF934-EC99-4C46-9A41-0785F7B89C77}"/>
              </a:ext>
            </a:extLst>
          </p:cNvPr>
          <p:cNvSpPr/>
          <p:nvPr/>
        </p:nvSpPr>
        <p:spPr>
          <a:xfrm rot="10800000">
            <a:off x="1026791" y="3121703"/>
            <a:ext cx="725818" cy="183490"/>
          </a:xfrm>
          <a:prstGeom prst="leftArrow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Left Arrow 16">
            <a:extLst>
              <a:ext uri="{FF2B5EF4-FFF2-40B4-BE49-F238E27FC236}">
                <a16:creationId xmlns:a16="http://schemas.microsoft.com/office/drawing/2014/main" id="{F43CD49A-E5B4-4743-A74A-42AE2A14FE02}"/>
              </a:ext>
            </a:extLst>
          </p:cNvPr>
          <p:cNvSpPr/>
          <p:nvPr/>
        </p:nvSpPr>
        <p:spPr>
          <a:xfrm>
            <a:off x="279574" y="3491832"/>
            <a:ext cx="725818" cy="182078"/>
          </a:xfrm>
          <a:prstGeom prst="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Left Arrow 17">
            <a:extLst>
              <a:ext uri="{FF2B5EF4-FFF2-40B4-BE49-F238E27FC236}">
                <a16:creationId xmlns:a16="http://schemas.microsoft.com/office/drawing/2014/main" id="{3DAE533F-3C25-4F5B-A126-280E2B4B9221}"/>
              </a:ext>
            </a:extLst>
          </p:cNvPr>
          <p:cNvSpPr/>
          <p:nvPr/>
        </p:nvSpPr>
        <p:spPr>
          <a:xfrm rot="10800000">
            <a:off x="1022481" y="3493596"/>
            <a:ext cx="725818" cy="182078"/>
          </a:xfrm>
          <a:prstGeom prst="leftArrow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3" name="Left Arrow 18">
            <a:extLst>
              <a:ext uri="{FF2B5EF4-FFF2-40B4-BE49-F238E27FC236}">
                <a16:creationId xmlns:a16="http://schemas.microsoft.com/office/drawing/2014/main" id="{E6702094-4545-4FFD-94CF-C90E909E5F7F}"/>
              </a:ext>
            </a:extLst>
          </p:cNvPr>
          <p:cNvSpPr/>
          <p:nvPr/>
        </p:nvSpPr>
        <p:spPr>
          <a:xfrm>
            <a:off x="282465" y="3866282"/>
            <a:ext cx="725818" cy="182078"/>
          </a:xfrm>
          <a:prstGeom prst="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4" name="Left Arrow 19">
            <a:extLst>
              <a:ext uri="{FF2B5EF4-FFF2-40B4-BE49-F238E27FC236}">
                <a16:creationId xmlns:a16="http://schemas.microsoft.com/office/drawing/2014/main" id="{F397C147-38C3-4EF5-8F51-4AC9FE0F54E7}"/>
              </a:ext>
            </a:extLst>
          </p:cNvPr>
          <p:cNvSpPr/>
          <p:nvPr/>
        </p:nvSpPr>
        <p:spPr>
          <a:xfrm rot="10800000">
            <a:off x="1026793" y="3864870"/>
            <a:ext cx="725818" cy="182078"/>
          </a:xfrm>
          <a:prstGeom prst="leftArrow">
            <a:avLst/>
          </a:prstGeom>
          <a:solidFill>
            <a:schemeClr val="accent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56" name="Straight Arrow Connector 21">
            <a:extLst>
              <a:ext uri="{FF2B5EF4-FFF2-40B4-BE49-F238E27FC236}">
                <a16:creationId xmlns:a16="http://schemas.microsoft.com/office/drawing/2014/main" id="{760DC408-5C0B-4614-8F3B-C5AC5E4239CC}"/>
              </a:ext>
            </a:extLst>
          </p:cNvPr>
          <p:cNvCxnSpPr/>
          <p:nvPr/>
        </p:nvCxnSpPr>
        <p:spPr>
          <a:xfrm>
            <a:off x="343402" y="4550647"/>
            <a:ext cx="1416407" cy="0"/>
          </a:xfrm>
          <a:prstGeom prst="straightConnector1">
            <a:avLst/>
          </a:prstGeom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824817" y="2745842"/>
            <a:ext cx="2609293" cy="3635884"/>
            <a:chOff x="2165907" y="3001982"/>
            <a:chExt cx="2609293" cy="3635884"/>
          </a:xfrm>
        </p:grpSpPr>
        <p:sp>
          <p:nvSpPr>
            <p:cNvPr id="55" name="Rectangle 20">
              <a:extLst>
                <a:ext uri="{FF2B5EF4-FFF2-40B4-BE49-F238E27FC236}">
                  <a16:creationId xmlns:a16="http://schemas.microsoft.com/office/drawing/2014/main" id="{C5558F1E-3EBD-4CE5-8126-76EBD73A842C}"/>
                </a:ext>
              </a:extLst>
            </p:cNvPr>
            <p:cNvSpPr/>
            <p:nvPr/>
          </p:nvSpPr>
          <p:spPr>
            <a:xfrm>
              <a:off x="2165908" y="3001982"/>
              <a:ext cx="2609292" cy="116371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r>
                <a:rPr lang="en-US" sz="2000" b="1" u="sng" dirty="0">
                  <a:solidFill>
                    <a:schemeClr val="tx1"/>
                  </a:solidFill>
                </a:rPr>
                <a:t>Color</a:t>
              </a:r>
              <a:r>
                <a:rPr lang="en-US" sz="2000" b="1" dirty="0">
                  <a:solidFill>
                    <a:schemeClr val="tx1"/>
                  </a:solidFill>
                </a:rPr>
                <a:t> == level \ frequency of interactions inside one layer</a:t>
              </a:r>
            </a:p>
          </p:txBody>
        </p:sp>
        <p:sp>
          <p:nvSpPr>
            <p:cNvPr id="57" name="Rectangle 23">
              <a:extLst>
                <a:ext uri="{FF2B5EF4-FFF2-40B4-BE49-F238E27FC236}">
                  <a16:creationId xmlns:a16="http://schemas.microsoft.com/office/drawing/2014/main" id="{750E1F9B-16E1-406A-9D91-A91C81F14EF4}"/>
                </a:ext>
              </a:extLst>
            </p:cNvPr>
            <p:cNvSpPr/>
            <p:nvPr/>
          </p:nvSpPr>
          <p:spPr>
            <a:xfrm>
              <a:off x="2165907" y="4394965"/>
              <a:ext cx="2609293" cy="2242901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r>
                <a:rPr lang="en-US" sz="2000" b="1" u="sng" dirty="0">
                  <a:solidFill>
                    <a:schemeClr val="tx1"/>
                  </a:solidFill>
                </a:rPr>
                <a:t>Direction</a:t>
              </a:r>
              <a:r>
                <a:rPr lang="en-US" sz="2000" b="1" dirty="0">
                  <a:solidFill>
                    <a:schemeClr val="tx1"/>
                  </a:solidFill>
                </a:rPr>
                <a:t> == use</a:t>
              </a:r>
            </a:p>
            <a:p>
              <a:r>
                <a:rPr lang="en-US" sz="2000" b="1" u="sng" dirty="0">
                  <a:solidFill>
                    <a:schemeClr val="tx1"/>
                  </a:solidFill>
                </a:rPr>
                <a:t>Bi-direction</a:t>
              </a:r>
              <a:r>
                <a:rPr lang="en-US" sz="2000" b="1" dirty="0">
                  <a:solidFill>
                    <a:schemeClr val="tx1"/>
                  </a:solidFill>
                </a:rPr>
                <a:t> == equal</a:t>
              </a:r>
            </a:p>
            <a:p>
              <a:r>
                <a:rPr lang="en-US" sz="2000" b="1" u="sng" dirty="0">
                  <a:solidFill>
                    <a:schemeClr val="tx1"/>
                  </a:solidFill>
                </a:rPr>
                <a:t>Weight </a:t>
              </a:r>
              <a:r>
                <a:rPr lang="en-US" sz="2000" b="1" dirty="0">
                  <a:solidFill>
                    <a:schemeClr val="tx1"/>
                  </a:solidFill>
                </a:rPr>
                <a:t>== frequency or probability of interactions</a:t>
              </a:r>
            </a:p>
            <a:p>
              <a:r>
                <a:rPr lang="en-US" sz="2000" b="1" u="sng" dirty="0">
                  <a:solidFill>
                    <a:schemeClr val="tx1"/>
                  </a:solidFill>
                </a:rPr>
                <a:t>Dashes</a:t>
              </a:r>
              <a:r>
                <a:rPr lang="en-US" sz="2000" b="1" dirty="0">
                  <a:solidFill>
                    <a:schemeClr val="tx1"/>
                  </a:solidFill>
                </a:rPr>
                <a:t> == potential relations</a:t>
              </a:r>
            </a:p>
          </p:txBody>
        </p:sp>
      </p:grpSp>
      <p:grpSp>
        <p:nvGrpSpPr>
          <p:cNvPr id="58" name="Group 3">
            <a:extLst>
              <a:ext uri="{FF2B5EF4-FFF2-40B4-BE49-F238E27FC236}">
                <a16:creationId xmlns:a16="http://schemas.microsoft.com/office/drawing/2014/main" id="{FE2E7C6F-EE0F-4BDB-9D64-7B6ED2C5BA09}"/>
              </a:ext>
            </a:extLst>
          </p:cNvPr>
          <p:cNvGrpSpPr/>
          <p:nvPr/>
        </p:nvGrpSpPr>
        <p:grpSpPr>
          <a:xfrm>
            <a:off x="6921908" y="3001012"/>
            <a:ext cx="4420307" cy="1163718"/>
            <a:chOff x="7182221" y="1549506"/>
            <a:chExt cx="4420307" cy="1163718"/>
          </a:xfrm>
        </p:grpSpPr>
        <p:sp>
          <p:nvSpPr>
            <p:cNvPr id="59" name="Rectangle 22">
              <a:extLst>
                <a:ext uri="{FF2B5EF4-FFF2-40B4-BE49-F238E27FC236}">
                  <a16:creationId xmlns:a16="http://schemas.microsoft.com/office/drawing/2014/main" id="{EE7501DF-ED01-45BA-A863-2A589698C9EC}"/>
                </a:ext>
              </a:extLst>
            </p:cNvPr>
            <p:cNvSpPr/>
            <p:nvPr/>
          </p:nvSpPr>
          <p:spPr>
            <a:xfrm>
              <a:off x="7182221" y="1808584"/>
              <a:ext cx="701470" cy="381181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03" name="Rectangle 24">
              <a:extLst>
                <a:ext uri="{FF2B5EF4-FFF2-40B4-BE49-F238E27FC236}">
                  <a16:creationId xmlns:a16="http://schemas.microsoft.com/office/drawing/2014/main" id="{7DC0A1BB-BB4B-40F9-9148-753FF31D030C}"/>
                </a:ext>
              </a:extLst>
            </p:cNvPr>
            <p:cNvSpPr/>
            <p:nvPr/>
          </p:nvSpPr>
          <p:spPr>
            <a:xfrm>
              <a:off x="8218776" y="1549506"/>
              <a:ext cx="3383752" cy="1163718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Topic that require additional investigation, and can be covered via conversation at community stand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4636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52162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3 main layers &amp; external data source with locators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18" name="Oval 5">
            <a:extLst>
              <a:ext uri="{FF2B5EF4-FFF2-40B4-BE49-F238E27FC236}">
                <a16:creationId xmlns:a16="http://schemas.microsoft.com/office/drawing/2014/main" id="{A3E48B43-8ECB-4DC0-98A1-831814DF0019}"/>
              </a:ext>
            </a:extLst>
          </p:cNvPr>
          <p:cNvSpPr/>
          <p:nvPr/>
        </p:nvSpPr>
        <p:spPr>
          <a:xfrm>
            <a:off x="4471080" y="4689616"/>
            <a:ext cx="375920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Page Object</a:t>
            </a:r>
          </a:p>
        </p:txBody>
      </p:sp>
      <p:sp>
        <p:nvSpPr>
          <p:cNvPr id="19" name="Oval 6">
            <a:extLst>
              <a:ext uri="{FF2B5EF4-FFF2-40B4-BE49-F238E27FC236}">
                <a16:creationId xmlns:a16="http://schemas.microsoft.com/office/drawing/2014/main" id="{A74424C9-0C1C-49C9-BC0D-546CA3D10F21}"/>
              </a:ext>
            </a:extLst>
          </p:cNvPr>
          <p:cNvSpPr/>
          <p:nvPr/>
        </p:nvSpPr>
        <p:spPr>
          <a:xfrm>
            <a:off x="4456377" y="3396928"/>
            <a:ext cx="375920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Low Level Actions</a:t>
            </a:r>
          </a:p>
        </p:txBody>
      </p:sp>
      <p:sp>
        <p:nvSpPr>
          <p:cNvPr id="20" name="Oval 7">
            <a:extLst>
              <a:ext uri="{FF2B5EF4-FFF2-40B4-BE49-F238E27FC236}">
                <a16:creationId xmlns:a16="http://schemas.microsoft.com/office/drawing/2014/main" id="{D5DCA35E-A9D6-4665-885F-C7EC3C16DF65}"/>
              </a:ext>
            </a:extLst>
          </p:cNvPr>
          <p:cNvSpPr/>
          <p:nvPr/>
        </p:nvSpPr>
        <p:spPr>
          <a:xfrm>
            <a:off x="4433800" y="2115530"/>
            <a:ext cx="375920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Business Actions</a:t>
            </a:r>
          </a:p>
        </p:txBody>
      </p:sp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47130EB5-F426-4360-A549-E4B881738BDD}"/>
              </a:ext>
            </a:extLst>
          </p:cNvPr>
          <p:cNvGrpSpPr/>
          <p:nvPr/>
        </p:nvGrpSpPr>
        <p:grpSpPr>
          <a:xfrm>
            <a:off x="5599207" y="2819515"/>
            <a:ext cx="1473877" cy="183490"/>
            <a:chOff x="3789859" y="2819515"/>
            <a:chExt cx="1473877" cy="183490"/>
          </a:xfrm>
        </p:grpSpPr>
        <p:sp>
          <p:nvSpPr>
            <p:cNvPr id="22" name="Left Arrow 10">
              <a:extLst>
                <a:ext uri="{FF2B5EF4-FFF2-40B4-BE49-F238E27FC236}">
                  <a16:creationId xmlns:a16="http://schemas.microsoft.com/office/drawing/2014/main" id="{D0B4704F-A14B-4622-A7D3-87DBD01F7B28}"/>
                </a:ext>
              </a:extLst>
            </p:cNvPr>
            <p:cNvSpPr/>
            <p:nvPr/>
          </p:nvSpPr>
          <p:spPr>
            <a:xfrm>
              <a:off x="3789859" y="2820927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Left Arrow 11">
              <a:extLst>
                <a:ext uri="{FF2B5EF4-FFF2-40B4-BE49-F238E27FC236}">
                  <a16:creationId xmlns:a16="http://schemas.microsoft.com/office/drawing/2014/main" id="{F8AAA502-8936-44A2-A1FE-4C7E35D67E79}"/>
                </a:ext>
              </a:extLst>
            </p:cNvPr>
            <p:cNvSpPr/>
            <p:nvPr/>
          </p:nvSpPr>
          <p:spPr>
            <a:xfrm rot="10800000">
              <a:off x="4537918" y="2819515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Left Arrow 12">
            <a:extLst>
              <a:ext uri="{FF2B5EF4-FFF2-40B4-BE49-F238E27FC236}">
                <a16:creationId xmlns:a16="http://schemas.microsoft.com/office/drawing/2014/main" id="{56E59939-16ED-4B84-9001-24E2C09D0061}"/>
              </a:ext>
            </a:extLst>
          </p:cNvPr>
          <p:cNvSpPr/>
          <p:nvPr/>
        </p:nvSpPr>
        <p:spPr>
          <a:xfrm>
            <a:off x="5621448" y="4148392"/>
            <a:ext cx="725818" cy="182078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5" name="Left Arrow 13">
            <a:extLst>
              <a:ext uri="{FF2B5EF4-FFF2-40B4-BE49-F238E27FC236}">
                <a16:creationId xmlns:a16="http://schemas.microsoft.com/office/drawing/2014/main" id="{0390F017-125A-4A94-9AC2-0703233D1E86}"/>
              </a:ext>
            </a:extLst>
          </p:cNvPr>
          <p:cNvSpPr/>
          <p:nvPr/>
        </p:nvSpPr>
        <p:spPr>
          <a:xfrm rot="10800000">
            <a:off x="6362194" y="4146980"/>
            <a:ext cx="725818" cy="182078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6" name="Left Arrow 14">
            <a:extLst>
              <a:ext uri="{FF2B5EF4-FFF2-40B4-BE49-F238E27FC236}">
                <a16:creationId xmlns:a16="http://schemas.microsoft.com/office/drawing/2014/main" id="{0AD8071F-8A4B-4DB3-82EF-7040BEAB11F3}"/>
              </a:ext>
            </a:extLst>
          </p:cNvPr>
          <p:cNvSpPr/>
          <p:nvPr/>
        </p:nvSpPr>
        <p:spPr>
          <a:xfrm>
            <a:off x="5624862" y="5426259"/>
            <a:ext cx="725818" cy="182078"/>
          </a:xfrm>
          <a:prstGeom prst="lef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7" name="Left Arrow 15">
            <a:extLst>
              <a:ext uri="{FF2B5EF4-FFF2-40B4-BE49-F238E27FC236}">
                <a16:creationId xmlns:a16="http://schemas.microsoft.com/office/drawing/2014/main" id="{071877BE-3B7D-4703-A00A-413D2142719E}"/>
              </a:ext>
            </a:extLst>
          </p:cNvPr>
          <p:cNvSpPr/>
          <p:nvPr/>
        </p:nvSpPr>
        <p:spPr>
          <a:xfrm rot="10800000">
            <a:off x="6367208" y="5426258"/>
            <a:ext cx="725818" cy="182078"/>
          </a:xfrm>
          <a:prstGeom prst="lef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28" name="Oval 16">
            <a:extLst>
              <a:ext uri="{FF2B5EF4-FFF2-40B4-BE49-F238E27FC236}">
                <a16:creationId xmlns:a16="http://schemas.microsoft.com/office/drawing/2014/main" id="{3E210F9A-A41B-4B6E-989C-92022E8AC3CC}"/>
              </a:ext>
            </a:extLst>
          </p:cNvPr>
          <p:cNvSpPr/>
          <p:nvPr/>
        </p:nvSpPr>
        <p:spPr>
          <a:xfrm>
            <a:off x="3658282" y="1364833"/>
            <a:ext cx="5249333" cy="4933431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6049FE5-FC79-4887-9D27-EA29DFE8261D}"/>
              </a:ext>
            </a:extLst>
          </p:cNvPr>
          <p:cNvSpPr txBox="1"/>
          <p:nvPr/>
        </p:nvSpPr>
        <p:spPr>
          <a:xfrm>
            <a:off x="4684317" y="1672017"/>
            <a:ext cx="330331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Under the hood of a Test</a:t>
            </a:r>
          </a:p>
        </p:txBody>
      </p:sp>
      <p:sp>
        <p:nvSpPr>
          <p:cNvPr id="30" name="Rectangle 18">
            <a:extLst>
              <a:ext uri="{FF2B5EF4-FFF2-40B4-BE49-F238E27FC236}">
                <a16:creationId xmlns:a16="http://schemas.microsoft.com/office/drawing/2014/main" id="{5314CB5C-D556-4DBD-B46F-49A9DF938E2F}"/>
              </a:ext>
            </a:extLst>
          </p:cNvPr>
          <p:cNvSpPr/>
          <p:nvPr/>
        </p:nvSpPr>
        <p:spPr>
          <a:xfrm>
            <a:off x="503230" y="4418656"/>
            <a:ext cx="2860829" cy="1879608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</a:rPr>
              <a:t>External data source with locators, for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ini</a:t>
            </a:r>
            <a:r>
              <a:rPr lang="en-US" b="1" dirty="0">
                <a:solidFill>
                  <a:schemeClr val="tx1"/>
                </a:solidFill>
              </a:rPr>
              <a:t>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xml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 err="1">
                <a:solidFill>
                  <a:schemeClr val="tx1"/>
                </a:solidFill>
              </a:rPr>
              <a:t>json</a:t>
            </a: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tx1"/>
                </a:solidFill>
              </a:rPr>
              <a:t>Java property </a:t>
            </a:r>
            <a:r>
              <a:rPr lang="en-US" b="1" dirty="0">
                <a:solidFill>
                  <a:schemeClr val="bg1"/>
                </a:solidFill>
              </a:rPr>
              <a:t>file</a:t>
            </a:r>
          </a:p>
        </p:txBody>
      </p:sp>
      <p:cxnSp>
        <p:nvCxnSpPr>
          <p:cNvPr id="31" name="Straight Arrow Connector 19">
            <a:extLst>
              <a:ext uri="{FF2B5EF4-FFF2-40B4-BE49-F238E27FC236}">
                <a16:creationId xmlns:a16="http://schemas.microsoft.com/office/drawing/2014/main" id="{57C7E322-7E97-4B68-86E6-60741F299A08}"/>
              </a:ext>
            </a:extLst>
          </p:cNvPr>
          <p:cNvCxnSpPr>
            <a:endCxn id="30" idx="3"/>
          </p:cNvCxnSpPr>
          <p:nvPr/>
        </p:nvCxnSpPr>
        <p:spPr>
          <a:xfrm flipH="1">
            <a:off x="3364059" y="5180683"/>
            <a:ext cx="1091747" cy="177777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Left Arrow 10">
            <a:extLst>
              <a:ext uri="{FF2B5EF4-FFF2-40B4-BE49-F238E27FC236}">
                <a16:creationId xmlns:a16="http://schemas.microsoft.com/office/drawing/2014/main" id="{D0B4704F-A14B-4622-A7D3-87DBD01F7B28}"/>
              </a:ext>
            </a:extLst>
          </p:cNvPr>
          <p:cNvSpPr/>
          <p:nvPr/>
        </p:nvSpPr>
        <p:spPr>
          <a:xfrm rot="16200000">
            <a:off x="5984357" y="3281520"/>
            <a:ext cx="725818" cy="182078"/>
          </a:xfrm>
          <a:prstGeom prst="leftArrow">
            <a:avLst/>
          </a:prstGeom>
          <a:solidFill>
            <a:srgbClr val="C00000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  <p:sp>
        <p:nvSpPr>
          <p:cNvPr id="37" name="Left Arrow 12">
            <a:extLst>
              <a:ext uri="{FF2B5EF4-FFF2-40B4-BE49-F238E27FC236}">
                <a16:creationId xmlns:a16="http://schemas.microsoft.com/office/drawing/2014/main" id="{56E59939-16ED-4B84-9001-24E2C09D0061}"/>
              </a:ext>
            </a:extLst>
          </p:cNvPr>
          <p:cNvSpPr/>
          <p:nvPr/>
        </p:nvSpPr>
        <p:spPr>
          <a:xfrm rot="16200000">
            <a:off x="5991647" y="4605793"/>
            <a:ext cx="725818" cy="182078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66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52162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3 main layers &amp; any UI </a:t>
            </a:r>
            <a:r>
              <a:rPr lang="en-US" sz="3600" dirty="0" smtClean="0">
                <a:latin typeface="+mn-lt"/>
              </a:rPr>
              <a:t>Engine</a:t>
            </a:r>
            <a:endParaRPr lang="en-US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56" name="Rounded Rectangle 4">
            <a:extLst>
              <a:ext uri="{FF2B5EF4-FFF2-40B4-BE49-F238E27FC236}">
                <a16:creationId xmlns:a16="http://schemas.microsoft.com/office/drawing/2014/main" id="{6AD449A1-949E-42B7-A368-BB58C7CCE914}"/>
              </a:ext>
            </a:extLst>
          </p:cNvPr>
          <p:cNvSpPr/>
          <p:nvPr/>
        </p:nvSpPr>
        <p:spPr>
          <a:xfrm>
            <a:off x="3255655" y="2233942"/>
            <a:ext cx="6152444" cy="375391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7" name="Oval 5">
            <a:extLst>
              <a:ext uri="{FF2B5EF4-FFF2-40B4-BE49-F238E27FC236}">
                <a16:creationId xmlns:a16="http://schemas.microsoft.com/office/drawing/2014/main" id="{8E09C323-B77B-4388-B993-E1360788EE5A}"/>
              </a:ext>
            </a:extLst>
          </p:cNvPr>
          <p:cNvSpPr/>
          <p:nvPr/>
        </p:nvSpPr>
        <p:spPr>
          <a:xfrm>
            <a:off x="4260364" y="4899796"/>
            <a:ext cx="375920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Selenium WebDriver</a:t>
            </a:r>
          </a:p>
        </p:txBody>
      </p:sp>
      <p:sp>
        <p:nvSpPr>
          <p:cNvPr id="58" name="Oval 6">
            <a:extLst>
              <a:ext uri="{FF2B5EF4-FFF2-40B4-BE49-F238E27FC236}">
                <a16:creationId xmlns:a16="http://schemas.microsoft.com/office/drawing/2014/main" id="{8B8F71C0-EF3E-4C7A-B7EB-857294C21923}"/>
              </a:ext>
            </a:extLst>
          </p:cNvPr>
          <p:cNvSpPr/>
          <p:nvPr/>
        </p:nvSpPr>
        <p:spPr>
          <a:xfrm>
            <a:off x="4245661" y="3607108"/>
            <a:ext cx="375920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Selenium Wrapper</a:t>
            </a:r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C535DEBF-9BA4-446A-B06A-7F6AE0C9C1F6}"/>
              </a:ext>
            </a:extLst>
          </p:cNvPr>
          <p:cNvSpPr/>
          <p:nvPr/>
        </p:nvSpPr>
        <p:spPr>
          <a:xfrm>
            <a:off x="4223084" y="2325710"/>
            <a:ext cx="375920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Selenium Helper</a:t>
            </a:r>
          </a:p>
        </p:txBody>
      </p:sp>
      <p:sp>
        <p:nvSpPr>
          <p:cNvPr id="60" name="Down Arrow 8">
            <a:extLst>
              <a:ext uri="{FF2B5EF4-FFF2-40B4-BE49-F238E27FC236}">
                <a16:creationId xmlns:a16="http://schemas.microsoft.com/office/drawing/2014/main" id="{9E1F9190-BF31-45C6-B9AE-61A1A4EC474C}"/>
              </a:ext>
            </a:extLst>
          </p:cNvPr>
          <p:cNvSpPr/>
          <p:nvPr/>
        </p:nvSpPr>
        <p:spPr>
          <a:xfrm>
            <a:off x="6042600" y="3306383"/>
            <a:ext cx="148165" cy="304801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1" name="Down Arrow 9">
            <a:extLst>
              <a:ext uri="{FF2B5EF4-FFF2-40B4-BE49-F238E27FC236}">
                <a16:creationId xmlns:a16="http://schemas.microsoft.com/office/drawing/2014/main" id="{9E4F953C-CCF0-4335-816B-FA6A7BFF619B}"/>
              </a:ext>
            </a:extLst>
          </p:cNvPr>
          <p:cNvSpPr/>
          <p:nvPr/>
        </p:nvSpPr>
        <p:spPr>
          <a:xfrm>
            <a:off x="6051179" y="4593559"/>
            <a:ext cx="148165" cy="30480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2" name="Left Arrow 10">
            <a:extLst>
              <a:ext uri="{FF2B5EF4-FFF2-40B4-BE49-F238E27FC236}">
                <a16:creationId xmlns:a16="http://schemas.microsoft.com/office/drawing/2014/main" id="{2F5A1C66-3710-4A3F-8286-0D9DBD37B8AA}"/>
              </a:ext>
            </a:extLst>
          </p:cNvPr>
          <p:cNvSpPr/>
          <p:nvPr/>
        </p:nvSpPr>
        <p:spPr>
          <a:xfrm>
            <a:off x="5384515" y="3031107"/>
            <a:ext cx="725818" cy="182078"/>
          </a:xfrm>
          <a:prstGeom prst="leftArrow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3" name="Left Arrow 11">
            <a:extLst>
              <a:ext uri="{FF2B5EF4-FFF2-40B4-BE49-F238E27FC236}">
                <a16:creationId xmlns:a16="http://schemas.microsoft.com/office/drawing/2014/main" id="{79E0308D-5544-4989-87DD-72D75596D619}"/>
              </a:ext>
            </a:extLst>
          </p:cNvPr>
          <p:cNvSpPr/>
          <p:nvPr/>
        </p:nvSpPr>
        <p:spPr>
          <a:xfrm rot="10800000">
            <a:off x="6136550" y="3029695"/>
            <a:ext cx="725818" cy="182078"/>
          </a:xfrm>
          <a:prstGeom prst="leftArrow">
            <a:avLst/>
          </a:prstGeom>
          <a:solidFill>
            <a:srgbClr val="C000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4" name="Left Arrow 12">
            <a:extLst>
              <a:ext uri="{FF2B5EF4-FFF2-40B4-BE49-F238E27FC236}">
                <a16:creationId xmlns:a16="http://schemas.microsoft.com/office/drawing/2014/main" id="{43BAA66D-8ED9-44EA-9829-87DF76101555}"/>
              </a:ext>
            </a:extLst>
          </p:cNvPr>
          <p:cNvSpPr/>
          <p:nvPr/>
        </p:nvSpPr>
        <p:spPr>
          <a:xfrm>
            <a:off x="5410732" y="4358572"/>
            <a:ext cx="725818" cy="182078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5" name="Left Arrow 13">
            <a:extLst>
              <a:ext uri="{FF2B5EF4-FFF2-40B4-BE49-F238E27FC236}">
                <a16:creationId xmlns:a16="http://schemas.microsoft.com/office/drawing/2014/main" id="{34236C0D-F7AE-4060-8A3A-94E9E28250FD}"/>
              </a:ext>
            </a:extLst>
          </p:cNvPr>
          <p:cNvSpPr/>
          <p:nvPr/>
        </p:nvSpPr>
        <p:spPr>
          <a:xfrm rot="10800000">
            <a:off x="6151478" y="4357160"/>
            <a:ext cx="725818" cy="182078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6" name="Left Arrow 14">
            <a:extLst>
              <a:ext uri="{FF2B5EF4-FFF2-40B4-BE49-F238E27FC236}">
                <a16:creationId xmlns:a16="http://schemas.microsoft.com/office/drawing/2014/main" id="{DBA8E346-F13F-4595-90D8-BC88DE6016BE}"/>
              </a:ext>
            </a:extLst>
          </p:cNvPr>
          <p:cNvSpPr/>
          <p:nvPr/>
        </p:nvSpPr>
        <p:spPr>
          <a:xfrm>
            <a:off x="5504458" y="5637850"/>
            <a:ext cx="725818" cy="182078"/>
          </a:xfrm>
          <a:prstGeom prst="leftArrow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7" name="Left Arrow 15">
            <a:extLst>
              <a:ext uri="{FF2B5EF4-FFF2-40B4-BE49-F238E27FC236}">
                <a16:creationId xmlns:a16="http://schemas.microsoft.com/office/drawing/2014/main" id="{7EB5111A-47A1-4B77-94ED-5AB4CED133AC}"/>
              </a:ext>
            </a:extLst>
          </p:cNvPr>
          <p:cNvSpPr/>
          <p:nvPr/>
        </p:nvSpPr>
        <p:spPr>
          <a:xfrm rot="10800000">
            <a:off x="6245204" y="5636438"/>
            <a:ext cx="725818" cy="182078"/>
          </a:xfrm>
          <a:prstGeom prst="leftArrow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Oval 16">
            <a:extLst>
              <a:ext uri="{FF2B5EF4-FFF2-40B4-BE49-F238E27FC236}">
                <a16:creationId xmlns:a16="http://schemas.microsoft.com/office/drawing/2014/main" id="{39C8BFB1-79DF-4EAA-B924-FE4A08DFF030}"/>
              </a:ext>
            </a:extLst>
          </p:cNvPr>
          <p:cNvSpPr/>
          <p:nvPr/>
        </p:nvSpPr>
        <p:spPr>
          <a:xfrm>
            <a:off x="3447566" y="1575013"/>
            <a:ext cx="5249333" cy="4933431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778E075-3CFA-42B3-B781-6AD3560C09E5}"/>
              </a:ext>
            </a:extLst>
          </p:cNvPr>
          <p:cNvSpPr txBox="1"/>
          <p:nvPr/>
        </p:nvSpPr>
        <p:spPr>
          <a:xfrm>
            <a:off x="4451024" y="1882197"/>
            <a:ext cx="330331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UI Engine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4D7FA32-8396-4900-AE67-2BDEBC12EB1C}"/>
              </a:ext>
            </a:extLst>
          </p:cNvPr>
          <p:cNvSpPr txBox="1"/>
          <p:nvPr/>
        </p:nvSpPr>
        <p:spPr>
          <a:xfrm>
            <a:off x="7931480" y="3913508"/>
            <a:ext cx="298288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? Do we need a wrapper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26A0078E-C577-4273-A65A-A1234B32D060}"/>
              </a:ext>
            </a:extLst>
          </p:cNvPr>
          <p:cNvSpPr txBox="1"/>
          <p:nvPr/>
        </p:nvSpPr>
        <p:spPr>
          <a:xfrm>
            <a:off x="7845778" y="4169907"/>
            <a:ext cx="4267200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? Can we use Selenium directly via Wrapper</a:t>
            </a:r>
          </a:p>
        </p:txBody>
      </p:sp>
      <p:cxnSp>
        <p:nvCxnSpPr>
          <p:cNvPr id="72" name="Curved Connector 20">
            <a:extLst>
              <a:ext uri="{FF2B5EF4-FFF2-40B4-BE49-F238E27FC236}">
                <a16:creationId xmlns:a16="http://schemas.microsoft.com/office/drawing/2014/main" id="{0BD5489A-708E-46E9-BDB7-9AB36C771614}"/>
              </a:ext>
            </a:extLst>
          </p:cNvPr>
          <p:cNvCxnSpPr>
            <a:stCxn id="59" idx="2"/>
            <a:endCxn id="57" idx="2"/>
          </p:cNvCxnSpPr>
          <p:nvPr/>
        </p:nvCxnSpPr>
        <p:spPr>
          <a:xfrm rot="10800000" flipH="1" flipV="1">
            <a:off x="4223084" y="2816777"/>
            <a:ext cx="37280" cy="2574086"/>
          </a:xfrm>
          <a:prstGeom prst="curvedConnector3">
            <a:avLst>
              <a:gd name="adj1" fmla="val -1491357"/>
            </a:avLst>
          </a:prstGeom>
          <a:ln w="28575" cap="flat" cmpd="sng" algn="ctr">
            <a:solidFill>
              <a:schemeClr val="accent5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A2CF574E-B357-408F-B933-4BA080CD749B}"/>
              </a:ext>
            </a:extLst>
          </p:cNvPr>
          <p:cNvSpPr txBox="1"/>
          <p:nvPr/>
        </p:nvSpPr>
        <p:spPr>
          <a:xfrm>
            <a:off x="3635021" y="3906260"/>
            <a:ext cx="2920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74" name="Straight Arrow Connector 27">
            <a:extLst>
              <a:ext uri="{FF2B5EF4-FFF2-40B4-BE49-F238E27FC236}">
                <a16:creationId xmlns:a16="http://schemas.microsoft.com/office/drawing/2014/main" id="{4A1FBC8C-F7DE-4B6F-A4E6-B01FD4C120B6}"/>
              </a:ext>
            </a:extLst>
          </p:cNvPr>
          <p:cNvCxnSpPr>
            <a:endCxn id="59" idx="1"/>
          </p:cNvCxnSpPr>
          <p:nvPr/>
        </p:nvCxnSpPr>
        <p:spPr>
          <a:xfrm>
            <a:off x="2438400" y="1704622"/>
            <a:ext cx="2335206" cy="76491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5" name="Straight Arrow Connector 29">
            <a:extLst>
              <a:ext uri="{FF2B5EF4-FFF2-40B4-BE49-F238E27FC236}">
                <a16:creationId xmlns:a16="http://schemas.microsoft.com/office/drawing/2014/main" id="{2B78A647-8D3C-4774-9654-6191C32EF712}"/>
              </a:ext>
            </a:extLst>
          </p:cNvPr>
          <p:cNvCxnSpPr>
            <a:endCxn id="58" idx="1"/>
          </p:cNvCxnSpPr>
          <p:nvPr/>
        </p:nvCxnSpPr>
        <p:spPr>
          <a:xfrm>
            <a:off x="1749386" y="2704812"/>
            <a:ext cx="3046797" cy="104612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6" name="Straight Arrow Connector 32">
            <a:extLst>
              <a:ext uri="{FF2B5EF4-FFF2-40B4-BE49-F238E27FC236}">
                <a16:creationId xmlns:a16="http://schemas.microsoft.com/office/drawing/2014/main" id="{E0AA4358-EEC9-4A2A-B824-CF264212EBA3}"/>
              </a:ext>
            </a:extLst>
          </p:cNvPr>
          <p:cNvCxnSpPr>
            <a:endCxn id="57" idx="1"/>
          </p:cNvCxnSpPr>
          <p:nvPr/>
        </p:nvCxnSpPr>
        <p:spPr>
          <a:xfrm>
            <a:off x="1230489" y="3862903"/>
            <a:ext cx="3580397" cy="1180723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77" name="Rectangle 19">
            <a:extLst>
              <a:ext uri="{FF2B5EF4-FFF2-40B4-BE49-F238E27FC236}">
                <a16:creationId xmlns:a16="http://schemas.microsoft.com/office/drawing/2014/main" id="{DF0E76CD-EAD2-477B-932A-18E44764A423}"/>
              </a:ext>
            </a:extLst>
          </p:cNvPr>
          <p:cNvSpPr/>
          <p:nvPr/>
        </p:nvSpPr>
        <p:spPr>
          <a:xfrm>
            <a:off x="8989781" y="1631457"/>
            <a:ext cx="1598568" cy="89452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“Smart” Singleton</a:t>
            </a:r>
          </a:p>
        </p:txBody>
      </p:sp>
      <p:cxnSp>
        <p:nvCxnSpPr>
          <p:cNvPr id="78" name="Curved Connector 22">
            <a:extLst>
              <a:ext uri="{FF2B5EF4-FFF2-40B4-BE49-F238E27FC236}">
                <a16:creationId xmlns:a16="http://schemas.microsoft.com/office/drawing/2014/main" id="{91A5CD3E-46C0-47BF-91B5-2E2C52AAE066}"/>
              </a:ext>
            </a:extLst>
          </p:cNvPr>
          <p:cNvCxnSpPr/>
          <p:nvPr/>
        </p:nvCxnSpPr>
        <p:spPr>
          <a:xfrm rot="10800000" flipV="1">
            <a:off x="7675320" y="2078720"/>
            <a:ext cx="1235438" cy="3531"/>
          </a:xfrm>
          <a:prstGeom prst="curvedConnector3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748B7237-CC87-4D97-891B-AE4E30444426}"/>
              </a:ext>
            </a:extLst>
          </p:cNvPr>
          <p:cNvSpPr txBox="1"/>
          <p:nvPr/>
        </p:nvSpPr>
        <p:spPr>
          <a:xfrm>
            <a:off x="316212" y="5557753"/>
            <a:ext cx="38255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Change UI Automation Engine case</a:t>
            </a:r>
          </a:p>
        </p:txBody>
      </p:sp>
    </p:spTree>
    <p:extLst>
      <p:ext uri="{BB962C8B-B14F-4D97-AF65-F5344CB8AC3E}">
        <p14:creationId xmlns:p14="http://schemas.microsoft.com/office/powerpoint/2010/main" val="419690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en-US" sz="4000" b="1" dirty="0"/>
              <a:t>3 main layers &amp; any UI Engine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4000" dirty="0"/>
              <a:t>Option 1: simpler =&gt; preferable</a:t>
            </a:r>
            <a:r>
              <a:rPr lang="en-US" dirty="0"/>
              <a:t/>
            </a:r>
            <a:br>
              <a:rPr lang="en-US" dirty="0"/>
            </a:br>
            <a:endParaRPr lang="ru-RU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0" name="Oval 5">
            <a:extLst>
              <a:ext uri="{FF2B5EF4-FFF2-40B4-BE49-F238E27FC236}">
                <a16:creationId xmlns:a16="http://schemas.microsoft.com/office/drawing/2014/main" id="{BC523FD6-4A5D-4529-BB91-34ADFA617A30}"/>
              </a:ext>
            </a:extLst>
          </p:cNvPr>
          <p:cNvSpPr/>
          <p:nvPr/>
        </p:nvSpPr>
        <p:spPr>
          <a:xfrm>
            <a:off x="2661732" y="4689616"/>
            <a:ext cx="375920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Page Object</a:t>
            </a:r>
          </a:p>
        </p:txBody>
      </p:sp>
      <p:sp>
        <p:nvSpPr>
          <p:cNvPr id="61" name="Oval 6">
            <a:extLst>
              <a:ext uri="{FF2B5EF4-FFF2-40B4-BE49-F238E27FC236}">
                <a16:creationId xmlns:a16="http://schemas.microsoft.com/office/drawing/2014/main" id="{FDA95129-5CB7-4F7D-BE8C-B8A161644357}"/>
              </a:ext>
            </a:extLst>
          </p:cNvPr>
          <p:cNvSpPr/>
          <p:nvPr/>
        </p:nvSpPr>
        <p:spPr>
          <a:xfrm>
            <a:off x="2647029" y="3396928"/>
            <a:ext cx="375920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Low Level Actions</a:t>
            </a:r>
          </a:p>
        </p:txBody>
      </p:sp>
      <p:sp>
        <p:nvSpPr>
          <p:cNvPr id="62" name="Oval 7">
            <a:extLst>
              <a:ext uri="{FF2B5EF4-FFF2-40B4-BE49-F238E27FC236}">
                <a16:creationId xmlns:a16="http://schemas.microsoft.com/office/drawing/2014/main" id="{280CF90A-A41A-444C-81F9-F1E1D5E739E5}"/>
              </a:ext>
            </a:extLst>
          </p:cNvPr>
          <p:cNvSpPr/>
          <p:nvPr/>
        </p:nvSpPr>
        <p:spPr>
          <a:xfrm>
            <a:off x="2624452" y="2115530"/>
            <a:ext cx="375920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Business Actions</a:t>
            </a:r>
          </a:p>
        </p:txBody>
      </p:sp>
      <p:sp>
        <p:nvSpPr>
          <p:cNvPr id="63" name="Down Arrow 8">
            <a:extLst>
              <a:ext uri="{FF2B5EF4-FFF2-40B4-BE49-F238E27FC236}">
                <a16:creationId xmlns:a16="http://schemas.microsoft.com/office/drawing/2014/main" id="{C8A58C79-81D6-41C7-B521-83991B6E51DF}"/>
              </a:ext>
            </a:extLst>
          </p:cNvPr>
          <p:cNvSpPr/>
          <p:nvPr/>
        </p:nvSpPr>
        <p:spPr>
          <a:xfrm>
            <a:off x="4443968" y="3096203"/>
            <a:ext cx="148165" cy="304801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own Arrow 9">
            <a:extLst>
              <a:ext uri="{FF2B5EF4-FFF2-40B4-BE49-F238E27FC236}">
                <a16:creationId xmlns:a16="http://schemas.microsoft.com/office/drawing/2014/main" id="{DE34BB19-0F81-4373-AC3B-8051F4965270}"/>
              </a:ext>
            </a:extLst>
          </p:cNvPr>
          <p:cNvSpPr/>
          <p:nvPr/>
        </p:nvSpPr>
        <p:spPr>
          <a:xfrm>
            <a:off x="4452547" y="4383379"/>
            <a:ext cx="148165" cy="30480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931F5708-9E72-4FB0-98D7-6649BBABEF1D}"/>
              </a:ext>
            </a:extLst>
          </p:cNvPr>
          <p:cNvGrpSpPr/>
          <p:nvPr/>
        </p:nvGrpSpPr>
        <p:grpSpPr>
          <a:xfrm>
            <a:off x="3789859" y="2819515"/>
            <a:ext cx="1473877" cy="183490"/>
            <a:chOff x="3789859" y="2819515"/>
            <a:chExt cx="1473877" cy="183490"/>
          </a:xfrm>
        </p:grpSpPr>
        <p:sp>
          <p:nvSpPr>
            <p:cNvPr id="65" name="Left Arrow 10">
              <a:extLst>
                <a:ext uri="{FF2B5EF4-FFF2-40B4-BE49-F238E27FC236}">
                  <a16:creationId xmlns:a16="http://schemas.microsoft.com/office/drawing/2014/main" id="{3A9BD807-DE1C-4E57-A495-7AA31E85D6D3}"/>
                </a:ext>
              </a:extLst>
            </p:cNvPr>
            <p:cNvSpPr/>
            <p:nvPr/>
          </p:nvSpPr>
          <p:spPr>
            <a:xfrm>
              <a:off x="3789859" y="2820927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Left Arrow 11">
              <a:extLst>
                <a:ext uri="{FF2B5EF4-FFF2-40B4-BE49-F238E27FC236}">
                  <a16:creationId xmlns:a16="http://schemas.microsoft.com/office/drawing/2014/main" id="{F6F30D33-F009-4080-BB6C-D978A4E0DA83}"/>
                </a:ext>
              </a:extLst>
            </p:cNvPr>
            <p:cNvSpPr/>
            <p:nvPr/>
          </p:nvSpPr>
          <p:spPr>
            <a:xfrm rot="10800000">
              <a:off x="4537918" y="2819515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7" name="Left Arrow 12">
            <a:extLst>
              <a:ext uri="{FF2B5EF4-FFF2-40B4-BE49-F238E27FC236}">
                <a16:creationId xmlns:a16="http://schemas.microsoft.com/office/drawing/2014/main" id="{44089CEF-E419-44FD-A895-ADDD1DC74204}"/>
              </a:ext>
            </a:extLst>
          </p:cNvPr>
          <p:cNvSpPr/>
          <p:nvPr/>
        </p:nvSpPr>
        <p:spPr>
          <a:xfrm>
            <a:off x="3812100" y="4148392"/>
            <a:ext cx="725818" cy="182078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Arrow 13">
            <a:extLst>
              <a:ext uri="{FF2B5EF4-FFF2-40B4-BE49-F238E27FC236}">
                <a16:creationId xmlns:a16="http://schemas.microsoft.com/office/drawing/2014/main" id="{7AFBE9C6-2C1C-4D0E-BB64-1CEF8DCD3003}"/>
              </a:ext>
            </a:extLst>
          </p:cNvPr>
          <p:cNvSpPr/>
          <p:nvPr/>
        </p:nvSpPr>
        <p:spPr>
          <a:xfrm rot="10800000">
            <a:off x="4552846" y="4146980"/>
            <a:ext cx="725818" cy="182078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 Arrow 14">
            <a:extLst>
              <a:ext uri="{FF2B5EF4-FFF2-40B4-BE49-F238E27FC236}">
                <a16:creationId xmlns:a16="http://schemas.microsoft.com/office/drawing/2014/main" id="{B5A98B48-66B5-4117-A60B-27F5783AF42A}"/>
              </a:ext>
            </a:extLst>
          </p:cNvPr>
          <p:cNvSpPr/>
          <p:nvPr/>
        </p:nvSpPr>
        <p:spPr>
          <a:xfrm>
            <a:off x="3815514" y="5426259"/>
            <a:ext cx="725818" cy="182078"/>
          </a:xfrm>
          <a:prstGeom prst="lef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Left Arrow 15">
            <a:extLst>
              <a:ext uri="{FF2B5EF4-FFF2-40B4-BE49-F238E27FC236}">
                <a16:creationId xmlns:a16="http://schemas.microsoft.com/office/drawing/2014/main" id="{A626E858-ECC6-46D2-AF75-D7E1CB9F7017}"/>
              </a:ext>
            </a:extLst>
          </p:cNvPr>
          <p:cNvSpPr/>
          <p:nvPr/>
        </p:nvSpPr>
        <p:spPr>
          <a:xfrm rot="10800000">
            <a:off x="4557860" y="5426258"/>
            <a:ext cx="725818" cy="182078"/>
          </a:xfrm>
          <a:prstGeom prst="lef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16">
            <a:extLst>
              <a:ext uri="{FF2B5EF4-FFF2-40B4-BE49-F238E27FC236}">
                <a16:creationId xmlns:a16="http://schemas.microsoft.com/office/drawing/2014/main" id="{A88AF847-1629-4AC0-B3BC-247E95B65A9B}"/>
              </a:ext>
            </a:extLst>
          </p:cNvPr>
          <p:cNvSpPr/>
          <p:nvPr/>
        </p:nvSpPr>
        <p:spPr>
          <a:xfrm>
            <a:off x="1848934" y="1364833"/>
            <a:ext cx="5249333" cy="4933431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11D2387B-E866-4F00-8FD6-E77CA125F933}"/>
              </a:ext>
            </a:extLst>
          </p:cNvPr>
          <p:cNvSpPr txBox="1"/>
          <p:nvPr/>
        </p:nvSpPr>
        <p:spPr>
          <a:xfrm>
            <a:off x="2874969" y="1672017"/>
            <a:ext cx="330331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Under the hood of a Test</a:t>
            </a:r>
          </a:p>
        </p:txBody>
      </p:sp>
      <p:sp>
        <p:nvSpPr>
          <p:cNvPr id="73" name="Rectangle 18">
            <a:extLst>
              <a:ext uri="{FF2B5EF4-FFF2-40B4-BE49-F238E27FC236}">
                <a16:creationId xmlns:a16="http://schemas.microsoft.com/office/drawing/2014/main" id="{34B54F0D-7EF4-4292-BB9E-9E58C6F01178}"/>
              </a:ext>
            </a:extLst>
          </p:cNvPr>
          <p:cNvSpPr/>
          <p:nvPr/>
        </p:nvSpPr>
        <p:spPr>
          <a:xfrm>
            <a:off x="133629" y="4745959"/>
            <a:ext cx="1820219" cy="1512710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400" b="1" dirty="0">
                <a:solidFill>
                  <a:schemeClr val="tx1"/>
                </a:solidFill>
              </a:rPr>
              <a:t>External data source with locators, for example: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</a:rPr>
              <a:t>ini</a:t>
            </a:r>
            <a:r>
              <a:rPr lang="en-US" sz="1400" b="1" dirty="0">
                <a:solidFill>
                  <a:schemeClr val="tx1"/>
                </a:solidFill>
              </a:rPr>
              <a:t>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xml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 err="1">
                <a:solidFill>
                  <a:schemeClr val="tx1"/>
                </a:solidFill>
              </a:rPr>
              <a:t>json</a:t>
            </a:r>
            <a:endParaRPr lang="en-US" sz="1400" b="1" dirty="0">
              <a:solidFill>
                <a:schemeClr val="tx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400" b="1" dirty="0">
                <a:solidFill>
                  <a:schemeClr val="tx1"/>
                </a:solidFill>
              </a:rPr>
              <a:t>Java property </a:t>
            </a:r>
            <a:r>
              <a:rPr lang="en-US" sz="1400" b="1" dirty="0">
                <a:solidFill>
                  <a:schemeClr val="bg1"/>
                </a:solidFill>
              </a:rPr>
              <a:t>file</a:t>
            </a:r>
          </a:p>
        </p:txBody>
      </p:sp>
      <p:cxnSp>
        <p:nvCxnSpPr>
          <p:cNvPr id="74" name="Straight Arrow Connector 19">
            <a:extLst>
              <a:ext uri="{FF2B5EF4-FFF2-40B4-BE49-F238E27FC236}">
                <a16:creationId xmlns:a16="http://schemas.microsoft.com/office/drawing/2014/main" id="{766625AB-8692-4AC2-8EA1-573BE028AD36}"/>
              </a:ext>
            </a:extLst>
          </p:cNvPr>
          <p:cNvCxnSpPr>
            <a:stCxn id="60" idx="2"/>
            <a:endCxn id="73" idx="3"/>
          </p:cNvCxnSpPr>
          <p:nvPr/>
        </p:nvCxnSpPr>
        <p:spPr>
          <a:xfrm flipH="1">
            <a:off x="1953848" y="5180683"/>
            <a:ext cx="707884" cy="321631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5" name="Group 51">
            <a:extLst>
              <a:ext uri="{FF2B5EF4-FFF2-40B4-BE49-F238E27FC236}">
                <a16:creationId xmlns:a16="http://schemas.microsoft.com/office/drawing/2014/main" id="{58F5D9EE-E722-446F-AB20-DB7BC7E0BB8B}"/>
              </a:ext>
            </a:extLst>
          </p:cNvPr>
          <p:cNvGrpSpPr/>
          <p:nvPr/>
        </p:nvGrpSpPr>
        <p:grpSpPr>
          <a:xfrm>
            <a:off x="7657722" y="2233942"/>
            <a:ext cx="4026782" cy="4381165"/>
            <a:chOff x="3447566" y="1575013"/>
            <a:chExt cx="5249333" cy="4933431"/>
          </a:xfrm>
        </p:grpSpPr>
        <p:sp>
          <p:nvSpPr>
            <p:cNvPr id="76" name="Oval 36">
              <a:extLst>
                <a:ext uri="{FF2B5EF4-FFF2-40B4-BE49-F238E27FC236}">
                  <a16:creationId xmlns:a16="http://schemas.microsoft.com/office/drawing/2014/main" id="{23A5B0B5-AC64-4A87-9836-AC63120BE000}"/>
                </a:ext>
              </a:extLst>
            </p:cNvPr>
            <p:cNvSpPr/>
            <p:nvPr/>
          </p:nvSpPr>
          <p:spPr>
            <a:xfrm>
              <a:off x="4260364" y="4899796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Selenium WebDriver</a:t>
              </a:r>
            </a:p>
          </p:txBody>
        </p:sp>
        <p:sp>
          <p:nvSpPr>
            <p:cNvPr id="77" name="Oval 37">
              <a:extLst>
                <a:ext uri="{FF2B5EF4-FFF2-40B4-BE49-F238E27FC236}">
                  <a16:creationId xmlns:a16="http://schemas.microsoft.com/office/drawing/2014/main" id="{597DEFAE-F9AB-4704-B3BA-1BAF1EB69743}"/>
                </a:ext>
              </a:extLst>
            </p:cNvPr>
            <p:cNvSpPr/>
            <p:nvPr/>
          </p:nvSpPr>
          <p:spPr>
            <a:xfrm>
              <a:off x="4245661" y="3607108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Selenium Wrapper</a:t>
              </a:r>
            </a:p>
          </p:txBody>
        </p:sp>
        <p:sp>
          <p:nvSpPr>
            <p:cNvPr id="78" name="Oval 38">
              <a:extLst>
                <a:ext uri="{FF2B5EF4-FFF2-40B4-BE49-F238E27FC236}">
                  <a16:creationId xmlns:a16="http://schemas.microsoft.com/office/drawing/2014/main" id="{5D50B4C2-43D1-4A66-8F0F-0B838E27E22D}"/>
                </a:ext>
              </a:extLst>
            </p:cNvPr>
            <p:cNvSpPr/>
            <p:nvPr/>
          </p:nvSpPr>
          <p:spPr>
            <a:xfrm>
              <a:off x="4223084" y="2325710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Selenium Helper</a:t>
              </a:r>
            </a:p>
          </p:txBody>
        </p:sp>
        <p:sp>
          <p:nvSpPr>
            <p:cNvPr id="79" name="Down Arrow 39">
              <a:extLst>
                <a:ext uri="{FF2B5EF4-FFF2-40B4-BE49-F238E27FC236}">
                  <a16:creationId xmlns:a16="http://schemas.microsoft.com/office/drawing/2014/main" id="{0DB7942F-AB61-4048-95B4-79E8C91595D0}"/>
                </a:ext>
              </a:extLst>
            </p:cNvPr>
            <p:cNvSpPr/>
            <p:nvPr/>
          </p:nvSpPr>
          <p:spPr>
            <a:xfrm>
              <a:off x="6042600" y="3306383"/>
              <a:ext cx="148165" cy="30480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wn Arrow 40">
              <a:extLst>
                <a:ext uri="{FF2B5EF4-FFF2-40B4-BE49-F238E27FC236}">
                  <a16:creationId xmlns:a16="http://schemas.microsoft.com/office/drawing/2014/main" id="{E075DFA7-1897-4E5C-9A98-F21519DACC67}"/>
                </a:ext>
              </a:extLst>
            </p:cNvPr>
            <p:cNvSpPr/>
            <p:nvPr/>
          </p:nvSpPr>
          <p:spPr>
            <a:xfrm>
              <a:off x="6051179" y="4593559"/>
              <a:ext cx="148165" cy="304801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Left Arrow 41">
              <a:extLst>
                <a:ext uri="{FF2B5EF4-FFF2-40B4-BE49-F238E27FC236}">
                  <a16:creationId xmlns:a16="http://schemas.microsoft.com/office/drawing/2014/main" id="{4159A39E-F46F-428B-AA57-3E2DE2F4B73C}"/>
                </a:ext>
              </a:extLst>
            </p:cNvPr>
            <p:cNvSpPr/>
            <p:nvPr/>
          </p:nvSpPr>
          <p:spPr>
            <a:xfrm>
              <a:off x="5384515" y="3031107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Left Arrow 42">
              <a:extLst>
                <a:ext uri="{FF2B5EF4-FFF2-40B4-BE49-F238E27FC236}">
                  <a16:creationId xmlns:a16="http://schemas.microsoft.com/office/drawing/2014/main" id="{69FDBA8F-246E-4216-8F35-A4E64F8F4472}"/>
                </a:ext>
              </a:extLst>
            </p:cNvPr>
            <p:cNvSpPr/>
            <p:nvPr/>
          </p:nvSpPr>
          <p:spPr>
            <a:xfrm rot="10800000">
              <a:off x="6136550" y="3029695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Left Arrow 43">
              <a:extLst>
                <a:ext uri="{FF2B5EF4-FFF2-40B4-BE49-F238E27FC236}">
                  <a16:creationId xmlns:a16="http://schemas.microsoft.com/office/drawing/2014/main" id="{922194CE-1E37-400C-8FDD-FBF163FBF94F}"/>
                </a:ext>
              </a:extLst>
            </p:cNvPr>
            <p:cNvSpPr/>
            <p:nvPr/>
          </p:nvSpPr>
          <p:spPr>
            <a:xfrm>
              <a:off x="5410732" y="4358572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Left Arrow 44">
              <a:extLst>
                <a:ext uri="{FF2B5EF4-FFF2-40B4-BE49-F238E27FC236}">
                  <a16:creationId xmlns:a16="http://schemas.microsoft.com/office/drawing/2014/main" id="{693DD7B4-FEE6-4E87-BE1A-45AE9AF20AC0}"/>
                </a:ext>
              </a:extLst>
            </p:cNvPr>
            <p:cNvSpPr/>
            <p:nvPr/>
          </p:nvSpPr>
          <p:spPr>
            <a:xfrm rot="10800000">
              <a:off x="6151478" y="4357160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Left Arrow 45">
              <a:extLst>
                <a:ext uri="{FF2B5EF4-FFF2-40B4-BE49-F238E27FC236}">
                  <a16:creationId xmlns:a16="http://schemas.microsoft.com/office/drawing/2014/main" id="{959F7241-2C91-41A2-89E4-23BB366C5564}"/>
                </a:ext>
              </a:extLst>
            </p:cNvPr>
            <p:cNvSpPr/>
            <p:nvPr/>
          </p:nvSpPr>
          <p:spPr>
            <a:xfrm>
              <a:off x="5504458" y="5637850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Left Arrow 46">
              <a:extLst>
                <a:ext uri="{FF2B5EF4-FFF2-40B4-BE49-F238E27FC236}">
                  <a16:creationId xmlns:a16="http://schemas.microsoft.com/office/drawing/2014/main" id="{7E57190C-CE48-480C-AA11-A23821EC182F}"/>
                </a:ext>
              </a:extLst>
            </p:cNvPr>
            <p:cNvSpPr/>
            <p:nvPr/>
          </p:nvSpPr>
          <p:spPr>
            <a:xfrm rot="10800000">
              <a:off x="6245204" y="5636438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47">
              <a:extLst>
                <a:ext uri="{FF2B5EF4-FFF2-40B4-BE49-F238E27FC236}">
                  <a16:creationId xmlns:a16="http://schemas.microsoft.com/office/drawing/2014/main" id="{3DF77584-1A6E-4A62-BE33-AF56C10BC2FB}"/>
                </a:ext>
              </a:extLst>
            </p:cNvPr>
            <p:cNvSpPr/>
            <p:nvPr/>
          </p:nvSpPr>
          <p:spPr>
            <a:xfrm>
              <a:off x="3447566" y="1575013"/>
              <a:ext cx="5249333" cy="4933431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33601D42-54E0-41EF-96C1-1B2BDAEE532E}"/>
                </a:ext>
              </a:extLst>
            </p:cNvPr>
            <p:cNvSpPr txBox="1"/>
            <p:nvPr/>
          </p:nvSpPr>
          <p:spPr>
            <a:xfrm>
              <a:off x="4451024" y="1882197"/>
              <a:ext cx="3303319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UI Engine</a:t>
              </a:r>
            </a:p>
          </p:txBody>
        </p:sp>
        <p:cxnSp>
          <p:nvCxnSpPr>
            <p:cNvPr id="89" name="Curved Connector 49">
              <a:extLst>
                <a:ext uri="{FF2B5EF4-FFF2-40B4-BE49-F238E27FC236}">
                  <a16:creationId xmlns:a16="http://schemas.microsoft.com/office/drawing/2014/main" id="{72858684-7DF0-45CD-A257-B26FDCD7EEC3}"/>
                </a:ext>
              </a:extLst>
            </p:cNvPr>
            <p:cNvCxnSpPr>
              <a:stCxn id="78" idx="2"/>
              <a:endCxn id="76" idx="2"/>
            </p:cNvCxnSpPr>
            <p:nvPr/>
          </p:nvCxnSpPr>
          <p:spPr>
            <a:xfrm rot="10800000" flipH="1" flipV="1">
              <a:off x="4223084" y="2816777"/>
              <a:ext cx="37280" cy="2574086"/>
            </a:xfrm>
            <a:prstGeom prst="curvedConnector3">
              <a:avLst>
                <a:gd name="adj1" fmla="val -1491357"/>
              </a:avLst>
            </a:prstGeom>
            <a:ln w="28575" cap="flat" cmpd="sng" algn="ctr">
              <a:solidFill>
                <a:schemeClr val="accent5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0" name="TextBox 89">
              <a:extLst>
                <a:ext uri="{FF2B5EF4-FFF2-40B4-BE49-F238E27FC236}">
                  <a16:creationId xmlns:a16="http://schemas.microsoft.com/office/drawing/2014/main" id="{B1CD41B0-10CD-42C5-89FB-66BCE76F4D4C}"/>
                </a:ext>
              </a:extLst>
            </p:cNvPr>
            <p:cNvSpPr txBox="1"/>
            <p:nvPr/>
          </p:nvSpPr>
          <p:spPr>
            <a:xfrm>
              <a:off x="3666387" y="4149215"/>
              <a:ext cx="520748" cy="415888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rtlCol="0">
              <a:spAutoFit/>
            </a:bodyPr>
            <a:lstStyle/>
            <a:p>
              <a:r>
                <a:rPr lang="ru-RU" dirty="0">
                  <a:solidFill>
                    <a:schemeClr val="bg1"/>
                  </a:solidFill>
                </a:rPr>
                <a:t>?</a:t>
              </a:r>
              <a:r>
                <a:rPr lang="en-US" dirty="0">
                  <a:solidFill>
                    <a:schemeClr val="bg1"/>
                  </a:solidFill>
                </a:rPr>
                <a:t>?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EA4B95E6-0B1D-4B8A-A3D3-5C9A869003B4}"/>
              </a:ext>
            </a:extLst>
          </p:cNvPr>
          <p:cNvSpPr txBox="1"/>
          <p:nvPr/>
        </p:nvSpPr>
        <p:spPr>
          <a:xfrm>
            <a:off x="11097777" y="4207442"/>
            <a:ext cx="2920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FA78FE13-6A5A-4DD3-AF9D-6F1A09F2CAC1}"/>
              </a:ext>
            </a:extLst>
          </p:cNvPr>
          <p:cNvSpPr txBox="1"/>
          <p:nvPr/>
        </p:nvSpPr>
        <p:spPr>
          <a:xfrm>
            <a:off x="11107094" y="4466226"/>
            <a:ext cx="2920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cxnSp>
        <p:nvCxnSpPr>
          <p:cNvPr id="93" name="Straight Arrow Connector 64">
            <a:extLst>
              <a:ext uri="{FF2B5EF4-FFF2-40B4-BE49-F238E27FC236}">
                <a16:creationId xmlns:a16="http://schemas.microsoft.com/office/drawing/2014/main" id="{AA1C58AA-AB8C-4FF1-A4BA-B59903A2BB3E}"/>
              </a:ext>
            </a:extLst>
          </p:cNvPr>
          <p:cNvCxnSpPr>
            <a:stCxn id="61" idx="6"/>
            <a:endCxn id="78" idx="2"/>
          </p:cNvCxnSpPr>
          <p:nvPr/>
        </p:nvCxnSpPr>
        <p:spPr>
          <a:xfrm flipV="1">
            <a:off x="6406229" y="3336698"/>
            <a:ext cx="1846396" cy="55129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4" name="Straight Arrow Connector 66">
            <a:extLst>
              <a:ext uri="{FF2B5EF4-FFF2-40B4-BE49-F238E27FC236}">
                <a16:creationId xmlns:a16="http://schemas.microsoft.com/office/drawing/2014/main" id="{9EDD18A2-38C9-4295-B7AC-2D8331B16891}"/>
              </a:ext>
            </a:extLst>
          </p:cNvPr>
          <p:cNvCxnSpPr>
            <a:stCxn id="61" idx="6"/>
            <a:endCxn id="77" idx="2"/>
          </p:cNvCxnSpPr>
          <p:nvPr/>
        </p:nvCxnSpPr>
        <p:spPr>
          <a:xfrm>
            <a:off x="6406229" y="3887995"/>
            <a:ext cx="1863715" cy="58665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5" name="Straight Arrow Connector 69">
            <a:extLst>
              <a:ext uri="{FF2B5EF4-FFF2-40B4-BE49-F238E27FC236}">
                <a16:creationId xmlns:a16="http://schemas.microsoft.com/office/drawing/2014/main" id="{49C0B283-E47E-4F98-9AAA-B985B83851F7}"/>
              </a:ext>
            </a:extLst>
          </p:cNvPr>
          <p:cNvCxnSpPr>
            <a:stCxn id="61" idx="6"/>
            <a:endCxn id="76" idx="1"/>
          </p:cNvCxnSpPr>
          <p:nvPr/>
        </p:nvCxnSpPr>
        <p:spPr>
          <a:xfrm>
            <a:off x="6406229" y="3887995"/>
            <a:ext cx="2297301" cy="142627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6" name="Group 3">
            <a:extLst>
              <a:ext uri="{FF2B5EF4-FFF2-40B4-BE49-F238E27FC236}">
                <a16:creationId xmlns:a16="http://schemas.microsoft.com/office/drawing/2014/main" id="{92B8BAA7-5C4D-4FDD-A03F-295E687FBCB6}"/>
              </a:ext>
            </a:extLst>
          </p:cNvPr>
          <p:cNvGrpSpPr/>
          <p:nvPr/>
        </p:nvGrpSpPr>
        <p:grpSpPr>
          <a:xfrm>
            <a:off x="258086" y="1468018"/>
            <a:ext cx="1252919" cy="597741"/>
            <a:chOff x="-248303" y="1319580"/>
            <a:chExt cx="3759200" cy="982133"/>
          </a:xfrm>
        </p:grpSpPr>
        <p:sp>
          <p:nvSpPr>
            <p:cNvPr id="97" name="Oval 53">
              <a:extLst>
                <a:ext uri="{FF2B5EF4-FFF2-40B4-BE49-F238E27FC236}">
                  <a16:creationId xmlns:a16="http://schemas.microsoft.com/office/drawing/2014/main" id="{D98D5D44-F9ED-4BC9-980E-2DBA558D6343}"/>
                </a:ext>
              </a:extLst>
            </p:cNvPr>
            <p:cNvSpPr/>
            <p:nvPr/>
          </p:nvSpPr>
          <p:spPr>
            <a:xfrm>
              <a:off x="-248303" y="1319580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98" name="Left Arrow 54">
              <a:extLst>
                <a:ext uri="{FF2B5EF4-FFF2-40B4-BE49-F238E27FC236}">
                  <a16:creationId xmlns:a16="http://schemas.microsoft.com/office/drawing/2014/main" id="{64454947-A507-4442-9D69-757C239D0C29}"/>
                </a:ext>
              </a:extLst>
            </p:cNvPr>
            <p:cNvSpPr/>
            <p:nvPr/>
          </p:nvSpPr>
          <p:spPr>
            <a:xfrm>
              <a:off x="995791" y="2057634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Left Arrow 55">
              <a:extLst>
                <a:ext uri="{FF2B5EF4-FFF2-40B4-BE49-F238E27FC236}">
                  <a16:creationId xmlns:a16="http://schemas.microsoft.com/office/drawing/2014/main" id="{67268507-2560-4B1C-9907-0128B695EE00}"/>
                </a:ext>
              </a:extLst>
            </p:cNvPr>
            <p:cNvSpPr/>
            <p:nvPr/>
          </p:nvSpPr>
          <p:spPr>
            <a:xfrm rot="10800000">
              <a:off x="1736537" y="2056222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100" name="Straight Arrow Connector 21">
            <a:extLst>
              <a:ext uri="{FF2B5EF4-FFF2-40B4-BE49-F238E27FC236}">
                <a16:creationId xmlns:a16="http://schemas.microsoft.com/office/drawing/2014/main" id="{3BEBD4F9-3A72-4610-B8F3-8381F7AA0708}"/>
              </a:ext>
            </a:extLst>
          </p:cNvPr>
          <p:cNvCxnSpPr>
            <a:stCxn id="97" idx="4"/>
            <a:endCxn id="62" idx="2"/>
          </p:cNvCxnSpPr>
          <p:nvPr/>
        </p:nvCxnSpPr>
        <p:spPr>
          <a:xfrm>
            <a:off x="884546" y="2065759"/>
            <a:ext cx="1739906" cy="54083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01" name="TextBox 100">
            <a:extLst>
              <a:ext uri="{FF2B5EF4-FFF2-40B4-BE49-F238E27FC236}">
                <a16:creationId xmlns:a16="http://schemas.microsoft.com/office/drawing/2014/main" id="{770C48E5-9A8B-44E6-B94F-11A1A7918371}"/>
              </a:ext>
            </a:extLst>
          </p:cNvPr>
          <p:cNvSpPr txBox="1"/>
          <p:nvPr/>
        </p:nvSpPr>
        <p:spPr>
          <a:xfrm>
            <a:off x="423514" y="1780508"/>
            <a:ext cx="2920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?</a:t>
            </a:r>
          </a:p>
        </p:txBody>
      </p:sp>
      <p:sp>
        <p:nvSpPr>
          <p:cNvPr id="102" name="Rectangle 61">
            <a:extLst>
              <a:ext uri="{FF2B5EF4-FFF2-40B4-BE49-F238E27FC236}">
                <a16:creationId xmlns:a16="http://schemas.microsoft.com/office/drawing/2014/main" id="{B97DE3F9-163A-491E-9287-045EE40FEBFD}"/>
              </a:ext>
            </a:extLst>
          </p:cNvPr>
          <p:cNvSpPr/>
          <p:nvPr/>
        </p:nvSpPr>
        <p:spPr>
          <a:xfrm>
            <a:off x="10356422" y="2078928"/>
            <a:ext cx="1774777" cy="25263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“Smart” Singleton</a:t>
            </a: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B29506B7-5B4E-4104-B499-6DA1447D9B4B}"/>
              </a:ext>
            </a:extLst>
          </p:cNvPr>
          <p:cNvSpPr txBox="1"/>
          <p:nvPr/>
        </p:nvSpPr>
        <p:spPr>
          <a:xfrm>
            <a:off x="7796353" y="4519979"/>
            <a:ext cx="3994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/>
                </a:solidFill>
              </a:rPr>
              <a:t>?</a:t>
            </a:r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7895C915-E227-47B0-94D1-3F67E3C03E0E}"/>
              </a:ext>
            </a:extLst>
          </p:cNvPr>
          <p:cNvSpPr txBox="1"/>
          <p:nvPr/>
        </p:nvSpPr>
        <p:spPr>
          <a:xfrm>
            <a:off x="11240328" y="4359842"/>
            <a:ext cx="2920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927DBB06-BDDD-47A5-B490-17501C8FB816}"/>
              </a:ext>
            </a:extLst>
          </p:cNvPr>
          <p:cNvSpPr txBox="1"/>
          <p:nvPr/>
        </p:nvSpPr>
        <p:spPr>
          <a:xfrm>
            <a:off x="11259494" y="4618626"/>
            <a:ext cx="2920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06823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3397" y="168803"/>
            <a:ext cx="9098604" cy="1325563"/>
          </a:xfrm>
        </p:spPr>
        <p:txBody>
          <a:bodyPr>
            <a:noAutofit/>
          </a:bodyPr>
          <a:lstStyle/>
          <a:p>
            <a:r>
              <a:rPr lang="ru-RU" sz="3600" dirty="0"/>
              <a:t/>
            </a:r>
            <a:br>
              <a:rPr lang="ru-RU" sz="3600" dirty="0"/>
            </a:br>
            <a:r>
              <a:rPr lang="en-US" sz="3600" b="1" dirty="0"/>
              <a:t>3 main layers &amp; any UI </a:t>
            </a:r>
            <a:r>
              <a:rPr lang="en-US" sz="3600" b="1" dirty="0" smtClean="0"/>
              <a:t>Engine; </a:t>
            </a:r>
            <a:r>
              <a:rPr lang="en-US" sz="3600" dirty="0" err="1" smtClean="0"/>
              <a:t>Sption</a:t>
            </a:r>
            <a:r>
              <a:rPr lang="en-US" sz="3600" dirty="0" smtClean="0"/>
              <a:t> </a:t>
            </a:r>
            <a:r>
              <a:rPr lang="en-US" sz="3600" dirty="0"/>
              <a:t>2: more </a:t>
            </a:r>
            <a:r>
              <a:rPr lang="en-US" sz="3600" dirty="0" smtClean="0"/>
              <a:t>complicated - </a:t>
            </a:r>
            <a:r>
              <a:rPr lang="en-US" sz="3600" dirty="0" err="1" smtClean="0"/>
              <a:t>Yandex</a:t>
            </a:r>
            <a:r>
              <a:rPr lang="en-US" sz="3600" dirty="0" smtClean="0"/>
              <a:t> </a:t>
            </a:r>
            <a:r>
              <a:rPr lang="en-US" sz="3600" dirty="0" err="1"/>
              <a:t>WebElements</a:t>
            </a:r>
            <a:r>
              <a:rPr lang="en-US" sz="3600" dirty="0"/>
              <a:t> </a:t>
            </a:r>
            <a:r>
              <a:rPr lang="en-US" sz="3600" dirty="0" smtClean="0"/>
              <a:t>based</a:t>
            </a:r>
            <a:r>
              <a:rPr lang="en-US" sz="3600" dirty="0"/>
              <a:t/>
            </a:r>
            <a:br>
              <a:rPr lang="en-US" sz="3600" dirty="0"/>
            </a:b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131" name="TextBox 130">
            <a:extLst>
              <a:ext uri="{FF2B5EF4-FFF2-40B4-BE49-F238E27FC236}">
                <a16:creationId xmlns:a16="http://schemas.microsoft.com/office/drawing/2014/main" id="{EC04A40B-A2FE-4011-8575-AC8C5EDD47FD}"/>
              </a:ext>
            </a:extLst>
          </p:cNvPr>
          <p:cNvSpPr txBox="1"/>
          <p:nvPr/>
        </p:nvSpPr>
        <p:spPr>
          <a:xfrm>
            <a:off x="5263736" y="6517822"/>
            <a:ext cx="2736711" cy="307777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dirty="0"/>
              <a:t>Change UI Automation Engine case</a:t>
            </a:r>
          </a:p>
        </p:txBody>
      </p:sp>
      <p:sp>
        <p:nvSpPr>
          <p:cNvPr id="137" name="Rectangle 52">
            <a:extLst>
              <a:ext uri="{FF2B5EF4-FFF2-40B4-BE49-F238E27FC236}">
                <a16:creationId xmlns:a16="http://schemas.microsoft.com/office/drawing/2014/main" id="{C2971894-7225-4BFF-BA96-9E2F3D9A6F41}"/>
              </a:ext>
            </a:extLst>
          </p:cNvPr>
          <p:cNvSpPr/>
          <p:nvPr/>
        </p:nvSpPr>
        <p:spPr>
          <a:xfrm>
            <a:off x="10376942" y="2064280"/>
            <a:ext cx="1774777" cy="252636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“Smart”” Singleton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8A673AE9-3990-451B-A90A-CA003FD07D96}"/>
              </a:ext>
            </a:extLst>
          </p:cNvPr>
          <p:cNvGrpSpPr/>
          <p:nvPr/>
        </p:nvGrpSpPr>
        <p:grpSpPr>
          <a:xfrm>
            <a:off x="133629" y="1672017"/>
            <a:ext cx="11521648" cy="4943090"/>
            <a:chOff x="133629" y="1672017"/>
            <a:chExt cx="11521648" cy="494309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770C48E5-9A8B-44E6-B94F-11A1A7918371}"/>
                </a:ext>
              </a:extLst>
            </p:cNvPr>
            <p:cNvSpPr txBox="1"/>
            <p:nvPr/>
          </p:nvSpPr>
          <p:spPr>
            <a:xfrm>
              <a:off x="423514" y="1780508"/>
              <a:ext cx="29206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?</a:t>
              </a:r>
            </a:p>
          </p:txBody>
        </p:sp>
        <p:sp>
          <p:nvSpPr>
            <p:cNvPr id="51" name="Rounded Rectangle 4">
              <a:extLst>
                <a:ext uri="{FF2B5EF4-FFF2-40B4-BE49-F238E27FC236}">
                  <a16:creationId xmlns:a16="http://schemas.microsoft.com/office/drawing/2014/main" id="{A1B8B565-511C-4AC1-9F87-A6DCEC47DC71}"/>
                </a:ext>
              </a:extLst>
            </p:cNvPr>
            <p:cNvSpPr/>
            <p:nvPr/>
          </p:nvSpPr>
          <p:spPr>
            <a:xfrm>
              <a:off x="3255655" y="2233942"/>
              <a:ext cx="6152444" cy="375391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2" name="Oval 5">
              <a:extLst>
                <a:ext uri="{FF2B5EF4-FFF2-40B4-BE49-F238E27FC236}">
                  <a16:creationId xmlns:a16="http://schemas.microsoft.com/office/drawing/2014/main" id="{82AA7CA9-D0F7-4B67-8C9F-DE2A9A024332}"/>
                </a:ext>
              </a:extLst>
            </p:cNvPr>
            <p:cNvSpPr/>
            <p:nvPr/>
          </p:nvSpPr>
          <p:spPr>
            <a:xfrm>
              <a:off x="2661732" y="4689616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Page Object</a:t>
              </a:r>
            </a:p>
          </p:txBody>
        </p:sp>
        <p:sp>
          <p:nvSpPr>
            <p:cNvPr id="53" name="Oval 6">
              <a:extLst>
                <a:ext uri="{FF2B5EF4-FFF2-40B4-BE49-F238E27FC236}">
                  <a16:creationId xmlns:a16="http://schemas.microsoft.com/office/drawing/2014/main" id="{162C0EA5-F84B-480A-8121-AF871ABB8F40}"/>
                </a:ext>
              </a:extLst>
            </p:cNvPr>
            <p:cNvSpPr/>
            <p:nvPr/>
          </p:nvSpPr>
          <p:spPr>
            <a:xfrm>
              <a:off x="2647029" y="3396928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Low Level Actions</a:t>
              </a:r>
            </a:p>
          </p:txBody>
        </p:sp>
        <p:sp>
          <p:nvSpPr>
            <p:cNvPr id="54" name="Oval 7">
              <a:extLst>
                <a:ext uri="{FF2B5EF4-FFF2-40B4-BE49-F238E27FC236}">
                  <a16:creationId xmlns:a16="http://schemas.microsoft.com/office/drawing/2014/main" id="{6AE6C906-6985-4986-B9DE-4AD976421E59}"/>
                </a:ext>
              </a:extLst>
            </p:cNvPr>
            <p:cNvSpPr/>
            <p:nvPr/>
          </p:nvSpPr>
          <p:spPr>
            <a:xfrm>
              <a:off x="2624452" y="2115530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Business Actions</a:t>
              </a:r>
            </a:p>
          </p:txBody>
        </p:sp>
        <p:sp>
          <p:nvSpPr>
            <p:cNvPr id="55" name="Down Arrow 8">
              <a:extLst>
                <a:ext uri="{FF2B5EF4-FFF2-40B4-BE49-F238E27FC236}">
                  <a16:creationId xmlns:a16="http://schemas.microsoft.com/office/drawing/2014/main" id="{333289DF-957F-4C76-906E-2CDE3F178997}"/>
                </a:ext>
              </a:extLst>
            </p:cNvPr>
            <p:cNvSpPr/>
            <p:nvPr/>
          </p:nvSpPr>
          <p:spPr>
            <a:xfrm>
              <a:off x="4443968" y="3096203"/>
              <a:ext cx="148165" cy="30480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Down Arrow 9">
              <a:extLst>
                <a:ext uri="{FF2B5EF4-FFF2-40B4-BE49-F238E27FC236}">
                  <a16:creationId xmlns:a16="http://schemas.microsoft.com/office/drawing/2014/main" id="{0948953E-89EF-4B2D-B0F6-943670CDC992}"/>
                </a:ext>
              </a:extLst>
            </p:cNvPr>
            <p:cNvSpPr/>
            <p:nvPr/>
          </p:nvSpPr>
          <p:spPr>
            <a:xfrm>
              <a:off x="4452547" y="4383379"/>
              <a:ext cx="148165" cy="304801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Left Arrow 10">
              <a:extLst>
                <a:ext uri="{FF2B5EF4-FFF2-40B4-BE49-F238E27FC236}">
                  <a16:creationId xmlns:a16="http://schemas.microsoft.com/office/drawing/2014/main" id="{A67DC7B0-A003-409D-8447-D1A3F28D664E}"/>
                </a:ext>
              </a:extLst>
            </p:cNvPr>
            <p:cNvSpPr/>
            <p:nvPr/>
          </p:nvSpPr>
          <p:spPr>
            <a:xfrm>
              <a:off x="3785883" y="2820927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8" name="Left Arrow 11">
              <a:extLst>
                <a:ext uri="{FF2B5EF4-FFF2-40B4-BE49-F238E27FC236}">
                  <a16:creationId xmlns:a16="http://schemas.microsoft.com/office/drawing/2014/main" id="{E1A4F0F9-F19D-4CFF-A95A-F6FE9A590CC0}"/>
                </a:ext>
              </a:extLst>
            </p:cNvPr>
            <p:cNvSpPr/>
            <p:nvPr/>
          </p:nvSpPr>
          <p:spPr>
            <a:xfrm rot="10800000">
              <a:off x="4537918" y="2819515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9" name="Left Arrow 12">
              <a:extLst>
                <a:ext uri="{FF2B5EF4-FFF2-40B4-BE49-F238E27FC236}">
                  <a16:creationId xmlns:a16="http://schemas.microsoft.com/office/drawing/2014/main" id="{77D083E4-4B52-4580-A4F4-BC729C10548C}"/>
                </a:ext>
              </a:extLst>
            </p:cNvPr>
            <p:cNvSpPr/>
            <p:nvPr/>
          </p:nvSpPr>
          <p:spPr>
            <a:xfrm>
              <a:off x="3812100" y="4148392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4" name="Left Arrow 13">
              <a:extLst>
                <a:ext uri="{FF2B5EF4-FFF2-40B4-BE49-F238E27FC236}">
                  <a16:creationId xmlns:a16="http://schemas.microsoft.com/office/drawing/2014/main" id="{463D3F81-0CD8-46A5-A467-AC389DBABDE6}"/>
                </a:ext>
              </a:extLst>
            </p:cNvPr>
            <p:cNvSpPr/>
            <p:nvPr/>
          </p:nvSpPr>
          <p:spPr>
            <a:xfrm rot="10800000">
              <a:off x="4552846" y="4146980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5" name="Left Arrow 14">
              <a:extLst>
                <a:ext uri="{FF2B5EF4-FFF2-40B4-BE49-F238E27FC236}">
                  <a16:creationId xmlns:a16="http://schemas.microsoft.com/office/drawing/2014/main" id="{319E3845-F08C-42AC-BE6A-607030001F5A}"/>
                </a:ext>
              </a:extLst>
            </p:cNvPr>
            <p:cNvSpPr/>
            <p:nvPr/>
          </p:nvSpPr>
          <p:spPr>
            <a:xfrm>
              <a:off x="3905826" y="5427670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Left Arrow 15">
              <a:extLst>
                <a:ext uri="{FF2B5EF4-FFF2-40B4-BE49-F238E27FC236}">
                  <a16:creationId xmlns:a16="http://schemas.microsoft.com/office/drawing/2014/main" id="{6AB120C3-B6B5-4875-AD72-279520F397CB}"/>
                </a:ext>
              </a:extLst>
            </p:cNvPr>
            <p:cNvSpPr/>
            <p:nvPr/>
          </p:nvSpPr>
          <p:spPr>
            <a:xfrm rot="10800000">
              <a:off x="4646572" y="5426258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7E59D160-8F81-4B53-B874-929D72082F1F}"/>
                </a:ext>
              </a:extLst>
            </p:cNvPr>
            <p:cNvSpPr txBox="1"/>
            <p:nvPr/>
          </p:nvSpPr>
          <p:spPr>
            <a:xfrm>
              <a:off x="2874969" y="1672017"/>
              <a:ext cx="3303319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Under the hood of a Test</a:t>
              </a:r>
            </a:p>
          </p:txBody>
        </p:sp>
        <p:sp>
          <p:nvSpPr>
            <p:cNvPr id="110" name="Rectangle 18">
              <a:extLst>
                <a:ext uri="{FF2B5EF4-FFF2-40B4-BE49-F238E27FC236}">
                  <a16:creationId xmlns:a16="http://schemas.microsoft.com/office/drawing/2014/main" id="{0DD4F420-945B-48BE-8570-7A7554539D7C}"/>
                </a:ext>
              </a:extLst>
            </p:cNvPr>
            <p:cNvSpPr/>
            <p:nvPr/>
          </p:nvSpPr>
          <p:spPr>
            <a:xfrm>
              <a:off x="133629" y="4745959"/>
              <a:ext cx="1820219" cy="1512710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400" b="1" dirty="0">
                  <a:solidFill>
                    <a:schemeClr val="tx1"/>
                  </a:solidFill>
                </a:rPr>
                <a:t>External data source with locators, for example: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b="1" dirty="0" err="1">
                  <a:solidFill>
                    <a:schemeClr val="tx1"/>
                  </a:solidFill>
                </a:rPr>
                <a:t>ini</a:t>
              </a:r>
              <a:r>
                <a:rPr lang="en-US" sz="1400" b="1" dirty="0">
                  <a:solidFill>
                    <a:schemeClr val="tx1"/>
                  </a:solidFill>
                </a:rPr>
                <a:t> file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/>
                  </a:solidFill>
                </a:rPr>
                <a:t>xml</a:t>
              </a: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b="1" dirty="0" err="1">
                  <a:solidFill>
                    <a:schemeClr val="tx1"/>
                  </a:solidFill>
                </a:rPr>
                <a:t>json</a:t>
              </a:r>
              <a:endParaRPr lang="en-US" sz="1400" b="1" dirty="0">
                <a:solidFill>
                  <a:schemeClr val="tx1"/>
                </a:solidFill>
              </a:endParaRPr>
            </a:p>
            <a:p>
              <a:pPr marL="342900" indent="-342900">
                <a:buFont typeface="Arial" panose="020B0604020202020204" pitchFamily="34" charset="0"/>
                <a:buChar char="•"/>
              </a:pPr>
              <a:r>
                <a:rPr lang="en-US" sz="1400" b="1" dirty="0">
                  <a:solidFill>
                    <a:schemeClr val="tx1"/>
                  </a:solidFill>
                </a:rPr>
                <a:t>Java property file</a:t>
              </a:r>
            </a:p>
          </p:txBody>
        </p:sp>
        <p:cxnSp>
          <p:nvCxnSpPr>
            <p:cNvPr id="111" name="Straight Arrow Connector 19">
              <a:extLst>
                <a:ext uri="{FF2B5EF4-FFF2-40B4-BE49-F238E27FC236}">
                  <a16:creationId xmlns:a16="http://schemas.microsoft.com/office/drawing/2014/main" id="{73F69101-B1F0-4A10-B052-04BEB5A5E05C}"/>
                </a:ext>
              </a:extLst>
            </p:cNvPr>
            <p:cNvCxnSpPr>
              <a:stCxn id="52" idx="2"/>
              <a:endCxn id="110" idx="3"/>
            </p:cNvCxnSpPr>
            <p:nvPr/>
          </p:nvCxnSpPr>
          <p:spPr>
            <a:xfrm flipH="1">
              <a:off x="1953848" y="5180683"/>
              <a:ext cx="707884" cy="321631"/>
            </a:xfrm>
            <a:prstGeom prst="straightConnector1">
              <a:avLst/>
            </a:prstGeom>
            <a:ln w="28575">
              <a:prstDash val="sys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12" name="Group 51">
              <a:extLst>
                <a:ext uri="{FF2B5EF4-FFF2-40B4-BE49-F238E27FC236}">
                  <a16:creationId xmlns:a16="http://schemas.microsoft.com/office/drawing/2014/main" id="{FFBBC389-600F-4FC6-BD51-16E3F5FCF9F0}"/>
                </a:ext>
              </a:extLst>
            </p:cNvPr>
            <p:cNvGrpSpPr/>
            <p:nvPr/>
          </p:nvGrpSpPr>
          <p:grpSpPr>
            <a:xfrm>
              <a:off x="7628495" y="2233942"/>
              <a:ext cx="4026782" cy="4381165"/>
              <a:chOff x="3447566" y="1575013"/>
              <a:chExt cx="5249333" cy="4933431"/>
            </a:xfrm>
          </p:grpSpPr>
          <p:sp>
            <p:nvSpPr>
              <p:cNvPr id="113" name="Oval 36">
                <a:extLst>
                  <a:ext uri="{FF2B5EF4-FFF2-40B4-BE49-F238E27FC236}">
                    <a16:creationId xmlns:a16="http://schemas.microsoft.com/office/drawing/2014/main" id="{AA5CAC51-67E7-4398-B22B-42996950282B}"/>
                  </a:ext>
                </a:extLst>
              </p:cNvPr>
              <p:cNvSpPr/>
              <p:nvPr/>
            </p:nvSpPr>
            <p:spPr>
              <a:xfrm>
                <a:off x="4260364" y="4899796"/>
                <a:ext cx="3759200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Selenium WebDriver</a:t>
                </a:r>
              </a:p>
            </p:txBody>
          </p:sp>
          <p:sp>
            <p:nvSpPr>
              <p:cNvPr id="114" name="Oval 37">
                <a:extLst>
                  <a:ext uri="{FF2B5EF4-FFF2-40B4-BE49-F238E27FC236}">
                    <a16:creationId xmlns:a16="http://schemas.microsoft.com/office/drawing/2014/main" id="{149EE33A-C173-4547-B196-BD68E7E0E296}"/>
                  </a:ext>
                </a:extLst>
              </p:cNvPr>
              <p:cNvSpPr/>
              <p:nvPr/>
            </p:nvSpPr>
            <p:spPr>
              <a:xfrm>
                <a:off x="4245661" y="3607108"/>
                <a:ext cx="3759200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Selenium Wrapper</a:t>
                </a:r>
              </a:p>
            </p:txBody>
          </p:sp>
          <p:sp>
            <p:nvSpPr>
              <p:cNvPr id="115" name="Oval 38">
                <a:extLst>
                  <a:ext uri="{FF2B5EF4-FFF2-40B4-BE49-F238E27FC236}">
                    <a16:creationId xmlns:a16="http://schemas.microsoft.com/office/drawing/2014/main" id="{4B8FF287-F996-49A3-AAB4-5CBED1187BF1}"/>
                  </a:ext>
                </a:extLst>
              </p:cNvPr>
              <p:cNvSpPr/>
              <p:nvPr/>
            </p:nvSpPr>
            <p:spPr>
              <a:xfrm>
                <a:off x="4223084" y="2325710"/>
                <a:ext cx="3759200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Selenium Helper</a:t>
                </a:r>
              </a:p>
            </p:txBody>
          </p:sp>
          <p:sp>
            <p:nvSpPr>
              <p:cNvPr id="116" name="Down Arrow 39">
                <a:extLst>
                  <a:ext uri="{FF2B5EF4-FFF2-40B4-BE49-F238E27FC236}">
                    <a16:creationId xmlns:a16="http://schemas.microsoft.com/office/drawing/2014/main" id="{9B3819E3-9DEF-4090-90B6-A94306F0811E}"/>
                  </a:ext>
                </a:extLst>
              </p:cNvPr>
              <p:cNvSpPr/>
              <p:nvPr/>
            </p:nvSpPr>
            <p:spPr>
              <a:xfrm>
                <a:off x="6042600" y="3306383"/>
                <a:ext cx="148165" cy="304801"/>
              </a:xfrm>
              <a:prstGeom prst="downArrow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7" name="Down Arrow 40">
                <a:extLst>
                  <a:ext uri="{FF2B5EF4-FFF2-40B4-BE49-F238E27FC236}">
                    <a16:creationId xmlns:a16="http://schemas.microsoft.com/office/drawing/2014/main" id="{1E1658A9-3807-4D29-9910-D42928BDE994}"/>
                  </a:ext>
                </a:extLst>
              </p:cNvPr>
              <p:cNvSpPr/>
              <p:nvPr/>
            </p:nvSpPr>
            <p:spPr>
              <a:xfrm>
                <a:off x="6051179" y="4593559"/>
                <a:ext cx="148165" cy="304801"/>
              </a:xfrm>
              <a:prstGeom prst="downArrow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Left Arrow 41">
                <a:extLst>
                  <a:ext uri="{FF2B5EF4-FFF2-40B4-BE49-F238E27FC236}">
                    <a16:creationId xmlns:a16="http://schemas.microsoft.com/office/drawing/2014/main" id="{9AC06D51-2C17-4ADC-B9EB-60E9816BC439}"/>
                  </a:ext>
                </a:extLst>
              </p:cNvPr>
              <p:cNvSpPr/>
              <p:nvPr/>
            </p:nvSpPr>
            <p:spPr>
              <a:xfrm>
                <a:off x="5384515" y="3031107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Left Arrow 42">
                <a:extLst>
                  <a:ext uri="{FF2B5EF4-FFF2-40B4-BE49-F238E27FC236}">
                    <a16:creationId xmlns:a16="http://schemas.microsoft.com/office/drawing/2014/main" id="{6318F2C1-0085-46AA-BF23-8D0041E44527}"/>
                  </a:ext>
                </a:extLst>
              </p:cNvPr>
              <p:cNvSpPr/>
              <p:nvPr/>
            </p:nvSpPr>
            <p:spPr>
              <a:xfrm rot="10800000">
                <a:off x="6136550" y="3029695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Left Arrow 43">
                <a:extLst>
                  <a:ext uri="{FF2B5EF4-FFF2-40B4-BE49-F238E27FC236}">
                    <a16:creationId xmlns:a16="http://schemas.microsoft.com/office/drawing/2014/main" id="{744E6255-435F-4D6F-8E2C-78CC8F94D2F6}"/>
                  </a:ext>
                </a:extLst>
              </p:cNvPr>
              <p:cNvSpPr/>
              <p:nvPr/>
            </p:nvSpPr>
            <p:spPr>
              <a:xfrm>
                <a:off x="5410732" y="4358572"/>
                <a:ext cx="725818" cy="182078"/>
              </a:xfrm>
              <a:prstGeom prst="leftArrow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Left Arrow 44">
                <a:extLst>
                  <a:ext uri="{FF2B5EF4-FFF2-40B4-BE49-F238E27FC236}">
                    <a16:creationId xmlns:a16="http://schemas.microsoft.com/office/drawing/2014/main" id="{A947ED14-BBB2-43F5-9CF2-9642F1AB5C7F}"/>
                  </a:ext>
                </a:extLst>
              </p:cNvPr>
              <p:cNvSpPr/>
              <p:nvPr/>
            </p:nvSpPr>
            <p:spPr>
              <a:xfrm rot="10800000">
                <a:off x="6151478" y="4357160"/>
                <a:ext cx="725818" cy="182078"/>
              </a:xfrm>
              <a:prstGeom prst="leftArrow">
                <a:avLst/>
              </a:prstGeom>
              <a:solidFill>
                <a:schemeClr val="accent1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2" name="Left Arrow 45">
                <a:extLst>
                  <a:ext uri="{FF2B5EF4-FFF2-40B4-BE49-F238E27FC236}">
                    <a16:creationId xmlns:a16="http://schemas.microsoft.com/office/drawing/2014/main" id="{93E27719-1A07-40B7-B8D4-F672446E9F9B}"/>
                  </a:ext>
                </a:extLst>
              </p:cNvPr>
              <p:cNvSpPr/>
              <p:nvPr/>
            </p:nvSpPr>
            <p:spPr>
              <a:xfrm>
                <a:off x="5504458" y="5637850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3" name="Left Arrow 46">
                <a:extLst>
                  <a:ext uri="{FF2B5EF4-FFF2-40B4-BE49-F238E27FC236}">
                    <a16:creationId xmlns:a16="http://schemas.microsoft.com/office/drawing/2014/main" id="{74EE8D6A-14E6-4430-98C5-E611D2EE13F9}"/>
                  </a:ext>
                </a:extLst>
              </p:cNvPr>
              <p:cNvSpPr/>
              <p:nvPr/>
            </p:nvSpPr>
            <p:spPr>
              <a:xfrm rot="10800000">
                <a:off x="6245204" y="5636438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4" name="Oval 47">
                <a:extLst>
                  <a:ext uri="{FF2B5EF4-FFF2-40B4-BE49-F238E27FC236}">
                    <a16:creationId xmlns:a16="http://schemas.microsoft.com/office/drawing/2014/main" id="{047BEB8D-63EB-44F6-AB59-A433FF89ED2B}"/>
                  </a:ext>
                </a:extLst>
              </p:cNvPr>
              <p:cNvSpPr/>
              <p:nvPr/>
            </p:nvSpPr>
            <p:spPr>
              <a:xfrm>
                <a:off x="3447566" y="1575013"/>
                <a:ext cx="5249333" cy="4933431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25" name="TextBox 124">
                <a:extLst>
                  <a:ext uri="{FF2B5EF4-FFF2-40B4-BE49-F238E27FC236}">
                    <a16:creationId xmlns:a16="http://schemas.microsoft.com/office/drawing/2014/main" id="{B7067425-0477-4E72-937F-99A2662F3FAA}"/>
                  </a:ext>
                </a:extLst>
              </p:cNvPr>
              <p:cNvSpPr txBox="1"/>
              <p:nvPr/>
            </p:nvSpPr>
            <p:spPr>
              <a:xfrm>
                <a:off x="4451024" y="1882197"/>
                <a:ext cx="3303319" cy="450546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UI Engine</a:t>
                </a:r>
              </a:p>
            </p:txBody>
          </p:sp>
          <p:cxnSp>
            <p:nvCxnSpPr>
              <p:cNvPr id="126" name="Curved Connector 49">
                <a:extLst>
                  <a:ext uri="{FF2B5EF4-FFF2-40B4-BE49-F238E27FC236}">
                    <a16:creationId xmlns:a16="http://schemas.microsoft.com/office/drawing/2014/main" id="{025C1664-892D-43E6-B835-D21E26DCFC78}"/>
                  </a:ext>
                </a:extLst>
              </p:cNvPr>
              <p:cNvCxnSpPr>
                <a:stCxn id="115" idx="2"/>
                <a:endCxn id="113" idx="2"/>
              </p:cNvCxnSpPr>
              <p:nvPr/>
            </p:nvCxnSpPr>
            <p:spPr>
              <a:xfrm rot="10800000" flipH="1" flipV="1">
                <a:off x="4223084" y="2816777"/>
                <a:ext cx="37280" cy="2574086"/>
              </a:xfrm>
              <a:prstGeom prst="curvedConnector3">
                <a:avLst>
                  <a:gd name="adj1" fmla="val -1491357"/>
                </a:avLst>
              </a:prstGeom>
              <a:ln w="28575" cap="flat" cmpd="sng" algn="ctr">
                <a:solidFill>
                  <a:schemeClr val="accent5"/>
                </a:solidFill>
                <a:prstDash val="sysDash"/>
                <a:round/>
                <a:headEnd type="none" w="med" len="med"/>
                <a:tailEnd type="arrow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127" name="TextBox 126">
                <a:extLst>
                  <a:ext uri="{FF2B5EF4-FFF2-40B4-BE49-F238E27FC236}">
                    <a16:creationId xmlns:a16="http://schemas.microsoft.com/office/drawing/2014/main" id="{5E239111-69DD-47CE-94BE-448EC6245C00}"/>
                  </a:ext>
                </a:extLst>
              </p:cNvPr>
              <p:cNvSpPr txBox="1"/>
              <p:nvPr/>
            </p:nvSpPr>
            <p:spPr>
              <a:xfrm>
                <a:off x="3666387" y="4149215"/>
                <a:ext cx="520748" cy="415888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</a:rPr>
                  <a:t>?</a:t>
                </a:r>
                <a:r>
                  <a:rPr lang="en-US" dirty="0">
                    <a:solidFill>
                      <a:schemeClr val="tx1"/>
                    </a:solidFill>
                  </a:rPr>
                  <a:t>?</a:t>
                </a:r>
              </a:p>
            </p:txBody>
          </p:sp>
        </p:grpSp>
        <p:sp>
          <p:nvSpPr>
            <p:cNvPr id="128" name="TextBox 127">
              <a:extLst>
                <a:ext uri="{FF2B5EF4-FFF2-40B4-BE49-F238E27FC236}">
                  <a16:creationId xmlns:a16="http://schemas.microsoft.com/office/drawing/2014/main" id="{71010BBF-4BA6-43C2-9780-924D4D460765}"/>
                </a:ext>
              </a:extLst>
            </p:cNvPr>
            <p:cNvSpPr txBox="1"/>
            <p:nvPr/>
          </p:nvSpPr>
          <p:spPr>
            <a:xfrm>
              <a:off x="11097777" y="4207442"/>
              <a:ext cx="29206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29" name="TextBox 128">
              <a:extLst>
                <a:ext uri="{FF2B5EF4-FFF2-40B4-BE49-F238E27FC236}">
                  <a16:creationId xmlns:a16="http://schemas.microsoft.com/office/drawing/2014/main" id="{8DE848D5-F561-4C33-8E73-3C87720922BC}"/>
                </a:ext>
              </a:extLst>
            </p:cNvPr>
            <p:cNvSpPr txBox="1"/>
            <p:nvPr/>
          </p:nvSpPr>
          <p:spPr>
            <a:xfrm>
              <a:off x="11107094" y="4466226"/>
              <a:ext cx="29206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  <p:sp>
          <p:nvSpPr>
            <p:cNvPr id="130" name="Rectangle 61">
              <a:extLst>
                <a:ext uri="{FF2B5EF4-FFF2-40B4-BE49-F238E27FC236}">
                  <a16:creationId xmlns:a16="http://schemas.microsoft.com/office/drawing/2014/main" id="{1384ABA4-5931-4975-8A11-55BEAF94AB03}"/>
                </a:ext>
              </a:extLst>
            </p:cNvPr>
            <p:cNvSpPr/>
            <p:nvPr/>
          </p:nvSpPr>
          <p:spPr>
            <a:xfrm>
              <a:off x="5977857" y="4619933"/>
              <a:ext cx="770616" cy="215625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Seldom</a:t>
              </a:r>
            </a:p>
          </p:txBody>
        </p:sp>
        <p:cxnSp>
          <p:nvCxnSpPr>
            <p:cNvPr id="132" name="Straight Arrow Connector 64">
              <a:extLst>
                <a:ext uri="{FF2B5EF4-FFF2-40B4-BE49-F238E27FC236}">
                  <a16:creationId xmlns:a16="http://schemas.microsoft.com/office/drawing/2014/main" id="{0914EDD7-0F66-448B-BD97-553543250D9D}"/>
                </a:ext>
              </a:extLst>
            </p:cNvPr>
            <p:cNvCxnSpPr>
              <a:stCxn id="53" idx="6"/>
              <a:endCxn id="115" idx="2"/>
            </p:cNvCxnSpPr>
            <p:nvPr/>
          </p:nvCxnSpPr>
          <p:spPr>
            <a:xfrm flipV="1">
              <a:off x="6406229" y="3336698"/>
              <a:ext cx="1817169" cy="551297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3" name="Straight Arrow Connector 66">
              <a:extLst>
                <a:ext uri="{FF2B5EF4-FFF2-40B4-BE49-F238E27FC236}">
                  <a16:creationId xmlns:a16="http://schemas.microsoft.com/office/drawing/2014/main" id="{68498942-1DC1-4B18-81A6-0072158DBC78}"/>
                </a:ext>
              </a:extLst>
            </p:cNvPr>
            <p:cNvCxnSpPr>
              <a:stCxn id="53" idx="6"/>
              <a:endCxn id="114" idx="2"/>
            </p:cNvCxnSpPr>
            <p:nvPr/>
          </p:nvCxnSpPr>
          <p:spPr>
            <a:xfrm>
              <a:off x="6406229" y="3887995"/>
              <a:ext cx="1834488" cy="586657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4" name="Straight Arrow Connector 69">
              <a:extLst>
                <a:ext uri="{FF2B5EF4-FFF2-40B4-BE49-F238E27FC236}">
                  <a16:creationId xmlns:a16="http://schemas.microsoft.com/office/drawing/2014/main" id="{185DEC6F-92EB-4EBA-8B31-EF3D438285EA}"/>
                </a:ext>
              </a:extLst>
            </p:cNvPr>
            <p:cNvCxnSpPr>
              <a:stCxn id="53" idx="6"/>
              <a:endCxn id="113" idx="1"/>
            </p:cNvCxnSpPr>
            <p:nvPr/>
          </p:nvCxnSpPr>
          <p:spPr>
            <a:xfrm>
              <a:off x="6406229" y="3887995"/>
              <a:ext cx="2268074" cy="1426271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5" name="Straight Arrow Connector 20">
              <a:extLst>
                <a:ext uri="{FF2B5EF4-FFF2-40B4-BE49-F238E27FC236}">
                  <a16:creationId xmlns:a16="http://schemas.microsoft.com/office/drawing/2014/main" id="{4144031C-6C91-41BD-A360-E37429682470}"/>
                </a:ext>
              </a:extLst>
            </p:cNvPr>
            <p:cNvCxnSpPr>
              <a:stCxn id="52" idx="6"/>
            </p:cNvCxnSpPr>
            <p:nvPr/>
          </p:nvCxnSpPr>
          <p:spPr>
            <a:xfrm flipV="1">
              <a:off x="6420932" y="4474652"/>
              <a:ext cx="1802465" cy="706031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6" name="Straight Arrow Connector 25">
              <a:extLst>
                <a:ext uri="{FF2B5EF4-FFF2-40B4-BE49-F238E27FC236}">
                  <a16:creationId xmlns:a16="http://schemas.microsoft.com/office/drawing/2014/main" id="{B29FD0BB-B9CC-4CB0-8EAB-300D626244E9}"/>
                </a:ext>
              </a:extLst>
            </p:cNvPr>
            <p:cNvCxnSpPr>
              <a:stCxn id="52" idx="6"/>
              <a:endCxn id="115" idx="2"/>
            </p:cNvCxnSpPr>
            <p:nvPr/>
          </p:nvCxnSpPr>
          <p:spPr>
            <a:xfrm flipV="1">
              <a:off x="6420932" y="3336698"/>
              <a:ext cx="1802466" cy="1843985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38" name="Straight Arrow Connector 28">
              <a:extLst>
                <a:ext uri="{FF2B5EF4-FFF2-40B4-BE49-F238E27FC236}">
                  <a16:creationId xmlns:a16="http://schemas.microsoft.com/office/drawing/2014/main" id="{A1A3E146-D9D4-49AA-BE3C-BEC6D39B761D}"/>
                </a:ext>
              </a:extLst>
            </p:cNvPr>
            <p:cNvCxnSpPr>
              <a:stCxn id="52" idx="6"/>
              <a:endCxn id="113" idx="2"/>
            </p:cNvCxnSpPr>
            <p:nvPr/>
          </p:nvCxnSpPr>
          <p:spPr>
            <a:xfrm>
              <a:off x="6420932" y="5180683"/>
              <a:ext cx="1831063" cy="441949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dashDot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39" name="TextBox 138">
              <a:extLst>
                <a:ext uri="{FF2B5EF4-FFF2-40B4-BE49-F238E27FC236}">
                  <a16:creationId xmlns:a16="http://schemas.microsoft.com/office/drawing/2014/main" id="{AE5F8B8C-6017-431B-8504-AAEFB0A2DA93}"/>
                </a:ext>
              </a:extLst>
            </p:cNvPr>
            <p:cNvSpPr txBox="1"/>
            <p:nvPr/>
          </p:nvSpPr>
          <p:spPr>
            <a:xfrm>
              <a:off x="6958190" y="4979293"/>
              <a:ext cx="29206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49" name="Oval 16">
            <a:extLst>
              <a:ext uri="{FF2B5EF4-FFF2-40B4-BE49-F238E27FC236}">
                <a16:creationId xmlns:a16="http://schemas.microsoft.com/office/drawing/2014/main" id="{939EECCD-7C1B-4F55-8A81-DC613CBA3CA0}"/>
              </a:ext>
            </a:extLst>
          </p:cNvPr>
          <p:cNvSpPr/>
          <p:nvPr/>
        </p:nvSpPr>
        <p:spPr>
          <a:xfrm>
            <a:off x="1848934" y="1364833"/>
            <a:ext cx="5249333" cy="4933431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0" name="Group 3">
            <a:extLst>
              <a:ext uri="{FF2B5EF4-FFF2-40B4-BE49-F238E27FC236}">
                <a16:creationId xmlns:a16="http://schemas.microsoft.com/office/drawing/2014/main" id="{444AD38B-7440-4422-8E9C-8D860869D922}"/>
              </a:ext>
            </a:extLst>
          </p:cNvPr>
          <p:cNvGrpSpPr/>
          <p:nvPr/>
        </p:nvGrpSpPr>
        <p:grpSpPr>
          <a:xfrm>
            <a:off x="258086" y="1468018"/>
            <a:ext cx="1252919" cy="597741"/>
            <a:chOff x="-248303" y="1319580"/>
            <a:chExt cx="3759200" cy="982133"/>
          </a:xfrm>
        </p:grpSpPr>
        <p:sp>
          <p:nvSpPr>
            <p:cNvPr id="60" name="Oval 53">
              <a:extLst>
                <a:ext uri="{FF2B5EF4-FFF2-40B4-BE49-F238E27FC236}">
                  <a16:creationId xmlns:a16="http://schemas.microsoft.com/office/drawing/2014/main" id="{9A439790-94E0-48CC-A49B-108BA66283F7}"/>
                </a:ext>
              </a:extLst>
            </p:cNvPr>
            <p:cNvSpPr/>
            <p:nvPr/>
          </p:nvSpPr>
          <p:spPr>
            <a:xfrm>
              <a:off x="-248303" y="1319580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61" name="Left Arrow 54">
              <a:extLst>
                <a:ext uri="{FF2B5EF4-FFF2-40B4-BE49-F238E27FC236}">
                  <a16:creationId xmlns:a16="http://schemas.microsoft.com/office/drawing/2014/main" id="{E44CDC7A-5466-4538-B5ED-56DB1C7248DF}"/>
                </a:ext>
              </a:extLst>
            </p:cNvPr>
            <p:cNvSpPr/>
            <p:nvPr/>
          </p:nvSpPr>
          <p:spPr>
            <a:xfrm>
              <a:off x="995791" y="2057634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Left Arrow 55">
              <a:extLst>
                <a:ext uri="{FF2B5EF4-FFF2-40B4-BE49-F238E27FC236}">
                  <a16:creationId xmlns:a16="http://schemas.microsoft.com/office/drawing/2014/main" id="{65E10823-C86E-486E-9C59-04FCFE53A578}"/>
                </a:ext>
              </a:extLst>
            </p:cNvPr>
            <p:cNvSpPr/>
            <p:nvPr/>
          </p:nvSpPr>
          <p:spPr>
            <a:xfrm rot="10800000">
              <a:off x="1736537" y="2056222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3" name="Группа 62">
            <a:extLst>
              <a:ext uri="{FF2B5EF4-FFF2-40B4-BE49-F238E27FC236}">
                <a16:creationId xmlns:a16="http://schemas.microsoft.com/office/drawing/2014/main" id="{8619881B-292E-42FC-966B-5575062C946E}"/>
              </a:ext>
            </a:extLst>
          </p:cNvPr>
          <p:cNvGrpSpPr/>
          <p:nvPr/>
        </p:nvGrpSpPr>
        <p:grpSpPr>
          <a:xfrm>
            <a:off x="3789859" y="2819515"/>
            <a:ext cx="1473877" cy="183490"/>
            <a:chOff x="3789859" y="2819515"/>
            <a:chExt cx="1473877" cy="183490"/>
          </a:xfrm>
        </p:grpSpPr>
        <p:sp>
          <p:nvSpPr>
            <p:cNvPr id="64" name="Left Arrow 10">
              <a:extLst>
                <a:ext uri="{FF2B5EF4-FFF2-40B4-BE49-F238E27FC236}">
                  <a16:creationId xmlns:a16="http://schemas.microsoft.com/office/drawing/2014/main" id="{A2B9DF09-E7C4-4FB0-B598-C2DECCB47917}"/>
                </a:ext>
              </a:extLst>
            </p:cNvPr>
            <p:cNvSpPr/>
            <p:nvPr/>
          </p:nvSpPr>
          <p:spPr>
            <a:xfrm>
              <a:off x="3789859" y="2820927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Left Arrow 11">
              <a:extLst>
                <a:ext uri="{FF2B5EF4-FFF2-40B4-BE49-F238E27FC236}">
                  <a16:creationId xmlns:a16="http://schemas.microsoft.com/office/drawing/2014/main" id="{A0C6C0F7-6CA4-4D01-A6BF-B9E18B02FAC9}"/>
                </a:ext>
              </a:extLst>
            </p:cNvPr>
            <p:cNvSpPr/>
            <p:nvPr/>
          </p:nvSpPr>
          <p:spPr>
            <a:xfrm rot="10800000">
              <a:off x="4537918" y="2819515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Left Arrow 12">
            <a:extLst>
              <a:ext uri="{FF2B5EF4-FFF2-40B4-BE49-F238E27FC236}">
                <a16:creationId xmlns:a16="http://schemas.microsoft.com/office/drawing/2014/main" id="{BE314752-7F28-4C4D-90A2-94440198EE6E}"/>
              </a:ext>
            </a:extLst>
          </p:cNvPr>
          <p:cNvSpPr/>
          <p:nvPr/>
        </p:nvSpPr>
        <p:spPr>
          <a:xfrm>
            <a:off x="3812100" y="4148392"/>
            <a:ext cx="725818" cy="182078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Left Arrow 13">
            <a:extLst>
              <a:ext uri="{FF2B5EF4-FFF2-40B4-BE49-F238E27FC236}">
                <a16:creationId xmlns:a16="http://schemas.microsoft.com/office/drawing/2014/main" id="{E7C2E9EA-484D-43E4-95E4-A687C0F82249}"/>
              </a:ext>
            </a:extLst>
          </p:cNvPr>
          <p:cNvSpPr/>
          <p:nvPr/>
        </p:nvSpPr>
        <p:spPr>
          <a:xfrm rot="10800000">
            <a:off x="4552846" y="4146980"/>
            <a:ext cx="725818" cy="182078"/>
          </a:xfrm>
          <a:prstGeom prst="leftArrow">
            <a:avLst/>
          </a:prstGeom>
          <a:solidFill>
            <a:schemeClr val="accent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Left Arrow 14">
            <a:extLst>
              <a:ext uri="{FF2B5EF4-FFF2-40B4-BE49-F238E27FC236}">
                <a16:creationId xmlns:a16="http://schemas.microsoft.com/office/drawing/2014/main" id="{3AF25DDC-0950-446D-9B9F-0F4E2D2340BC}"/>
              </a:ext>
            </a:extLst>
          </p:cNvPr>
          <p:cNvSpPr/>
          <p:nvPr/>
        </p:nvSpPr>
        <p:spPr>
          <a:xfrm>
            <a:off x="3815514" y="5426259"/>
            <a:ext cx="725818" cy="182078"/>
          </a:xfrm>
          <a:prstGeom prst="lef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Left Arrow 15">
            <a:extLst>
              <a:ext uri="{FF2B5EF4-FFF2-40B4-BE49-F238E27FC236}">
                <a16:creationId xmlns:a16="http://schemas.microsoft.com/office/drawing/2014/main" id="{4FB152B8-6ED4-4AA8-B4C6-656D51859371}"/>
              </a:ext>
            </a:extLst>
          </p:cNvPr>
          <p:cNvSpPr/>
          <p:nvPr/>
        </p:nvSpPr>
        <p:spPr>
          <a:xfrm rot="10800000">
            <a:off x="4557860" y="5426258"/>
            <a:ext cx="725818" cy="182078"/>
          </a:xfrm>
          <a:prstGeom prst="leftArrow">
            <a:avLst/>
          </a:prstGeom>
          <a:solidFill>
            <a:schemeClr val="accent6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Arrow Connector 21">
            <a:extLst>
              <a:ext uri="{FF2B5EF4-FFF2-40B4-BE49-F238E27FC236}">
                <a16:creationId xmlns:a16="http://schemas.microsoft.com/office/drawing/2014/main" id="{4A354E50-8CE3-4F36-9CB6-2FDA130C9264}"/>
              </a:ext>
            </a:extLst>
          </p:cNvPr>
          <p:cNvCxnSpPr/>
          <p:nvPr/>
        </p:nvCxnSpPr>
        <p:spPr>
          <a:xfrm>
            <a:off x="884546" y="2065759"/>
            <a:ext cx="1739906" cy="54083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68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3125" y="168803"/>
            <a:ext cx="9098604" cy="1325563"/>
          </a:xfrm>
        </p:spPr>
        <p:txBody>
          <a:bodyPr>
            <a:normAutofit/>
          </a:bodyPr>
          <a:lstStyle/>
          <a:p>
            <a:r>
              <a:rPr lang="en-US" sz="3600" b="1" dirty="0">
                <a:latin typeface="+mn-lt"/>
              </a:rPr>
              <a:t>3A</a:t>
            </a:r>
            <a:r>
              <a:rPr lang="en-US" sz="3600" dirty="0">
                <a:latin typeface="+mn-lt"/>
              </a:rPr>
              <a:t> Rule</a:t>
            </a:r>
            <a:br>
              <a:rPr lang="en-US" sz="3600" dirty="0">
                <a:latin typeface="+mn-lt"/>
              </a:rPr>
            </a:br>
            <a:r>
              <a:rPr lang="en-US" sz="3600" b="1" dirty="0">
                <a:latin typeface="+mn-lt"/>
              </a:rPr>
              <a:t>A</a:t>
            </a:r>
            <a:r>
              <a:rPr lang="en-US" sz="3600" dirty="0">
                <a:latin typeface="+mn-lt"/>
              </a:rPr>
              <a:t>rrange, </a:t>
            </a:r>
            <a:r>
              <a:rPr lang="en-US" sz="3600" b="1" dirty="0">
                <a:latin typeface="+mn-lt"/>
              </a:rPr>
              <a:t>A</a:t>
            </a:r>
            <a:r>
              <a:rPr lang="en-US" sz="3600" dirty="0">
                <a:latin typeface="+mn-lt"/>
              </a:rPr>
              <a:t>ct, </a:t>
            </a:r>
            <a:r>
              <a:rPr lang="en-US" sz="3600" b="1" dirty="0">
                <a:latin typeface="+mn-lt"/>
              </a:rPr>
              <a:t>A</a:t>
            </a:r>
            <a:r>
              <a:rPr lang="en-US" sz="3600" dirty="0">
                <a:latin typeface="+mn-lt"/>
              </a:rPr>
              <a:t>ssert test structure rule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2B678858-20D3-48DA-A821-A991DEAF62DF}"/>
              </a:ext>
            </a:extLst>
          </p:cNvPr>
          <p:cNvSpPr/>
          <p:nvPr/>
        </p:nvSpPr>
        <p:spPr>
          <a:xfrm>
            <a:off x="505837" y="1400784"/>
            <a:ext cx="1140081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Basically tests consist of 3 steps: 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b="1" dirty="0"/>
              <a:t>A</a:t>
            </a:r>
            <a:r>
              <a:rPr lang="en-US" sz="2600" dirty="0"/>
              <a:t>rrange - establishing the test environment;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b="1" dirty="0"/>
              <a:t>A</a:t>
            </a:r>
            <a:r>
              <a:rPr lang="en-US" sz="2600" dirty="0"/>
              <a:t>ct - executing the logic;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2600" b="1" dirty="0"/>
              <a:t>A</a:t>
            </a:r>
            <a:r>
              <a:rPr lang="en-US" sz="2600" dirty="0"/>
              <a:t>ssert - verifying the expectation.</a:t>
            </a:r>
          </a:p>
        </p:txBody>
      </p:sp>
      <p:pic>
        <p:nvPicPr>
          <p:cNvPr id="1026" name="Picture 2" descr="ÐÐ°ÑÑÐ¸Ð½ÐºÐ¸ Ð¿Ð¾ Ð·Ð°Ð¿ÑÐ¾ÑÑ ru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3695" y="3941892"/>
            <a:ext cx="4590696" cy="2805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62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Autofit/>
          </a:bodyPr>
          <a:lstStyle/>
          <a:p>
            <a:r>
              <a:rPr lang="en-US" sz="3600" b="1" dirty="0"/>
              <a:t>Test &amp; 3A Rule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/>
              <a:t>Arrange, Act, Assert test structure rule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8365D2CC-5AB0-4F51-B8F5-7450172FA8E4}"/>
              </a:ext>
            </a:extLst>
          </p:cNvPr>
          <p:cNvGrpSpPr/>
          <p:nvPr/>
        </p:nvGrpSpPr>
        <p:grpSpPr>
          <a:xfrm>
            <a:off x="913128" y="1670912"/>
            <a:ext cx="9127148" cy="5105418"/>
            <a:chOff x="913128" y="1670912"/>
            <a:chExt cx="9127148" cy="5105418"/>
          </a:xfrm>
        </p:grpSpPr>
        <p:sp>
          <p:nvSpPr>
            <p:cNvPr id="22" name="Oval 18">
              <a:extLst>
                <a:ext uri="{FF2B5EF4-FFF2-40B4-BE49-F238E27FC236}">
                  <a16:creationId xmlns:a16="http://schemas.microsoft.com/office/drawing/2014/main" id="{B7EB9CA4-C7C6-43A9-91AF-9B1562C0AAF9}"/>
                </a:ext>
              </a:extLst>
            </p:cNvPr>
            <p:cNvSpPr/>
            <p:nvPr/>
          </p:nvSpPr>
          <p:spPr>
            <a:xfrm>
              <a:off x="913128" y="1670912"/>
              <a:ext cx="2077156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25" name="Rectangle 22">
              <a:extLst>
                <a:ext uri="{FF2B5EF4-FFF2-40B4-BE49-F238E27FC236}">
                  <a16:creationId xmlns:a16="http://schemas.microsoft.com/office/drawing/2014/main" id="{B1A344CB-3875-4D90-A3E5-432FAC901717}"/>
                </a:ext>
              </a:extLst>
            </p:cNvPr>
            <p:cNvSpPr/>
            <p:nvPr/>
          </p:nvSpPr>
          <p:spPr>
            <a:xfrm>
              <a:off x="1374700" y="2796904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Arrange</a:t>
              </a:r>
            </a:p>
          </p:txBody>
        </p:sp>
        <p:sp>
          <p:nvSpPr>
            <p:cNvPr id="26" name="Rectangle 24">
              <a:extLst>
                <a:ext uri="{FF2B5EF4-FFF2-40B4-BE49-F238E27FC236}">
                  <a16:creationId xmlns:a16="http://schemas.microsoft.com/office/drawing/2014/main" id="{4973FE0F-0528-422E-9E3D-618B554C0968}"/>
                </a:ext>
              </a:extLst>
            </p:cNvPr>
            <p:cNvSpPr/>
            <p:nvPr/>
          </p:nvSpPr>
          <p:spPr>
            <a:xfrm>
              <a:off x="1350540" y="3323879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Act</a:t>
              </a: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5EEF6E13-7D24-45FA-BAF8-10EE3B4BE97C}"/>
                </a:ext>
              </a:extLst>
            </p:cNvPr>
            <p:cNvSpPr/>
            <p:nvPr/>
          </p:nvSpPr>
          <p:spPr>
            <a:xfrm>
              <a:off x="1350540" y="3884708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</a:t>
              </a:r>
            </a:p>
          </p:txBody>
        </p: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C712D909-60EC-4962-BF6F-4370EC2052E6}"/>
                </a:ext>
              </a:extLst>
            </p:cNvPr>
            <p:cNvCxnSpPr>
              <a:cxnSpLocks/>
              <a:stCxn id="22" idx="6"/>
            </p:cNvCxnSpPr>
            <p:nvPr/>
          </p:nvCxnSpPr>
          <p:spPr>
            <a:xfrm>
              <a:off x="2990284" y="2161979"/>
              <a:ext cx="2576177" cy="922684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29" name="Oval 16">
              <a:extLst>
                <a:ext uri="{FF2B5EF4-FFF2-40B4-BE49-F238E27FC236}">
                  <a16:creationId xmlns:a16="http://schemas.microsoft.com/office/drawing/2014/main" id="{0F91DCBD-9565-43F8-84B1-49B6FDB12E29}"/>
                </a:ext>
              </a:extLst>
            </p:cNvPr>
            <p:cNvSpPr/>
            <p:nvPr/>
          </p:nvSpPr>
          <p:spPr>
            <a:xfrm>
              <a:off x="4790943" y="1842899"/>
              <a:ext cx="5249333" cy="4933431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B4212818-E47B-4180-9934-92B71B4E5994}"/>
                </a:ext>
              </a:extLst>
            </p:cNvPr>
            <p:cNvGrpSpPr/>
            <p:nvPr/>
          </p:nvGrpSpPr>
          <p:grpSpPr>
            <a:xfrm>
              <a:off x="5566461" y="2150083"/>
              <a:ext cx="3781777" cy="3998296"/>
              <a:chOff x="5566461" y="2150083"/>
              <a:chExt cx="3781777" cy="3998296"/>
            </a:xfrm>
          </p:grpSpPr>
          <p:sp>
            <p:nvSpPr>
              <p:cNvPr id="46" name="Oval 5">
                <a:extLst>
                  <a:ext uri="{FF2B5EF4-FFF2-40B4-BE49-F238E27FC236}">
                    <a16:creationId xmlns:a16="http://schemas.microsoft.com/office/drawing/2014/main" id="{A7BCC02F-62EA-4E1A-B9E3-6DCEBAA39499}"/>
                  </a:ext>
                </a:extLst>
              </p:cNvPr>
              <p:cNvSpPr/>
              <p:nvPr/>
            </p:nvSpPr>
            <p:spPr>
              <a:xfrm>
                <a:off x="5566461" y="5166246"/>
                <a:ext cx="3759200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Page Object</a:t>
                </a:r>
              </a:p>
            </p:txBody>
          </p:sp>
          <p:sp>
            <p:nvSpPr>
              <p:cNvPr id="47" name="Oval 6">
                <a:extLst>
                  <a:ext uri="{FF2B5EF4-FFF2-40B4-BE49-F238E27FC236}">
                    <a16:creationId xmlns:a16="http://schemas.microsoft.com/office/drawing/2014/main" id="{674B600B-7E6F-4E90-8D04-B67C92833F18}"/>
                  </a:ext>
                </a:extLst>
              </p:cNvPr>
              <p:cNvSpPr/>
              <p:nvPr/>
            </p:nvSpPr>
            <p:spPr>
              <a:xfrm>
                <a:off x="5589038" y="3874994"/>
                <a:ext cx="3759200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Low Level Actions</a:t>
                </a:r>
              </a:p>
            </p:txBody>
          </p:sp>
          <p:sp>
            <p:nvSpPr>
              <p:cNvPr id="48" name="Oval 7">
                <a:extLst>
                  <a:ext uri="{FF2B5EF4-FFF2-40B4-BE49-F238E27FC236}">
                    <a16:creationId xmlns:a16="http://schemas.microsoft.com/office/drawing/2014/main" id="{F8E7E60F-5A50-4C73-B838-1B8CB4C17A2F}"/>
                  </a:ext>
                </a:extLst>
              </p:cNvPr>
              <p:cNvSpPr/>
              <p:nvPr/>
            </p:nvSpPr>
            <p:spPr>
              <a:xfrm>
                <a:off x="5566461" y="2593596"/>
                <a:ext cx="3759200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Business Actions</a:t>
                </a:r>
              </a:p>
            </p:txBody>
          </p:sp>
          <p:sp>
            <p:nvSpPr>
              <p:cNvPr id="49" name="Down Arrow 8">
                <a:extLst>
                  <a:ext uri="{FF2B5EF4-FFF2-40B4-BE49-F238E27FC236}">
                    <a16:creationId xmlns:a16="http://schemas.microsoft.com/office/drawing/2014/main" id="{B2AAFF7F-75E5-43CE-90FE-FDB69E41EBA5}"/>
                  </a:ext>
                </a:extLst>
              </p:cNvPr>
              <p:cNvSpPr/>
              <p:nvPr/>
            </p:nvSpPr>
            <p:spPr>
              <a:xfrm>
                <a:off x="7385977" y="3574269"/>
                <a:ext cx="148165" cy="304801"/>
              </a:xfrm>
              <a:prstGeom prst="downArrow">
                <a:avLst/>
              </a:prstGeom>
              <a:solidFill>
                <a:schemeClr val="accent1">
                  <a:lumMod val="50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Down Arrow 9">
                <a:extLst>
                  <a:ext uri="{FF2B5EF4-FFF2-40B4-BE49-F238E27FC236}">
                    <a16:creationId xmlns:a16="http://schemas.microsoft.com/office/drawing/2014/main" id="{BE9DE599-7DAD-4691-876E-7FD224743C94}"/>
                  </a:ext>
                </a:extLst>
              </p:cNvPr>
              <p:cNvSpPr/>
              <p:nvPr/>
            </p:nvSpPr>
            <p:spPr>
              <a:xfrm>
                <a:off x="7394556" y="4861445"/>
                <a:ext cx="148165" cy="304801"/>
              </a:xfrm>
              <a:prstGeom prst="downArrow">
                <a:avLst/>
              </a:prstGeom>
              <a:solidFill>
                <a:schemeClr val="accent1">
                  <a:lumMod val="75000"/>
                </a:schemeClr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Left Arrow 10">
                <a:extLst>
                  <a:ext uri="{FF2B5EF4-FFF2-40B4-BE49-F238E27FC236}">
                    <a16:creationId xmlns:a16="http://schemas.microsoft.com/office/drawing/2014/main" id="{2A46FC9A-0FEC-4892-8D0E-D65C47F70E3C}"/>
                  </a:ext>
                </a:extLst>
              </p:cNvPr>
              <p:cNvSpPr/>
              <p:nvPr/>
            </p:nvSpPr>
            <p:spPr>
              <a:xfrm>
                <a:off x="6731868" y="3298993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Left Arrow 11">
                <a:extLst>
                  <a:ext uri="{FF2B5EF4-FFF2-40B4-BE49-F238E27FC236}">
                    <a16:creationId xmlns:a16="http://schemas.microsoft.com/office/drawing/2014/main" id="{E47A8FC3-E9E5-483D-B4B0-D1E72CDC7455}"/>
                  </a:ext>
                </a:extLst>
              </p:cNvPr>
              <p:cNvSpPr/>
              <p:nvPr/>
            </p:nvSpPr>
            <p:spPr>
              <a:xfrm rot="10800000">
                <a:off x="7479927" y="3297581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Left Arrow 12">
                <a:extLst>
                  <a:ext uri="{FF2B5EF4-FFF2-40B4-BE49-F238E27FC236}">
                    <a16:creationId xmlns:a16="http://schemas.microsoft.com/office/drawing/2014/main" id="{45967504-97D8-4E6F-827C-12A84FC3966F}"/>
                  </a:ext>
                </a:extLst>
              </p:cNvPr>
              <p:cNvSpPr/>
              <p:nvPr/>
            </p:nvSpPr>
            <p:spPr>
              <a:xfrm>
                <a:off x="6754109" y="4626458"/>
                <a:ext cx="725818" cy="182078"/>
              </a:xfrm>
              <a:prstGeom prst="leftArrow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Left Arrow 13">
                <a:extLst>
                  <a:ext uri="{FF2B5EF4-FFF2-40B4-BE49-F238E27FC236}">
                    <a16:creationId xmlns:a16="http://schemas.microsoft.com/office/drawing/2014/main" id="{E98C5A26-6A7F-41D6-AD8B-CA4F66DF4C31}"/>
                  </a:ext>
                </a:extLst>
              </p:cNvPr>
              <p:cNvSpPr/>
              <p:nvPr/>
            </p:nvSpPr>
            <p:spPr>
              <a:xfrm rot="10800000">
                <a:off x="7494855" y="4625046"/>
                <a:ext cx="725818" cy="182078"/>
              </a:xfrm>
              <a:prstGeom prst="leftArrow">
                <a:avLst/>
              </a:prstGeom>
              <a:solidFill>
                <a:schemeClr val="accent1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Left Arrow 14">
                <a:extLst>
                  <a:ext uri="{FF2B5EF4-FFF2-40B4-BE49-F238E27FC236}">
                    <a16:creationId xmlns:a16="http://schemas.microsoft.com/office/drawing/2014/main" id="{AD4AC8D3-C857-45B5-B61E-0E54ABE78831}"/>
                  </a:ext>
                </a:extLst>
              </p:cNvPr>
              <p:cNvSpPr/>
              <p:nvPr/>
            </p:nvSpPr>
            <p:spPr>
              <a:xfrm>
                <a:off x="6757523" y="5904325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Left Arrow 15">
                <a:extLst>
                  <a:ext uri="{FF2B5EF4-FFF2-40B4-BE49-F238E27FC236}">
                    <a16:creationId xmlns:a16="http://schemas.microsoft.com/office/drawing/2014/main" id="{80B5C194-C229-4AAA-AA65-66D78F01E124}"/>
                  </a:ext>
                </a:extLst>
              </p:cNvPr>
              <p:cNvSpPr/>
              <p:nvPr/>
            </p:nvSpPr>
            <p:spPr>
              <a:xfrm rot="10800000">
                <a:off x="7499869" y="5904324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8F21B0DE-71E8-440F-ADC7-4FB22D9BFC4E}"/>
                  </a:ext>
                </a:extLst>
              </p:cNvPr>
              <p:cNvSpPr txBox="1"/>
              <p:nvPr/>
            </p:nvSpPr>
            <p:spPr>
              <a:xfrm>
                <a:off x="5816978" y="2150083"/>
                <a:ext cx="3303319" cy="400110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Under the hood of a Test</a:t>
                </a:r>
              </a:p>
            </p:txBody>
          </p:sp>
        </p:grpSp>
        <p:sp>
          <p:nvSpPr>
            <p:cNvPr id="58" name="Left Arrow 14">
              <a:extLst>
                <a:ext uri="{FF2B5EF4-FFF2-40B4-BE49-F238E27FC236}">
                  <a16:creationId xmlns:a16="http://schemas.microsoft.com/office/drawing/2014/main" id="{8D5466A0-21D8-48D2-92EE-B697F96B5DC2}"/>
                </a:ext>
              </a:extLst>
            </p:cNvPr>
            <p:cNvSpPr/>
            <p:nvPr/>
          </p:nvSpPr>
          <p:spPr>
            <a:xfrm>
              <a:off x="1217624" y="2279409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Left Arrow 15">
              <a:extLst>
                <a:ext uri="{FF2B5EF4-FFF2-40B4-BE49-F238E27FC236}">
                  <a16:creationId xmlns:a16="http://schemas.microsoft.com/office/drawing/2014/main" id="{32FFB1B5-5BE6-492A-89C7-8DB1D3C8B876}"/>
                </a:ext>
              </a:extLst>
            </p:cNvPr>
            <p:cNvSpPr/>
            <p:nvPr/>
          </p:nvSpPr>
          <p:spPr>
            <a:xfrm rot="10800000">
              <a:off x="1959970" y="2279408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5174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Test &amp; 3A </a:t>
            </a:r>
            <a:r>
              <a:rPr lang="en-US" sz="3600" b="1" dirty="0" smtClean="0"/>
              <a:t>Rule - </a:t>
            </a:r>
            <a:r>
              <a:rPr lang="en-US" sz="3600" dirty="0" smtClean="0"/>
              <a:t>Arrange</a:t>
            </a:r>
            <a:endParaRPr lang="en-US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84" name="Group 3">
            <a:extLst>
              <a:ext uri="{FF2B5EF4-FFF2-40B4-BE49-F238E27FC236}">
                <a16:creationId xmlns:a16="http://schemas.microsoft.com/office/drawing/2014/main" id="{C4E6EF51-FA65-4DA3-8799-9856A5FB07C9}"/>
              </a:ext>
            </a:extLst>
          </p:cNvPr>
          <p:cNvGrpSpPr/>
          <p:nvPr/>
        </p:nvGrpSpPr>
        <p:grpSpPr>
          <a:xfrm>
            <a:off x="332905" y="1454892"/>
            <a:ext cx="8642536" cy="4794245"/>
            <a:chOff x="348004" y="1847663"/>
            <a:chExt cx="8642536" cy="4794245"/>
          </a:xfrm>
        </p:grpSpPr>
        <p:grpSp>
          <p:nvGrpSpPr>
            <p:cNvPr id="85" name="Group 21">
              <a:extLst>
                <a:ext uri="{FF2B5EF4-FFF2-40B4-BE49-F238E27FC236}">
                  <a16:creationId xmlns:a16="http://schemas.microsoft.com/office/drawing/2014/main" id="{0FFB1D31-EBB7-4246-BF70-20587F6A1260}"/>
                </a:ext>
              </a:extLst>
            </p:cNvPr>
            <p:cNvGrpSpPr/>
            <p:nvPr/>
          </p:nvGrpSpPr>
          <p:grpSpPr>
            <a:xfrm>
              <a:off x="6913384" y="2829796"/>
              <a:ext cx="2077156" cy="2596912"/>
              <a:chOff x="913128" y="1670912"/>
              <a:chExt cx="2077156" cy="2596912"/>
            </a:xfrm>
          </p:grpSpPr>
          <p:sp>
            <p:nvSpPr>
              <p:cNvPr id="118" name="Oval 18">
                <a:extLst>
                  <a:ext uri="{FF2B5EF4-FFF2-40B4-BE49-F238E27FC236}">
                    <a16:creationId xmlns:a16="http://schemas.microsoft.com/office/drawing/2014/main" id="{8AA8BCCB-C490-4F16-A69B-7421C1F9FB60}"/>
                  </a:ext>
                </a:extLst>
              </p:cNvPr>
              <p:cNvSpPr/>
              <p:nvPr/>
            </p:nvSpPr>
            <p:spPr>
              <a:xfrm>
                <a:off x="913128" y="1670912"/>
                <a:ext cx="2077156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Test</a:t>
                </a:r>
              </a:p>
            </p:txBody>
          </p:sp>
          <p:sp>
            <p:nvSpPr>
              <p:cNvPr id="119" name="Left Arrow 19">
                <a:extLst>
                  <a:ext uri="{FF2B5EF4-FFF2-40B4-BE49-F238E27FC236}">
                    <a16:creationId xmlns:a16="http://schemas.microsoft.com/office/drawing/2014/main" id="{1F0D15F1-42AD-4F9C-AE1F-C94D783C9F90}"/>
                  </a:ext>
                </a:extLst>
              </p:cNvPr>
              <p:cNvSpPr/>
              <p:nvPr/>
            </p:nvSpPr>
            <p:spPr>
              <a:xfrm>
                <a:off x="1248545" y="2306114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Left Arrow 20">
                <a:extLst>
                  <a:ext uri="{FF2B5EF4-FFF2-40B4-BE49-F238E27FC236}">
                    <a16:creationId xmlns:a16="http://schemas.microsoft.com/office/drawing/2014/main" id="{8E88D1AF-65EC-4FB2-9087-66DA6D5BBAB6}"/>
                  </a:ext>
                </a:extLst>
              </p:cNvPr>
              <p:cNvSpPr/>
              <p:nvPr/>
            </p:nvSpPr>
            <p:spPr>
              <a:xfrm rot="10800000">
                <a:off x="1989291" y="2304702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21" name="Rectangle 22">
                <a:extLst>
                  <a:ext uri="{FF2B5EF4-FFF2-40B4-BE49-F238E27FC236}">
                    <a16:creationId xmlns:a16="http://schemas.microsoft.com/office/drawing/2014/main" id="{8CC23F2A-A781-4500-B476-B49B11AA1083}"/>
                  </a:ext>
                </a:extLst>
              </p:cNvPr>
              <p:cNvSpPr/>
              <p:nvPr/>
            </p:nvSpPr>
            <p:spPr>
              <a:xfrm>
                <a:off x="1374700" y="2796904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Arrange</a:t>
                </a:r>
              </a:p>
            </p:txBody>
          </p:sp>
          <p:sp>
            <p:nvSpPr>
              <p:cNvPr id="122" name="Rectangle 24">
                <a:extLst>
                  <a:ext uri="{FF2B5EF4-FFF2-40B4-BE49-F238E27FC236}">
                    <a16:creationId xmlns:a16="http://schemas.microsoft.com/office/drawing/2014/main" id="{0EAE116A-E2E4-49F8-B944-68C45D67F93E}"/>
                  </a:ext>
                </a:extLst>
              </p:cNvPr>
              <p:cNvSpPr/>
              <p:nvPr/>
            </p:nvSpPr>
            <p:spPr>
              <a:xfrm>
                <a:off x="1350540" y="3323879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Act</a:t>
                </a:r>
              </a:p>
            </p:txBody>
          </p:sp>
          <p:sp>
            <p:nvSpPr>
              <p:cNvPr id="123" name="Rectangle 25">
                <a:extLst>
                  <a:ext uri="{FF2B5EF4-FFF2-40B4-BE49-F238E27FC236}">
                    <a16:creationId xmlns:a16="http://schemas.microsoft.com/office/drawing/2014/main" id="{0717DCC0-3E6D-4481-9898-2E9152389686}"/>
                  </a:ext>
                </a:extLst>
              </p:cNvPr>
              <p:cNvSpPr/>
              <p:nvPr/>
            </p:nvSpPr>
            <p:spPr>
              <a:xfrm>
                <a:off x="1350540" y="3884708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Assert</a:t>
                </a:r>
              </a:p>
            </p:txBody>
          </p:sp>
        </p:grpSp>
        <p:grpSp>
          <p:nvGrpSpPr>
            <p:cNvPr id="86" name="Group 47">
              <a:extLst>
                <a:ext uri="{FF2B5EF4-FFF2-40B4-BE49-F238E27FC236}">
                  <a16:creationId xmlns:a16="http://schemas.microsoft.com/office/drawing/2014/main" id="{B7C39B97-D998-4401-97FF-A44E9A38686B}"/>
                </a:ext>
              </a:extLst>
            </p:cNvPr>
            <p:cNvGrpSpPr/>
            <p:nvPr/>
          </p:nvGrpSpPr>
          <p:grpSpPr>
            <a:xfrm>
              <a:off x="3022735" y="1847663"/>
              <a:ext cx="2159166" cy="4794245"/>
              <a:chOff x="195798" y="1445433"/>
              <a:chExt cx="2159166" cy="4794245"/>
            </a:xfrm>
          </p:grpSpPr>
          <p:grpSp>
            <p:nvGrpSpPr>
              <p:cNvPr id="102" name="Group 23">
                <a:extLst>
                  <a:ext uri="{FF2B5EF4-FFF2-40B4-BE49-F238E27FC236}">
                    <a16:creationId xmlns:a16="http://schemas.microsoft.com/office/drawing/2014/main" id="{B538B5B5-0AAF-4A88-AB36-5503D7CD9BA9}"/>
                  </a:ext>
                </a:extLst>
              </p:cNvPr>
              <p:cNvGrpSpPr/>
              <p:nvPr/>
            </p:nvGrpSpPr>
            <p:grpSpPr>
              <a:xfrm>
                <a:off x="266519" y="1445433"/>
                <a:ext cx="2088445" cy="982133"/>
                <a:chOff x="869244" y="1815047"/>
                <a:chExt cx="2088445" cy="982133"/>
              </a:xfrm>
            </p:grpSpPr>
            <p:sp>
              <p:nvSpPr>
                <p:cNvPr id="115" name="Oval 26">
                  <a:extLst>
                    <a:ext uri="{FF2B5EF4-FFF2-40B4-BE49-F238E27FC236}">
                      <a16:creationId xmlns:a16="http://schemas.microsoft.com/office/drawing/2014/main" id="{4D5EC1FF-B7E8-48DA-B8EF-39E3CA2B76D4}"/>
                    </a:ext>
                  </a:extLst>
                </p:cNvPr>
                <p:cNvSpPr/>
                <p:nvPr/>
              </p:nvSpPr>
              <p:spPr>
                <a:xfrm>
                  <a:off x="869244" y="1815047"/>
                  <a:ext cx="2088445" cy="98213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DB Engine</a:t>
                  </a:r>
                </a:p>
              </p:txBody>
            </p:sp>
            <p:sp>
              <p:nvSpPr>
                <p:cNvPr id="116" name="Left Arrow 32">
                  <a:extLst>
                    <a:ext uri="{FF2B5EF4-FFF2-40B4-BE49-F238E27FC236}">
                      <a16:creationId xmlns:a16="http://schemas.microsoft.com/office/drawing/2014/main" id="{374583AB-B979-4C2F-954D-A7014A4327C5}"/>
                    </a:ext>
                  </a:extLst>
                </p:cNvPr>
                <p:cNvSpPr/>
                <p:nvPr/>
              </p:nvSpPr>
              <p:spPr>
                <a:xfrm>
                  <a:off x="1200727" y="2516127"/>
                  <a:ext cx="725818" cy="182078"/>
                </a:xfrm>
                <a:prstGeom prst="leftArrow">
                  <a:avLst/>
                </a:prstGeom>
                <a:solidFill>
                  <a:srgbClr val="C0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7" name="Left Arrow 33">
                  <a:extLst>
                    <a:ext uri="{FF2B5EF4-FFF2-40B4-BE49-F238E27FC236}">
                      <a16:creationId xmlns:a16="http://schemas.microsoft.com/office/drawing/2014/main" id="{C2582307-1B12-4075-81A8-FF9FFB918E30}"/>
                    </a:ext>
                  </a:extLst>
                </p:cNvPr>
                <p:cNvSpPr/>
                <p:nvPr/>
              </p:nvSpPr>
              <p:spPr>
                <a:xfrm rot="10800000">
                  <a:off x="1952762" y="2514715"/>
                  <a:ext cx="725818" cy="182078"/>
                </a:xfrm>
                <a:prstGeom prst="leftArrow">
                  <a:avLst/>
                </a:prstGeom>
                <a:solidFill>
                  <a:srgbClr val="C0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3" name="Group 43">
                <a:extLst>
                  <a:ext uri="{FF2B5EF4-FFF2-40B4-BE49-F238E27FC236}">
                    <a16:creationId xmlns:a16="http://schemas.microsoft.com/office/drawing/2014/main" id="{E8728F08-BFF2-4DAA-9CF0-17C8EFD88D45}"/>
                  </a:ext>
                </a:extLst>
              </p:cNvPr>
              <p:cNvGrpSpPr/>
              <p:nvPr/>
            </p:nvGrpSpPr>
            <p:grpSpPr>
              <a:xfrm>
                <a:off x="235092" y="2682675"/>
                <a:ext cx="2088445" cy="982133"/>
                <a:chOff x="869244" y="3047862"/>
                <a:chExt cx="2088445" cy="982133"/>
              </a:xfrm>
            </p:grpSpPr>
            <p:sp>
              <p:nvSpPr>
                <p:cNvPr id="112" name="Oval 34">
                  <a:extLst>
                    <a:ext uri="{FF2B5EF4-FFF2-40B4-BE49-F238E27FC236}">
                      <a16:creationId xmlns:a16="http://schemas.microsoft.com/office/drawing/2014/main" id="{B1E148A2-9BFC-401F-9575-0F77A6E98382}"/>
                    </a:ext>
                  </a:extLst>
                </p:cNvPr>
                <p:cNvSpPr/>
                <p:nvPr/>
              </p:nvSpPr>
              <p:spPr>
                <a:xfrm>
                  <a:off x="869244" y="3047862"/>
                  <a:ext cx="2088445" cy="98213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API Engine</a:t>
                  </a:r>
                </a:p>
              </p:txBody>
            </p:sp>
            <p:sp>
              <p:nvSpPr>
                <p:cNvPr id="113" name="Left Arrow 35">
                  <a:extLst>
                    <a:ext uri="{FF2B5EF4-FFF2-40B4-BE49-F238E27FC236}">
                      <a16:creationId xmlns:a16="http://schemas.microsoft.com/office/drawing/2014/main" id="{463B1D2A-E95F-47FA-A19F-2024C42ADEBA}"/>
                    </a:ext>
                  </a:extLst>
                </p:cNvPr>
                <p:cNvSpPr/>
                <p:nvPr/>
              </p:nvSpPr>
              <p:spPr>
                <a:xfrm>
                  <a:off x="1200727" y="3748942"/>
                  <a:ext cx="725818" cy="182078"/>
                </a:xfrm>
                <a:prstGeom prst="leftArrow">
                  <a:avLst/>
                </a:prstGeom>
                <a:solidFill>
                  <a:srgbClr val="C0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4" name="Left Arrow 36">
                  <a:extLst>
                    <a:ext uri="{FF2B5EF4-FFF2-40B4-BE49-F238E27FC236}">
                      <a16:creationId xmlns:a16="http://schemas.microsoft.com/office/drawing/2014/main" id="{827E9F59-4EFB-4532-8A8B-1E97899D371A}"/>
                    </a:ext>
                  </a:extLst>
                </p:cNvPr>
                <p:cNvSpPr/>
                <p:nvPr/>
              </p:nvSpPr>
              <p:spPr>
                <a:xfrm rot="10800000">
                  <a:off x="1952762" y="3758819"/>
                  <a:ext cx="725818" cy="182078"/>
                </a:xfrm>
                <a:prstGeom prst="leftArrow">
                  <a:avLst/>
                </a:prstGeom>
                <a:solidFill>
                  <a:srgbClr val="C0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4" name="Group 44">
                <a:extLst>
                  <a:ext uri="{FF2B5EF4-FFF2-40B4-BE49-F238E27FC236}">
                    <a16:creationId xmlns:a16="http://schemas.microsoft.com/office/drawing/2014/main" id="{3D8ABA76-AA8A-4C89-BCEE-DE15C8B9D396}"/>
                  </a:ext>
                </a:extLst>
              </p:cNvPr>
              <p:cNvGrpSpPr/>
              <p:nvPr/>
            </p:nvGrpSpPr>
            <p:grpSpPr>
              <a:xfrm>
                <a:off x="195798" y="3919917"/>
                <a:ext cx="2088445" cy="982133"/>
                <a:chOff x="908538" y="4411959"/>
                <a:chExt cx="2088445" cy="982133"/>
              </a:xfrm>
            </p:grpSpPr>
            <p:sp>
              <p:nvSpPr>
                <p:cNvPr id="109" name="Oval 37">
                  <a:extLst>
                    <a:ext uri="{FF2B5EF4-FFF2-40B4-BE49-F238E27FC236}">
                      <a16:creationId xmlns:a16="http://schemas.microsoft.com/office/drawing/2014/main" id="{37FDBFFF-63B3-4010-B40B-BE96E9402B7D}"/>
                    </a:ext>
                  </a:extLst>
                </p:cNvPr>
                <p:cNvSpPr/>
                <p:nvPr/>
              </p:nvSpPr>
              <p:spPr>
                <a:xfrm>
                  <a:off x="908538" y="4411959"/>
                  <a:ext cx="2088445" cy="982133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Rest Engine</a:t>
                  </a:r>
                </a:p>
              </p:txBody>
            </p:sp>
            <p:sp>
              <p:nvSpPr>
                <p:cNvPr id="110" name="Left Arrow 38">
                  <a:extLst>
                    <a:ext uri="{FF2B5EF4-FFF2-40B4-BE49-F238E27FC236}">
                      <a16:creationId xmlns:a16="http://schemas.microsoft.com/office/drawing/2014/main" id="{2B65D14D-8851-4507-BA1E-7159858507D1}"/>
                    </a:ext>
                  </a:extLst>
                </p:cNvPr>
                <p:cNvSpPr/>
                <p:nvPr/>
              </p:nvSpPr>
              <p:spPr>
                <a:xfrm>
                  <a:off x="1240021" y="5113039"/>
                  <a:ext cx="725818" cy="182078"/>
                </a:xfrm>
                <a:prstGeom prst="leftArrow">
                  <a:avLst/>
                </a:prstGeom>
                <a:solidFill>
                  <a:srgbClr val="C0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11" name="Left Arrow 39">
                  <a:extLst>
                    <a:ext uri="{FF2B5EF4-FFF2-40B4-BE49-F238E27FC236}">
                      <a16:creationId xmlns:a16="http://schemas.microsoft.com/office/drawing/2014/main" id="{E2AC2D7E-9A25-45E7-B59C-0F1204D5E121}"/>
                    </a:ext>
                  </a:extLst>
                </p:cNvPr>
                <p:cNvSpPr/>
                <p:nvPr/>
              </p:nvSpPr>
              <p:spPr>
                <a:xfrm rot="10800000">
                  <a:off x="1992056" y="5111627"/>
                  <a:ext cx="725818" cy="182078"/>
                </a:xfrm>
                <a:prstGeom prst="leftArrow">
                  <a:avLst/>
                </a:prstGeom>
                <a:solidFill>
                  <a:srgbClr val="C0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05" name="Group 45">
                <a:extLst>
                  <a:ext uri="{FF2B5EF4-FFF2-40B4-BE49-F238E27FC236}">
                    <a16:creationId xmlns:a16="http://schemas.microsoft.com/office/drawing/2014/main" id="{01B7B011-4E40-4F52-8EBB-9FEEAC0E3E1B}"/>
                  </a:ext>
                </a:extLst>
              </p:cNvPr>
              <p:cNvGrpSpPr/>
              <p:nvPr/>
            </p:nvGrpSpPr>
            <p:grpSpPr>
              <a:xfrm>
                <a:off x="235091" y="5157159"/>
                <a:ext cx="2088445" cy="1082519"/>
                <a:chOff x="869244" y="5544388"/>
                <a:chExt cx="2088445" cy="1082519"/>
              </a:xfrm>
            </p:grpSpPr>
            <p:sp>
              <p:nvSpPr>
                <p:cNvPr id="106" name="Oval 40">
                  <a:extLst>
                    <a:ext uri="{FF2B5EF4-FFF2-40B4-BE49-F238E27FC236}">
                      <a16:creationId xmlns:a16="http://schemas.microsoft.com/office/drawing/2014/main" id="{3AE62497-52C5-4BE6-8571-09F8C2450E92}"/>
                    </a:ext>
                  </a:extLst>
                </p:cNvPr>
                <p:cNvSpPr/>
                <p:nvPr/>
              </p:nvSpPr>
              <p:spPr>
                <a:xfrm>
                  <a:off x="869244" y="5544388"/>
                  <a:ext cx="2088445" cy="1082519"/>
                </a:xfrm>
                <a:prstGeom prst="ellipse">
                  <a:avLst/>
                </a:prstGeom>
                <a:noFill/>
                <a:ln w="28575" cap="flat" cmpd="sng" algn="ctr">
                  <a:solidFill>
                    <a:schemeClr val="accent5"/>
                  </a:solidFill>
                  <a:prstDash val="solid"/>
                  <a:round/>
                  <a:headEnd type="none" w="med" len="med"/>
                  <a:tailEnd type="none" w="med" len="med"/>
                </a:ln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accent5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2000" b="1" dirty="0">
                      <a:solidFill>
                        <a:schemeClr val="tx1"/>
                      </a:solidFill>
                    </a:rPr>
                    <a:t>SOAP Engine</a:t>
                  </a:r>
                </a:p>
              </p:txBody>
            </p:sp>
            <p:sp>
              <p:nvSpPr>
                <p:cNvPr id="107" name="Left Arrow 41">
                  <a:extLst>
                    <a:ext uri="{FF2B5EF4-FFF2-40B4-BE49-F238E27FC236}">
                      <a16:creationId xmlns:a16="http://schemas.microsoft.com/office/drawing/2014/main" id="{94E4AE52-D1FA-4C2B-8AEA-ADF995CF2CE5}"/>
                    </a:ext>
                  </a:extLst>
                </p:cNvPr>
                <p:cNvSpPr/>
                <p:nvPr/>
              </p:nvSpPr>
              <p:spPr>
                <a:xfrm>
                  <a:off x="1200727" y="6345854"/>
                  <a:ext cx="725818" cy="182078"/>
                </a:xfrm>
                <a:prstGeom prst="leftArrow">
                  <a:avLst/>
                </a:prstGeom>
                <a:solidFill>
                  <a:srgbClr val="C0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108" name="Left Arrow 42">
                  <a:extLst>
                    <a:ext uri="{FF2B5EF4-FFF2-40B4-BE49-F238E27FC236}">
                      <a16:creationId xmlns:a16="http://schemas.microsoft.com/office/drawing/2014/main" id="{569F3BE6-0CA4-4FAA-B004-E2EBFE5E22D7}"/>
                    </a:ext>
                  </a:extLst>
                </p:cNvPr>
                <p:cNvSpPr/>
                <p:nvPr/>
              </p:nvSpPr>
              <p:spPr>
                <a:xfrm rot="10800000">
                  <a:off x="1952762" y="6344442"/>
                  <a:ext cx="725818" cy="182078"/>
                </a:xfrm>
                <a:prstGeom prst="leftArrow">
                  <a:avLst/>
                </a:prstGeom>
                <a:solidFill>
                  <a:srgbClr val="C00000"/>
                </a:solidFill>
                <a:ln w="28575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sp>
          <p:nvSpPr>
            <p:cNvPr id="87" name="Rectangle 46">
              <a:extLst>
                <a:ext uri="{FF2B5EF4-FFF2-40B4-BE49-F238E27FC236}">
                  <a16:creationId xmlns:a16="http://schemas.microsoft.com/office/drawing/2014/main" id="{7576F7F2-3578-43E3-B1C0-2FD84C0EB562}"/>
                </a:ext>
              </a:extLst>
            </p:cNvPr>
            <p:cNvSpPr/>
            <p:nvPr/>
          </p:nvSpPr>
          <p:spPr>
            <a:xfrm>
              <a:off x="348004" y="3552961"/>
              <a:ext cx="1598568" cy="894527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“Smart”” Singleton</a:t>
              </a:r>
            </a:p>
          </p:txBody>
        </p:sp>
        <p:cxnSp>
          <p:nvCxnSpPr>
            <p:cNvPr id="88" name="Straight Arrow Connector 49">
              <a:extLst>
                <a:ext uri="{FF2B5EF4-FFF2-40B4-BE49-F238E27FC236}">
                  <a16:creationId xmlns:a16="http://schemas.microsoft.com/office/drawing/2014/main" id="{F3790320-5A16-4FE8-B724-DDB3CFCF1522}"/>
                </a:ext>
              </a:extLst>
            </p:cNvPr>
            <p:cNvCxnSpPr>
              <a:stCxn id="87" idx="3"/>
              <a:endCxn id="115" idx="2"/>
            </p:cNvCxnSpPr>
            <p:nvPr/>
          </p:nvCxnSpPr>
          <p:spPr>
            <a:xfrm flipV="1">
              <a:off x="1946572" y="2338730"/>
              <a:ext cx="1146884" cy="1661495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89" name="Straight Arrow Connector 54">
              <a:extLst>
                <a:ext uri="{FF2B5EF4-FFF2-40B4-BE49-F238E27FC236}">
                  <a16:creationId xmlns:a16="http://schemas.microsoft.com/office/drawing/2014/main" id="{D37AA4AA-7B33-4925-A372-84F40D6BD9CA}"/>
                </a:ext>
              </a:extLst>
            </p:cNvPr>
            <p:cNvCxnSpPr>
              <a:stCxn id="87" idx="3"/>
              <a:endCxn id="112" idx="2"/>
            </p:cNvCxnSpPr>
            <p:nvPr/>
          </p:nvCxnSpPr>
          <p:spPr>
            <a:xfrm flipV="1">
              <a:off x="1946572" y="3575972"/>
              <a:ext cx="1115457" cy="424253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0" name="Straight Arrow Connector 56">
              <a:extLst>
                <a:ext uri="{FF2B5EF4-FFF2-40B4-BE49-F238E27FC236}">
                  <a16:creationId xmlns:a16="http://schemas.microsoft.com/office/drawing/2014/main" id="{B5B2315A-59B0-4F1D-B10C-F7F995FD6064}"/>
                </a:ext>
              </a:extLst>
            </p:cNvPr>
            <p:cNvCxnSpPr>
              <a:stCxn id="87" idx="3"/>
              <a:endCxn id="109" idx="2"/>
            </p:cNvCxnSpPr>
            <p:nvPr/>
          </p:nvCxnSpPr>
          <p:spPr>
            <a:xfrm>
              <a:off x="1946572" y="4000225"/>
              <a:ext cx="1076163" cy="812989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58">
              <a:extLst>
                <a:ext uri="{FF2B5EF4-FFF2-40B4-BE49-F238E27FC236}">
                  <a16:creationId xmlns:a16="http://schemas.microsoft.com/office/drawing/2014/main" id="{7CDC5FFE-8C2B-4EA0-A8F2-BB8BAE2F8866}"/>
                </a:ext>
              </a:extLst>
            </p:cNvPr>
            <p:cNvCxnSpPr>
              <a:stCxn id="87" idx="3"/>
              <a:endCxn id="106" idx="2"/>
            </p:cNvCxnSpPr>
            <p:nvPr/>
          </p:nvCxnSpPr>
          <p:spPr>
            <a:xfrm>
              <a:off x="1946572" y="4000225"/>
              <a:ext cx="1115456" cy="2100424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60">
              <a:extLst>
                <a:ext uri="{FF2B5EF4-FFF2-40B4-BE49-F238E27FC236}">
                  <a16:creationId xmlns:a16="http://schemas.microsoft.com/office/drawing/2014/main" id="{A8F4FB0B-3542-4EC7-B513-71D97243AB4F}"/>
                </a:ext>
              </a:extLst>
            </p:cNvPr>
            <p:cNvCxnSpPr>
              <a:stCxn id="121" idx="1"/>
              <a:endCxn id="115" idx="6"/>
            </p:cNvCxnSpPr>
            <p:nvPr/>
          </p:nvCxnSpPr>
          <p:spPr>
            <a:xfrm flipH="1" flipV="1">
              <a:off x="5181901" y="2338730"/>
              <a:ext cx="2193055" cy="1808616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3" name="Straight Arrow Connector 62">
              <a:extLst>
                <a:ext uri="{FF2B5EF4-FFF2-40B4-BE49-F238E27FC236}">
                  <a16:creationId xmlns:a16="http://schemas.microsoft.com/office/drawing/2014/main" id="{69E015B8-0F60-40C1-B9F3-00A8D654FE48}"/>
                </a:ext>
              </a:extLst>
            </p:cNvPr>
            <p:cNvCxnSpPr>
              <a:stCxn id="121" idx="1"/>
              <a:endCxn id="112" idx="6"/>
            </p:cNvCxnSpPr>
            <p:nvPr/>
          </p:nvCxnSpPr>
          <p:spPr>
            <a:xfrm flipH="1" flipV="1">
              <a:off x="5150474" y="3575972"/>
              <a:ext cx="2224482" cy="571374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4" name="Straight Arrow Connector 64">
              <a:extLst>
                <a:ext uri="{FF2B5EF4-FFF2-40B4-BE49-F238E27FC236}">
                  <a16:creationId xmlns:a16="http://schemas.microsoft.com/office/drawing/2014/main" id="{C692C344-1917-427F-845E-64448DB9F4EC}"/>
                </a:ext>
              </a:extLst>
            </p:cNvPr>
            <p:cNvCxnSpPr>
              <a:stCxn id="121" idx="1"/>
              <a:endCxn id="109" idx="6"/>
            </p:cNvCxnSpPr>
            <p:nvPr/>
          </p:nvCxnSpPr>
          <p:spPr>
            <a:xfrm flipH="1">
              <a:off x="5111180" y="4147346"/>
              <a:ext cx="2263776" cy="665868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5" name="Straight Arrow Connector 66">
              <a:extLst>
                <a:ext uri="{FF2B5EF4-FFF2-40B4-BE49-F238E27FC236}">
                  <a16:creationId xmlns:a16="http://schemas.microsoft.com/office/drawing/2014/main" id="{9BB6B51D-C768-49FE-AA07-2C5213AB6954}"/>
                </a:ext>
              </a:extLst>
            </p:cNvPr>
            <p:cNvCxnSpPr>
              <a:stCxn id="121" idx="1"/>
              <a:endCxn id="106" idx="6"/>
            </p:cNvCxnSpPr>
            <p:nvPr/>
          </p:nvCxnSpPr>
          <p:spPr>
            <a:xfrm flipH="1">
              <a:off x="5150473" y="4147346"/>
              <a:ext cx="2224483" cy="1953303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201909B8-F5DD-4714-AB89-7E4EBCB87F4C}"/>
                </a:ext>
              </a:extLst>
            </p:cNvPr>
            <p:cNvSpPr txBox="1"/>
            <p:nvPr/>
          </p:nvSpPr>
          <p:spPr>
            <a:xfrm>
              <a:off x="6845623" y="3973534"/>
              <a:ext cx="292068" cy="369332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wrap="none" rtlCol="0">
              <a:spAutoFit/>
            </a:bodyPr>
            <a:lstStyle/>
            <a:p>
              <a:r>
                <a:rPr lang="en-US" dirty="0"/>
                <a:t>?</a:t>
              </a:r>
            </a:p>
          </p:txBody>
        </p:sp>
        <p:cxnSp>
          <p:nvCxnSpPr>
            <p:cNvPr id="97" name="Straight Arrow Connector 99">
              <a:extLst>
                <a:ext uri="{FF2B5EF4-FFF2-40B4-BE49-F238E27FC236}">
                  <a16:creationId xmlns:a16="http://schemas.microsoft.com/office/drawing/2014/main" id="{C1F27D9E-3181-4FA2-8D31-67BE4E22C087}"/>
                </a:ext>
              </a:extLst>
            </p:cNvPr>
            <p:cNvCxnSpPr>
              <a:stCxn id="121" idx="3"/>
            </p:cNvCxnSpPr>
            <p:nvPr/>
          </p:nvCxnSpPr>
          <p:spPr>
            <a:xfrm>
              <a:off x="8528968" y="4147346"/>
              <a:ext cx="331168" cy="2026032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8" name="Straight Arrow Connector 50">
              <a:extLst>
                <a:ext uri="{FF2B5EF4-FFF2-40B4-BE49-F238E27FC236}">
                  <a16:creationId xmlns:a16="http://schemas.microsoft.com/office/drawing/2014/main" id="{CF01B1B0-93A9-4920-BF8C-E86A48B934DE}"/>
                </a:ext>
              </a:extLst>
            </p:cNvPr>
            <p:cNvCxnSpPr>
              <a:stCxn id="106" idx="3"/>
            </p:cNvCxnSpPr>
            <p:nvPr/>
          </p:nvCxnSpPr>
          <p:spPr>
            <a:xfrm flipH="1" flipV="1">
              <a:off x="2004816" y="6454829"/>
              <a:ext cx="1363058" cy="28548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99" name="Straight Arrow Connector 52">
              <a:extLst>
                <a:ext uri="{FF2B5EF4-FFF2-40B4-BE49-F238E27FC236}">
                  <a16:creationId xmlns:a16="http://schemas.microsoft.com/office/drawing/2014/main" id="{37E610A3-CA63-4C1E-949D-E779ACA935DD}"/>
                </a:ext>
              </a:extLst>
            </p:cNvPr>
            <p:cNvCxnSpPr>
              <a:stCxn id="109" idx="3"/>
            </p:cNvCxnSpPr>
            <p:nvPr/>
          </p:nvCxnSpPr>
          <p:spPr>
            <a:xfrm flipH="1">
              <a:off x="2310662" y="5160450"/>
              <a:ext cx="1017919" cy="947143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0" name="Straight Arrow Connector 57">
              <a:extLst>
                <a:ext uri="{FF2B5EF4-FFF2-40B4-BE49-F238E27FC236}">
                  <a16:creationId xmlns:a16="http://schemas.microsoft.com/office/drawing/2014/main" id="{9AC53469-BB60-4620-901A-E00B6DFE6AA1}"/>
                </a:ext>
              </a:extLst>
            </p:cNvPr>
            <p:cNvCxnSpPr>
              <a:stCxn id="112" idx="3"/>
            </p:cNvCxnSpPr>
            <p:nvPr/>
          </p:nvCxnSpPr>
          <p:spPr>
            <a:xfrm flipH="1">
              <a:off x="2004816" y="3923208"/>
              <a:ext cx="1363059" cy="1837148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cxnSp>
          <p:nvCxnSpPr>
            <p:cNvPr id="101" name="Straight Arrow Connector 63">
              <a:extLst>
                <a:ext uri="{FF2B5EF4-FFF2-40B4-BE49-F238E27FC236}">
                  <a16:creationId xmlns:a16="http://schemas.microsoft.com/office/drawing/2014/main" id="{45EDF4B4-FE06-46D1-B32F-D171E63D1DCD}"/>
                </a:ext>
              </a:extLst>
            </p:cNvPr>
            <p:cNvCxnSpPr>
              <a:stCxn id="115" idx="3"/>
            </p:cNvCxnSpPr>
            <p:nvPr/>
          </p:nvCxnSpPr>
          <p:spPr>
            <a:xfrm flipH="1">
              <a:off x="1266440" y="2685966"/>
              <a:ext cx="2132862" cy="2930560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ysDash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124" name="Group 83">
            <a:extLst>
              <a:ext uri="{FF2B5EF4-FFF2-40B4-BE49-F238E27FC236}">
                <a16:creationId xmlns:a16="http://schemas.microsoft.com/office/drawing/2014/main" id="{2504EAFC-2C4E-48F8-BBCE-B7858DD86B64}"/>
              </a:ext>
            </a:extLst>
          </p:cNvPr>
          <p:cNvGrpSpPr/>
          <p:nvPr/>
        </p:nvGrpSpPr>
        <p:grpSpPr>
          <a:xfrm>
            <a:off x="8418354" y="4616967"/>
            <a:ext cx="3730002" cy="2001102"/>
            <a:chOff x="4274859" y="1575014"/>
            <a:chExt cx="3730002" cy="2001102"/>
          </a:xfrm>
        </p:grpSpPr>
        <p:sp>
          <p:nvSpPr>
            <p:cNvPr id="126" name="Oval 87">
              <a:extLst>
                <a:ext uri="{FF2B5EF4-FFF2-40B4-BE49-F238E27FC236}">
                  <a16:creationId xmlns:a16="http://schemas.microsoft.com/office/drawing/2014/main" id="{BFB53AFB-C497-470D-88E0-D0FF616BAAAD}"/>
                </a:ext>
              </a:extLst>
            </p:cNvPr>
            <p:cNvSpPr/>
            <p:nvPr/>
          </p:nvSpPr>
          <p:spPr>
            <a:xfrm>
              <a:off x="4701542" y="2247587"/>
              <a:ext cx="2787807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Business Actions</a:t>
              </a:r>
            </a:p>
          </p:txBody>
        </p:sp>
        <p:sp>
          <p:nvSpPr>
            <p:cNvPr id="129" name="Oval 96">
              <a:extLst>
                <a:ext uri="{FF2B5EF4-FFF2-40B4-BE49-F238E27FC236}">
                  <a16:creationId xmlns:a16="http://schemas.microsoft.com/office/drawing/2014/main" id="{412C6D60-A018-482E-8EB5-7BCE9C3DED3D}"/>
                </a:ext>
              </a:extLst>
            </p:cNvPr>
            <p:cNvSpPr/>
            <p:nvPr/>
          </p:nvSpPr>
          <p:spPr>
            <a:xfrm>
              <a:off x="4274859" y="1575014"/>
              <a:ext cx="3634150" cy="2001102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30" name="TextBox 129">
              <a:extLst>
                <a:ext uri="{FF2B5EF4-FFF2-40B4-BE49-F238E27FC236}">
                  <a16:creationId xmlns:a16="http://schemas.microsoft.com/office/drawing/2014/main" id="{290CD690-DD01-439C-B0F0-8E1ACAE0AD68}"/>
                </a:ext>
              </a:extLst>
            </p:cNvPr>
            <p:cNvSpPr txBox="1"/>
            <p:nvPr/>
          </p:nvSpPr>
          <p:spPr>
            <a:xfrm>
              <a:off x="4701542" y="1882197"/>
              <a:ext cx="3303319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Under the hood of a Test</a:t>
              </a:r>
            </a:p>
          </p:txBody>
        </p:sp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B2A44FFB-2747-445C-9E88-2F61A36CEC59}"/>
              </a:ext>
            </a:extLst>
          </p:cNvPr>
          <p:cNvGrpSpPr/>
          <p:nvPr/>
        </p:nvGrpSpPr>
        <p:grpSpPr>
          <a:xfrm>
            <a:off x="9448573" y="5965261"/>
            <a:ext cx="1473877" cy="183490"/>
            <a:chOff x="3789859" y="2819515"/>
            <a:chExt cx="1473877" cy="183490"/>
          </a:xfrm>
        </p:grpSpPr>
        <p:sp>
          <p:nvSpPr>
            <p:cNvPr id="132" name="Left Arrow 10">
              <a:extLst>
                <a:ext uri="{FF2B5EF4-FFF2-40B4-BE49-F238E27FC236}">
                  <a16:creationId xmlns:a16="http://schemas.microsoft.com/office/drawing/2014/main" id="{E9AC57C7-1D37-41F4-9BC8-FE714C6674E5}"/>
                </a:ext>
              </a:extLst>
            </p:cNvPr>
            <p:cNvSpPr/>
            <p:nvPr/>
          </p:nvSpPr>
          <p:spPr>
            <a:xfrm>
              <a:off x="3789859" y="2820927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Left Arrow 11">
              <a:extLst>
                <a:ext uri="{FF2B5EF4-FFF2-40B4-BE49-F238E27FC236}">
                  <a16:creationId xmlns:a16="http://schemas.microsoft.com/office/drawing/2014/main" id="{40E258E9-7AF0-4517-A959-7E773706A66F}"/>
                </a:ext>
              </a:extLst>
            </p:cNvPr>
            <p:cNvSpPr/>
            <p:nvPr/>
          </p:nvSpPr>
          <p:spPr>
            <a:xfrm rot="10800000">
              <a:off x="4537918" y="2819515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4" name="Oval 48">
            <a:extLst>
              <a:ext uri="{FF2B5EF4-FFF2-40B4-BE49-F238E27FC236}">
                <a16:creationId xmlns:a16="http://schemas.microsoft.com/office/drawing/2014/main" id="{43A4CE59-A4A8-4AC1-A585-BB67F9E9E0E2}"/>
              </a:ext>
            </a:extLst>
          </p:cNvPr>
          <p:cNvSpPr/>
          <p:nvPr/>
        </p:nvSpPr>
        <p:spPr>
          <a:xfrm>
            <a:off x="207118" y="5223755"/>
            <a:ext cx="2088445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Data source (DDT)</a:t>
            </a:r>
          </a:p>
        </p:txBody>
      </p:sp>
    </p:spTree>
    <p:extLst>
      <p:ext uri="{BB962C8B-B14F-4D97-AF65-F5344CB8AC3E}">
        <p14:creationId xmlns:p14="http://schemas.microsoft.com/office/powerpoint/2010/main" val="36067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Test &amp; 3A </a:t>
            </a:r>
            <a:r>
              <a:rPr lang="en-US" sz="3600" b="1" dirty="0" smtClean="0"/>
              <a:t>Rule - </a:t>
            </a:r>
            <a:r>
              <a:rPr lang="en-US" sz="3600" dirty="0" smtClean="0"/>
              <a:t>Act</a:t>
            </a:r>
            <a:endParaRPr lang="en-US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494C7271-EE7D-444F-9C79-55054C7DA863}"/>
              </a:ext>
            </a:extLst>
          </p:cNvPr>
          <p:cNvGrpSpPr/>
          <p:nvPr/>
        </p:nvGrpSpPr>
        <p:grpSpPr>
          <a:xfrm>
            <a:off x="1933967" y="1934312"/>
            <a:ext cx="8324065" cy="5921946"/>
            <a:chOff x="642109" y="1696641"/>
            <a:chExt cx="8324065" cy="5921946"/>
          </a:xfrm>
        </p:grpSpPr>
        <p:grpSp>
          <p:nvGrpSpPr>
            <p:cNvPr id="53" name="Group 21">
              <a:extLst>
                <a:ext uri="{FF2B5EF4-FFF2-40B4-BE49-F238E27FC236}">
                  <a16:creationId xmlns:a16="http://schemas.microsoft.com/office/drawing/2014/main" id="{D8AD1B4B-626A-423D-B5A1-2BE3E6A7BEEB}"/>
                </a:ext>
              </a:extLst>
            </p:cNvPr>
            <p:cNvGrpSpPr/>
            <p:nvPr/>
          </p:nvGrpSpPr>
          <p:grpSpPr>
            <a:xfrm>
              <a:off x="642109" y="1696641"/>
              <a:ext cx="2077156" cy="2596912"/>
              <a:chOff x="913128" y="1670912"/>
              <a:chExt cx="2077156" cy="2596912"/>
            </a:xfrm>
          </p:grpSpPr>
          <p:sp>
            <p:nvSpPr>
              <p:cNvPr id="54" name="Oval 18">
                <a:extLst>
                  <a:ext uri="{FF2B5EF4-FFF2-40B4-BE49-F238E27FC236}">
                    <a16:creationId xmlns:a16="http://schemas.microsoft.com/office/drawing/2014/main" id="{7A26426D-AB84-4E2B-93EA-0A5800F86E47}"/>
                  </a:ext>
                </a:extLst>
              </p:cNvPr>
              <p:cNvSpPr/>
              <p:nvPr/>
            </p:nvSpPr>
            <p:spPr>
              <a:xfrm>
                <a:off x="913128" y="1670912"/>
                <a:ext cx="2077156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Test</a:t>
                </a:r>
              </a:p>
            </p:txBody>
          </p:sp>
          <p:sp>
            <p:nvSpPr>
              <p:cNvPr id="55" name="Left Arrow 19">
                <a:extLst>
                  <a:ext uri="{FF2B5EF4-FFF2-40B4-BE49-F238E27FC236}">
                    <a16:creationId xmlns:a16="http://schemas.microsoft.com/office/drawing/2014/main" id="{8153B029-C4C3-44D5-8242-91F2DD3D1181}"/>
                  </a:ext>
                </a:extLst>
              </p:cNvPr>
              <p:cNvSpPr/>
              <p:nvPr/>
            </p:nvSpPr>
            <p:spPr>
              <a:xfrm>
                <a:off x="1248545" y="2306114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Left Arrow 20">
                <a:extLst>
                  <a:ext uri="{FF2B5EF4-FFF2-40B4-BE49-F238E27FC236}">
                    <a16:creationId xmlns:a16="http://schemas.microsoft.com/office/drawing/2014/main" id="{F61843C3-9BAF-4432-8AD0-BA7837E7CA5E}"/>
                  </a:ext>
                </a:extLst>
              </p:cNvPr>
              <p:cNvSpPr/>
              <p:nvPr/>
            </p:nvSpPr>
            <p:spPr>
              <a:xfrm rot="10800000">
                <a:off x="1989291" y="2304702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22">
                <a:extLst>
                  <a:ext uri="{FF2B5EF4-FFF2-40B4-BE49-F238E27FC236}">
                    <a16:creationId xmlns:a16="http://schemas.microsoft.com/office/drawing/2014/main" id="{712B1C54-0882-46A4-97FD-5E6D1E6F035D}"/>
                  </a:ext>
                </a:extLst>
              </p:cNvPr>
              <p:cNvSpPr/>
              <p:nvPr/>
            </p:nvSpPr>
            <p:spPr>
              <a:xfrm>
                <a:off x="1374700" y="2796904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Arrange</a:t>
                </a:r>
              </a:p>
            </p:txBody>
          </p:sp>
          <p:sp>
            <p:nvSpPr>
              <p:cNvPr id="58" name="Rectangle 24">
                <a:extLst>
                  <a:ext uri="{FF2B5EF4-FFF2-40B4-BE49-F238E27FC236}">
                    <a16:creationId xmlns:a16="http://schemas.microsoft.com/office/drawing/2014/main" id="{22F8CD63-97BD-4FFF-BEBC-82CF7E792928}"/>
                  </a:ext>
                </a:extLst>
              </p:cNvPr>
              <p:cNvSpPr/>
              <p:nvPr/>
            </p:nvSpPr>
            <p:spPr>
              <a:xfrm>
                <a:off x="1350540" y="3323879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Act</a:t>
                </a:r>
              </a:p>
            </p:txBody>
          </p:sp>
          <p:sp>
            <p:nvSpPr>
              <p:cNvPr id="59" name="Rectangle 25">
                <a:extLst>
                  <a:ext uri="{FF2B5EF4-FFF2-40B4-BE49-F238E27FC236}">
                    <a16:creationId xmlns:a16="http://schemas.microsoft.com/office/drawing/2014/main" id="{AEB81766-96A1-4C8A-A1CB-EB57EF800450}"/>
                  </a:ext>
                </a:extLst>
              </p:cNvPr>
              <p:cNvSpPr/>
              <p:nvPr/>
            </p:nvSpPr>
            <p:spPr>
              <a:xfrm>
                <a:off x="1350540" y="3884708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Assert</a:t>
                </a:r>
              </a:p>
            </p:txBody>
          </p:sp>
        </p:grpSp>
        <p:grpSp>
          <p:nvGrpSpPr>
            <p:cNvPr id="60" name="Group 83">
              <a:extLst>
                <a:ext uri="{FF2B5EF4-FFF2-40B4-BE49-F238E27FC236}">
                  <a16:creationId xmlns:a16="http://schemas.microsoft.com/office/drawing/2014/main" id="{85430D9B-DFDA-4EBA-A2F1-64E3629F17E3}"/>
                </a:ext>
              </a:extLst>
            </p:cNvPr>
            <p:cNvGrpSpPr/>
            <p:nvPr/>
          </p:nvGrpSpPr>
          <p:grpSpPr>
            <a:xfrm>
              <a:off x="2813730" y="3205749"/>
              <a:ext cx="6152444" cy="4412838"/>
              <a:chOff x="3255655" y="1575014"/>
              <a:chExt cx="6152444" cy="4412838"/>
            </a:xfrm>
          </p:grpSpPr>
          <p:sp>
            <p:nvSpPr>
              <p:cNvPr id="61" name="Rounded Rectangle 84">
                <a:extLst>
                  <a:ext uri="{FF2B5EF4-FFF2-40B4-BE49-F238E27FC236}">
                    <a16:creationId xmlns:a16="http://schemas.microsoft.com/office/drawing/2014/main" id="{6773BAE2-59B0-47AC-AC0A-5F36D2960D46}"/>
                  </a:ext>
                </a:extLst>
              </p:cNvPr>
              <p:cNvSpPr/>
              <p:nvPr/>
            </p:nvSpPr>
            <p:spPr>
              <a:xfrm>
                <a:off x="3255655" y="2233942"/>
                <a:ext cx="6152444" cy="3753910"/>
              </a:xfrm>
              <a:prstGeom prst="roundRect">
                <a:avLst/>
              </a:prstGeom>
              <a:noFill/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Oval 87">
                <a:extLst>
                  <a:ext uri="{FF2B5EF4-FFF2-40B4-BE49-F238E27FC236}">
                    <a16:creationId xmlns:a16="http://schemas.microsoft.com/office/drawing/2014/main" id="{07DD443D-26B9-4C8B-8214-CAA196F343BF}"/>
                  </a:ext>
                </a:extLst>
              </p:cNvPr>
              <p:cNvSpPr/>
              <p:nvPr/>
            </p:nvSpPr>
            <p:spPr>
              <a:xfrm>
                <a:off x="4701542" y="2247587"/>
                <a:ext cx="2787807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Business Actions</a:t>
                </a:r>
              </a:p>
            </p:txBody>
          </p:sp>
          <p:sp>
            <p:nvSpPr>
              <p:cNvPr id="65" name="Oval 96">
                <a:extLst>
                  <a:ext uri="{FF2B5EF4-FFF2-40B4-BE49-F238E27FC236}">
                    <a16:creationId xmlns:a16="http://schemas.microsoft.com/office/drawing/2014/main" id="{E84E5460-F147-4702-8EE0-641FDF793C92}"/>
                  </a:ext>
                </a:extLst>
              </p:cNvPr>
              <p:cNvSpPr/>
              <p:nvPr/>
            </p:nvSpPr>
            <p:spPr>
              <a:xfrm>
                <a:off x="4274859" y="1575014"/>
                <a:ext cx="3634150" cy="2001102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489EB9ED-790E-4D1E-93FF-B45D2CEB06FB}"/>
                  </a:ext>
                </a:extLst>
              </p:cNvPr>
              <p:cNvSpPr txBox="1"/>
              <p:nvPr/>
            </p:nvSpPr>
            <p:spPr>
              <a:xfrm>
                <a:off x="4701542" y="1882197"/>
                <a:ext cx="3303319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/>
                  <a:t>Under the hood of a Test</a:t>
                </a:r>
              </a:p>
            </p:txBody>
          </p:sp>
        </p:grpSp>
        <p:grpSp>
          <p:nvGrpSpPr>
            <p:cNvPr id="67" name="Группа 66">
              <a:extLst>
                <a:ext uri="{FF2B5EF4-FFF2-40B4-BE49-F238E27FC236}">
                  <a16:creationId xmlns:a16="http://schemas.microsoft.com/office/drawing/2014/main" id="{325AFC01-875F-4AF5-9F07-27DEA0BBFBDF}"/>
                </a:ext>
              </a:extLst>
            </p:cNvPr>
            <p:cNvGrpSpPr/>
            <p:nvPr/>
          </p:nvGrpSpPr>
          <p:grpSpPr>
            <a:xfrm>
              <a:off x="4913070" y="4517461"/>
              <a:ext cx="1473877" cy="183490"/>
              <a:chOff x="3789859" y="2819515"/>
              <a:chExt cx="1473877" cy="183490"/>
            </a:xfrm>
          </p:grpSpPr>
          <p:sp>
            <p:nvSpPr>
              <p:cNvPr id="68" name="Left Arrow 10">
                <a:extLst>
                  <a:ext uri="{FF2B5EF4-FFF2-40B4-BE49-F238E27FC236}">
                    <a16:creationId xmlns:a16="http://schemas.microsoft.com/office/drawing/2014/main" id="{212267B0-55C7-48E4-9B2C-4F78A9E5560B}"/>
                  </a:ext>
                </a:extLst>
              </p:cNvPr>
              <p:cNvSpPr/>
              <p:nvPr/>
            </p:nvSpPr>
            <p:spPr>
              <a:xfrm>
                <a:off x="3789859" y="2820927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Left Arrow 11">
                <a:extLst>
                  <a:ext uri="{FF2B5EF4-FFF2-40B4-BE49-F238E27FC236}">
                    <a16:creationId xmlns:a16="http://schemas.microsoft.com/office/drawing/2014/main" id="{9C41829F-3871-49E9-90B6-C71A420936AA}"/>
                  </a:ext>
                </a:extLst>
              </p:cNvPr>
              <p:cNvSpPr/>
              <p:nvPr/>
            </p:nvSpPr>
            <p:spPr>
              <a:xfrm rot="10800000">
                <a:off x="4537918" y="2819515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70" name="Straight Arrow Connector 99">
              <a:extLst>
                <a:ext uri="{FF2B5EF4-FFF2-40B4-BE49-F238E27FC236}">
                  <a16:creationId xmlns:a16="http://schemas.microsoft.com/office/drawing/2014/main" id="{FA7CBD12-7F6E-473B-ABC6-9B0B7EC69F9D}"/>
                </a:ext>
              </a:extLst>
            </p:cNvPr>
            <p:cNvCxnSpPr/>
            <p:nvPr/>
          </p:nvCxnSpPr>
          <p:spPr>
            <a:xfrm>
              <a:off x="2257693" y="3531926"/>
              <a:ext cx="2026084" cy="828223"/>
            </a:xfrm>
            <a:prstGeom prst="straightConnector1">
              <a:avLst/>
            </a:prstGeom>
            <a:ln w="28575" cap="flat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arrow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23866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Agile</a:t>
            </a:r>
            <a:r>
              <a:rPr lang="ru-RU" sz="3600" b="1" dirty="0" smtClean="0"/>
              <a:t> </a:t>
            </a:r>
            <a:r>
              <a:rPr lang="en-US" sz="3600" b="1" dirty="0" smtClean="0"/>
              <a:t>– as a</a:t>
            </a:r>
            <a:r>
              <a:rPr lang="en-US" sz="3600" b="1" dirty="0" smtClean="0"/>
              <a:t>nalogy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Kanban</a:t>
            </a:r>
            <a:r>
              <a:rPr lang="en-US" sz="2600" dirty="0" smtClean="0"/>
              <a:t>: late </a:t>
            </a:r>
            <a:r>
              <a:rPr lang="en-US" sz="2600" dirty="0"/>
              <a:t>1940s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Iterative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b="1" dirty="0"/>
              <a:t>incremental</a:t>
            </a:r>
            <a:r>
              <a:rPr lang="en-US" sz="2600" dirty="0"/>
              <a:t> </a:t>
            </a:r>
            <a:r>
              <a:rPr lang="en-US" sz="2600" dirty="0" smtClean="0"/>
              <a:t>software development methods: 1957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Evolutionary</a:t>
            </a:r>
            <a:r>
              <a:rPr lang="en-US" sz="2600" dirty="0" smtClean="0"/>
              <a:t> </a:t>
            </a:r>
            <a:r>
              <a:rPr lang="en-US" sz="2600" dirty="0"/>
              <a:t>project </a:t>
            </a:r>
            <a:r>
              <a:rPr lang="en-US" sz="2600" dirty="0" smtClean="0"/>
              <a:t>management and </a:t>
            </a:r>
            <a:r>
              <a:rPr lang="en-US" sz="2600" b="1" dirty="0"/>
              <a:t>adaptive</a:t>
            </a:r>
            <a:r>
              <a:rPr lang="en-US" sz="2600" dirty="0"/>
              <a:t> software </a:t>
            </a:r>
            <a:r>
              <a:rPr lang="en-US" sz="2600" dirty="0" smtClean="0"/>
              <a:t>development: early 1970s</a:t>
            </a: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Scrum</a:t>
            </a:r>
            <a:r>
              <a:rPr lang="en-US" sz="2600" dirty="0" smtClean="0"/>
              <a:t>: 1986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Agile</a:t>
            </a:r>
            <a:r>
              <a:rPr lang="en-US" sz="2600" dirty="0" smtClean="0"/>
              <a:t>: 2001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600" dirty="0" smtClean="0"/>
              <a:t>«</a:t>
            </a:r>
            <a:r>
              <a:rPr lang="en-US" sz="2600" b="1" dirty="0" err="1" smtClean="0"/>
              <a:t>Mmm</a:t>
            </a:r>
            <a:r>
              <a:rPr lang="en-US" sz="2600" b="1" dirty="0" smtClean="0"/>
              <a:t> Danone</a:t>
            </a:r>
            <a:r>
              <a:rPr lang="ru-RU" sz="2600" dirty="0" smtClean="0"/>
              <a:t>»</a:t>
            </a:r>
            <a:r>
              <a:rPr lang="en-US" sz="2600" dirty="0" smtClean="0"/>
              <a:t> </a:t>
            </a:r>
            <a:r>
              <a:rPr lang="en-US" sz="2600" dirty="0"/>
              <a:t>… </a:t>
            </a:r>
            <a:r>
              <a:rPr lang="en-US" sz="2600" dirty="0" smtClean="0"/>
              <a:t>Frederic </a:t>
            </a:r>
            <a:r>
              <a:rPr lang="en-US" sz="2600" dirty="0" err="1" smtClean="0"/>
              <a:t>Beigbeder</a:t>
            </a:r>
            <a:r>
              <a:rPr lang="en-US" sz="2600" dirty="0" smtClean="0"/>
              <a:t> “99F”</a:t>
            </a:r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  <a:p>
            <a:pPr marL="457200" indent="-457200">
              <a:buFont typeface="+mj-lt"/>
              <a:buAutoNum type="arabicPeriod"/>
            </a:pPr>
            <a:r>
              <a:rPr lang="en-US" sz="2600" dirty="0"/>
              <a:t>We </a:t>
            </a:r>
            <a:r>
              <a:rPr lang="en-US" sz="2600" b="1" dirty="0"/>
              <a:t>sell BDD </a:t>
            </a:r>
            <a:r>
              <a:rPr lang="en-US" sz="2600" dirty="0"/>
              <a:t>to the customer and IT management and tech specialists, who implement </a:t>
            </a:r>
            <a:r>
              <a:rPr lang="en-US" sz="2600" dirty="0" smtClean="0"/>
              <a:t>it</a:t>
            </a:r>
            <a:endParaRPr lang="en-US" sz="2600" dirty="0"/>
          </a:p>
        </p:txBody>
      </p:sp>
      <p:pic>
        <p:nvPicPr>
          <p:cNvPr id="1026" name="Picture 2" descr="ÐÐ°ÑÑÐ¸Ð½ÐºÐ¸ Ð¿Ð¾ Ð·Ð°Ð¿ÑÐ¾ÑÑ analog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442" y="3083273"/>
            <a:ext cx="3077558" cy="204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9282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Test &amp; 3A </a:t>
            </a:r>
            <a:r>
              <a:rPr lang="en-US" sz="3600" b="1" dirty="0" smtClean="0"/>
              <a:t>Rule - </a:t>
            </a:r>
            <a:r>
              <a:rPr lang="en-US" sz="3600" dirty="0" smtClean="0"/>
              <a:t>Assert</a:t>
            </a:r>
            <a:endParaRPr lang="en-US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53" name="Group 21">
            <a:extLst>
              <a:ext uri="{FF2B5EF4-FFF2-40B4-BE49-F238E27FC236}">
                <a16:creationId xmlns:a16="http://schemas.microsoft.com/office/drawing/2014/main" id="{78781C70-95AE-47E2-8C56-0E5C6A957E60}"/>
              </a:ext>
            </a:extLst>
          </p:cNvPr>
          <p:cNvGrpSpPr/>
          <p:nvPr/>
        </p:nvGrpSpPr>
        <p:grpSpPr>
          <a:xfrm>
            <a:off x="302239" y="3077653"/>
            <a:ext cx="2077156" cy="2596912"/>
            <a:chOff x="913128" y="1670912"/>
            <a:chExt cx="2077156" cy="2596912"/>
          </a:xfrm>
        </p:grpSpPr>
        <p:sp>
          <p:nvSpPr>
            <p:cNvPr id="54" name="Oval 18">
              <a:extLst>
                <a:ext uri="{FF2B5EF4-FFF2-40B4-BE49-F238E27FC236}">
                  <a16:creationId xmlns:a16="http://schemas.microsoft.com/office/drawing/2014/main" id="{473C433E-BEA5-4126-9E1C-E72AFCEE6312}"/>
                </a:ext>
              </a:extLst>
            </p:cNvPr>
            <p:cNvSpPr/>
            <p:nvPr/>
          </p:nvSpPr>
          <p:spPr>
            <a:xfrm>
              <a:off x="913128" y="1670912"/>
              <a:ext cx="2077156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55" name="Left Arrow 19">
              <a:extLst>
                <a:ext uri="{FF2B5EF4-FFF2-40B4-BE49-F238E27FC236}">
                  <a16:creationId xmlns:a16="http://schemas.microsoft.com/office/drawing/2014/main" id="{E33883FB-ECE4-4CE6-8FC7-EA4EEAF39A0D}"/>
                </a:ext>
              </a:extLst>
            </p:cNvPr>
            <p:cNvSpPr/>
            <p:nvPr/>
          </p:nvSpPr>
          <p:spPr>
            <a:xfrm>
              <a:off x="1248545" y="2306114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Left Arrow 20">
              <a:extLst>
                <a:ext uri="{FF2B5EF4-FFF2-40B4-BE49-F238E27FC236}">
                  <a16:creationId xmlns:a16="http://schemas.microsoft.com/office/drawing/2014/main" id="{3630B549-1FE1-426D-875D-919EEF13448E}"/>
                </a:ext>
              </a:extLst>
            </p:cNvPr>
            <p:cNvSpPr/>
            <p:nvPr/>
          </p:nvSpPr>
          <p:spPr>
            <a:xfrm rot="10800000">
              <a:off x="1989291" y="2304702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7" name="Rectangle 22">
              <a:extLst>
                <a:ext uri="{FF2B5EF4-FFF2-40B4-BE49-F238E27FC236}">
                  <a16:creationId xmlns:a16="http://schemas.microsoft.com/office/drawing/2014/main" id="{AAD171A4-ACF9-4F9A-B2A0-2E1C65C91253}"/>
                </a:ext>
              </a:extLst>
            </p:cNvPr>
            <p:cNvSpPr/>
            <p:nvPr/>
          </p:nvSpPr>
          <p:spPr>
            <a:xfrm>
              <a:off x="1374700" y="2796904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Arrange</a:t>
              </a:r>
            </a:p>
          </p:txBody>
        </p:sp>
        <p:sp>
          <p:nvSpPr>
            <p:cNvPr id="58" name="Rectangle 24">
              <a:extLst>
                <a:ext uri="{FF2B5EF4-FFF2-40B4-BE49-F238E27FC236}">
                  <a16:creationId xmlns:a16="http://schemas.microsoft.com/office/drawing/2014/main" id="{2F366E77-02DE-40B5-A01E-D0F3DC5D17F4}"/>
                </a:ext>
              </a:extLst>
            </p:cNvPr>
            <p:cNvSpPr/>
            <p:nvPr/>
          </p:nvSpPr>
          <p:spPr>
            <a:xfrm>
              <a:off x="1350540" y="3323879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Act</a:t>
              </a:r>
            </a:p>
          </p:txBody>
        </p:sp>
        <p:sp>
          <p:nvSpPr>
            <p:cNvPr id="59" name="Rectangle 25">
              <a:extLst>
                <a:ext uri="{FF2B5EF4-FFF2-40B4-BE49-F238E27FC236}">
                  <a16:creationId xmlns:a16="http://schemas.microsoft.com/office/drawing/2014/main" id="{EB7166D4-4590-42FF-B02E-7B3FABA7C2EC}"/>
                </a:ext>
              </a:extLst>
            </p:cNvPr>
            <p:cNvSpPr/>
            <p:nvPr/>
          </p:nvSpPr>
          <p:spPr>
            <a:xfrm>
              <a:off x="1350540" y="3884708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</a:t>
              </a:r>
            </a:p>
          </p:txBody>
        </p:sp>
      </p:grpSp>
      <p:grpSp>
        <p:nvGrpSpPr>
          <p:cNvPr id="60" name="Group 83">
            <a:extLst>
              <a:ext uri="{FF2B5EF4-FFF2-40B4-BE49-F238E27FC236}">
                <a16:creationId xmlns:a16="http://schemas.microsoft.com/office/drawing/2014/main" id="{6446E41D-D3FC-408A-8E89-8CB0FCD102D6}"/>
              </a:ext>
            </a:extLst>
          </p:cNvPr>
          <p:cNvGrpSpPr/>
          <p:nvPr/>
        </p:nvGrpSpPr>
        <p:grpSpPr>
          <a:xfrm>
            <a:off x="3455558" y="1818439"/>
            <a:ext cx="3634150" cy="2001102"/>
            <a:chOff x="4274859" y="1575014"/>
            <a:chExt cx="3634150" cy="2001102"/>
          </a:xfrm>
        </p:grpSpPr>
        <p:sp>
          <p:nvSpPr>
            <p:cNvPr id="62" name="Oval 87">
              <a:extLst>
                <a:ext uri="{FF2B5EF4-FFF2-40B4-BE49-F238E27FC236}">
                  <a16:creationId xmlns:a16="http://schemas.microsoft.com/office/drawing/2014/main" id="{682B8962-4B6E-453D-A6D9-0447015A4223}"/>
                </a:ext>
              </a:extLst>
            </p:cNvPr>
            <p:cNvSpPr/>
            <p:nvPr/>
          </p:nvSpPr>
          <p:spPr>
            <a:xfrm>
              <a:off x="4701542" y="2247587"/>
              <a:ext cx="2787807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 Engine</a:t>
              </a:r>
            </a:p>
          </p:txBody>
        </p:sp>
        <p:sp>
          <p:nvSpPr>
            <p:cNvPr id="63" name="Oval 96">
              <a:extLst>
                <a:ext uri="{FF2B5EF4-FFF2-40B4-BE49-F238E27FC236}">
                  <a16:creationId xmlns:a16="http://schemas.microsoft.com/office/drawing/2014/main" id="{477C7B1B-BEBF-4F5E-89F2-AE87CD0DC031}"/>
                </a:ext>
              </a:extLst>
            </p:cNvPr>
            <p:cNvSpPr/>
            <p:nvPr/>
          </p:nvSpPr>
          <p:spPr>
            <a:xfrm>
              <a:off x="4274859" y="1575014"/>
              <a:ext cx="3634150" cy="2001102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147D2CD-FBFC-4B17-8085-428A250A797D}"/>
                </a:ext>
              </a:extLst>
            </p:cNvPr>
            <p:cNvSpPr txBox="1"/>
            <p:nvPr/>
          </p:nvSpPr>
          <p:spPr>
            <a:xfrm>
              <a:off x="4440274" y="1814362"/>
              <a:ext cx="3303319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 Runner</a:t>
              </a:r>
            </a:p>
          </p:txBody>
        </p:sp>
      </p:grpSp>
      <p:cxnSp>
        <p:nvCxnSpPr>
          <p:cNvPr id="65" name="Straight Arrow Connector 99">
            <a:extLst>
              <a:ext uri="{FF2B5EF4-FFF2-40B4-BE49-F238E27FC236}">
                <a16:creationId xmlns:a16="http://schemas.microsoft.com/office/drawing/2014/main" id="{07C62B74-2A5A-4CD7-A6DB-F96DE256BD0A}"/>
              </a:ext>
            </a:extLst>
          </p:cNvPr>
          <p:cNvCxnSpPr>
            <a:cxnSpLocks/>
            <a:stCxn id="59" idx="3"/>
            <a:endCxn id="62" idx="2"/>
          </p:cNvCxnSpPr>
          <p:nvPr/>
        </p:nvCxnSpPr>
        <p:spPr>
          <a:xfrm flipV="1">
            <a:off x="1893663" y="2982079"/>
            <a:ext cx="1988578" cy="250092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6" name="Group 6">
            <a:extLst>
              <a:ext uri="{FF2B5EF4-FFF2-40B4-BE49-F238E27FC236}">
                <a16:creationId xmlns:a16="http://schemas.microsoft.com/office/drawing/2014/main" id="{7BC72749-F61A-4F36-9A10-B574EBF86904}"/>
              </a:ext>
            </a:extLst>
          </p:cNvPr>
          <p:cNvGrpSpPr/>
          <p:nvPr/>
        </p:nvGrpSpPr>
        <p:grpSpPr>
          <a:xfrm>
            <a:off x="5640090" y="3674432"/>
            <a:ext cx="3785195" cy="3183568"/>
            <a:chOff x="7079752" y="1952393"/>
            <a:chExt cx="4426448" cy="3534007"/>
          </a:xfrm>
        </p:grpSpPr>
        <p:sp>
          <p:nvSpPr>
            <p:cNvPr id="67" name="Oval 28">
              <a:extLst>
                <a:ext uri="{FF2B5EF4-FFF2-40B4-BE49-F238E27FC236}">
                  <a16:creationId xmlns:a16="http://schemas.microsoft.com/office/drawing/2014/main" id="{3B09EBF3-AB9E-471E-AFAC-F029113BAD83}"/>
                </a:ext>
              </a:extLst>
            </p:cNvPr>
            <p:cNvSpPr/>
            <p:nvPr/>
          </p:nvSpPr>
          <p:spPr>
            <a:xfrm>
              <a:off x="7456432" y="3984487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Selenium Wrapper</a:t>
              </a:r>
            </a:p>
          </p:txBody>
        </p:sp>
        <p:sp>
          <p:nvSpPr>
            <p:cNvPr id="68" name="Oval 29">
              <a:extLst>
                <a:ext uri="{FF2B5EF4-FFF2-40B4-BE49-F238E27FC236}">
                  <a16:creationId xmlns:a16="http://schemas.microsoft.com/office/drawing/2014/main" id="{CA1291FA-2421-4D69-AAFF-CCF92016BCDD}"/>
                </a:ext>
              </a:extLst>
            </p:cNvPr>
            <p:cNvSpPr/>
            <p:nvPr/>
          </p:nvSpPr>
          <p:spPr>
            <a:xfrm>
              <a:off x="7433855" y="2703089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Selenium Helper</a:t>
              </a:r>
            </a:p>
          </p:txBody>
        </p:sp>
        <p:sp>
          <p:nvSpPr>
            <p:cNvPr id="69" name="Down Arrow 30">
              <a:extLst>
                <a:ext uri="{FF2B5EF4-FFF2-40B4-BE49-F238E27FC236}">
                  <a16:creationId xmlns:a16="http://schemas.microsoft.com/office/drawing/2014/main" id="{99C36A69-2CE5-4B8C-AA8D-67CA7B95BF7C}"/>
                </a:ext>
              </a:extLst>
            </p:cNvPr>
            <p:cNvSpPr/>
            <p:nvPr/>
          </p:nvSpPr>
          <p:spPr>
            <a:xfrm>
              <a:off x="9253371" y="3683762"/>
              <a:ext cx="148165" cy="30480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0" name="Left Arrow 32">
              <a:extLst>
                <a:ext uri="{FF2B5EF4-FFF2-40B4-BE49-F238E27FC236}">
                  <a16:creationId xmlns:a16="http://schemas.microsoft.com/office/drawing/2014/main" id="{EA476A7C-4FE8-4CD7-B87B-AF4D7EB06F18}"/>
                </a:ext>
              </a:extLst>
            </p:cNvPr>
            <p:cNvSpPr/>
            <p:nvPr/>
          </p:nvSpPr>
          <p:spPr>
            <a:xfrm>
              <a:off x="8595286" y="3408486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1" name="Left Arrow 33">
              <a:extLst>
                <a:ext uri="{FF2B5EF4-FFF2-40B4-BE49-F238E27FC236}">
                  <a16:creationId xmlns:a16="http://schemas.microsoft.com/office/drawing/2014/main" id="{0086349D-C2BD-4AFA-9BB1-8A4D9EC4C626}"/>
                </a:ext>
              </a:extLst>
            </p:cNvPr>
            <p:cNvSpPr/>
            <p:nvPr/>
          </p:nvSpPr>
          <p:spPr>
            <a:xfrm rot="10800000">
              <a:off x="9347321" y="3407074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2" name="Left Arrow 34">
              <a:extLst>
                <a:ext uri="{FF2B5EF4-FFF2-40B4-BE49-F238E27FC236}">
                  <a16:creationId xmlns:a16="http://schemas.microsoft.com/office/drawing/2014/main" id="{A1F1BFA0-A2C3-4153-8B17-D633D5AF762A}"/>
                </a:ext>
              </a:extLst>
            </p:cNvPr>
            <p:cNvSpPr/>
            <p:nvPr/>
          </p:nvSpPr>
          <p:spPr>
            <a:xfrm>
              <a:off x="8621503" y="4735951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3" name="Left Arrow 35">
              <a:extLst>
                <a:ext uri="{FF2B5EF4-FFF2-40B4-BE49-F238E27FC236}">
                  <a16:creationId xmlns:a16="http://schemas.microsoft.com/office/drawing/2014/main" id="{D725E4C8-2F92-4020-A35E-BF836591A22E}"/>
                </a:ext>
              </a:extLst>
            </p:cNvPr>
            <p:cNvSpPr/>
            <p:nvPr/>
          </p:nvSpPr>
          <p:spPr>
            <a:xfrm rot="10800000">
              <a:off x="9362249" y="4734539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74" name="Oval 38">
              <a:extLst>
                <a:ext uri="{FF2B5EF4-FFF2-40B4-BE49-F238E27FC236}">
                  <a16:creationId xmlns:a16="http://schemas.microsoft.com/office/drawing/2014/main" id="{C50C0C9F-073F-4EA0-89B6-F2B03559451D}"/>
                </a:ext>
              </a:extLst>
            </p:cNvPr>
            <p:cNvSpPr/>
            <p:nvPr/>
          </p:nvSpPr>
          <p:spPr>
            <a:xfrm>
              <a:off x="7079752" y="1952393"/>
              <a:ext cx="4426448" cy="3534007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81E1A088-B919-474F-B67A-19003D5E5EB3}"/>
                </a:ext>
              </a:extLst>
            </p:cNvPr>
            <p:cNvSpPr txBox="1"/>
            <p:nvPr/>
          </p:nvSpPr>
          <p:spPr>
            <a:xfrm>
              <a:off x="7661795" y="2259576"/>
              <a:ext cx="3303319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UI Engine</a:t>
              </a:r>
            </a:p>
          </p:txBody>
        </p:sp>
      </p:grpSp>
      <p:cxnSp>
        <p:nvCxnSpPr>
          <p:cNvPr id="76" name="Straight Arrow Connector 8">
            <a:extLst>
              <a:ext uri="{FF2B5EF4-FFF2-40B4-BE49-F238E27FC236}">
                <a16:creationId xmlns:a16="http://schemas.microsoft.com/office/drawing/2014/main" id="{341B6B50-D478-4B9C-A60B-45469DB7DF01}"/>
              </a:ext>
            </a:extLst>
          </p:cNvPr>
          <p:cNvCxnSpPr>
            <a:cxnSpLocks/>
            <a:stCxn id="59" idx="3"/>
            <a:endCxn id="68" idx="2"/>
          </p:cNvCxnSpPr>
          <p:nvPr/>
        </p:nvCxnSpPr>
        <p:spPr>
          <a:xfrm flipV="1">
            <a:off x="1893663" y="4793060"/>
            <a:ext cx="4049232" cy="68994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7" name="Straight Arrow Connector 47">
            <a:extLst>
              <a:ext uri="{FF2B5EF4-FFF2-40B4-BE49-F238E27FC236}">
                <a16:creationId xmlns:a16="http://schemas.microsoft.com/office/drawing/2014/main" id="{7F50A7CE-B17B-4454-9AFD-A305E4B76316}"/>
              </a:ext>
            </a:extLst>
          </p:cNvPr>
          <p:cNvCxnSpPr>
            <a:cxnSpLocks/>
            <a:stCxn id="59" idx="3"/>
            <a:endCxn id="67" idx="2"/>
          </p:cNvCxnSpPr>
          <p:nvPr/>
        </p:nvCxnSpPr>
        <p:spPr>
          <a:xfrm>
            <a:off x="1893663" y="5483007"/>
            <a:ext cx="4068538" cy="464385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8" name="Curved Connector 15">
            <a:extLst>
              <a:ext uri="{FF2B5EF4-FFF2-40B4-BE49-F238E27FC236}">
                <a16:creationId xmlns:a16="http://schemas.microsoft.com/office/drawing/2014/main" id="{DFE1C951-2F67-45BB-B741-6DA550259E3C}"/>
              </a:ext>
            </a:extLst>
          </p:cNvPr>
          <p:cNvCxnSpPr>
            <a:cxnSpLocks/>
            <a:stCxn id="67" idx="5"/>
            <a:endCxn id="62" idx="6"/>
          </p:cNvCxnSpPr>
          <p:nvPr/>
        </p:nvCxnSpPr>
        <p:spPr>
          <a:xfrm rot="5400000" flipH="1">
            <a:off x="6048987" y="3603140"/>
            <a:ext cx="3278116" cy="2035994"/>
          </a:xfrm>
          <a:prstGeom prst="curvedConnector4">
            <a:avLst>
              <a:gd name="adj1" fmla="val -2403"/>
              <a:gd name="adj2" fmla="val -66786"/>
            </a:avLst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9" name="Curved Connector 52">
            <a:extLst>
              <a:ext uri="{FF2B5EF4-FFF2-40B4-BE49-F238E27FC236}">
                <a16:creationId xmlns:a16="http://schemas.microsoft.com/office/drawing/2014/main" id="{1CDC2D15-E2DE-4F8D-A843-1E4771F7CE98}"/>
              </a:ext>
            </a:extLst>
          </p:cNvPr>
          <p:cNvCxnSpPr>
            <a:cxnSpLocks/>
            <a:stCxn id="68" idx="6"/>
          </p:cNvCxnSpPr>
          <p:nvPr/>
        </p:nvCxnSpPr>
        <p:spPr>
          <a:xfrm flipH="1" flipV="1">
            <a:off x="6670049" y="2982080"/>
            <a:ext cx="2487456" cy="1810980"/>
          </a:xfrm>
          <a:prstGeom prst="curvedConnector3">
            <a:avLst>
              <a:gd name="adj1" fmla="val -17359"/>
            </a:avLst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577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033" y="170938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+mn-lt"/>
              </a:rPr>
              <a:t>Test &amp; 3A </a:t>
            </a:r>
            <a:r>
              <a:rPr lang="en-US" sz="3600" dirty="0" smtClean="0">
                <a:latin typeface="+mn-lt"/>
              </a:rPr>
              <a:t>Rule: Arrange</a:t>
            </a:r>
            <a:r>
              <a:rPr lang="en-US" sz="3600" dirty="0">
                <a:latin typeface="+mn-lt"/>
              </a:rPr>
              <a:t>, Act, </a:t>
            </a:r>
            <a:r>
              <a:rPr lang="en-US" sz="3600" dirty="0" smtClean="0">
                <a:latin typeface="+mn-lt"/>
              </a:rPr>
              <a:t>Assert</a:t>
            </a:r>
            <a:endParaRPr lang="en-US" sz="36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28" name="Group 83">
            <a:extLst>
              <a:ext uri="{FF2B5EF4-FFF2-40B4-BE49-F238E27FC236}">
                <a16:creationId xmlns:a16="http://schemas.microsoft.com/office/drawing/2014/main" id="{E867029D-7B0C-4AA3-97C3-7DE3D919A173}"/>
              </a:ext>
            </a:extLst>
          </p:cNvPr>
          <p:cNvGrpSpPr/>
          <p:nvPr/>
        </p:nvGrpSpPr>
        <p:grpSpPr>
          <a:xfrm>
            <a:off x="7433223" y="1474459"/>
            <a:ext cx="6152444" cy="4412838"/>
            <a:chOff x="3255655" y="1575014"/>
            <a:chExt cx="6152444" cy="4412838"/>
          </a:xfrm>
        </p:grpSpPr>
        <p:sp>
          <p:nvSpPr>
            <p:cNvPr id="52" name="Rounded Rectangle 84">
              <a:extLst>
                <a:ext uri="{FF2B5EF4-FFF2-40B4-BE49-F238E27FC236}">
                  <a16:creationId xmlns:a16="http://schemas.microsoft.com/office/drawing/2014/main" id="{4AB6E9C8-C16C-4FD4-9A49-C8F9066F7B20}"/>
                </a:ext>
              </a:extLst>
            </p:cNvPr>
            <p:cNvSpPr/>
            <p:nvPr/>
          </p:nvSpPr>
          <p:spPr>
            <a:xfrm>
              <a:off x="3255655" y="2233942"/>
              <a:ext cx="6152444" cy="3753910"/>
            </a:xfrm>
            <a:prstGeom prst="round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3" name="Oval 87">
              <a:extLst>
                <a:ext uri="{FF2B5EF4-FFF2-40B4-BE49-F238E27FC236}">
                  <a16:creationId xmlns:a16="http://schemas.microsoft.com/office/drawing/2014/main" id="{72083C41-11DC-466A-96D7-1FCED5229CEF}"/>
                </a:ext>
              </a:extLst>
            </p:cNvPr>
            <p:cNvSpPr/>
            <p:nvPr/>
          </p:nvSpPr>
          <p:spPr>
            <a:xfrm>
              <a:off x="4701542" y="2247587"/>
              <a:ext cx="2787807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Business Actions</a:t>
              </a:r>
            </a:p>
          </p:txBody>
        </p:sp>
        <p:sp>
          <p:nvSpPr>
            <p:cNvPr id="54" name="Left Arrow 90">
              <a:extLst>
                <a:ext uri="{FF2B5EF4-FFF2-40B4-BE49-F238E27FC236}">
                  <a16:creationId xmlns:a16="http://schemas.microsoft.com/office/drawing/2014/main" id="{6C200C70-8374-40C6-8C3E-8BDBF7C5D88F}"/>
                </a:ext>
              </a:extLst>
            </p:cNvPr>
            <p:cNvSpPr/>
            <p:nvPr/>
          </p:nvSpPr>
          <p:spPr>
            <a:xfrm>
              <a:off x="5399583" y="2952984"/>
              <a:ext cx="725818" cy="182078"/>
            </a:xfrm>
            <a:prstGeom prst="lef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5" name="Left Arrow 91">
              <a:extLst>
                <a:ext uri="{FF2B5EF4-FFF2-40B4-BE49-F238E27FC236}">
                  <a16:creationId xmlns:a16="http://schemas.microsoft.com/office/drawing/2014/main" id="{3FF9497F-8714-408A-820F-9190BC0B8A8A}"/>
                </a:ext>
              </a:extLst>
            </p:cNvPr>
            <p:cNvSpPr/>
            <p:nvPr/>
          </p:nvSpPr>
          <p:spPr>
            <a:xfrm rot="10800000">
              <a:off x="6151618" y="2951572"/>
              <a:ext cx="725818" cy="182078"/>
            </a:xfrm>
            <a:prstGeom prst="leftArrow">
              <a:avLst/>
            </a:prstGeom>
            <a:solidFill>
              <a:srgbClr val="C0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56" name="Oval 96">
              <a:extLst>
                <a:ext uri="{FF2B5EF4-FFF2-40B4-BE49-F238E27FC236}">
                  <a16:creationId xmlns:a16="http://schemas.microsoft.com/office/drawing/2014/main" id="{59302916-B7B9-4ABA-BF36-506DD6AAF83B}"/>
                </a:ext>
              </a:extLst>
            </p:cNvPr>
            <p:cNvSpPr/>
            <p:nvPr/>
          </p:nvSpPr>
          <p:spPr>
            <a:xfrm>
              <a:off x="4274859" y="1575014"/>
              <a:ext cx="3634150" cy="2001102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9F51AE2B-9BC4-44F3-A2F0-3E7DE6425091}"/>
                </a:ext>
              </a:extLst>
            </p:cNvPr>
            <p:cNvSpPr txBox="1"/>
            <p:nvPr/>
          </p:nvSpPr>
          <p:spPr>
            <a:xfrm>
              <a:off x="4701542" y="1882197"/>
              <a:ext cx="3303319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/>
                <a:t>Under the hood of a Test</a:t>
              </a:r>
            </a:p>
          </p:txBody>
        </p:sp>
      </p:grpSp>
      <p:grpSp>
        <p:nvGrpSpPr>
          <p:cNvPr id="58" name="Group 21">
            <a:extLst>
              <a:ext uri="{FF2B5EF4-FFF2-40B4-BE49-F238E27FC236}">
                <a16:creationId xmlns:a16="http://schemas.microsoft.com/office/drawing/2014/main" id="{5CB429D6-EC18-4F85-9F56-26891B5C2E39}"/>
              </a:ext>
            </a:extLst>
          </p:cNvPr>
          <p:cNvGrpSpPr/>
          <p:nvPr/>
        </p:nvGrpSpPr>
        <p:grpSpPr>
          <a:xfrm>
            <a:off x="6071252" y="1291052"/>
            <a:ext cx="2077156" cy="2596912"/>
            <a:chOff x="913128" y="1670912"/>
            <a:chExt cx="2077156" cy="2596912"/>
          </a:xfrm>
        </p:grpSpPr>
        <p:sp>
          <p:nvSpPr>
            <p:cNvPr id="59" name="Oval 18">
              <a:extLst>
                <a:ext uri="{FF2B5EF4-FFF2-40B4-BE49-F238E27FC236}">
                  <a16:creationId xmlns:a16="http://schemas.microsoft.com/office/drawing/2014/main" id="{F333E5CD-9314-4C3A-9E7D-0D62F84D245D}"/>
                </a:ext>
              </a:extLst>
            </p:cNvPr>
            <p:cNvSpPr/>
            <p:nvPr/>
          </p:nvSpPr>
          <p:spPr>
            <a:xfrm>
              <a:off x="913128" y="1670912"/>
              <a:ext cx="2077156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60" name="Left Arrow 19">
              <a:extLst>
                <a:ext uri="{FF2B5EF4-FFF2-40B4-BE49-F238E27FC236}">
                  <a16:creationId xmlns:a16="http://schemas.microsoft.com/office/drawing/2014/main" id="{C63E0D28-4A0C-43A1-AFDC-17E475F9AB7B}"/>
                </a:ext>
              </a:extLst>
            </p:cNvPr>
            <p:cNvSpPr/>
            <p:nvPr/>
          </p:nvSpPr>
          <p:spPr>
            <a:xfrm>
              <a:off x="1248545" y="2306114"/>
              <a:ext cx="725818" cy="182078"/>
            </a:xfrm>
            <a:prstGeom prst="leftArrow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1" name="Left Arrow 20">
              <a:extLst>
                <a:ext uri="{FF2B5EF4-FFF2-40B4-BE49-F238E27FC236}">
                  <a16:creationId xmlns:a16="http://schemas.microsoft.com/office/drawing/2014/main" id="{20BD488A-36F9-429E-98DB-05A59429E7A2}"/>
                </a:ext>
              </a:extLst>
            </p:cNvPr>
            <p:cNvSpPr/>
            <p:nvPr/>
          </p:nvSpPr>
          <p:spPr>
            <a:xfrm rot="10800000">
              <a:off x="1989291" y="2304702"/>
              <a:ext cx="725818" cy="182078"/>
            </a:xfrm>
            <a:prstGeom prst="leftArrow">
              <a:avLst/>
            </a:prstGeom>
            <a:solidFill>
              <a:schemeClr val="accent6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62" name="Rectangle 22">
              <a:extLst>
                <a:ext uri="{FF2B5EF4-FFF2-40B4-BE49-F238E27FC236}">
                  <a16:creationId xmlns:a16="http://schemas.microsoft.com/office/drawing/2014/main" id="{3580B89C-C01F-42D9-8B77-3B0A796B2F9A}"/>
                </a:ext>
              </a:extLst>
            </p:cNvPr>
            <p:cNvSpPr/>
            <p:nvPr/>
          </p:nvSpPr>
          <p:spPr>
            <a:xfrm>
              <a:off x="1374700" y="2796904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Arrange</a:t>
              </a:r>
            </a:p>
          </p:txBody>
        </p:sp>
        <p:sp>
          <p:nvSpPr>
            <p:cNvPr id="63" name="Rectangle 24">
              <a:extLst>
                <a:ext uri="{FF2B5EF4-FFF2-40B4-BE49-F238E27FC236}">
                  <a16:creationId xmlns:a16="http://schemas.microsoft.com/office/drawing/2014/main" id="{BE7B1D63-5ABA-441A-ADC2-262677103545}"/>
                </a:ext>
              </a:extLst>
            </p:cNvPr>
            <p:cNvSpPr/>
            <p:nvPr/>
          </p:nvSpPr>
          <p:spPr>
            <a:xfrm>
              <a:off x="1350540" y="3323879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Act</a:t>
              </a:r>
            </a:p>
          </p:txBody>
        </p:sp>
        <p:sp>
          <p:nvSpPr>
            <p:cNvPr id="64" name="Rectangle 25">
              <a:extLst>
                <a:ext uri="{FF2B5EF4-FFF2-40B4-BE49-F238E27FC236}">
                  <a16:creationId xmlns:a16="http://schemas.microsoft.com/office/drawing/2014/main" id="{B9C62BA2-057F-4B9B-B416-EFCE193386FB}"/>
                </a:ext>
              </a:extLst>
            </p:cNvPr>
            <p:cNvSpPr/>
            <p:nvPr/>
          </p:nvSpPr>
          <p:spPr>
            <a:xfrm>
              <a:off x="1350540" y="3884708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</a:t>
              </a:r>
            </a:p>
          </p:txBody>
        </p:sp>
      </p:grpSp>
      <p:grpSp>
        <p:nvGrpSpPr>
          <p:cNvPr id="65" name="Group 47">
            <a:extLst>
              <a:ext uri="{FF2B5EF4-FFF2-40B4-BE49-F238E27FC236}">
                <a16:creationId xmlns:a16="http://schemas.microsoft.com/office/drawing/2014/main" id="{1BD1D781-6260-4381-AC6C-45F6D690FD91}"/>
              </a:ext>
            </a:extLst>
          </p:cNvPr>
          <p:cNvGrpSpPr/>
          <p:nvPr/>
        </p:nvGrpSpPr>
        <p:grpSpPr>
          <a:xfrm>
            <a:off x="3007636" y="1454892"/>
            <a:ext cx="2159166" cy="4794245"/>
            <a:chOff x="195798" y="1445433"/>
            <a:chExt cx="2159166" cy="4794245"/>
          </a:xfrm>
        </p:grpSpPr>
        <p:grpSp>
          <p:nvGrpSpPr>
            <p:cNvPr id="66" name="Group 23">
              <a:extLst>
                <a:ext uri="{FF2B5EF4-FFF2-40B4-BE49-F238E27FC236}">
                  <a16:creationId xmlns:a16="http://schemas.microsoft.com/office/drawing/2014/main" id="{4C87D4E5-0646-48DB-9122-BC9C6C282D39}"/>
                </a:ext>
              </a:extLst>
            </p:cNvPr>
            <p:cNvGrpSpPr/>
            <p:nvPr/>
          </p:nvGrpSpPr>
          <p:grpSpPr>
            <a:xfrm>
              <a:off x="266519" y="1445433"/>
              <a:ext cx="2088445" cy="982133"/>
              <a:chOff x="869244" y="1815047"/>
              <a:chExt cx="2088445" cy="982133"/>
            </a:xfrm>
          </p:grpSpPr>
          <p:sp>
            <p:nvSpPr>
              <p:cNvPr id="80" name="Oval 26">
                <a:extLst>
                  <a:ext uri="{FF2B5EF4-FFF2-40B4-BE49-F238E27FC236}">
                    <a16:creationId xmlns:a16="http://schemas.microsoft.com/office/drawing/2014/main" id="{CC622134-EFFB-4EB0-97B6-879526C299CD}"/>
                  </a:ext>
                </a:extLst>
              </p:cNvPr>
              <p:cNvSpPr/>
              <p:nvPr/>
            </p:nvSpPr>
            <p:spPr>
              <a:xfrm>
                <a:off x="869244" y="1815047"/>
                <a:ext cx="2088445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DB Engine</a:t>
                </a:r>
              </a:p>
            </p:txBody>
          </p:sp>
          <p:sp>
            <p:nvSpPr>
              <p:cNvPr id="81" name="Left Arrow 32">
                <a:extLst>
                  <a:ext uri="{FF2B5EF4-FFF2-40B4-BE49-F238E27FC236}">
                    <a16:creationId xmlns:a16="http://schemas.microsoft.com/office/drawing/2014/main" id="{3B82294B-CCB7-41C3-A320-03557D9ECD06}"/>
                  </a:ext>
                </a:extLst>
              </p:cNvPr>
              <p:cNvSpPr/>
              <p:nvPr/>
            </p:nvSpPr>
            <p:spPr>
              <a:xfrm>
                <a:off x="1200727" y="2516127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Left Arrow 33">
                <a:extLst>
                  <a:ext uri="{FF2B5EF4-FFF2-40B4-BE49-F238E27FC236}">
                    <a16:creationId xmlns:a16="http://schemas.microsoft.com/office/drawing/2014/main" id="{DCC32EFD-59A8-49F5-82BD-7FE365357DAB}"/>
                  </a:ext>
                </a:extLst>
              </p:cNvPr>
              <p:cNvSpPr/>
              <p:nvPr/>
            </p:nvSpPr>
            <p:spPr>
              <a:xfrm rot="10800000">
                <a:off x="1952762" y="2514715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7" name="Group 43">
              <a:extLst>
                <a:ext uri="{FF2B5EF4-FFF2-40B4-BE49-F238E27FC236}">
                  <a16:creationId xmlns:a16="http://schemas.microsoft.com/office/drawing/2014/main" id="{3F3C7BCD-02BC-45D9-AD67-F6DC4C588337}"/>
                </a:ext>
              </a:extLst>
            </p:cNvPr>
            <p:cNvGrpSpPr/>
            <p:nvPr/>
          </p:nvGrpSpPr>
          <p:grpSpPr>
            <a:xfrm>
              <a:off x="235092" y="2682675"/>
              <a:ext cx="2088445" cy="982133"/>
              <a:chOff x="869244" y="3047862"/>
              <a:chExt cx="2088445" cy="982133"/>
            </a:xfrm>
          </p:grpSpPr>
          <p:sp>
            <p:nvSpPr>
              <p:cNvPr id="77" name="Oval 34">
                <a:extLst>
                  <a:ext uri="{FF2B5EF4-FFF2-40B4-BE49-F238E27FC236}">
                    <a16:creationId xmlns:a16="http://schemas.microsoft.com/office/drawing/2014/main" id="{2D91B10B-AB59-4A46-ABA8-35BC9AE477BE}"/>
                  </a:ext>
                </a:extLst>
              </p:cNvPr>
              <p:cNvSpPr/>
              <p:nvPr/>
            </p:nvSpPr>
            <p:spPr>
              <a:xfrm>
                <a:off x="869244" y="3047862"/>
                <a:ext cx="2088445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API Engine</a:t>
                </a:r>
              </a:p>
            </p:txBody>
          </p:sp>
          <p:sp>
            <p:nvSpPr>
              <p:cNvPr id="78" name="Left Arrow 35">
                <a:extLst>
                  <a:ext uri="{FF2B5EF4-FFF2-40B4-BE49-F238E27FC236}">
                    <a16:creationId xmlns:a16="http://schemas.microsoft.com/office/drawing/2014/main" id="{67F75889-6CD6-465F-82A9-B6B3FBDE863A}"/>
                  </a:ext>
                </a:extLst>
              </p:cNvPr>
              <p:cNvSpPr/>
              <p:nvPr/>
            </p:nvSpPr>
            <p:spPr>
              <a:xfrm>
                <a:off x="1200727" y="3748942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Left Arrow 36">
                <a:extLst>
                  <a:ext uri="{FF2B5EF4-FFF2-40B4-BE49-F238E27FC236}">
                    <a16:creationId xmlns:a16="http://schemas.microsoft.com/office/drawing/2014/main" id="{473EA988-A9BE-43F9-AD7C-362A7C47792E}"/>
                  </a:ext>
                </a:extLst>
              </p:cNvPr>
              <p:cNvSpPr/>
              <p:nvPr/>
            </p:nvSpPr>
            <p:spPr>
              <a:xfrm rot="10800000">
                <a:off x="1952762" y="3758819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8" name="Group 44">
              <a:extLst>
                <a:ext uri="{FF2B5EF4-FFF2-40B4-BE49-F238E27FC236}">
                  <a16:creationId xmlns:a16="http://schemas.microsoft.com/office/drawing/2014/main" id="{3D9FAE6A-14FE-4891-9781-2BDF769184C5}"/>
                </a:ext>
              </a:extLst>
            </p:cNvPr>
            <p:cNvGrpSpPr/>
            <p:nvPr/>
          </p:nvGrpSpPr>
          <p:grpSpPr>
            <a:xfrm>
              <a:off x="195798" y="3919917"/>
              <a:ext cx="2088445" cy="982133"/>
              <a:chOff x="908538" y="4411959"/>
              <a:chExt cx="2088445" cy="982133"/>
            </a:xfrm>
          </p:grpSpPr>
          <p:sp>
            <p:nvSpPr>
              <p:cNvPr id="73" name="Oval 37">
                <a:extLst>
                  <a:ext uri="{FF2B5EF4-FFF2-40B4-BE49-F238E27FC236}">
                    <a16:creationId xmlns:a16="http://schemas.microsoft.com/office/drawing/2014/main" id="{11A8FC16-62E1-4824-89A2-86B4251294B2}"/>
                  </a:ext>
                </a:extLst>
              </p:cNvPr>
              <p:cNvSpPr/>
              <p:nvPr/>
            </p:nvSpPr>
            <p:spPr>
              <a:xfrm>
                <a:off x="908538" y="4411959"/>
                <a:ext cx="2088445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Rest Engine</a:t>
                </a:r>
              </a:p>
            </p:txBody>
          </p:sp>
          <p:sp>
            <p:nvSpPr>
              <p:cNvPr id="75" name="Left Arrow 38">
                <a:extLst>
                  <a:ext uri="{FF2B5EF4-FFF2-40B4-BE49-F238E27FC236}">
                    <a16:creationId xmlns:a16="http://schemas.microsoft.com/office/drawing/2014/main" id="{2CEA73EF-28DB-42C5-B76F-63CD8211EA8C}"/>
                  </a:ext>
                </a:extLst>
              </p:cNvPr>
              <p:cNvSpPr/>
              <p:nvPr/>
            </p:nvSpPr>
            <p:spPr>
              <a:xfrm>
                <a:off x="1240021" y="5113039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Left Arrow 39">
                <a:extLst>
                  <a:ext uri="{FF2B5EF4-FFF2-40B4-BE49-F238E27FC236}">
                    <a16:creationId xmlns:a16="http://schemas.microsoft.com/office/drawing/2014/main" id="{DD3705E4-0E3B-49F1-970B-DDA21490D7DD}"/>
                  </a:ext>
                </a:extLst>
              </p:cNvPr>
              <p:cNvSpPr/>
              <p:nvPr/>
            </p:nvSpPr>
            <p:spPr>
              <a:xfrm rot="10800000">
                <a:off x="1992056" y="5111627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69" name="Group 45">
              <a:extLst>
                <a:ext uri="{FF2B5EF4-FFF2-40B4-BE49-F238E27FC236}">
                  <a16:creationId xmlns:a16="http://schemas.microsoft.com/office/drawing/2014/main" id="{434E192A-7FE9-425F-9C2C-F330342499E6}"/>
                </a:ext>
              </a:extLst>
            </p:cNvPr>
            <p:cNvGrpSpPr/>
            <p:nvPr/>
          </p:nvGrpSpPr>
          <p:grpSpPr>
            <a:xfrm>
              <a:off x="235091" y="5157159"/>
              <a:ext cx="2088445" cy="1082519"/>
              <a:chOff x="869244" y="5544388"/>
              <a:chExt cx="2088445" cy="1082519"/>
            </a:xfrm>
          </p:grpSpPr>
          <p:sp>
            <p:nvSpPr>
              <p:cNvPr id="70" name="Oval 40">
                <a:extLst>
                  <a:ext uri="{FF2B5EF4-FFF2-40B4-BE49-F238E27FC236}">
                    <a16:creationId xmlns:a16="http://schemas.microsoft.com/office/drawing/2014/main" id="{8B554959-EDD8-46D1-95F5-6D44262B7199}"/>
                  </a:ext>
                </a:extLst>
              </p:cNvPr>
              <p:cNvSpPr/>
              <p:nvPr/>
            </p:nvSpPr>
            <p:spPr>
              <a:xfrm>
                <a:off x="869244" y="5544388"/>
                <a:ext cx="2088445" cy="1082519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SOAP Engine</a:t>
                </a:r>
              </a:p>
            </p:txBody>
          </p:sp>
          <p:sp>
            <p:nvSpPr>
              <p:cNvPr id="71" name="Left Arrow 41">
                <a:extLst>
                  <a:ext uri="{FF2B5EF4-FFF2-40B4-BE49-F238E27FC236}">
                    <a16:creationId xmlns:a16="http://schemas.microsoft.com/office/drawing/2014/main" id="{DCB02FC2-7221-47B5-BF0F-865AFE87546C}"/>
                  </a:ext>
                </a:extLst>
              </p:cNvPr>
              <p:cNvSpPr/>
              <p:nvPr/>
            </p:nvSpPr>
            <p:spPr>
              <a:xfrm>
                <a:off x="1200727" y="6345854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Left Arrow 42">
                <a:extLst>
                  <a:ext uri="{FF2B5EF4-FFF2-40B4-BE49-F238E27FC236}">
                    <a16:creationId xmlns:a16="http://schemas.microsoft.com/office/drawing/2014/main" id="{CB3B6169-1D0D-450F-9AEF-C85FC8D12904}"/>
                  </a:ext>
                </a:extLst>
              </p:cNvPr>
              <p:cNvSpPr/>
              <p:nvPr/>
            </p:nvSpPr>
            <p:spPr>
              <a:xfrm rot="10800000">
                <a:off x="1952762" y="6344442"/>
                <a:ext cx="725818" cy="182078"/>
              </a:xfrm>
              <a:prstGeom prst="leftArrow">
                <a:avLst/>
              </a:prstGeom>
              <a:solidFill>
                <a:srgbClr val="C00000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83" name="Rectangle 46">
            <a:extLst>
              <a:ext uri="{FF2B5EF4-FFF2-40B4-BE49-F238E27FC236}">
                <a16:creationId xmlns:a16="http://schemas.microsoft.com/office/drawing/2014/main" id="{6F166767-A5B9-48A4-8978-A59169DBEED5}"/>
              </a:ext>
            </a:extLst>
          </p:cNvPr>
          <p:cNvSpPr/>
          <p:nvPr/>
        </p:nvSpPr>
        <p:spPr>
          <a:xfrm>
            <a:off x="319797" y="2842498"/>
            <a:ext cx="1598568" cy="89452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“Smart”” Singleton</a:t>
            </a:r>
          </a:p>
        </p:txBody>
      </p:sp>
      <p:cxnSp>
        <p:nvCxnSpPr>
          <p:cNvPr id="84" name="Straight Arrow Connector 49">
            <a:extLst>
              <a:ext uri="{FF2B5EF4-FFF2-40B4-BE49-F238E27FC236}">
                <a16:creationId xmlns:a16="http://schemas.microsoft.com/office/drawing/2014/main" id="{F5AEB995-F852-4A56-983E-3E3DB4BBF80A}"/>
              </a:ext>
            </a:extLst>
          </p:cNvPr>
          <p:cNvCxnSpPr>
            <a:stCxn id="83" idx="3"/>
            <a:endCxn id="80" idx="2"/>
          </p:cNvCxnSpPr>
          <p:nvPr/>
        </p:nvCxnSpPr>
        <p:spPr>
          <a:xfrm flipV="1">
            <a:off x="1931473" y="1945959"/>
            <a:ext cx="1146884" cy="1661495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5" name="Straight Arrow Connector 54">
            <a:extLst>
              <a:ext uri="{FF2B5EF4-FFF2-40B4-BE49-F238E27FC236}">
                <a16:creationId xmlns:a16="http://schemas.microsoft.com/office/drawing/2014/main" id="{631B9D09-D024-490B-98FA-ABF9751A9325}"/>
              </a:ext>
            </a:extLst>
          </p:cNvPr>
          <p:cNvCxnSpPr>
            <a:stCxn id="83" idx="3"/>
            <a:endCxn id="77" idx="2"/>
          </p:cNvCxnSpPr>
          <p:nvPr/>
        </p:nvCxnSpPr>
        <p:spPr>
          <a:xfrm flipV="1">
            <a:off x="1931473" y="3183201"/>
            <a:ext cx="1115457" cy="424253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6" name="Straight Arrow Connector 56">
            <a:extLst>
              <a:ext uri="{FF2B5EF4-FFF2-40B4-BE49-F238E27FC236}">
                <a16:creationId xmlns:a16="http://schemas.microsoft.com/office/drawing/2014/main" id="{7F720AE9-5585-4711-9AD2-A8BFB4C35B76}"/>
              </a:ext>
            </a:extLst>
          </p:cNvPr>
          <p:cNvCxnSpPr>
            <a:stCxn id="83" idx="3"/>
            <a:endCxn id="73" idx="2"/>
          </p:cNvCxnSpPr>
          <p:nvPr/>
        </p:nvCxnSpPr>
        <p:spPr>
          <a:xfrm>
            <a:off x="1931473" y="3607454"/>
            <a:ext cx="1076163" cy="81298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58">
            <a:extLst>
              <a:ext uri="{FF2B5EF4-FFF2-40B4-BE49-F238E27FC236}">
                <a16:creationId xmlns:a16="http://schemas.microsoft.com/office/drawing/2014/main" id="{ED58F8EA-48C4-440D-A5CD-489416EC8822}"/>
              </a:ext>
            </a:extLst>
          </p:cNvPr>
          <p:cNvCxnSpPr>
            <a:stCxn id="83" idx="3"/>
            <a:endCxn id="70" idx="2"/>
          </p:cNvCxnSpPr>
          <p:nvPr/>
        </p:nvCxnSpPr>
        <p:spPr>
          <a:xfrm>
            <a:off x="1931473" y="3607454"/>
            <a:ext cx="1115456" cy="210042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60">
            <a:extLst>
              <a:ext uri="{FF2B5EF4-FFF2-40B4-BE49-F238E27FC236}">
                <a16:creationId xmlns:a16="http://schemas.microsoft.com/office/drawing/2014/main" id="{9597FBE7-7223-4C6E-8AFE-590D5BD2D99F}"/>
              </a:ext>
            </a:extLst>
          </p:cNvPr>
          <p:cNvCxnSpPr>
            <a:stCxn id="62" idx="1"/>
            <a:endCxn id="80" idx="6"/>
          </p:cNvCxnSpPr>
          <p:nvPr/>
        </p:nvCxnSpPr>
        <p:spPr>
          <a:xfrm flipH="1" flipV="1">
            <a:off x="5166802" y="1945959"/>
            <a:ext cx="1366022" cy="662643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9" name="Straight Arrow Connector 62">
            <a:extLst>
              <a:ext uri="{FF2B5EF4-FFF2-40B4-BE49-F238E27FC236}">
                <a16:creationId xmlns:a16="http://schemas.microsoft.com/office/drawing/2014/main" id="{C9FC665A-0A6D-4D0B-A991-1422FF539899}"/>
              </a:ext>
            </a:extLst>
          </p:cNvPr>
          <p:cNvCxnSpPr>
            <a:stCxn id="70" idx="3"/>
          </p:cNvCxnSpPr>
          <p:nvPr/>
        </p:nvCxnSpPr>
        <p:spPr>
          <a:xfrm flipH="1" flipV="1">
            <a:off x="2307975" y="5868801"/>
            <a:ext cx="1044800" cy="221805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0" name="Straight Arrow Connector 64">
            <a:extLst>
              <a:ext uri="{FF2B5EF4-FFF2-40B4-BE49-F238E27FC236}">
                <a16:creationId xmlns:a16="http://schemas.microsoft.com/office/drawing/2014/main" id="{5A2A6935-5747-4B6E-BBF1-17E735C7330A}"/>
              </a:ext>
            </a:extLst>
          </p:cNvPr>
          <p:cNvCxnSpPr>
            <a:stCxn id="62" idx="1"/>
            <a:endCxn id="73" idx="6"/>
          </p:cNvCxnSpPr>
          <p:nvPr/>
        </p:nvCxnSpPr>
        <p:spPr>
          <a:xfrm flipH="1">
            <a:off x="5096081" y="2608602"/>
            <a:ext cx="1436743" cy="181184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91" name="Straight Arrow Connector 66">
            <a:extLst>
              <a:ext uri="{FF2B5EF4-FFF2-40B4-BE49-F238E27FC236}">
                <a16:creationId xmlns:a16="http://schemas.microsoft.com/office/drawing/2014/main" id="{4965395A-43BE-4F83-99FD-91F8D0D4F3A9}"/>
              </a:ext>
            </a:extLst>
          </p:cNvPr>
          <p:cNvCxnSpPr>
            <a:stCxn id="62" idx="1"/>
            <a:endCxn id="70" idx="6"/>
          </p:cNvCxnSpPr>
          <p:nvPr/>
        </p:nvCxnSpPr>
        <p:spPr>
          <a:xfrm flipH="1">
            <a:off x="5135374" y="2608602"/>
            <a:ext cx="1397450" cy="309927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2" name="TextBox 91">
            <a:extLst>
              <a:ext uri="{FF2B5EF4-FFF2-40B4-BE49-F238E27FC236}">
                <a16:creationId xmlns:a16="http://schemas.microsoft.com/office/drawing/2014/main" id="{10DD5F61-579D-42E4-AE87-596727302222}"/>
              </a:ext>
            </a:extLst>
          </p:cNvPr>
          <p:cNvSpPr txBox="1"/>
          <p:nvPr/>
        </p:nvSpPr>
        <p:spPr>
          <a:xfrm>
            <a:off x="6282836" y="3725930"/>
            <a:ext cx="2920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93" name="Straight Arrow Connector 99">
            <a:extLst>
              <a:ext uri="{FF2B5EF4-FFF2-40B4-BE49-F238E27FC236}">
                <a16:creationId xmlns:a16="http://schemas.microsoft.com/office/drawing/2014/main" id="{8B8FAE9F-14B6-4ADD-8DDA-AC2ABE9B8861}"/>
              </a:ext>
            </a:extLst>
          </p:cNvPr>
          <p:cNvCxnSpPr>
            <a:stCxn id="63" idx="3"/>
            <a:endCxn id="53" idx="2"/>
          </p:cNvCxnSpPr>
          <p:nvPr/>
        </p:nvCxnSpPr>
        <p:spPr>
          <a:xfrm flipV="1">
            <a:off x="7662676" y="2638099"/>
            <a:ext cx="1216434" cy="49747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94" name="TextBox 93">
            <a:extLst>
              <a:ext uri="{FF2B5EF4-FFF2-40B4-BE49-F238E27FC236}">
                <a16:creationId xmlns:a16="http://schemas.microsoft.com/office/drawing/2014/main" id="{C9B36460-1CAD-41BE-93D7-EC2ECCEAD27B}"/>
              </a:ext>
            </a:extLst>
          </p:cNvPr>
          <p:cNvSpPr txBox="1"/>
          <p:nvPr/>
        </p:nvSpPr>
        <p:spPr>
          <a:xfrm>
            <a:off x="6216596" y="2478447"/>
            <a:ext cx="2920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4A5B0DD0-D361-42F1-89D0-820709C52709}"/>
              </a:ext>
            </a:extLst>
          </p:cNvPr>
          <p:cNvSpPr txBox="1"/>
          <p:nvPr/>
        </p:nvSpPr>
        <p:spPr>
          <a:xfrm>
            <a:off x="6273080" y="2988581"/>
            <a:ext cx="292068" cy="36933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?</a:t>
            </a:r>
          </a:p>
        </p:txBody>
      </p:sp>
      <p:cxnSp>
        <p:nvCxnSpPr>
          <p:cNvPr id="96" name="Straight Arrow Connector 57">
            <a:extLst>
              <a:ext uri="{FF2B5EF4-FFF2-40B4-BE49-F238E27FC236}">
                <a16:creationId xmlns:a16="http://schemas.microsoft.com/office/drawing/2014/main" id="{0B8E8975-720A-43EC-A613-73E30CE1BFF5}"/>
              </a:ext>
            </a:extLst>
          </p:cNvPr>
          <p:cNvCxnSpPr>
            <a:stCxn id="62" idx="3"/>
            <a:endCxn id="53" idx="2"/>
          </p:cNvCxnSpPr>
          <p:nvPr/>
        </p:nvCxnSpPr>
        <p:spPr>
          <a:xfrm>
            <a:off x="7686836" y="2608602"/>
            <a:ext cx="1192274" cy="2949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97" name="Group 28">
            <a:extLst>
              <a:ext uri="{FF2B5EF4-FFF2-40B4-BE49-F238E27FC236}">
                <a16:creationId xmlns:a16="http://schemas.microsoft.com/office/drawing/2014/main" id="{8531FD2A-F511-4974-9775-4D61732BE01D}"/>
              </a:ext>
            </a:extLst>
          </p:cNvPr>
          <p:cNvGrpSpPr/>
          <p:nvPr/>
        </p:nvGrpSpPr>
        <p:grpSpPr>
          <a:xfrm>
            <a:off x="8588129" y="3617734"/>
            <a:ext cx="3634150" cy="2001102"/>
            <a:chOff x="8588129" y="3617734"/>
            <a:chExt cx="3634150" cy="2001102"/>
          </a:xfrm>
        </p:grpSpPr>
        <p:sp>
          <p:nvSpPr>
            <p:cNvPr id="98" name="Oval 70">
              <a:extLst>
                <a:ext uri="{FF2B5EF4-FFF2-40B4-BE49-F238E27FC236}">
                  <a16:creationId xmlns:a16="http://schemas.microsoft.com/office/drawing/2014/main" id="{5A4C061E-97B0-4E95-99C6-2A673F7967D8}"/>
                </a:ext>
              </a:extLst>
            </p:cNvPr>
            <p:cNvSpPr/>
            <p:nvPr/>
          </p:nvSpPr>
          <p:spPr>
            <a:xfrm>
              <a:off x="9014812" y="4290307"/>
              <a:ext cx="2787807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 Engine</a:t>
              </a:r>
            </a:p>
          </p:txBody>
        </p:sp>
        <p:sp>
          <p:nvSpPr>
            <p:cNvPr id="99" name="Oval 71">
              <a:extLst>
                <a:ext uri="{FF2B5EF4-FFF2-40B4-BE49-F238E27FC236}">
                  <a16:creationId xmlns:a16="http://schemas.microsoft.com/office/drawing/2014/main" id="{CD29409D-AFB4-4D10-80C2-D405A58C0D40}"/>
                </a:ext>
              </a:extLst>
            </p:cNvPr>
            <p:cNvSpPr/>
            <p:nvPr/>
          </p:nvSpPr>
          <p:spPr>
            <a:xfrm>
              <a:off x="8588129" y="3617734"/>
              <a:ext cx="3634150" cy="2001102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00" name="TextBox 99">
              <a:extLst>
                <a:ext uri="{FF2B5EF4-FFF2-40B4-BE49-F238E27FC236}">
                  <a16:creationId xmlns:a16="http://schemas.microsoft.com/office/drawing/2014/main" id="{F3A31ECC-3C94-4EAD-AB38-127112C4C1D3}"/>
                </a:ext>
              </a:extLst>
            </p:cNvPr>
            <p:cNvSpPr txBox="1"/>
            <p:nvPr/>
          </p:nvSpPr>
          <p:spPr>
            <a:xfrm>
              <a:off x="8753544" y="3857082"/>
              <a:ext cx="3303319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 Runner</a:t>
              </a:r>
            </a:p>
          </p:txBody>
        </p:sp>
      </p:grpSp>
      <p:cxnSp>
        <p:nvCxnSpPr>
          <p:cNvPr id="101" name="Straight Arrow Connector 30">
            <a:extLst>
              <a:ext uri="{FF2B5EF4-FFF2-40B4-BE49-F238E27FC236}">
                <a16:creationId xmlns:a16="http://schemas.microsoft.com/office/drawing/2014/main" id="{867E329D-BEA8-4FFE-922A-738F70FB7863}"/>
              </a:ext>
            </a:extLst>
          </p:cNvPr>
          <p:cNvCxnSpPr>
            <a:stCxn id="64" idx="3"/>
            <a:endCxn id="98" idx="2"/>
          </p:cNvCxnSpPr>
          <p:nvPr/>
        </p:nvCxnSpPr>
        <p:spPr>
          <a:xfrm>
            <a:off x="7662676" y="3696406"/>
            <a:ext cx="1352136" cy="108496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102" name="Group 85">
            <a:extLst>
              <a:ext uri="{FF2B5EF4-FFF2-40B4-BE49-F238E27FC236}">
                <a16:creationId xmlns:a16="http://schemas.microsoft.com/office/drawing/2014/main" id="{29C74FB8-2730-4B1C-961F-2AE596B9FCB8}"/>
              </a:ext>
            </a:extLst>
          </p:cNvPr>
          <p:cNvGrpSpPr/>
          <p:nvPr/>
        </p:nvGrpSpPr>
        <p:grpSpPr>
          <a:xfrm>
            <a:off x="6021534" y="4060325"/>
            <a:ext cx="2187137" cy="3054233"/>
            <a:chOff x="8593751" y="1806222"/>
            <a:chExt cx="2187137" cy="3054233"/>
          </a:xfrm>
        </p:grpSpPr>
        <p:sp>
          <p:nvSpPr>
            <p:cNvPr id="103" name="Oval 86">
              <a:extLst>
                <a:ext uri="{FF2B5EF4-FFF2-40B4-BE49-F238E27FC236}">
                  <a16:creationId xmlns:a16="http://schemas.microsoft.com/office/drawing/2014/main" id="{AE5250CC-4D53-4B86-B762-7B262B3522DA}"/>
                </a:ext>
              </a:extLst>
            </p:cNvPr>
            <p:cNvSpPr/>
            <p:nvPr/>
          </p:nvSpPr>
          <p:spPr>
            <a:xfrm>
              <a:off x="8861778" y="3614698"/>
              <a:ext cx="1691985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Selenium Wrapper</a:t>
              </a:r>
            </a:p>
          </p:txBody>
        </p:sp>
        <p:sp>
          <p:nvSpPr>
            <p:cNvPr id="104" name="Oval 88">
              <a:extLst>
                <a:ext uri="{FF2B5EF4-FFF2-40B4-BE49-F238E27FC236}">
                  <a16:creationId xmlns:a16="http://schemas.microsoft.com/office/drawing/2014/main" id="{28DFB5C8-670D-4BD7-A036-00D3436EB843}"/>
                </a:ext>
              </a:extLst>
            </p:cNvPr>
            <p:cNvSpPr/>
            <p:nvPr/>
          </p:nvSpPr>
          <p:spPr>
            <a:xfrm>
              <a:off x="8861779" y="2333300"/>
              <a:ext cx="173609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Selenium Helper</a:t>
              </a:r>
            </a:p>
          </p:txBody>
        </p:sp>
        <p:sp>
          <p:nvSpPr>
            <p:cNvPr id="105" name="Down Arrow 89">
              <a:extLst>
                <a:ext uri="{FF2B5EF4-FFF2-40B4-BE49-F238E27FC236}">
                  <a16:creationId xmlns:a16="http://schemas.microsoft.com/office/drawing/2014/main" id="{2CD2277D-1970-4D07-8F72-C407080A3D67}"/>
                </a:ext>
              </a:extLst>
            </p:cNvPr>
            <p:cNvSpPr/>
            <p:nvPr/>
          </p:nvSpPr>
          <p:spPr>
            <a:xfrm>
              <a:off x="9656534" y="3261306"/>
              <a:ext cx="148165" cy="30480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6" name="Left Arrow 92">
              <a:extLst>
                <a:ext uri="{FF2B5EF4-FFF2-40B4-BE49-F238E27FC236}">
                  <a16:creationId xmlns:a16="http://schemas.microsoft.com/office/drawing/2014/main" id="{E34D5726-989D-40AE-BFD1-4AD8086E50F4}"/>
                </a:ext>
              </a:extLst>
            </p:cNvPr>
            <p:cNvSpPr/>
            <p:nvPr/>
          </p:nvSpPr>
          <p:spPr>
            <a:xfrm>
              <a:off x="9076959" y="3038697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7" name="Left Arrow 93">
              <a:extLst>
                <a:ext uri="{FF2B5EF4-FFF2-40B4-BE49-F238E27FC236}">
                  <a16:creationId xmlns:a16="http://schemas.microsoft.com/office/drawing/2014/main" id="{9CC60C43-D558-4C90-8806-A79AFF737C63}"/>
                </a:ext>
              </a:extLst>
            </p:cNvPr>
            <p:cNvSpPr/>
            <p:nvPr/>
          </p:nvSpPr>
          <p:spPr>
            <a:xfrm rot="10800000">
              <a:off x="9786025" y="3037285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8" name="Left Arrow 94">
              <a:extLst>
                <a:ext uri="{FF2B5EF4-FFF2-40B4-BE49-F238E27FC236}">
                  <a16:creationId xmlns:a16="http://schemas.microsoft.com/office/drawing/2014/main" id="{DA6D3A15-EBA5-4C62-89F0-7DB4D4FFCBA7}"/>
                </a:ext>
              </a:extLst>
            </p:cNvPr>
            <p:cNvSpPr/>
            <p:nvPr/>
          </p:nvSpPr>
          <p:spPr>
            <a:xfrm>
              <a:off x="9004006" y="4366162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9" name="Left Arrow 95">
              <a:extLst>
                <a:ext uri="{FF2B5EF4-FFF2-40B4-BE49-F238E27FC236}">
                  <a16:creationId xmlns:a16="http://schemas.microsoft.com/office/drawing/2014/main" id="{484F4D54-79B9-4FE2-A275-697F8D747801}"/>
                </a:ext>
              </a:extLst>
            </p:cNvPr>
            <p:cNvSpPr/>
            <p:nvPr/>
          </p:nvSpPr>
          <p:spPr>
            <a:xfrm rot="10800000">
              <a:off x="9769564" y="4379312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0" name="Oval 98">
              <a:extLst>
                <a:ext uri="{FF2B5EF4-FFF2-40B4-BE49-F238E27FC236}">
                  <a16:creationId xmlns:a16="http://schemas.microsoft.com/office/drawing/2014/main" id="{3CD551A9-30A4-49C3-A77C-5A9D6C1491F6}"/>
                </a:ext>
              </a:extLst>
            </p:cNvPr>
            <p:cNvSpPr/>
            <p:nvPr/>
          </p:nvSpPr>
          <p:spPr>
            <a:xfrm>
              <a:off x="8593751" y="1806222"/>
              <a:ext cx="2187137" cy="30542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cxnSp>
        <p:nvCxnSpPr>
          <p:cNvPr id="111" name="Curved Connector 101">
            <a:extLst>
              <a:ext uri="{FF2B5EF4-FFF2-40B4-BE49-F238E27FC236}">
                <a16:creationId xmlns:a16="http://schemas.microsoft.com/office/drawing/2014/main" id="{32F06711-C8BC-4A42-B51A-168FD5B82134}"/>
              </a:ext>
            </a:extLst>
          </p:cNvPr>
          <p:cNvCxnSpPr>
            <a:stCxn id="64" idx="1"/>
            <a:endCxn id="104" idx="2"/>
          </p:cNvCxnSpPr>
          <p:nvPr/>
        </p:nvCxnSpPr>
        <p:spPr>
          <a:xfrm rot="10800000" flipV="1">
            <a:off x="6289562" y="3696406"/>
            <a:ext cx="219102" cy="1382064"/>
          </a:xfrm>
          <a:prstGeom prst="curvedConnector3">
            <a:avLst>
              <a:gd name="adj1" fmla="val 204335"/>
            </a:avLst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2" name="Curved Connector 102">
            <a:extLst>
              <a:ext uri="{FF2B5EF4-FFF2-40B4-BE49-F238E27FC236}">
                <a16:creationId xmlns:a16="http://schemas.microsoft.com/office/drawing/2014/main" id="{9B05579D-181F-4C47-B649-999033E08370}"/>
              </a:ext>
            </a:extLst>
          </p:cNvPr>
          <p:cNvCxnSpPr>
            <a:stCxn id="64" idx="1"/>
            <a:endCxn id="110" idx="3"/>
          </p:cNvCxnSpPr>
          <p:nvPr/>
        </p:nvCxnSpPr>
        <p:spPr>
          <a:xfrm rot="10800000" flipV="1">
            <a:off x="6341834" y="3696406"/>
            <a:ext cx="166831" cy="2970870"/>
          </a:xfrm>
          <a:prstGeom prst="curvedConnector4">
            <a:avLst>
              <a:gd name="adj1" fmla="val 571115"/>
              <a:gd name="adj2" fmla="val 101471"/>
            </a:avLst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3" name="Curved Connector 107">
            <a:extLst>
              <a:ext uri="{FF2B5EF4-FFF2-40B4-BE49-F238E27FC236}">
                <a16:creationId xmlns:a16="http://schemas.microsoft.com/office/drawing/2014/main" id="{6DF424AC-B595-4E42-80AC-5A00A6CA0A71}"/>
              </a:ext>
            </a:extLst>
          </p:cNvPr>
          <p:cNvCxnSpPr>
            <a:endCxn id="98" idx="6"/>
          </p:cNvCxnSpPr>
          <p:nvPr/>
        </p:nvCxnSpPr>
        <p:spPr>
          <a:xfrm flipV="1">
            <a:off x="8025652" y="4781374"/>
            <a:ext cx="3776967" cy="1526764"/>
          </a:xfrm>
          <a:prstGeom prst="curvedConnector3">
            <a:avLst>
              <a:gd name="adj1" fmla="val 106052"/>
            </a:avLst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4" name="Curved Connector 111">
            <a:extLst>
              <a:ext uri="{FF2B5EF4-FFF2-40B4-BE49-F238E27FC236}">
                <a16:creationId xmlns:a16="http://schemas.microsoft.com/office/drawing/2014/main" id="{F117460C-1F00-4BDD-BA11-832B7EB9171E}"/>
              </a:ext>
            </a:extLst>
          </p:cNvPr>
          <p:cNvCxnSpPr>
            <a:stCxn id="104" idx="6"/>
            <a:endCxn id="98" idx="4"/>
          </p:cNvCxnSpPr>
          <p:nvPr/>
        </p:nvCxnSpPr>
        <p:spPr>
          <a:xfrm>
            <a:off x="8025652" y="5078470"/>
            <a:ext cx="2383064" cy="193970"/>
          </a:xfrm>
          <a:prstGeom prst="curvedConnector4">
            <a:avLst>
              <a:gd name="adj1" fmla="val 20754"/>
              <a:gd name="adj2" fmla="val 217853"/>
            </a:avLst>
          </a:prstGeom>
          <a:ln w="28575" cap="flat" cmpd="sng" algn="ctr">
            <a:solidFill>
              <a:schemeClr val="accent1"/>
            </a:solidFill>
            <a:prstDash val="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15" name="Oval 114">
            <a:extLst>
              <a:ext uri="{FF2B5EF4-FFF2-40B4-BE49-F238E27FC236}">
                <a16:creationId xmlns:a16="http://schemas.microsoft.com/office/drawing/2014/main" id="{27A44E85-40A2-46F7-BB55-9674FD9FD14F}"/>
              </a:ext>
            </a:extLst>
          </p:cNvPr>
          <p:cNvSpPr/>
          <p:nvPr/>
        </p:nvSpPr>
        <p:spPr>
          <a:xfrm>
            <a:off x="207118" y="5223755"/>
            <a:ext cx="2088445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Data source (DDT)</a:t>
            </a:r>
          </a:p>
        </p:txBody>
      </p:sp>
      <p:cxnSp>
        <p:nvCxnSpPr>
          <p:cNvPr id="116" name="Straight Arrow Connector 117">
            <a:extLst>
              <a:ext uri="{FF2B5EF4-FFF2-40B4-BE49-F238E27FC236}">
                <a16:creationId xmlns:a16="http://schemas.microsoft.com/office/drawing/2014/main" id="{338E17CD-D3CF-41DD-8F61-D8877704E7FF}"/>
              </a:ext>
            </a:extLst>
          </p:cNvPr>
          <p:cNvCxnSpPr>
            <a:stCxn id="73" idx="3"/>
            <a:endCxn id="115" idx="7"/>
          </p:cNvCxnSpPr>
          <p:nvPr/>
        </p:nvCxnSpPr>
        <p:spPr>
          <a:xfrm flipH="1">
            <a:off x="1989717" y="4767679"/>
            <a:ext cx="1323765" cy="599906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7" name="Straight Arrow Connector 121">
            <a:extLst>
              <a:ext uri="{FF2B5EF4-FFF2-40B4-BE49-F238E27FC236}">
                <a16:creationId xmlns:a16="http://schemas.microsoft.com/office/drawing/2014/main" id="{05EDDDD3-0065-4E20-B495-FC6EE7357E96}"/>
              </a:ext>
            </a:extLst>
          </p:cNvPr>
          <p:cNvCxnSpPr>
            <a:stCxn id="77" idx="3"/>
            <a:endCxn id="115" idx="0"/>
          </p:cNvCxnSpPr>
          <p:nvPr/>
        </p:nvCxnSpPr>
        <p:spPr>
          <a:xfrm flipH="1">
            <a:off x="1251341" y="3530437"/>
            <a:ext cx="2101435" cy="169331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8" name="Straight Arrow Connector 124">
            <a:extLst>
              <a:ext uri="{FF2B5EF4-FFF2-40B4-BE49-F238E27FC236}">
                <a16:creationId xmlns:a16="http://schemas.microsoft.com/office/drawing/2014/main" id="{9D86D646-3301-485F-BB99-33C3330C8421}"/>
              </a:ext>
            </a:extLst>
          </p:cNvPr>
          <p:cNvCxnSpPr>
            <a:stCxn id="80" idx="3"/>
            <a:endCxn id="115" idx="1"/>
          </p:cNvCxnSpPr>
          <p:nvPr/>
        </p:nvCxnSpPr>
        <p:spPr>
          <a:xfrm flipH="1">
            <a:off x="512964" y="2293195"/>
            <a:ext cx="2871239" cy="3074390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90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033" y="170938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Test &amp; “Global” </a:t>
            </a:r>
            <a:r>
              <a:rPr lang="en-US" sz="3600" dirty="0" smtClean="0"/>
              <a:t>Entities \ “</a:t>
            </a:r>
            <a:r>
              <a:rPr lang="en-US" sz="3600" dirty="0"/>
              <a:t>Smart </a:t>
            </a:r>
            <a:r>
              <a:rPr lang="en-US" sz="3600" dirty="0" smtClean="0"/>
              <a:t>Singleton”</a:t>
            </a:r>
            <a:endParaRPr lang="en-US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29" name="Group 21">
            <a:extLst>
              <a:ext uri="{FF2B5EF4-FFF2-40B4-BE49-F238E27FC236}">
                <a16:creationId xmlns:a16="http://schemas.microsoft.com/office/drawing/2014/main" id="{03823A9B-003D-4CD6-8836-FB3C3FD79FCB}"/>
              </a:ext>
            </a:extLst>
          </p:cNvPr>
          <p:cNvGrpSpPr/>
          <p:nvPr/>
        </p:nvGrpSpPr>
        <p:grpSpPr>
          <a:xfrm>
            <a:off x="8923688" y="2756261"/>
            <a:ext cx="2077156" cy="2596912"/>
            <a:chOff x="913128" y="1670912"/>
            <a:chExt cx="2077156" cy="2596912"/>
          </a:xfrm>
        </p:grpSpPr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4C96FD50-9845-491E-B086-AC1C947F509E}"/>
                </a:ext>
              </a:extLst>
            </p:cNvPr>
            <p:cNvSpPr/>
            <p:nvPr/>
          </p:nvSpPr>
          <p:spPr>
            <a:xfrm>
              <a:off x="913128" y="1670912"/>
              <a:ext cx="2077156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31" name="Left Arrow 19">
              <a:extLst>
                <a:ext uri="{FF2B5EF4-FFF2-40B4-BE49-F238E27FC236}">
                  <a16:creationId xmlns:a16="http://schemas.microsoft.com/office/drawing/2014/main" id="{75E032B3-2FAD-48B7-A202-35F1E208E586}"/>
                </a:ext>
              </a:extLst>
            </p:cNvPr>
            <p:cNvSpPr/>
            <p:nvPr/>
          </p:nvSpPr>
          <p:spPr>
            <a:xfrm>
              <a:off x="1248545" y="2306114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Left Arrow 20">
              <a:extLst>
                <a:ext uri="{FF2B5EF4-FFF2-40B4-BE49-F238E27FC236}">
                  <a16:creationId xmlns:a16="http://schemas.microsoft.com/office/drawing/2014/main" id="{3953BC41-23C8-457D-BAF8-7D37FF5612B3}"/>
                </a:ext>
              </a:extLst>
            </p:cNvPr>
            <p:cNvSpPr/>
            <p:nvPr/>
          </p:nvSpPr>
          <p:spPr>
            <a:xfrm rot="10800000">
              <a:off x="1989291" y="2304702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364F1FC2-6436-4C0D-B208-6AB8FA4DF130}"/>
                </a:ext>
              </a:extLst>
            </p:cNvPr>
            <p:cNvSpPr/>
            <p:nvPr/>
          </p:nvSpPr>
          <p:spPr>
            <a:xfrm>
              <a:off x="1374700" y="2796904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Arrange</a:t>
              </a: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9D018550-C1F0-452E-B415-E4AA4371FDE2}"/>
                </a:ext>
              </a:extLst>
            </p:cNvPr>
            <p:cNvSpPr/>
            <p:nvPr/>
          </p:nvSpPr>
          <p:spPr>
            <a:xfrm>
              <a:off x="1350540" y="3323879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Act</a:t>
              </a:r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FA09CA6A-7A4B-499D-AB0F-B76B54249123}"/>
                </a:ext>
              </a:extLst>
            </p:cNvPr>
            <p:cNvSpPr/>
            <p:nvPr/>
          </p:nvSpPr>
          <p:spPr>
            <a:xfrm>
              <a:off x="1350540" y="3884708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</a:t>
              </a:r>
            </a:p>
          </p:txBody>
        </p:sp>
      </p:grpSp>
      <p:grpSp>
        <p:nvGrpSpPr>
          <p:cNvPr id="36" name="Group 47">
            <a:extLst>
              <a:ext uri="{FF2B5EF4-FFF2-40B4-BE49-F238E27FC236}">
                <a16:creationId xmlns:a16="http://schemas.microsoft.com/office/drawing/2014/main" id="{14B4344F-43F2-4C36-B319-8A683A4081B2}"/>
              </a:ext>
            </a:extLst>
          </p:cNvPr>
          <p:cNvGrpSpPr/>
          <p:nvPr/>
        </p:nvGrpSpPr>
        <p:grpSpPr>
          <a:xfrm>
            <a:off x="3274358" y="2003632"/>
            <a:ext cx="2119872" cy="2219375"/>
            <a:chOff x="235092" y="1445433"/>
            <a:chExt cx="2119872" cy="2219375"/>
          </a:xfrm>
        </p:grpSpPr>
        <p:sp>
          <p:nvSpPr>
            <p:cNvPr id="37" name="Oval 26">
              <a:extLst>
                <a:ext uri="{FF2B5EF4-FFF2-40B4-BE49-F238E27FC236}">
                  <a16:creationId xmlns:a16="http://schemas.microsoft.com/office/drawing/2014/main" id="{6BC7EECE-F13C-4F5B-A352-42CE9FB539AF}"/>
                </a:ext>
              </a:extLst>
            </p:cNvPr>
            <p:cNvSpPr/>
            <p:nvPr/>
          </p:nvSpPr>
          <p:spPr>
            <a:xfrm>
              <a:off x="266519" y="1445433"/>
              <a:ext cx="2088445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Logger</a:t>
              </a: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C149A099-B130-48B6-8ACC-E240ACA373DC}"/>
                </a:ext>
              </a:extLst>
            </p:cNvPr>
            <p:cNvSpPr/>
            <p:nvPr/>
          </p:nvSpPr>
          <p:spPr>
            <a:xfrm>
              <a:off x="235092" y="2682675"/>
              <a:ext cx="2088445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Tracer</a:t>
              </a:r>
            </a:p>
          </p:txBody>
        </p:sp>
      </p:grpSp>
      <p:sp>
        <p:nvSpPr>
          <p:cNvPr id="39" name="Rectangle 46">
            <a:extLst>
              <a:ext uri="{FF2B5EF4-FFF2-40B4-BE49-F238E27FC236}">
                <a16:creationId xmlns:a16="http://schemas.microsoft.com/office/drawing/2014/main" id="{56F21A85-BA01-4756-8947-D9535E220D35}"/>
              </a:ext>
            </a:extLst>
          </p:cNvPr>
          <p:cNvSpPr/>
          <p:nvPr/>
        </p:nvSpPr>
        <p:spPr>
          <a:xfrm>
            <a:off x="332905" y="3160190"/>
            <a:ext cx="1598568" cy="89452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“Smart”” Singleton</a:t>
            </a:r>
          </a:p>
        </p:txBody>
      </p:sp>
      <p:cxnSp>
        <p:nvCxnSpPr>
          <p:cNvPr id="40" name="Straight Arrow Connector 49">
            <a:extLst>
              <a:ext uri="{FF2B5EF4-FFF2-40B4-BE49-F238E27FC236}">
                <a16:creationId xmlns:a16="http://schemas.microsoft.com/office/drawing/2014/main" id="{C0936781-62F8-4B09-B71D-C5E286999A9A}"/>
              </a:ext>
            </a:extLst>
          </p:cNvPr>
          <p:cNvCxnSpPr>
            <a:stCxn id="39" idx="3"/>
          </p:cNvCxnSpPr>
          <p:nvPr/>
        </p:nvCxnSpPr>
        <p:spPr>
          <a:xfrm flipV="1">
            <a:off x="1931473" y="2556943"/>
            <a:ext cx="1385601" cy="105051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54">
            <a:extLst>
              <a:ext uri="{FF2B5EF4-FFF2-40B4-BE49-F238E27FC236}">
                <a16:creationId xmlns:a16="http://schemas.microsoft.com/office/drawing/2014/main" id="{12E63339-16E0-4AD2-8741-38AB4951618E}"/>
              </a:ext>
            </a:extLst>
          </p:cNvPr>
          <p:cNvCxnSpPr>
            <a:stCxn id="39" idx="3"/>
            <a:endCxn id="38" idx="2"/>
          </p:cNvCxnSpPr>
          <p:nvPr/>
        </p:nvCxnSpPr>
        <p:spPr>
          <a:xfrm>
            <a:off x="1931473" y="3607454"/>
            <a:ext cx="1342885" cy="12448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Arrow Connector 56">
            <a:extLst>
              <a:ext uri="{FF2B5EF4-FFF2-40B4-BE49-F238E27FC236}">
                <a16:creationId xmlns:a16="http://schemas.microsoft.com/office/drawing/2014/main" id="{47B91192-CF48-4F3E-AB2A-A69ECCD4B8F6}"/>
              </a:ext>
            </a:extLst>
          </p:cNvPr>
          <p:cNvCxnSpPr>
            <a:stCxn id="39" idx="3"/>
            <a:endCxn id="50" idx="1"/>
          </p:cNvCxnSpPr>
          <p:nvPr/>
        </p:nvCxnSpPr>
        <p:spPr>
          <a:xfrm>
            <a:off x="1931473" y="3607454"/>
            <a:ext cx="1581869" cy="12473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0">
            <a:extLst>
              <a:ext uri="{FF2B5EF4-FFF2-40B4-BE49-F238E27FC236}">
                <a16:creationId xmlns:a16="http://schemas.microsoft.com/office/drawing/2014/main" id="{633CDD1D-0FAD-403D-974B-40C1D46211B5}"/>
              </a:ext>
            </a:extLst>
          </p:cNvPr>
          <p:cNvCxnSpPr>
            <a:stCxn id="30" idx="2"/>
            <a:endCxn id="37" idx="6"/>
          </p:cNvCxnSpPr>
          <p:nvPr/>
        </p:nvCxnSpPr>
        <p:spPr>
          <a:xfrm flipH="1" flipV="1">
            <a:off x="5394230" y="2494699"/>
            <a:ext cx="3529458" cy="752629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62">
            <a:extLst>
              <a:ext uri="{FF2B5EF4-FFF2-40B4-BE49-F238E27FC236}">
                <a16:creationId xmlns:a16="http://schemas.microsoft.com/office/drawing/2014/main" id="{C6350950-866D-4AD8-9092-3F3628E39557}"/>
              </a:ext>
            </a:extLst>
          </p:cNvPr>
          <p:cNvCxnSpPr>
            <a:stCxn id="30" idx="2"/>
            <a:endCxn id="38" idx="6"/>
          </p:cNvCxnSpPr>
          <p:nvPr/>
        </p:nvCxnSpPr>
        <p:spPr>
          <a:xfrm flipH="1">
            <a:off x="5362803" y="3247328"/>
            <a:ext cx="3560885" cy="484613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64">
            <a:extLst>
              <a:ext uri="{FF2B5EF4-FFF2-40B4-BE49-F238E27FC236}">
                <a16:creationId xmlns:a16="http://schemas.microsoft.com/office/drawing/2014/main" id="{861519E9-0F59-46FF-B7C0-D503ABCDFC0A}"/>
              </a:ext>
            </a:extLst>
          </p:cNvPr>
          <p:cNvCxnSpPr>
            <a:stCxn id="50" idx="7"/>
            <a:endCxn id="30" idx="2"/>
          </p:cNvCxnSpPr>
          <p:nvPr/>
        </p:nvCxnSpPr>
        <p:spPr>
          <a:xfrm flipV="1">
            <a:off x="5155246" y="3247328"/>
            <a:ext cx="3768442" cy="1607472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6" name="Group 31">
            <a:extLst>
              <a:ext uri="{FF2B5EF4-FFF2-40B4-BE49-F238E27FC236}">
                <a16:creationId xmlns:a16="http://schemas.microsoft.com/office/drawing/2014/main" id="{2ADBA5DF-C50A-4B92-831E-04A88A4E9ABC}"/>
              </a:ext>
            </a:extLst>
          </p:cNvPr>
          <p:cNvGrpSpPr/>
          <p:nvPr/>
        </p:nvGrpSpPr>
        <p:grpSpPr>
          <a:xfrm>
            <a:off x="3173293" y="4571338"/>
            <a:ext cx="2322002" cy="1935597"/>
            <a:chOff x="3173293" y="4571338"/>
            <a:chExt cx="2322002" cy="1935597"/>
          </a:xfrm>
        </p:grpSpPr>
        <p:grpSp>
          <p:nvGrpSpPr>
            <p:cNvPr id="47" name="Group 29">
              <a:extLst>
                <a:ext uri="{FF2B5EF4-FFF2-40B4-BE49-F238E27FC236}">
                  <a16:creationId xmlns:a16="http://schemas.microsoft.com/office/drawing/2014/main" id="{066F432E-9EB0-4B2B-826A-B6A82483093B}"/>
                </a:ext>
              </a:extLst>
            </p:cNvPr>
            <p:cNvGrpSpPr/>
            <p:nvPr/>
          </p:nvGrpSpPr>
          <p:grpSpPr>
            <a:xfrm>
              <a:off x="3173293" y="4571338"/>
              <a:ext cx="2322002" cy="1935597"/>
              <a:chOff x="2844801" y="3910225"/>
              <a:chExt cx="2322002" cy="1935597"/>
            </a:xfrm>
          </p:grpSpPr>
          <p:sp>
            <p:nvSpPr>
              <p:cNvPr id="49" name="Oval 59">
                <a:extLst>
                  <a:ext uri="{FF2B5EF4-FFF2-40B4-BE49-F238E27FC236}">
                    <a16:creationId xmlns:a16="http://schemas.microsoft.com/office/drawing/2014/main" id="{4E8A9981-9C2F-4B1E-91A8-A5DA16314464}"/>
                  </a:ext>
                </a:extLst>
              </p:cNvPr>
              <p:cNvSpPr/>
              <p:nvPr/>
            </p:nvSpPr>
            <p:spPr>
              <a:xfrm>
                <a:off x="3118541" y="4571338"/>
                <a:ext cx="1881340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Reporting Engine</a:t>
                </a:r>
              </a:p>
            </p:txBody>
          </p:sp>
          <p:sp>
            <p:nvSpPr>
              <p:cNvPr id="50" name="Oval 73">
                <a:extLst>
                  <a:ext uri="{FF2B5EF4-FFF2-40B4-BE49-F238E27FC236}">
                    <a16:creationId xmlns:a16="http://schemas.microsoft.com/office/drawing/2014/main" id="{427941F1-98ED-4284-8756-A66AD09082FC}"/>
                  </a:ext>
                </a:extLst>
              </p:cNvPr>
              <p:cNvSpPr/>
              <p:nvPr/>
            </p:nvSpPr>
            <p:spPr>
              <a:xfrm>
                <a:off x="2844801" y="3910225"/>
                <a:ext cx="2322002" cy="1935597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F224AF-19E9-4ACF-BF3A-549F097F23A0}"/>
                </a:ext>
              </a:extLst>
            </p:cNvPr>
            <p:cNvSpPr txBox="1"/>
            <p:nvPr/>
          </p:nvSpPr>
          <p:spPr>
            <a:xfrm>
              <a:off x="3481399" y="4754381"/>
              <a:ext cx="1638028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 Runner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3773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47033" y="170938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Test &amp; “Global” Entities \ “Smart Singleton”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29" name="Group 21">
            <a:extLst>
              <a:ext uri="{FF2B5EF4-FFF2-40B4-BE49-F238E27FC236}">
                <a16:creationId xmlns:a16="http://schemas.microsoft.com/office/drawing/2014/main" id="{03823A9B-003D-4CD6-8836-FB3C3FD79FCB}"/>
              </a:ext>
            </a:extLst>
          </p:cNvPr>
          <p:cNvGrpSpPr/>
          <p:nvPr/>
        </p:nvGrpSpPr>
        <p:grpSpPr>
          <a:xfrm>
            <a:off x="8923688" y="2756261"/>
            <a:ext cx="2077156" cy="2596912"/>
            <a:chOff x="913128" y="1670912"/>
            <a:chExt cx="2077156" cy="2596912"/>
          </a:xfrm>
        </p:grpSpPr>
        <p:sp>
          <p:nvSpPr>
            <p:cNvPr id="30" name="Oval 18">
              <a:extLst>
                <a:ext uri="{FF2B5EF4-FFF2-40B4-BE49-F238E27FC236}">
                  <a16:creationId xmlns:a16="http://schemas.microsoft.com/office/drawing/2014/main" id="{4C96FD50-9845-491E-B086-AC1C947F509E}"/>
                </a:ext>
              </a:extLst>
            </p:cNvPr>
            <p:cNvSpPr/>
            <p:nvPr/>
          </p:nvSpPr>
          <p:spPr>
            <a:xfrm>
              <a:off x="913128" y="1670912"/>
              <a:ext cx="2077156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31" name="Left Arrow 19">
              <a:extLst>
                <a:ext uri="{FF2B5EF4-FFF2-40B4-BE49-F238E27FC236}">
                  <a16:creationId xmlns:a16="http://schemas.microsoft.com/office/drawing/2014/main" id="{75E032B3-2FAD-48B7-A202-35F1E208E586}"/>
                </a:ext>
              </a:extLst>
            </p:cNvPr>
            <p:cNvSpPr/>
            <p:nvPr/>
          </p:nvSpPr>
          <p:spPr>
            <a:xfrm>
              <a:off x="1248545" y="2306114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Left Arrow 20">
              <a:extLst>
                <a:ext uri="{FF2B5EF4-FFF2-40B4-BE49-F238E27FC236}">
                  <a16:creationId xmlns:a16="http://schemas.microsoft.com/office/drawing/2014/main" id="{3953BC41-23C8-457D-BAF8-7D37FF5612B3}"/>
                </a:ext>
              </a:extLst>
            </p:cNvPr>
            <p:cNvSpPr/>
            <p:nvPr/>
          </p:nvSpPr>
          <p:spPr>
            <a:xfrm rot="10800000">
              <a:off x="1989291" y="2304702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ectangle 22">
              <a:extLst>
                <a:ext uri="{FF2B5EF4-FFF2-40B4-BE49-F238E27FC236}">
                  <a16:creationId xmlns:a16="http://schemas.microsoft.com/office/drawing/2014/main" id="{364F1FC2-6436-4C0D-B208-6AB8FA4DF130}"/>
                </a:ext>
              </a:extLst>
            </p:cNvPr>
            <p:cNvSpPr/>
            <p:nvPr/>
          </p:nvSpPr>
          <p:spPr>
            <a:xfrm>
              <a:off x="1374700" y="2796904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Arrange</a:t>
              </a:r>
            </a:p>
          </p:txBody>
        </p:sp>
        <p:sp>
          <p:nvSpPr>
            <p:cNvPr id="34" name="Rectangle 24">
              <a:extLst>
                <a:ext uri="{FF2B5EF4-FFF2-40B4-BE49-F238E27FC236}">
                  <a16:creationId xmlns:a16="http://schemas.microsoft.com/office/drawing/2014/main" id="{9D018550-C1F0-452E-B415-E4AA4371FDE2}"/>
                </a:ext>
              </a:extLst>
            </p:cNvPr>
            <p:cNvSpPr/>
            <p:nvPr/>
          </p:nvSpPr>
          <p:spPr>
            <a:xfrm>
              <a:off x="1350540" y="3323879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Act</a:t>
              </a:r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FA09CA6A-7A4B-499D-AB0F-B76B54249123}"/>
                </a:ext>
              </a:extLst>
            </p:cNvPr>
            <p:cNvSpPr/>
            <p:nvPr/>
          </p:nvSpPr>
          <p:spPr>
            <a:xfrm>
              <a:off x="1350540" y="3884708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</a:t>
              </a:r>
            </a:p>
          </p:txBody>
        </p:sp>
      </p:grpSp>
      <p:grpSp>
        <p:nvGrpSpPr>
          <p:cNvPr id="36" name="Group 47">
            <a:extLst>
              <a:ext uri="{FF2B5EF4-FFF2-40B4-BE49-F238E27FC236}">
                <a16:creationId xmlns:a16="http://schemas.microsoft.com/office/drawing/2014/main" id="{14B4344F-43F2-4C36-B319-8A683A4081B2}"/>
              </a:ext>
            </a:extLst>
          </p:cNvPr>
          <p:cNvGrpSpPr/>
          <p:nvPr/>
        </p:nvGrpSpPr>
        <p:grpSpPr>
          <a:xfrm>
            <a:off x="3274358" y="2003632"/>
            <a:ext cx="2119872" cy="2219375"/>
            <a:chOff x="235092" y="1445433"/>
            <a:chExt cx="2119872" cy="2219375"/>
          </a:xfrm>
        </p:grpSpPr>
        <p:sp>
          <p:nvSpPr>
            <p:cNvPr id="37" name="Oval 26">
              <a:extLst>
                <a:ext uri="{FF2B5EF4-FFF2-40B4-BE49-F238E27FC236}">
                  <a16:creationId xmlns:a16="http://schemas.microsoft.com/office/drawing/2014/main" id="{6BC7EECE-F13C-4F5B-A352-42CE9FB539AF}"/>
                </a:ext>
              </a:extLst>
            </p:cNvPr>
            <p:cNvSpPr/>
            <p:nvPr/>
          </p:nvSpPr>
          <p:spPr>
            <a:xfrm>
              <a:off x="266519" y="1445433"/>
              <a:ext cx="2088445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Logger</a:t>
              </a:r>
            </a:p>
          </p:txBody>
        </p:sp>
        <p:sp>
          <p:nvSpPr>
            <p:cNvPr id="38" name="Oval 34">
              <a:extLst>
                <a:ext uri="{FF2B5EF4-FFF2-40B4-BE49-F238E27FC236}">
                  <a16:creationId xmlns:a16="http://schemas.microsoft.com/office/drawing/2014/main" id="{C149A099-B130-48B6-8ACC-E240ACA373DC}"/>
                </a:ext>
              </a:extLst>
            </p:cNvPr>
            <p:cNvSpPr/>
            <p:nvPr/>
          </p:nvSpPr>
          <p:spPr>
            <a:xfrm>
              <a:off x="235092" y="2682675"/>
              <a:ext cx="2088445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Tracer</a:t>
              </a:r>
            </a:p>
          </p:txBody>
        </p:sp>
      </p:grpSp>
      <p:sp>
        <p:nvSpPr>
          <p:cNvPr id="39" name="Rectangle 46">
            <a:extLst>
              <a:ext uri="{FF2B5EF4-FFF2-40B4-BE49-F238E27FC236}">
                <a16:creationId xmlns:a16="http://schemas.microsoft.com/office/drawing/2014/main" id="{56F21A85-BA01-4756-8947-D9535E220D35}"/>
              </a:ext>
            </a:extLst>
          </p:cNvPr>
          <p:cNvSpPr/>
          <p:nvPr/>
        </p:nvSpPr>
        <p:spPr>
          <a:xfrm>
            <a:off x="332905" y="3160190"/>
            <a:ext cx="1598568" cy="89452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“Smart”” Singleton</a:t>
            </a:r>
          </a:p>
        </p:txBody>
      </p:sp>
      <p:cxnSp>
        <p:nvCxnSpPr>
          <p:cNvPr id="40" name="Straight Arrow Connector 49">
            <a:extLst>
              <a:ext uri="{FF2B5EF4-FFF2-40B4-BE49-F238E27FC236}">
                <a16:creationId xmlns:a16="http://schemas.microsoft.com/office/drawing/2014/main" id="{C0936781-62F8-4B09-B71D-C5E286999A9A}"/>
              </a:ext>
            </a:extLst>
          </p:cNvPr>
          <p:cNvCxnSpPr>
            <a:stCxn id="39" idx="3"/>
          </p:cNvCxnSpPr>
          <p:nvPr/>
        </p:nvCxnSpPr>
        <p:spPr>
          <a:xfrm flipV="1">
            <a:off x="1931473" y="2556943"/>
            <a:ext cx="1385601" cy="105051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1" name="Straight Arrow Connector 54">
            <a:extLst>
              <a:ext uri="{FF2B5EF4-FFF2-40B4-BE49-F238E27FC236}">
                <a16:creationId xmlns:a16="http://schemas.microsoft.com/office/drawing/2014/main" id="{12E63339-16E0-4AD2-8741-38AB4951618E}"/>
              </a:ext>
            </a:extLst>
          </p:cNvPr>
          <p:cNvCxnSpPr>
            <a:stCxn id="39" idx="3"/>
            <a:endCxn id="38" idx="2"/>
          </p:cNvCxnSpPr>
          <p:nvPr/>
        </p:nvCxnSpPr>
        <p:spPr>
          <a:xfrm>
            <a:off x="1931473" y="3607454"/>
            <a:ext cx="1342885" cy="12448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2" name="Straight Arrow Connector 56">
            <a:extLst>
              <a:ext uri="{FF2B5EF4-FFF2-40B4-BE49-F238E27FC236}">
                <a16:creationId xmlns:a16="http://schemas.microsoft.com/office/drawing/2014/main" id="{47B91192-CF48-4F3E-AB2A-A69ECCD4B8F6}"/>
              </a:ext>
            </a:extLst>
          </p:cNvPr>
          <p:cNvCxnSpPr>
            <a:stCxn id="39" idx="3"/>
            <a:endCxn id="50" idx="1"/>
          </p:cNvCxnSpPr>
          <p:nvPr/>
        </p:nvCxnSpPr>
        <p:spPr>
          <a:xfrm>
            <a:off x="1931473" y="3607454"/>
            <a:ext cx="1581869" cy="12473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60">
            <a:extLst>
              <a:ext uri="{FF2B5EF4-FFF2-40B4-BE49-F238E27FC236}">
                <a16:creationId xmlns:a16="http://schemas.microsoft.com/office/drawing/2014/main" id="{633CDD1D-0FAD-403D-974B-40C1D46211B5}"/>
              </a:ext>
            </a:extLst>
          </p:cNvPr>
          <p:cNvCxnSpPr>
            <a:stCxn id="30" idx="2"/>
            <a:endCxn id="37" idx="6"/>
          </p:cNvCxnSpPr>
          <p:nvPr/>
        </p:nvCxnSpPr>
        <p:spPr>
          <a:xfrm flipH="1" flipV="1">
            <a:off x="5394230" y="2494699"/>
            <a:ext cx="3529458" cy="752629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Straight Arrow Connector 62">
            <a:extLst>
              <a:ext uri="{FF2B5EF4-FFF2-40B4-BE49-F238E27FC236}">
                <a16:creationId xmlns:a16="http://schemas.microsoft.com/office/drawing/2014/main" id="{C6350950-866D-4AD8-9092-3F3628E39557}"/>
              </a:ext>
            </a:extLst>
          </p:cNvPr>
          <p:cNvCxnSpPr>
            <a:stCxn id="30" idx="2"/>
            <a:endCxn id="38" idx="6"/>
          </p:cNvCxnSpPr>
          <p:nvPr/>
        </p:nvCxnSpPr>
        <p:spPr>
          <a:xfrm flipH="1">
            <a:off x="5362803" y="3247328"/>
            <a:ext cx="3560885" cy="484613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5" name="Straight Arrow Connector 64">
            <a:extLst>
              <a:ext uri="{FF2B5EF4-FFF2-40B4-BE49-F238E27FC236}">
                <a16:creationId xmlns:a16="http://schemas.microsoft.com/office/drawing/2014/main" id="{861519E9-0F59-46FF-B7C0-D503ABCDFC0A}"/>
              </a:ext>
            </a:extLst>
          </p:cNvPr>
          <p:cNvCxnSpPr>
            <a:stCxn id="50" idx="7"/>
            <a:endCxn id="30" idx="2"/>
          </p:cNvCxnSpPr>
          <p:nvPr/>
        </p:nvCxnSpPr>
        <p:spPr>
          <a:xfrm flipV="1">
            <a:off x="5155246" y="3247328"/>
            <a:ext cx="3768442" cy="1607472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6" name="Group 31">
            <a:extLst>
              <a:ext uri="{FF2B5EF4-FFF2-40B4-BE49-F238E27FC236}">
                <a16:creationId xmlns:a16="http://schemas.microsoft.com/office/drawing/2014/main" id="{2ADBA5DF-C50A-4B92-831E-04A88A4E9ABC}"/>
              </a:ext>
            </a:extLst>
          </p:cNvPr>
          <p:cNvGrpSpPr/>
          <p:nvPr/>
        </p:nvGrpSpPr>
        <p:grpSpPr>
          <a:xfrm>
            <a:off x="3173293" y="4571338"/>
            <a:ext cx="2322002" cy="1935597"/>
            <a:chOff x="3173293" y="4571338"/>
            <a:chExt cx="2322002" cy="1935597"/>
          </a:xfrm>
        </p:grpSpPr>
        <p:grpSp>
          <p:nvGrpSpPr>
            <p:cNvPr id="47" name="Group 29">
              <a:extLst>
                <a:ext uri="{FF2B5EF4-FFF2-40B4-BE49-F238E27FC236}">
                  <a16:creationId xmlns:a16="http://schemas.microsoft.com/office/drawing/2014/main" id="{066F432E-9EB0-4B2B-826A-B6A82483093B}"/>
                </a:ext>
              </a:extLst>
            </p:cNvPr>
            <p:cNvGrpSpPr/>
            <p:nvPr/>
          </p:nvGrpSpPr>
          <p:grpSpPr>
            <a:xfrm>
              <a:off x="3173293" y="4571338"/>
              <a:ext cx="2322002" cy="1935597"/>
              <a:chOff x="2844801" y="3910225"/>
              <a:chExt cx="2322002" cy="1935597"/>
            </a:xfrm>
          </p:grpSpPr>
          <p:sp>
            <p:nvSpPr>
              <p:cNvPr id="49" name="Oval 59">
                <a:extLst>
                  <a:ext uri="{FF2B5EF4-FFF2-40B4-BE49-F238E27FC236}">
                    <a16:creationId xmlns:a16="http://schemas.microsoft.com/office/drawing/2014/main" id="{4E8A9981-9C2F-4B1E-91A8-A5DA16314464}"/>
                  </a:ext>
                </a:extLst>
              </p:cNvPr>
              <p:cNvSpPr/>
              <p:nvPr/>
            </p:nvSpPr>
            <p:spPr>
              <a:xfrm>
                <a:off x="3118541" y="4571338"/>
                <a:ext cx="1881340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Reporting Engine</a:t>
                </a:r>
              </a:p>
            </p:txBody>
          </p:sp>
          <p:sp>
            <p:nvSpPr>
              <p:cNvPr id="50" name="Oval 73">
                <a:extLst>
                  <a:ext uri="{FF2B5EF4-FFF2-40B4-BE49-F238E27FC236}">
                    <a16:creationId xmlns:a16="http://schemas.microsoft.com/office/drawing/2014/main" id="{427941F1-98ED-4284-8756-A66AD09082FC}"/>
                  </a:ext>
                </a:extLst>
              </p:cNvPr>
              <p:cNvSpPr/>
              <p:nvPr/>
            </p:nvSpPr>
            <p:spPr>
              <a:xfrm>
                <a:off x="2844801" y="3910225"/>
                <a:ext cx="2322002" cy="1935597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FF224AF-19E9-4ACF-BF3A-549F097F23A0}"/>
                </a:ext>
              </a:extLst>
            </p:cNvPr>
            <p:cNvSpPr txBox="1"/>
            <p:nvPr/>
          </p:nvSpPr>
          <p:spPr>
            <a:xfrm>
              <a:off x="3481399" y="4754381"/>
              <a:ext cx="1638028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 Runner</a:t>
              </a:r>
            </a:p>
          </p:txBody>
        </p:sp>
      </p:grpSp>
      <p:sp>
        <p:nvSpPr>
          <p:cNvPr id="51" name="Oval 75">
            <a:extLst>
              <a:ext uri="{FF2B5EF4-FFF2-40B4-BE49-F238E27FC236}">
                <a16:creationId xmlns:a16="http://schemas.microsoft.com/office/drawing/2014/main" id="{E9F300CE-A8E7-420E-BD3F-E8ED6FD9779E}"/>
              </a:ext>
            </a:extLst>
          </p:cNvPr>
          <p:cNvSpPr/>
          <p:nvPr/>
        </p:nvSpPr>
        <p:spPr>
          <a:xfrm>
            <a:off x="6340103" y="5838876"/>
            <a:ext cx="188134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Reporting Engine</a:t>
            </a:r>
          </a:p>
        </p:txBody>
      </p:sp>
      <p:cxnSp>
        <p:nvCxnSpPr>
          <p:cNvPr id="74" name="Straight Arrow Connector 14">
            <a:extLst>
              <a:ext uri="{FF2B5EF4-FFF2-40B4-BE49-F238E27FC236}">
                <a16:creationId xmlns:a16="http://schemas.microsoft.com/office/drawing/2014/main" id="{DB3AF05D-0936-4FA5-B205-6E65CF80D387}"/>
              </a:ext>
            </a:extLst>
          </p:cNvPr>
          <p:cNvCxnSpPr>
            <a:stCxn id="50" idx="7"/>
          </p:cNvCxnSpPr>
          <p:nvPr/>
        </p:nvCxnSpPr>
        <p:spPr>
          <a:xfrm>
            <a:off x="5155246" y="4854800"/>
            <a:ext cx="2003187" cy="991022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98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8923688" y="2756261"/>
            <a:ext cx="2077156" cy="2596912"/>
            <a:chOff x="913128" y="1670912"/>
            <a:chExt cx="2077156" cy="2596912"/>
          </a:xfrm>
        </p:grpSpPr>
        <p:sp>
          <p:nvSpPr>
            <p:cNvPr id="19" name="Oval 18"/>
            <p:cNvSpPr/>
            <p:nvPr/>
          </p:nvSpPr>
          <p:spPr>
            <a:xfrm>
              <a:off x="913128" y="1670912"/>
              <a:ext cx="2077156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20" name="Left Arrow 19"/>
            <p:cNvSpPr/>
            <p:nvPr/>
          </p:nvSpPr>
          <p:spPr>
            <a:xfrm>
              <a:off x="1248545" y="2306114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1" name="Left Arrow 20"/>
            <p:cNvSpPr/>
            <p:nvPr/>
          </p:nvSpPr>
          <p:spPr>
            <a:xfrm rot="10800000">
              <a:off x="1989291" y="2304702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374700" y="2796904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Arrange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350540" y="3323879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Act</a:t>
              </a: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350540" y="3884708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3274358" y="2003632"/>
            <a:ext cx="2119872" cy="2219375"/>
            <a:chOff x="235092" y="1445433"/>
            <a:chExt cx="2119872" cy="2219375"/>
          </a:xfrm>
        </p:grpSpPr>
        <p:sp>
          <p:nvSpPr>
            <p:cNvPr id="27" name="Oval 26"/>
            <p:cNvSpPr/>
            <p:nvPr/>
          </p:nvSpPr>
          <p:spPr>
            <a:xfrm>
              <a:off x="266519" y="1445433"/>
              <a:ext cx="2088445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Logger</a:t>
              </a:r>
            </a:p>
          </p:txBody>
        </p:sp>
        <p:sp>
          <p:nvSpPr>
            <p:cNvPr id="35" name="Oval 34"/>
            <p:cNvSpPr/>
            <p:nvPr/>
          </p:nvSpPr>
          <p:spPr>
            <a:xfrm>
              <a:off x="235092" y="2682675"/>
              <a:ext cx="2088445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Tracer</a:t>
              </a: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32905" y="3160190"/>
            <a:ext cx="1598568" cy="894527"/>
          </a:xfrm>
          <a:prstGeom prst="rect">
            <a:avLst/>
          </a:prstGeom>
          <a:noFill/>
          <a:ln w="28575">
            <a:solidFill>
              <a:schemeClr val="accent5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“Smart”” Singleton</a:t>
            </a:r>
          </a:p>
        </p:txBody>
      </p:sp>
      <p:cxnSp>
        <p:nvCxnSpPr>
          <p:cNvPr id="50" name="Straight Arrow Connector 49"/>
          <p:cNvCxnSpPr>
            <a:stCxn id="47" idx="3"/>
          </p:cNvCxnSpPr>
          <p:nvPr/>
        </p:nvCxnSpPr>
        <p:spPr>
          <a:xfrm flipV="1">
            <a:off x="1931473" y="2556943"/>
            <a:ext cx="1385601" cy="1050511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>
            <a:stCxn id="47" idx="3"/>
            <a:endCxn id="35" idx="2"/>
          </p:cNvCxnSpPr>
          <p:nvPr/>
        </p:nvCxnSpPr>
        <p:spPr>
          <a:xfrm>
            <a:off x="1931473" y="3607454"/>
            <a:ext cx="1342885" cy="12448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47" idx="3"/>
            <a:endCxn id="74" idx="1"/>
          </p:cNvCxnSpPr>
          <p:nvPr/>
        </p:nvCxnSpPr>
        <p:spPr>
          <a:xfrm>
            <a:off x="1931473" y="3607454"/>
            <a:ext cx="1581869" cy="124734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19" idx="2"/>
            <a:endCxn id="27" idx="6"/>
          </p:cNvCxnSpPr>
          <p:nvPr/>
        </p:nvCxnSpPr>
        <p:spPr>
          <a:xfrm flipH="1" flipV="1">
            <a:off x="5394230" y="2494699"/>
            <a:ext cx="3529458" cy="752629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>
            <a:stCxn id="19" idx="2"/>
            <a:endCxn id="35" idx="6"/>
          </p:cNvCxnSpPr>
          <p:nvPr/>
        </p:nvCxnSpPr>
        <p:spPr>
          <a:xfrm flipH="1">
            <a:off x="5362803" y="3247328"/>
            <a:ext cx="3560885" cy="484613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>
            <a:stCxn id="74" idx="7"/>
            <a:endCxn id="19" idx="2"/>
          </p:cNvCxnSpPr>
          <p:nvPr/>
        </p:nvCxnSpPr>
        <p:spPr>
          <a:xfrm flipV="1">
            <a:off x="5155246" y="3247328"/>
            <a:ext cx="3768442" cy="1607472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32" name="Group 31"/>
          <p:cNvGrpSpPr/>
          <p:nvPr/>
        </p:nvGrpSpPr>
        <p:grpSpPr>
          <a:xfrm>
            <a:off x="3173293" y="4571338"/>
            <a:ext cx="2322002" cy="1935597"/>
            <a:chOff x="3173293" y="4571338"/>
            <a:chExt cx="2322002" cy="1935597"/>
          </a:xfrm>
        </p:grpSpPr>
        <p:grpSp>
          <p:nvGrpSpPr>
            <p:cNvPr id="30" name="Group 29"/>
            <p:cNvGrpSpPr/>
            <p:nvPr/>
          </p:nvGrpSpPr>
          <p:grpSpPr>
            <a:xfrm>
              <a:off x="3173293" y="4571338"/>
              <a:ext cx="2322002" cy="1935597"/>
              <a:chOff x="2844801" y="3910225"/>
              <a:chExt cx="2322002" cy="1935597"/>
            </a:xfrm>
          </p:grpSpPr>
          <p:sp>
            <p:nvSpPr>
              <p:cNvPr id="60" name="Oval 59"/>
              <p:cNvSpPr/>
              <p:nvPr/>
            </p:nvSpPr>
            <p:spPr>
              <a:xfrm>
                <a:off x="3118541" y="4571338"/>
                <a:ext cx="1881340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Reporting Engine</a:t>
                </a:r>
              </a:p>
            </p:txBody>
          </p:sp>
          <p:sp>
            <p:nvSpPr>
              <p:cNvPr id="74" name="Oval 73"/>
              <p:cNvSpPr/>
              <p:nvPr/>
            </p:nvSpPr>
            <p:spPr>
              <a:xfrm>
                <a:off x="2844801" y="3910225"/>
                <a:ext cx="2322002" cy="1935597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75" name="TextBox 74"/>
            <p:cNvSpPr txBox="1"/>
            <p:nvPr/>
          </p:nvSpPr>
          <p:spPr>
            <a:xfrm>
              <a:off x="3481399" y="4754381"/>
              <a:ext cx="1638028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 Runner</a:t>
              </a:r>
            </a:p>
          </p:txBody>
        </p:sp>
      </p:grpSp>
      <p:sp>
        <p:nvSpPr>
          <p:cNvPr id="76" name="Oval 75"/>
          <p:cNvSpPr/>
          <p:nvPr/>
        </p:nvSpPr>
        <p:spPr>
          <a:xfrm>
            <a:off x="6340103" y="5838876"/>
            <a:ext cx="1881340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Reporting Engine</a:t>
            </a:r>
          </a:p>
        </p:txBody>
      </p:sp>
      <p:cxnSp>
        <p:nvCxnSpPr>
          <p:cNvPr id="15" name="Straight Arrow Connector 14"/>
          <p:cNvCxnSpPr>
            <a:stCxn id="74" idx="7"/>
          </p:cNvCxnSpPr>
          <p:nvPr/>
        </p:nvCxnSpPr>
        <p:spPr>
          <a:xfrm>
            <a:off x="5155246" y="4854800"/>
            <a:ext cx="2003187" cy="991022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189369" y="5057928"/>
            <a:ext cx="2363014" cy="982133"/>
          </a:xfrm>
          <a:prstGeom prst="ellipse">
            <a:avLst/>
          </a:prstGeom>
          <a:noFill/>
          <a:ln w="28575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Parallelization Engine</a:t>
            </a:r>
          </a:p>
        </p:txBody>
      </p:sp>
      <p:cxnSp>
        <p:nvCxnSpPr>
          <p:cNvPr id="5" name="Straight Arrow Connector 4"/>
          <p:cNvCxnSpPr>
            <a:stCxn id="28" idx="6"/>
            <a:endCxn id="74" idx="2"/>
          </p:cNvCxnSpPr>
          <p:nvPr/>
        </p:nvCxnSpPr>
        <p:spPr>
          <a:xfrm flipV="1">
            <a:off x="2552383" y="5539137"/>
            <a:ext cx="620910" cy="9858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ysDash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4" name="Заголовок 1">
            <a:extLst>
              <a:ext uri="{FF2B5EF4-FFF2-40B4-BE49-F238E27FC236}">
                <a16:creationId xmlns:a16="http://schemas.microsoft.com/office/drawing/2014/main" id="{503830A3-EFF2-4240-9E38-409C34A78E9C}"/>
              </a:ext>
            </a:extLst>
          </p:cNvPr>
          <p:cNvSpPr txBox="1">
            <a:spLocks/>
          </p:cNvSpPr>
          <p:nvPr/>
        </p:nvSpPr>
        <p:spPr>
          <a:xfrm>
            <a:off x="3447033" y="433881"/>
            <a:ext cx="8657095" cy="716288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Test &amp; “Global” Entities - run test in parallel</a:t>
            </a:r>
          </a:p>
        </p:txBody>
      </p:sp>
      <p:pic>
        <p:nvPicPr>
          <p:cNvPr id="36" name="Объект 4">
            <a:extLst>
              <a:ext uri="{FF2B5EF4-FFF2-40B4-BE49-F238E27FC236}">
                <a16:creationId xmlns:a16="http://schemas.microsoft.com/office/drawing/2014/main" id="{7F3C6E8F-EFE1-45D6-80A0-6489B214FF07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181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Test level </a:t>
            </a:r>
            <a:r>
              <a:rPr lang="en-US" sz="3600" dirty="0" smtClean="0"/>
              <a:t>mapping: 4 </a:t>
            </a:r>
            <a:r>
              <a:rPr lang="en-US" sz="3600" dirty="0"/>
              <a:t>examples of entities mapping in one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310D8FF-83A9-41AD-B308-959DD5B6AE99}"/>
              </a:ext>
            </a:extLst>
          </p:cNvPr>
          <p:cNvGrpSpPr/>
          <p:nvPr/>
        </p:nvGrpSpPr>
        <p:grpSpPr>
          <a:xfrm>
            <a:off x="913128" y="1670912"/>
            <a:ext cx="8713102" cy="4735857"/>
            <a:chOff x="913128" y="1670912"/>
            <a:chExt cx="8713102" cy="4735857"/>
          </a:xfrm>
        </p:grpSpPr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8124ABB0-792E-4CAA-8218-A37D61572A18}"/>
                </a:ext>
              </a:extLst>
            </p:cNvPr>
            <p:cNvGrpSpPr/>
            <p:nvPr/>
          </p:nvGrpSpPr>
          <p:grpSpPr>
            <a:xfrm>
              <a:off x="913128" y="1670912"/>
              <a:ext cx="2077156" cy="2596912"/>
              <a:chOff x="913128" y="1670912"/>
              <a:chExt cx="2077156" cy="2596912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62B338D7-1C18-47CD-A045-1935FB686D7C}"/>
                  </a:ext>
                </a:extLst>
              </p:cNvPr>
              <p:cNvSpPr/>
              <p:nvPr/>
            </p:nvSpPr>
            <p:spPr>
              <a:xfrm>
                <a:off x="913128" y="1670912"/>
                <a:ext cx="2077156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Test</a:t>
                </a:r>
              </a:p>
            </p:txBody>
          </p:sp>
          <p:sp>
            <p:nvSpPr>
              <p:cNvPr id="8" name="Left Arrow 19">
                <a:extLst>
                  <a:ext uri="{FF2B5EF4-FFF2-40B4-BE49-F238E27FC236}">
                    <a16:creationId xmlns:a16="http://schemas.microsoft.com/office/drawing/2014/main" id="{154A5E77-86BF-4259-B0CB-449539F36164}"/>
                  </a:ext>
                </a:extLst>
              </p:cNvPr>
              <p:cNvSpPr/>
              <p:nvPr/>
            </p:nvSpPr>
            <p:spPr>
              <a:xfrm>
                <a:off x="1248545" y="2306114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Left Arrow 20">
                <a:extLst>
                  <a:ext uri="{FF2B5EF4-FFF2-40B4-BE49-F238E27FC236}">
                    <a16:creationId xmlns:a16="http://schemas.microsoft.com/office/drawing/2014/main" id="{FD789012-108E-4019-91C0-CE2E9EA01237}"/>
                  </a:ext>
                </a:extLst>
              </p:cNvPr>
              <p:cNvSpPr/>
              <p:nvPr/>
            </p:nvSpPr>
            <p:spPr>
              <a:xfrm rot="10800000">
                <a:off x="1989291" y="2304702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22">
                <a:extLst>
                  <a:ext uri="{FF2B5EF4-FFF2-40B4-BE49-F238E27FC236}">
                    <a16:creationId xmlns:a16="http://schemas.microsoft.com/office/drawing/2014/main" id="{6744663A-7873-4110-8A90-07B4D440D918}"/>
                  </a:ext>
                </a:extLst>
              </p:cNvPr>
              <p:cNvSpPr/>
              <p:nvPr/>
            </p:nvSpPr>
            <p:spPr>
              <a:xfrm>
                <a:off x="1374700" y="2796904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Arrange</a:t>
                </a:r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654350DF-15FE-4ABD-ACD7-8B33BE3350DF}"/>
                  </a:ext>
                </a:extLst>
              </p:cNvPr>
              <p:cNvSpPr/>
              <p:nvPr/>
            </p:nvSpPr>
            <p:spPr>
              <a:xfrm>
                <a:off x="1350540" y="3323879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Act</a:t>
                </a:r>
              </a:p>
            </p:txBody>
          </p:sp>
          <p:sp>
            <p:nvSpPr>
              <p:cNvPr id="12" name="Rectangle 25">
                <a:extLst>
                  <a:ext uri="{FF2B5EF4-FFF2-40B4-BE49-F238E27FC236}">
                    <a16:creationId xmlns:a16="http://schemas.microsoft.com/office/drawing/2014/main" id="{EAB86B3C-51FC-47F9-8739-4B0BF5BF2786}"/>
                  </a:ext>
                </a:extLst>
              </p:cNvPr>
              <p:cNvSpPr/>
              <p:nvPr/>
            </p:nvSpPr>
            <p:spPr>
              <a:xfrm>
                <a:off x="1350540" y="3884708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Assert</a:t>
                </a:r>
              </a:p>
            </p:txBody>
          </p:sp>
        </p:grpSp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2E5A663B-81AF-49BF-98FD-6DB36FE53F36}"/>
                </a:ext>
              </a:extLst>
            </p:cNvPr>
            <p:cNvGrpSpPr/>
            <p:nvPr/>
          </p:nvGrpSpPr>
          <p:grpSpPr>
            <a:xfrm>
              <a:off x="5071753" y="1745763"/>
              <a:ext cx="4554477" cy="4661006"/>
              <a:chOff x="6855397" y="1398684"/>
              <a:chExt cx="4554477" cy="4661006"/>
            </a:xfrm>
          </p:grpSpPr>
          <p:sp>
            <p:nvSpPr>
              <p:cNvPr id="14" name="Oval 28">
                <a:extLst>
                  <a:ext uri="{FF2B5EF4-FFF2-40B4-BE49-F238E27FC236}">
                    <a16:creationId xmlns:a16="http://schemas.microsoft.com/office/drawing/2014/main" id="{AE1CD75C-1C1F-4AD3-BC69-0252A03AC892}"/>
                  </a:ext>
                </a:extLst>
              </p:cNvPr>
              <p:cNvSpPr/>
              <p:nvPr/>
            </p:nvSpPr>
            <p:spPr>
              <a:xfrm>
                <a:off x="6855397" y="1398684"/>
                <a:ext cx="4432299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Keyword based Test Case for Automation</a:t>
                </a:r>
              </a:p>
            </p:txBody>
          </p:sp>
          <p:sp>
            <p:nvSpPr>
              <p:cNvPr id="15" name="Oval 29">
                <a:extLst>
                  <a:ext uri="{FF2B5EF4-FFF2-40B4-BE49-F238E27FC236}">
                    <a16:creationId xmlns:a16="http://schemas.microsoft.com/office/drawing/2014/main" id="{29756C51-1F44-4A83-8997-02AA21468F23}"/>
                  </a:ext>
                </a:extLst>
              </p:cNvPr>
              <p:cNvSpPr/>
              <p:nvPr/>
            </p:nvSpPr>
            <p:spPr>
              <a:xfrm>
                <a:off x="6863979" y="3851266"/>
                <a:ext cx="4432299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The same Test case for Automation in a Flow way</a:t>
                </a:r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9B66D26C-9C52-4AF3-B090-5B2BCF008865}"/>
                  </a:ext>
                </a:extLst>
              </p:cNvPr>
              <p:cNvSpPr/>
              <p:nvPr/>
            </p:nvSpPr>
            <p:spPr>
              <a:xfrm>
                <a:off x="6977575" y="2624975"/>
                <a:ext cx="4432299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Gherkin scenario</a:t>
                </a:r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80E6B73A-865D-4D86-8533-7E0A08773FD0}"/>
                  </a:ext>
                </a:extLst>
              </p:cNvPr>
              <p:cNvSpPr/>
              <p:nvPr/>
            </p:nvSpPr>
            <p:spPr>
              <a:xfrm>
                <a:off x="6863979" y="5077557"/>
                <a:ext cx="4432299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The same Test case for Automation using DSL</a:t>
                </a:r>
              </a:p>
            </p:txBody>
          </p:sp>
        </p:grpSp>
        <p:cxnSp>
          <p:nvCxnSpPr>
            <p:cNvPr id="18" name="Straight Arrow Connector 32">
              <a:extLst>
                <a:ext uri="{FF2B5EF4-FFF2-40B4-BE49-F238E27FC236}">
                  <a16:creationId xmlns:a16="http://schemas.microsoft.com/office/drawing/2014/main" id="{4EDC339E-672F-4948-8417-8CFF4E4752A9}"/>
                </a:ext>
              </a:extLst>
            </p:cNvPr>
            <p:cNvCxnSpPr>
              <a:stCxn id="7" idx="6"/>
              <a:endCxn id="14" idx="2"/>
            </p:cNvCxnSpPr>
            <p:nvPr/>
          </p:nvCxnSpPr>
          <p:spPr>
            <a:xfrm>
              <a:off x="2990284" y="2161979"/>
              <a:ext cx="2081469" cy="7485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34">
              <a:extLst>
                <a:ext uri="{FF2B5EF4-FFF2-40B4-BE49-F238E27FC236}">
                  <a16:creationId xmlns:a16="http://schemas.microsoft.com/office/drawing/2014/main" id="{0C36457A-8D2C-4ED9-AF01-551D27650285}"/>
                </a:ext>
              </a:extLst>
            </p:cNvPr>
            <p:cNvCxnSpPr>
              <a:stCxn id="7" idx="6"/>
              <a:endCxn id="16" idx="2"/>
            </p:cNvCxnSpPr>
            <p:nvPr/>
          </p:nvCxnSpPr>
          <p:spPr>
            <a:xfrm>
              <a:off x="2990284" y="2161979"/>
              <a:ext cx="2203647" cy="130114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37">
              <a:extLst>
                <a:ext uri="{FF2B5EF4-FFF2-40B4-BE49-F238E27FC236}">
                  <a16:creationId xmlns:a16="http://schemas.microsoft.com/office/drawing/2014/main" id="{4AEB0047-CB45-49F8-B4B2-A8BE49C1AAA2}"/>
                </a:ext>
              </a:extLst>
            </p:cNvPr>
            <p:cNvCxnSpPr>
              <a:stCxn id="7" idx="6"/>
              <a:endCxn id="15" idx="2"/>
            </p:cNvCxnSpPr>
            <p:nvPr/>
          </p:nvCxnSpPr>
          <p:spPr>
            <a:xfrm>
              <a:off x="2990284" y="2161979"/>
              <a:ext cx="2090051" cy="2527433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41">
              <a:extLst>
                <a:ext uri="{FF2B5EF4-FFF2-40B4-BE49-F238E27FC236}">
                  <a16:creationId xmlns:a16="http://schemas.microsoft.com/office/drawing/2014/main" id="{1027B3C7-009F-49B8-BAAC-1049C7CE4CA2}"/>
                </a:ext>
              </a:extLst>
            </p:cNvPr>
            <p:cNvCxnSpPr>
              <a:stCxn id="7" idx="6"/>
              <a:endCxn id="17" idx="2"/>
            </p:cNvCxnSpPr>
            <p:nvPr/>
          </p:nvCxnSpPr>
          <p:spPr>
            <a:xfrm>
              <a:off x="2990284" y="2161979"/>
              <a:ext cx="2090051" cy="375372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12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QA Automation approaches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sz="3600" dirty="0"/>
              <a:t>Keyword, </a:t>
            </a:r>
            <a:r>
              <a:rPr lang="en-US" sz="3600" dirty="0" smtClean="0"/>
              <a:t>BDD</a:t>
            </a:r>
            <a:r>
              <a:rPr lang="en-US" sz="3600" dirty="0"/>
              <a:t>, Fluent interface, DSL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0F77C1C-DD29-43C5-A872-77975D3418F1}"/>
              </a:ext>
            </a:extLst>
          </p:cNvPr>
          <p:cNvSpPr txBox="1">
            <a:spLocks/>
          </p:cNvSpPr>
          <p:nvPr/>
        </p:nvSpPr>
        <p:spPr>
          <a:xfrm>
            <a:off x="325031" y="1681163"/>
            <a:ext cx="11541938" cy="44859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+mj-lt"/>
              <a:buAutoNum type="arabicPeriod"/>
            </a:pPr>
            <a:r>
              <a:rPr lang="en-US" sz="2600" dirty="0">
                <a:hlinkClick r:id="rId4"/>
              </a:rPr>
              <a:t>Ubiquitous language</a:t>
            </a:r>
            <a:endParaRPr lang="en-US" sz="2600" dirty="0"/>
          </a:p>
          <a:p>
            <a:pPr marL="571500" indent="-571500" algn="l">
              <a:buFont typeface="+mj-lt"/>
              <a:buAutoNum type="arabicPeriod"/>
            </a:pPr>
            <a:r>
              <a:rPr lang="en-US" sz="2600" dirty="0">
                <a:hlinkClick r:id="rId5"/>
              </a:rPr>
              <a:t>Key word driven </a:t>
            </a:r>
            <a:r>
              <a:rPr lang="en-US" sz="2600" dirty="0">
                <a:solidFill>
                  <a:schemeClr val="tx1"/>
                </a:solidFill>
              </a:rPr>
              <a:t>QA Automation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600" dirty="0">
                <a:hlinkClick r:id="rId6"/>
              </a:rPr>
              <a:t>Behavior Driven Development </a:t>
            </a:r>
            <a:r>
              <a:rPr lang="en-US" sz="2600" dirty="0">
                <a:solidFill>
                  <a:schemeClr val="tx1"/>
                </a:solidFill>
              </a:rPr>
              <a:t>(BDD) approach – as a special case of </a:t>
            </a:r>
            <a:r>
              <a:rPr lang="en-US" sz="2600" dirty="0">
                <a:hlinkClick r:id="rId7"/>
              </a:rPr>
              <a:t>DSL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based QA Automation solutions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600" dirty="0">
                <a:hlinkClick r:id="rId7"/>
              </a:rPr>
              <a:t>Domain specific language </a:t>
            </a:r>
            <a:r>
              <a:rPr lang="en-US" sz="2600" dirty="0">
                <a:solidFill>
                  <a:schemeClr val="tx1"/>
                </a:solidFill>
              </a:rPr>
              <a:t>(DSL) based QA Automation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600" dirty="0">
                <a:hlinkClick r:id="rId8"/>
              </a:rPr>
              <a:t>Flow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–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as a way of implementation DSL\BDD</a:t>
            </a:r>
          </a:p>
          <a:p>
            <a:pPr marL="571500" indent="-571500" algn="l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Flow- fluent interface is an implementation of an</a:t>
            </a:r>
            <a:r>
              <a:rPr lang="en-US" sz="2600" dirty="0"/>
              <a:t> </a:t>
            </a:r>
            <a:r>
              <a:rPr lang="en-US" sz="2600" dirty="0">
                <a:hlinkClick r:id="rId9" tooltip="Object oriented design"/>
              </a:rPr>
              <a:t>object oriented</a:t>
            </a:r>
            <a:r>
              <a:rPr lang="en-US" sz="2600" dirty="0"/>
              <a:t> </a:t>
            </a:r>
            <a:r>
              <a:rPr lang="en-US" sz="2600" dirty="0">
                <a:solidFill>
                  <a:schemeClr val="tx1"/>
                </a:solidFill>
              </a:rPr>
              <a:t>API that aims to provide more readable code.</a:t>
            </a:r>
          </a:p>
          <a:p>
            <a:pPr marL="571500" indent="-571500" algn="l" fontAlgn="base">
              <a:buFont typeface="Arial" panose="020B0604020202020204" pitchFamily="34" charset="0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693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Test level </a:t>
            </a:r>
            <a:r>
              <a:rPr lang="en-US" sz="3600" dirty="0" smtClean="0"/>
              <a:t>mapping</a:t>
            </a:r>
            <a:r>
              <a:rPr lang="en-US" sz="3600" b="1" dirty="0" smtClean="0"/>
              <a:t>: </a:t>
            </a:r>
            <a:r>
              <a:rPr lang="en-US" sz="3600" dirty="0" smtClean="0"/>
              <a:t>4 </a:t>
            </a:r>
            <a:r>
              <a:rPr lang="en-US" sz="3600" dirty="0"/>
              <a:t>examples of entities mapping in one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F310D8FF-83A9-41AD-B308-959DD5B6AE99}"/>
              </a:ext>
            </a:extLst>
          </p:cNvPr>
          <p:cNvGrpSpPr/>
          <p:nvPr/>
        </p:nvGrpSpPr>
        <p:grpSpPr>
          <a:xfrm>
            <a:off x="913128" y="1670912"/>
            <a:ext cx="8713102" cy="4735857"/>
            <a:chOff x="913128" y="1670912"/>
            <a:chExt cx="8713102" cy="4735857"/>
          </a:xfrm>
        </p:grpSpPr>
        <p:grpSp>
          <p:nvGrpSpPr>
            <p:cNvPr id="6" name="Group 21">
              <a:extLst>
                <a:ext uri="{FF2B5EF4-FFF2-40B4-BE49-F238E27FC236}">
                  <a16:creationId xmlns:a16="http://schemas.microsoft.com/office/drawing/2014/main" id="{8124ABB0-792E-4CAA-8218-A37D61572A18}"/>
                </a:ext>
              </a:extLst>
            </p:cNvPr>
            <p:cNvGrpSpPr/>
            <p:nvPr/>
          </p:nvGrpSpPr>
          <p:grpSpPr>
            <a:xfrm>
              <a:off x="913128" y="1670912"/>
              <a:ext cx="2077156" cy="2596912"/>
              <a:chOff x="913128" y="1670912"/>
              <a:chExt cx="2077156" cy="2596912"/>
            </a:xfrm>
          </p:grpSpPr>
          <p:sp>
            <p:nvSpPr>
              <p:cNvPr id="7" name="Oval 18">
                <a:extLst>
                  <a:ext uri="{FF2B5EF4-FFF2-40B4-BE49-F238E27FC236}">
                    <a16:creationId xmlns:a16="http://schemas.microsoft.com/office/drawing/2014/main" id="{62B338D7-1C18-47CD-A045-1935FB686D7C}"/>
                  </a:ext>
                </a:extLst>
              </p:cNvPr>
              <p:cNvSpPr/>
              <p:nvPr/>
            </p:nvSpPr>
            <p:spPr>
              <a:xfrm>
                <a:off x="913128" y="1670912"/>
                <a:ext cx="2077156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Test</a:t>
                </a:r>
              </a:p>
            </p:txBody>
          </p:sp>
          <p:sp>
            <p:nvSpPr>
              <p:cNvPr id="8" name="Left Arrow 19">
                <a:extLst>
                  <a:ext uri="{FF2B5EF4-FFF2-40B4-BE49-F238E27FC236}">
                    <a16:creationId xmlns:a16="http://schemas.microsoft.com/office/drawing/2014/main" id="{154A5E77-86BF-4259-B0CB-449539F36164}"/>
                  </a:ext>
                </a:extLst>
              </p:cNvPr>
              <p:cNvSpPr/>
              <p:nvPr/>
            </p:nvSpPr>
            <p:spPr>
              <a:xfrm>
                <a:off x="1248545" y="2306114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" name="Left Arrow 20">
                <a:extLst>
                  <a:ext uri="{FF2B5EF4-FFF2-40B4-BE49-F238E27FC236}">
                    <a16:creationId xmlns:a16="http://schemas.microsoft.com/office/drawing/2014/main" id="{FD789012-108E-4019-91C0-CE2E9EA01237}"/>
                  </a:ext>
                </a:extLst>
              </p:cNvPr>
              <p:cNvSpPr/>
              <p:nvPr/>
            </p:nvSpPr>
            <p:spPr>
              <a:xfrm rot="10800000">
                <a:off x="1989291" y="2304702"/>
                <a:ext cx="725818" cy="182078"/>
              </a:xfrm>
              <a:prstGeom prst="leftArrow">
                <a:avLst/>
              </a:prstGeom>
              <a:solidFill>
                <a:schemeClr val="accent6"/>
              </a:solidFill>
              <a:ln w="28575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0" name="Rectangle 22">
                <a:extLst>
                  <a:ext uri="{FF2B5EF4-FFF2-40B4-BE49-F238E27FC236}">
                    <a16:creationId xmlns:a16="http://schemas.microsoft.com/office/drawing/2014/main" id="{6744663A-7873-4110-8A90-07B4D440D918}"/>
                  </a:ext>
                </a:extLst>
              </p:cNvPr>
              <p:cNvSpPr/>
              <p:nvPr/>
            </p:nvSpPr>
            <p:spPr>
              <a:xfrm>
                <a:off x="1374700" y="2796904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Arrange</a:t>
                </a:r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654350DF-15FE-4ABD-ACD7-8B33BE3350DF}"/>
                  </a:ext>
                </a:extLst>
              </p:cNvPr>
              <p:cNvSpPr/>
              <p:nvPr/>
            </p:nvSpPr>
            <p:spPr>
              <a:xfrm>
                <a:off x="1350540" y="3323879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Act</a:t>
                </a:r>
              </a:p>
            </p:txBody>
          </p:sp>
          <p:sp>
            <p:nvSpPr>
              <p:cNvPr id="12" name="Rectangle 25">
                <a:extLst>
                  <a:ext uri="{FF2B5EF4-FFF2-40B4-BE49-F238E27FC236}">
                    <a16:creationId xmlns:a16="http://schemas.microsoft.com/office/drawing/2014/main" id="{EAB86B3C-51FC-47F9-8739-4B0BF5BF2786}"/>
                  </a:ext>
                </a:extLst>
              </p:cNvPr>
              <p:cNvSpPr/>
              <p:nvPr/>
            </p:nvSpPr>
            <p:spPr>
              <a:xfrm>
                <a:off x="1350540" y="3884708"/>
                <a:ext cx="1154012" cy="383116"/>
              </a:xfrm>
              <a:prstGeom prst="rect">
                <a:avLst/>
              </a:prstGeom>
              <a:noFill/>
              <a:ln w="28575">
                <a:solidFill>
                  <a:schemeClr val="accent5"/>
                </a:solidFill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Assert</a:t>
                </a:r>
              </a:p>
            </p:txBody>
          </p:sp>
        </p:grpSp>
        <p:grpSp>
          <p:nvGrpSpPr>
            <p:cNvPr id="13" name="Group 26">
              <a:extLst>
                <a:ext uri="{FF2B5EF4-FFF2-40B4-BE49-F238E27FC236}">
                  <a16:creationId xmlns:a16="http://schemas.microsoft.com/office/drawing/2014/main" id="{2E5A663B-81AF-49BF-98FD-6DB36FE53F36}"/>
                </a:ext>
              </a:extLst>
            </p:cNvPr>
            <p:cNvGrpSpPr/>
            <p:nvPr/>
          </p:nvGrpSpPr>
          <p:grpSpPr>
            <a:xfrm>
              <a:off x="5071753" y="1745763"/>
              <a:ext cx="4554477" cy="4661006"/>
              <a:chOff x="6855397" y="1398684"/>
              <a:chExt cx="4554477" cy="4661006"/>
            </a:xfrm>
          </p:grpSpPr>
          <p:sp>
            <p:nvSpPr>
              <p:cNvPr id="14" name="Oval 28">
                <a:extLst>
                  <a:ext uri="{FF2B5EF4-FFF2-40B4-BE49-F238E27FC236}">
                    <a16:creationId xmlns:a16="http://schemas.microsoft.com/office/drawing/2014/main" id="{AE1CD75C-1C1F-4AD3-BC69-0252A03AC892}"/>
                  </a:ext>
                </a:extLst>
              </p:cNvPr>
              <p:cNvSpPr/>
              <p:nvPr/>
            </p:nvSpPr>
            <p:spPr>
              <a:xfrm>
                <a:off x="6855397" y="1398684"/>
                <a:ext cx="4432299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Keyword based Test Case for Automation</a:t>
                </a:r>
              </a:p>
            </p:txBody>
          </p:sp>
          <p:sp>
            <p:nvSpPr>
              <p:cNvPr id="15" name="Oval 29">
                <a:extLst>
                  <a:ext uri="{FF2B5EF4-FFF2-40B4-BE49-F238E27FC236}">
                    <a16:creationId xmlns:a16="http://schemas.microsoft.com/office/drawing/2014/main" id="{29756C51-1F44-4A83-8997-02AA21468F23}"/>
                  </a:ext>
                </a:extLst>
              </p:cNvPr>
              <p:cNvSpPr/>
              <p:nvPr/>
            </p:nvSpPr>
            <p:spPr>
              <a:xfrm>
                <a:off x="6863979" y="3851266"/>
                <a:ext cx="4432299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The same Test case for Automation in a Flow way</a:t>
                </a:r>
              </a:p>
            </p:txBody>
          </p:sp>
          <p:sp>
            <p:nvSpPr>
              <p:cNvPr id="16" name="Oval 30">
                <a:extLst>
                  <a:ext uri="{FF2B5EF4-FFF2-40B4-BE49-F238E27FC236}">
                    <a16:creationId xmlns:a16="http://schemas.microsoft.com/office/drawing/2014/main" id="{9B66D26C-9C52-4AF3-B090-5B2BCF008865}"/>
                  </a:ext>
                </a:extLst>
              </p:cNvPr>
              <p:cNvSpPr/>
              <p:nvPr/>
            </p:nvSpPr>
            <p:spPr>
              <a:xfrm>
                <a:off x="6977575" y="2624975"/>
                <a:ext cx="4432299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Gherkin scenario</a:t>
                </a:r>
              </a:p>
            </p:txBody>
          </p:sp>
          <p:sp>
            <p:nvSpPr>
              <p:cNvPr id="17" name="Oval 31">
                <a:extLst>
                  <a:ext uri="{FF2B5EF4-FFF2-40B4-BE49-F238E27FC236}">
                    <a16:creationId xmlns:a16="http://schemas.microsoft.com/office/drawing/2014/main" id="{80E6B73A-865D-4D86-8533-7E0A08773FD0}"/>
                  </a:ext>
                </a:extLst>
              </p:cNvPr>
              <p:cNvSpPr/>
              <p:nvPr/>
            </p:nvSpPr>
            <p:spPr>
              <a:xfrm>
                <a:off x="6863979" y="5077557"/>
                <a:ext cx="4432299" cy="982133"/>
              </a:xfrm>
              <a:prstGeom prst="ellipse">
                <a:avLst/>
              </a:prstGeom>
              <a:noFill/>
              <a:ln w="28575" cap="flat" cmpd="sng" algn="ctr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5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b="1" dirty="0">
                    <a:solidFill>
                      <a:schemeClr val="tx1"/>
                    </a:solidFill>
                  </a:rPr>
                  <a:t>The same Test case for Automation using DSL</a:t>
                </a:r>
              </a:p>
            </p:txBody>
          </p:sp>
        </p:grpSp>
        <p:cxnSp>
          <p:nvCxnSpPr>
            <p:cNvPr id="18" name="Straight Arrow Connector 32">
              <a:extLst>
                <a:ext uri="{FF2B5EF4-FFF2-40B4-BE49-F238E27FC236}">
                  <a16:creationId xmlns:a16="http://schemas.microsoft.com/office/drawing/2014/main" id="{4EDC339E-672F-4948-8417-8CFF4E4752A9}"/>
                </a:ext>
              </a:extLst>
            </p:cNvPr>
            <p:cNvCxnSpPr>
              <a:stCxn id="7" idx="6"/>
              <a:endCxn id="14" idx="2"/>
            </p:cNvCxnSpPr>
            <p:nvPr/>
          </p:nvCxnSpPr>
          <p:spPr>
            <a:xfrm>
              <a:off x="2990284" y="2161979"/>
              <a:ext cx="2081469" cy="74851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34">
              <a:extLst>
                <a:ext uri="{FF2B5EF4-FFF2-40B4-BE49-F238E27FC236}">
                  <a16:creationId xmlns:a16="http://schemas.microsoft.com/office/drawing/2014/main" id="{0C36457A-8D2C-4ED9-AF01-551D27650285}"/>
                </a:ext>
              </a:extLst>
            </p:cNvPr>
            <p:cNvCxnSpPr>
              <a:stCxn id="7" idx="6"/>
              <a:endCxn id="16" idx="2"/>
            </p:cNvCxnSpPr>
            <p:nvPr/>
          </p:nvCxnSpPr>
          <p:spPr>
            <a:xfrm>
              <a:off x="2990284" y="2161979"/>
              <a:ext cx="2203647" cy="1301142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37">
              <a:extLst>
                <a:ext uri="{FF2B5EF4-FFF2-40B4-BE49-F238E27FC236}">
                  <a16:creationId xmlns:a16="http://schemas.microsoft.com/office/drawing/2014/main" id="{4AEB0047-CB45-49F8-B4B2-A8BE49C1AAA2}"/>
                </a:ext>
              </a:extLst>
            </p:cNvPr>
            <p:cNvCxnSpPr>
              <a:stCxn id="7" idx="6"/>
              <a:endCxn id="15" idx="2"/>
            </p:cNvCxnSpPr>
            <p:nvPr/>
          </p:nvCxnSpPr>
          <p:spPr>
            <a:xfrm>
              <a:off x="2990284" y="2161979"/>
              <a:ext cx="2090051" cy="2527433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41">
              <a:extLst>
                <a:ext uri="{FF2B5EF4-FFF2-40B4-BE49-F238E27FC236}">
                  <a16:creationId xmlns:a16="http://schemas.microsoft.com/office/drawing/2014/main" id="{1027B3C7-009F-49B8-BAAC-1049C7CE4CA2}"/>
                </a:ext>
              </a:extLst>
            </p:cNvPr>
            <p:cNvCxnSpPr>
              <a:stCxn id="7" idx="6"/>
              <a:endCxn id="17" idx="2"/>
            </p:cNvCxnSpPr>
            <p:nvPr/>
          </p:nvCxnSpPr>
          <p:spPr>
            <a:xfrm>
              <a:off x="2990284" y="2161979"/>
              <a:ext cx="2090051" cy="3753724"/>
            </a:xfrm>
            <a:prstGeom prst="straightConnector1">
              <a:avLst/>
            </a:prstGeom>
            <a:ln w="28575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79958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 smtClean="0"/>
              <a:t>Business Action </a:t>
            </a:r>
            <a:r>
              <a:rPr lang="en-US" sz="3600" dirty="0"/>
              <a:t>level </a:t>
            </a:r>
            <a:r>
              <a:rPr lang="en-US" sz="3600" dirty="0" smtClean="0"/>
              <a:t>mapping: 4 </a:t>
            </a:r>
            <a:r>
              <a:rPr lang="en-US" sz="3600" dirty="0"/>
              <a:t>examples of entities mapping in one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40" name="Rounded Rectangle 4">
            <a:extLst>
              <a:ext uri="{FF2B5EF4-FFF2-40B4-BE49-F238E27FC236}">
                <a16:creationId xmlns:a16="http://schemas.microsoft.com/office/drawing/2014/main" id="{D2F2B57E-7B7F-4B39-AACE-8BA540431FBA}"/>
              </a:ext>
            </a:extLst>
          </p:cNvPr>
          <p:cNvSpPr/>
          <p:nvPr/>
        </p:nvSpPr>
        <p:spPr>
          <a:xfrm>
            <a:off x="3255655" y="2233942"/>
            <a:ext cx="6152444" cy="375391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1" name="Oval 5">
            <a:extLst>
              <a:ext uri="{FF2B5EF4-FFF2-40B4-BE49-F238E27FC236}">
                <a16:creationId xmlns:a16="http://schemas.microsoft.com/office/drawing/2014/main" id="{1473D2CE-E707-4FA0-90A8-0AB31E516A8D}"/>
              </a:ext>
            </a:extLst>
          </p:cNvPr>
          <p:cNvSpPr/>
          <p:nvPr/>
        </p:nvSpPr>
        <p:spPr>
          <a:xfrm>
            <a:off x="1946142" y="4899796"/>
            <a:ext cx="3759200" cy="982133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Page Object</a:t>
            </a:r>
          </a:p>
        </p:txBody>
      </p:sp>
      <p:sp>
        <p:nvSpPr>
          <p:cNvPr id="42" name="Oval 6">
            <a:extLst>
              <a:ext uri="{FF2B5EF4-FFF2-40B4-BE49-F238E27FC236}">
                <a16:creationId xmlns:a16="http://schemas.microsoft.com/office/drawing/2014/main" id="{656B6C93-B6EC-47A5-A880-5979D04BE2B1}"/>
              </a:ext>
            </a:extLst>
          </p:cNvPr>
          <p:cNvSpPr/>
          <p:nvPr/>
        </p:nvSpPr>
        <p:spPr>
          <a:xfrm>
            <a:off x="1931439" y="3607108"/>
            <a:ext cx="3759200" cy="982133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Low Level Actions</a:t>
            </a:r>
          </a:p>
        </p:txBody>
      </p:sp>
      <p:sp>
        <p:nvSpPr>
          <p:cNvPr id="43" name="Oval 7">
            <a:extLst>
              <a:ext uri="{FF2B5EF4-FFF2-40B4-BE49-F238E27FC236}">
                <a16:creationId xmlns:a16="http://schemas.microsoft.com/office/drawing/2014/main" id="{6E2DC03D-3683-4EDF-A11B-2ED3D5548E1C}"/>
              </a:ext>
            </a:extLst>
          </p:cNvPr>
          <p:cNvSpPr/>
          <p:nvPr/>
        </p:nvSpPr>
        <p:spPr>
          <a:xfrm>
            <a:off x="1908862" y="2325710"/>
            <a:ext cx="3759200" cy="982133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Business Actions</a:t>
            </a:r>
          </a:p>
        </p:txBody>
      </p:sp>
      <p:sp>
        <p:nvSpPr>
          <p:cNvPr id="44" name="Down Arrow 8">
            <a:extLst>
              <a:ext uri="{FF2B5EF4-FFF2-40B4-BE49-F238E27FC236}">
                <a16:creationId xmlns:a16="http://schemas.microsoft.com/office/drawing/2014/main" id="{7644593C-8DB2-400E-B364-584114A9147D}"/>
              </a:ext>
            </a:extLst>
          </p:cNvPr>
          <p:cNvSpPr/>
          <p:nvPr/>
        </p:nvSpPr>
        <p:spPr>
          <a:xfrm>
            <a:off x="3728378" y="3306383"/>
            <a:ext cx="148165" cy="304801"/>
          </a:xfrm>
          <a:prstGeom prst="downArrow">
            <a:avLst/>
          </a:prstGeom>
          <a:solidFill>
            <a:schemeClr val="accent1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5" name="Down Arrow 9">
            <a:extLst>
              <a:ext uri="{FF2B5EF4-FFF2-40B4-BE49-F238E27FC236}">
                <a16:creationId xmlns:a16="http://schemas.microsoft.com/office/drawing/2014/main" id="{EE5864BF-4705-40D0-8AED-C8DE08B09D62}"/>
              </a:ext>
            </a:extLst>
          </p:cNvPr>
          <p:cNvSpPr/>
          <p:nvPr/>
        </p:nvSpPr>
        <p:spPr>
          <a:xfrm>
            <a:off x="3736957" y="4593559"/>
            <a:ext cx="148165" cy="304801"/>
          </a:xfrm>
          <a:prstGeom prst="downArrow">
            <a:avLst/>
          </a:prstGeom>
          <a:solidFill>
            <a:schemeClr val="accent1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6" name="Left Arrow 10">
            <a:extLst>
              <a:ext uri="{FF2B5EF4-FFF2-40B4-BE49-F238E27FC236}">
                <a16:creationId xmlns:a16="http://schemas.microsoft.com/office/drawing/2014/main" id="{2EBA7CEB-634A-4493-8300-8824ECBB8BB4}"/>
              </a:ext>
            </a:extLst>
          </p:cNvPr>
          <p:cNvSpPr/>
          <p:nvPr/>
        </p:nvSpPr>
        <p:spPr>
          <a:xfrm>
            <a:off x="3070293" y="3031107"/>
            <a:ext cx="725818" cy="182078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7" name="Left Arrow 11">
            <a:extLst>
              <a:ext uri="{FF2B5EF4-FFF2-40B4-BE49-F238E27FC236}">
                <a16:creationId xmlns:a16="http://schemas.microsoft.com/office/drawing/2014/main" id="{D1975B47-8671-4716-A001-823E1FACD380}"/>
              </a:ext>
            </a:extLst>
          </p:cNvPr>
          <p:cNvSpPr/>
          <p:nvPr/>
        </p:nvSpPr>
        <p:spPr>
          <a:xfrm rot="10800000">
            <a:off x="3822328" y="3029695"/>
            <a:ext cx="725818" cy="182078"/>
          </a:xfrm>
          <a:prstGeom prst="left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8" name="Left Arrow 12">
            <a:extLst>
              <a:ext uri="{FF2B5EF4-FFF2-40B4-BE49-F238E27FC236}">
                <a16:creationId xmlns:a16="http://schemas.microsoft.com/office/drawing/2014/main" id="{BE63E38F-A0D7-490C-86F8-080FC4A4C922}"/>
              </a:ext>
            </a:extLst>
          </p:cNvPr>
          <p:cNvSpPr/>
          <p:nvPr/>
        </p:nvSpPr>
        <p:spPr>
          <a:xfrm>
            <a:off x="3096510" y="4358572"/>
            <a:ext cx="725818" cy="182078"/>
          </a:xfrm>
          <a:prstGeom prst="lef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Left Arrow 13">
            <a:extLst>
              <a:ext uri="{FF2B5EF4-FFF2-40B4-BE49-F238E27FC236}">
                <a16:creationId xmlns:a16="http://schemas.microsoft.com/office/drawing/2014/main" id="{A276E4CC-31EF-484D-8002-74A3F7374089}"/>
              </a:ext>
            </a:extLst>
          </p:cNvPr>
          <p:cNvSpPr/>
          <p:nvPr/>
        </p:nvSpPr>
        <p:spPr>
          <a:xfrm rot="10800000">
            <a:off x="3837256" y="4357160"/>
            <a:ext cx="725818" cy="182078"/>
          </a:xfrm>
          <a:prstGeom prst="leftArrow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0" name="Left Arrow 14">
            <a:extLst>
              <a:ext uri="{FF2B5EF4-FFF2-40B4-BE49-F238E27FC236}">
                <a16:creationId xmlns:a16="http://schemas.microsoft.com/office/drawing/2014/main" id="{9BE416B3-7626-4082-9F48-DD1307A69669}"/>
              </a:ext>
            </a:extLst>
          </p:cNvPr>
          <p:cNvSpPr/>
          <p:nvPr/>
        </p:nvSpPr>
        <p:spPr>
          <a:xfrm>
            <a:off x="3190236" y="5637850"/>
            <a:ext cx="725818" cy="182078"/>
          </a:xfrm>
          <a:prstGeom prst="lef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1" name="Left Arrow 15">
            <a:extLst>
              <a:ext uri="{FF2B5EF4-FFF2-40B4-BE49-F238E27FC236}">
                <a16:creationId xmlns:a16="http://schemas.microsoft.com/office/drawing/2014/main" id="{8712A63B-D282-4063-B3E3-D9A20B0B345D}"/>
              </a:ext>
            </a:extLst>
          </p:cNvPr>
          <p:cNvSpPr/>
          <p:nvPr/>
        </p:nvSpPr>
        <p:spPr>
          <a:xfrm rot="10800000">
            <a:off x="3930982" y="5636438"/>
            <a:ext cx="725818" cy="182078"/>
          </a:xfrm>
          <a:prstGeom prst="leftArrow">
            <a:avLst/>
          </a:prstGeom>
          <a:solidFill>
            <a:schemeClr val="accent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2" name="Oval 16">
            <a:extLst>
              <a:ext uri="{FF2B5EF4-FFF2-40B4-BE49-F238E27FC236}">
                <a16:creationId xmlns:a16="http://schemas.microsoft.com/office/drawing/2014/main" id="{1F2E5484-2F31-4647-BE2C-EAFA62F7A29A}"/>
              </a:ext>
            </a:extLst>
          </p:cNvPr>
          <p:cNvSpPr/>
          <p:nvPr/>
        </p:nvSpPr>
        <p:spPr>
          <a:xfrm>
            <a:off x="1133344" y="1575013"/>
            <a:ext cx="5249333" cy="4933431"/>
          </a:xfrm>
          <a:prstGeom prst="ellipse">
            <a:avLst/>
          </a:prstGeom>
          <a:noFill/>
          <a:ln w="38100" cap="flat" cmpd="sng" algn="ctr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5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C46F790-A65A-4E45-AF37-66D298B67EAD}"/>
              </a:ext>
            </a:extLst>
          </p:cNvPr>
          <p:cNvSpPr txBox="1"/>
          <p:nvPr/>
        </p:nvSpPr>
        <p:spPr>
          <a:xfrm>
            <a:off x="2387320" y="1882197"/>
            <a:ext cx="3303319" cy="4001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wrap="square" rtlCol="0">
            <a:spAutoFit/>
          </a:bodyPr>
          <a:lstStyle/>
          <a:p>
            <a:r>
              <a:rPr lang="en-US" sz="2000" b="1" dirty="0"/>
              <a:t>Under the hood of a Test</a:t>
            </a:r>
          </a:p>
        </p:txBody>
      </p:sp>
      <p:cxnSp>
        <p:nvCxnSpPr>
          <p:cNvPr id="54" name="Straight Arrow Connector 22">
            <a:extLst>
              <a:ext uri="{FF2B5EF4-FFF2-40B4-BE49-F238E27FC236}">
                <a16:creationId xmlns:a16="http://schemas.microsoft.com/office/drawing/2014/main" id="{A16DB18F-80EA-495D-8443-2341A86CE42E}"/>
              </a:ext>
            </a:extLst>
          </p:cNvPr>
          <p:cNvCxnSpPr>
            <a:stCxn id="43" idx="6"/>
          </p:cNvCxnSpPr>
          <p:nvPr/>
        </p:nvCxnSpPr>
        <p:spPr>
          <a:xfrm flipV="1">
            <a:off x="5668062" y="1889751"/>
            <a:ext cx="1187335" cy="92702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23">
            <a:extLst>
              <a:ext uri="{FF2B5EF4-FFF2-40B4-BE49-F238E27FC236}">
                <a16:creationId xmlns:a16="http://schemas.microsoft.com/office/drawing/2014/main" id="{B42DB3AD-7AD0-44C9-8D47-73125A09C029}"/>
              </a:ext>
            </a:extLst>
          </p:cNvPr>
          <p:cNvCxnSpPr>
            <a:stCxn id="43" idx="6"/>
          </p:cNvCxnSpPr>
          <p:nvPr/>
        </p:nvCxnSpPr>
        <p:spPr>
          <a:xfrm>
            <a:off x="5668062" y="2816777"/>
            <a:ext cx="1309513" cy="29926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26">
            <a:extLst>
              <a:ext uri="{FF2B5EF4-FFF2-40B4-BE49-F238E27FC236}">
                <a16:creationId xmlns:a16="http://schemas.microsoft.com/office/drawing/2014/main" id="{3E865C06-DFD1-4D39-BFD1-C1B310F92F55}"/>
              </a:ext>
            </a:extLst>
          </p:cNvPr>
          <p:cNvCxnSpPr>
            <a:stCxn id="43" idx="6"/>
          </p:cNvCxnSpPr>
          <p:nvPr/>
        </p:nvCxnSpPr>
        <p:spPr>
          <a:xfrm>
            <a:off x="5668062" y="2816777"/>
            <a:ext cx="1195917" cy="1525556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29">
            <a:extLst>
              <a:ext uri="{FF2B5EF4-FFF2-40B4-BE49-F238E27FC236}">
                <a16:creationId xmlns:a16="http://schemas.microsoft.com/office/drawing/2014/main" id="{C786D07B-C11A-49A4-B013-75B641829777}"/>
              </a:ext>
            </a:extLst>
          </p:cNvPr>
          <p:cNvCxnSpPr/>
          <p:nvPr/>
        </p:nvCxnSpPr>
        <p:spPr>
          <a:xfrm>
            <a:off x="5690639" y="2777867"/>
            <a:ext cx="1173340" cy="2790757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33">
            <a:extLst>
              <a:ext uri="{FF2B5EF4-FFF2-40B4-BE49-F238E27FC236}">
                <a16:creationId xmlns:a16="http://schemas.microsoft.com/office/drawing/2014/main" id="{43D1BAF1-37C2-4985-9015-B02708E37EBF}"/>
              </a:ext>
            </a:extLst>
          </p:cNvPr>
          <p:cNvGrpSpPr/>
          <p:nvPr/>
        </p:nvGrpSpPr>
        <p:grpSpPr>
          <a:xfrm>
            <a:off x="6855397" y="1398684"/>
            <a:ext cx="4554477" cy="4661006"/>
            <a:chOff x="6855397" y="1398684"/>
            <a:chExt cx="4554477" cy="4661006"/>
          </a:xfrm>
        </p:grpSpPr>
        <p:sp>
          <p:nvSpPr>
            <p:cNvPr id="59" name="Oval 18">
              <a:extLst>
                <a:ext uri="{FF2B5EF4-FFF2-40B4-BE49-F238E27FC236}">
                  <a16:creationId xmlns:a16="http://schemas.microsoft.com/office/drawing/2014/main" id="{8105AE2A-4329-446C-A0A3-78B40672C4E7}"/>
                </a:ext>
              </a:extLst>
            </p:cNvPr>
            <p:cNvSpPr/>
            <p:nvPr/>
          </p:nvSpPr>
          <p:spPr>
            <a:xfrm>
              <a:off x="6855397" y="1398684"/>
              <a:ext cx="4432299" cy="982133"/>
            </a:xfrm>
            <a:prstGeom prst="ellipse">
              <a:avLst/>
            </a:prstGeom>
            <a:noFill/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Implemented keyword (</a:t>
              </a:r>
              <a:r>
                <a:rPr lang="en-US" sz="2000" b="1" u="sng" dirty="0">
                  <a:solidFill>
                    <a:schemeClr val="tx1"/>
                  </a:solidFill>
                </a:rPr>
                <a:t>verb</a:t>
              </a:r>
              <a:r>
                <a:rPr lang="en-US" sz="2000" b="1" dirty="0">
                  <a:solidFill>
                    <a:schemeClr val="tx1"/>
                  </a:solidFill>
                </a:rPr>
                <a:t> on noun)</a:t>
              </a:r>
            </a:p>
          </p:txBody>
        </p:sp>
        <p:sp>
          <p:nvSpPr>
            <p:cNvPr id="60" name="Oval 19">
              <a:extLst>
                <a:ext uri="{FF2B5EF4-FFF2-40B4-BE49-F238E27FC236}">
                  <a16:creationId xmlns:a16="http://schemas.microsoft.com/office/drawing/2014/main" id="{5A1F54EA-479E-46BF-A34E-75B7BD610E99}"/>
                </a:ext>
              </a:extLst>
            </p:cNvPr>
            <p:cNvSpPr/>
            <p:nvPr/>
          </p:nvSpPr>
          <p:spPr>
            <a:xfrm>
              <a:off x="6863979" y="3851266"/>
              <a:ext cx="4432299" cy="982133"/>
            </a:xfrm>
            <a:prstGeom prst="ellipse">
              <a:avLst/>
            </a:prstGeom>
            <a:noFill/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Implemented API in a Flow way</a:t>
              </a:r>
            </a:p>
          </p:txBody>
        </p:sp>
        <p:sp>
          <p:nvSpPr>
            <p:cNvPr id="61" name="Oval 20">
              <a:extLst>
                <a:ext uri="{FF2B5EF4-FFF2-40B4-BE49-F238E27FC236}">
                  <a16:creationId xmlns:a16="http://schemas.microsoft.com/office/drawing/2014/main" id="{9953CBA9-6366-4623-9E56-3377096D8E7C}"/>
                </a:ext>
              </a:extLst>
            </p:cNvPr>
            <p:cNvSpPr/>
            <p:nvPr/>
          </p:nvSpPr>
          <p:spPr>
            <a:xfrm>
              <a:off x="6977575" y="2624975"/>
              <a:ext cx="4432299" cy="982133"/>
            </a:xfrm>
            <a:prstGeom prst="ellipse">
              <a:avLst/>
            </a:prstGeom>
            <a:noFill/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Implemented Gherkin Step</a:t>
              </a:r>
            </a:p>
          </p:txBody>
        </p:sp>
        <p:sp>
          <p:nvSpPr>
            <p:cNvPr id="62" name="Oval 21">
              <a:extLst>
                <a:ext uri="{FF2B5EF4-FFF2-40B4-BE49-F238E27FC236}">
                  <a16:creationId xmlns:a16="http://schemas.microsoft.com/office/drawing/2014/main" id="{AF46BE2C-F76B-4A42-9B48-6BA44AD31000}"/>
                </a:ext>
              </a:extLst>
            </p:cNvPr>
            <p:cNvSpPr/>
            <p:nvPr/>
          </p:nvSpPr>
          <p:spPr>
            <a:xfrm>
              <a:off x="6863979" y="5077557"/>
              <a:ext cx="4432299" cy="982133"/>
            </a:xfrm>
            <a:prstGeom prst="ellipse">
              <a:avLst/>
            </a:prstGeom>
            <a:noFill/>
            <a:ln w="38100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Internal, external or hybrid DLS construction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7726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Test &amp; 3A </a:t>
            </a:r>
            <a:r>
              <a:rPr lang="en-US" sz="3600" dirty="0" smtClean="0"/>
              <a:t>Rule: </a:t>
            </a:r>
            <a:r>
              <a:rPr lang="en-US" sz="3600" dirty="0" smtClean="0">
                <a:solidFill>
                  <a:schemeClr val="tx1"/>
                </a:solidFill>
              </a:rPr>
              <a:t>4 </a:t>
            </a:r>
            <a:r>
              <a:rPr lang="en-US" sz="3600" dirty="0">
                <a:solidFill>
                  <a:schemeClr val="tx1"/>
                </a:solidFill>
              </a:rPr>
              <a:t>examples of entities mapping in one</a:t>
            </a:r>
            <a:endParaRPr lang="en-US" sz="3600" dirty="0"/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9" y="161636"/>
            <a:ext cx="2762667" cy="920889"/>
          </a:xfr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3B8F4CD-F323-4395-A88B-54B64B770B25}"/>
              </a:ext>
            </a:extLst>
          </p:cNvPr>
          <p:cNvSpPr txBox="1">
            <a:spLocks/>
          </p:cNvSpPr>
          <p:nvPr/>
        </p:nvSpPr>
        <p:spPr>
          <a:xfrm>
            <a:off x="332905" y="271463"/>
            <a:ext cx="11541938" cy="4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E04FFD3-08BE-46BA-AC81-538902D10085}"/>
              </a:ext>
            </a:extLst>
          </p:cNvPr>
          <p:cNvSpPr txBox="1">
            <a:spLocks/>
          </p:cNvSpPr>
          <p:nvPr/>
        </p:nvSpPr>
        <p:spPr>
          <a:xfrm>
            <a:off x="332905" y="741021"/>
            <a:ext cx="11541938" cy="4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grpSp>
        <p:nvGrpSpPr>
          <p:cNvPr id="24" name="Group 3">
            <a:extLst>
              <a:ext uri="{FF2B5EF4-FFF2-40B4-BE49-F238E27FC236}">
                <a16:creationId xmlns:a16="http://schemas.microsoft.com/office/drawing/2014/main" id="{AE18D4E2-821E-4B7D-B3A6-CE54011E1D99}"/>
              </a:ext>
            </a:extLst>
          </p:cNvPr>
          <p:cNvGrpSpPr/>
          <p:nvPr/>
        </p:nvGrpSpPr>
        <p:grpSpPr>
          <a:xfrm>
            <a:off x="4583953" y="1334683"/>
            <a:ext cx="5249333" cy="4933431"/>
            <a:chOff x="3447566" y="1575013"/>
            <a:chExt cx="5249333" cy="4933431"/>
          </a:xfrm>
        </p:grpSpPr>
        <p:sp>
          <p:nvSpPr>
            <p:cNvPr id="26" name="Oval 5">
              <a:extLst>
                <a:ext uri="{FF2B5EF4-FFF2-40B4-BE49-F238E27FC236}">
                  <a16:creationId xmlns:a16="http://schemas.microsoft.com/office/drawing/2014/main" id="{B9F08613-7E25-4454-9E14-9092751F196A}"/>
                </a:ext>
              </a:extLst>
            </p:cNvPr>
            <p:cNvSpPr/>
            <p:nvPr/>
          </p:nvSpPr>
          <p:spPr>
            <a:xfrm>
              <a:off x="4260364" y="4899796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Page Object</a:t>
              </a:r>
            </a:p>
          </p:txBody>
        </p:sp>
        <p:sp>
          <p:nvSpPr>
            <p:cNvPr id="27" name="Oval 6">
              <a:extLst>
                <a:ext uri="{FF2B5EF4-FFF2-40B4-BE49-F238E27FC236}">
                  <a16:creationId xmlns:a16="http://schemas.microsoft.com/office/drawing/2014/main" id="{5AA7604D-543B-4D5D-B9D3-0EF0E0B6DC81}"/>
                </a:ext>
              </a:extLst>
            </p:cNvPr>
            <p:cNvSpPr/>
            <p:nvPr/>
          </p:nvSpPr>
          <p:spPr>
            <a:xfrm>
              <a:off x="4245661" y="3607108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Low Level Actions</a:t>
              </a:r>
            </a:p>
          </p:txBody>
        </p:sp>
        <p:sp>
          <p:nvSpPr>
            <p:cNvPr id="28" name="Oval 7">
              <a:extLst>
                <a:ext uri="{FF2B5EF4-FFF2-40B4-BE49-F238E27FC236}">
                  <a16:creationId xmlns:a16="http://schemas.microsoft.com/office/drawing/2014/main" id="{592F8D66-C621-4BE1-8707-9E39E4D15276}"/>
                </a:ext>
              </a:extLst>
            </p:cNvPr>
            <p:cNvSpPr/>
            <p:nvPr/>
          </p:nvSpPr>
          <p:spPr>
            <a:xfrm>
              <a:off x="4223084" y="2325710"/>
              <a:ext cx="37592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Business Actions</a:t>
              </a:r>
            </a:p>
          </p:txBody>
        </p:sp>
        <p:sp>
          <p:nvSpPr>
            <p:cNvPr id="29" name="Down Arrow 8">
              <a:extLst>
                <a:ext uri="{FF2B5EF4-FFF2-40B4-BE49-F238E27FC236}">
                  <a16:creationId xmlns:a16="http://schemas.microsoft.com/office/drawing/2014/main" id="{C41FD36F-DE02-4F7F-BDC6-AD3986FBD745}"/>
                </a:ext>
              </a:extLst>
            </p:cNvPr>
            <p:cNvSpPr/>
            <p:nvPr/>
          </p:nvSpPr>
          <p:spPr>
            <a:xfrm>
              <a:off x="6042600" y="3306383"/>
              <a:ext cx="148165" cy="304801"/>
            </a:xfrm>
            <a:prstGeom prst="downArrow">
              <a:avLst/>
            </a:prstGeom>
            <a:solidFill>
              <a:schemeClr val="accent1">
                <a:lumMod val="50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0" name="Down Arrow 9">
              <a:extLst>
                <a:ext uri="{FF2B5EF4-FFF2-40B4-BE49-F238E27FC236}">
                  <a16:creationId xmlns:a16="http://schemas.microsoft.com/office/drawing/2014/main" id="{1F971FDE-2034-4AC3-98A6-202C5BEFF743}"/>
                </a:ext>
              </a:extLst>
            </p:cNvPr>
            <p:cNvSpPr/>
            <p:nvPr/>
          </p:nvSpPr>
          <p:spPr>
            <a:xfrm>
              <a:off x="6051179" y="4593559"/>
              <a:ext cx="148165" cy="304801"/>
            </a:xfrm>
            <a:prstGeom prst="downArrow">
              <a:avLst/>
            </a:prstGeom>
            <a:solidFill>
              <a:schemeClr val="accent1">
                <a:lumMod val="75000"/>
              </a:schemeClr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1" name="Left Arrow 10">
              <a:extLst>
                <a:ext uri="{FF2B5EF4-FFF2-40B4-BE49-F238E27FC236}">
                  <a16:creationId xmlns:a16="http://schemas.microsoft.com/office/drawing/2014/main" id="{55D1128C-7F10-4D14-B7C6-5C1D7A8E8D94}"/>
                </a:ext>
              </a:extLst>
            </p:cNvPr>
            <p:cNvSpPr/>
            <p:nvPr/>
          </p:nvSpPr>
          <p:spPr>
            <a:xfrm>
              <a:off x="5384515" y="3031107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Left Arrow 11">
              <a:extLst>
                <a:ext uri="{FF2B5EF4-FFF2-40B4-BE49-F238E27FC236}">
                  <a16:creationId xmlns:a16="http://schemas.microsoft.com/office/drawing/2014/main" id="{18BDB687-9AB1-48BD-903E-BF1A2C3F8BC8}"/>
                </a:ext>
              </a:extLst>
            </p:cNvPr>
            <p:cNvSpPr/>
            <p:nvPr/>
          </p:nvSpPr>
          <p:spPr>
            <a:xfrm rot="10800000">
              <a:off x="6136550" y="3029695"/>
              <a:ext cx="725818" cy="182078"/>
            </a:xfrm>
            <a:prstGeom prst="leftArrow">
              <a:avLst/>
            </a:prstGeom>
            <a:solidFill>
              <a:srgbClr val="C00000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Left Arrow 12">
              <a:extLst>
                <a:ext uri="{FF2B5EF4-FFF2-40B4-BE49-F238E27FC236}">
                  <a16:creationId xmlns:a16="http://schemas.microsoft.com/office/drawing/2014/main" id="{9226A42F-520E-4BD8-9FF3-58E97CF0619C}"/>
                </a:ext>
              </a:extLst>
            </p:cNvPr>
            <p:cNvSpPr/>
            <p:nvPr/>
          </p:nvSpPr>
          <p:spPr>
            <a:xfrm>
              <a:off x="5410732" y="4358572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Left Arrow 13">
              <a:extLst>
                <a:ext uri="{FF2B5EF4-FFF2-40B4-BE49-F238E27FC236}">
                  <a16:creationId xmlns:a16="http://schemas.microsoft.com/office/drawing/2014/main" id="{BBAC288A-4B3C-40FB-A0A2-7FF7A0D3BA42}"/>
                </a:ext>
              </a:extLst>
            </p:cNvPr>
            <p:cNvSpPr/>
            <p:nvPr/>
          </p:nvSpPr>
          <p:spPr>
            <a:xfrm rot="10800000">
              <a:off x="6151478" y="4357160"/>
              <a:ext cx="725818" cy="182078"/>
            </a:xfrm>
            <a:prstGeom prst="leftArrow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Left Arrow 14">
              <a:extLst>
                <a:ext uri="{FF2B5EF4-FFF2-40B4-BE49-F238E27FC236}">
                  <a16:creationId xmlns:a16="http://schemas.microsoft.com/office/drawing/2014/main" id="{429EDBE0-9EEA-4640-ABEB-3CFBE58D35FD}"/>
                </a:ext>
              </a:extLst>
            </p:cNvPr>
            <p:cNvSpPr/>
            <p:nvPr/>
          </p:nvSpPr>
          <p:spPr>
            <a:xfrm>
              <a:off x="5504458" y="5637850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Left Arrow 15">
              <a:extLst>
                <a:ext uri="{FF2B5EF4-FFF2-40B4-BE49-F238E27FC236}">
                  <a16:creationId xmlns:a16="http://schemas.microsoft.com/office/drawing/2014/main" id="{BFE5275F-88FE-4F80-9624-867280A2189E}"/>
                </a:ext>
              </a:extLst>
            </p:cNvPr>
            <p:cNvSpPr/>
            <p:nvPr/>
          </p:nvSpPr>
          <p:spPr>
            <a:xfrm rot="10800000">
              <a:off x="6245204" y="5636438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7" name="Oval 16">
              <a:extLst>
                <a:ext uri="{FF2B5EF4-FFF2-40B4-BE49-F238E27FC236}">
                  <a16:creationId xmlns:a16="http://schemas.microsoft.com/office/drawing/2014/main" id="{3A4670E7-27B9-4FA5-8CDB-A8BD474EB680}"/>
                </a:ext>
              </a:extLst>
            </p:cNvPr>
            <p:cNvSpPr/>
            <p:nvPr/>
          </p:nvSpPr>
          <p:spPr>
            <a:xfrm>
              <a:off x="3447566" y="1575013"/>
              <a:ext cx="5249333" cy="4933431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2071783A-70ED-4168-8509-ECFD28E689CA}"/>
                </a:ext>
              </a:extLst>
            </p:cNvPr>
            <p:cNvSpPr txBox="1"/>
            <p:nvPr/>
          </p:nvSpPr>
          <p:spPr>
            <a:xfrm>
              <a:off x="4701542" y="1882197"/>
              <a:ext cx="3303319" cy="400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chemeClr val="tx1"/>
                  </a:solidFill>
                </a:rPr>
                <a:t>Under the hood of a Test</a:t>
              </a:r>
            </a:p>
          </p:txBody>
        </p:sp>
      </p:grpSp>
      <p:grpSp>
        <p:nvGrpSpPr>
          <p:cNvPr id="39" name="Group 21">
            <a:extLst>
              <a:ext uri="{FF2B5EF4-FFF2-40B4-BE49-F238E27FC236}">
                <a16:creationId xmlns:a16="http://schemas.microsoft.com/office/drawing/2014/main" id="{82A55988-065C-48D9-B1A1-AF478B4FA10C}"/>
              </a:ext>
            </a:extLst>
          </p:cNvPr>
          <p:cNvGrpSpPr/>
          <p:nvPr/>
        </p:nvGrpSpPr>
        <p:grpSpPr>
          <a:xfrm>
            <a:off x="-107517" y="1334683"/>
            <a:ext cx="2077156" cy="2596912"/>
            <a:chOff x="913128" y="1670912"/>
            <a:chExt cx="2077156" cy="2596912"/>
          </a:xfrm>
        </p:grpSpPr>
        <p:sp>
          <p:nvSpPr>
            <p:cNvPr id="40" name="Oval 18">
              <a:extLst>
                <a:ext uri="{FF2B5EF4-FFF2-40B4-BE49-F238E27FC236}">
                  <a16:creationId xmlns:a16="http://schemas.microsoft.com/office/drawing/2014/main" id="{9B590A0A-2B0D-4F51-A04D-DE53812A7C3F}"/>
                </a:ext>
              </a:extLst>
            </p:cNvPr>
            <p:cNvSpPr/>
            <p:nvPr/>
          </p:nvSpPr>
          <p:spPr>
            <a:xfrm>
              <a:off x="913128" y="1670912"/>
              <a:ext cx="2077156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Test</a:t>
              </a:r>
            </a:p>
          </p:txBody>
        </p:sp>
        <p:sp>
          <p:nvSpPr>
            <p:cNvPr id="41" name="Left Arrow 19">
              <a:extLst>
                <a:ext uri="{FF2B5EF4-FFF2-40B4-BE49-F238E27FC236}">
                  <a16:creationId xmlns:a16="http://schemas.microsoft.com/office/drawing/2014/main" id="{FC327130-F308-445C-9935-906B4FFF67FB}"/>
                </a:ext>
              </a:extLst>
            </p:cNvPr>
            <p:cNvSpPr/>
            <p:nvPr/>
          </p:nvSpPr>
          <p:spPr>
            <a:xfrm>
              <a:off x="1248545" y="2306114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2" name="Left Arrow 20">
              <a:extLst>
                <a:ext uri="{FF2B5EF4-FFF2-40B4-BE49-F238E27FC236}">
                  <a16:creationId xmlns:a16="http://schemas.microsoft.com/office/drawing/2014/main" id="{130D75AC-C5FF-4BE0-A70A-F75167E985AD}"/>
                </a:ext>
              </a:extLst>
            </p:cNvPr>
            <p:cNvSpPr/>
            <p:nvPr/>
          </p:nvSpPr>
          <p:spPr>
            <a:xfrm rot="10800000">
              <a:off x="1989291" y="2304702"/>
              <a:ext cx="725818" cy="182078"/>
            </a:xfrm>
            <a:prstGeom prst="leftArrow">
              <a:avLst/>
            </a:prstGeom>
            <a:solidFill>
              <a:schemeClr val="accent6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43" name="Rectangle 22">
              <a:extLst>
                <a:ext uri="{FF2B5EF4-FFF2-40B4-BE49-F238E27FC236}">
                  <a16:creationId xmlns:a16="http://schemas.microsoft.com/office/drawing/2014/main" id="{99F82939-EF59-42EA-A24D-4AB863CDC951}"/>
                </a:ext>
              </a:extLst>
            </p:cNvPr>
            <p:cNvSpPr/>
            <p:nvPr/>
          </p:nvSpPr>
          <p:spPr>
            <a:xfrm>
              <a:off x="1374700" y="2796904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Arrange</a:t>
              </a:r>
            </a:p>
          </p:txBody>
        </p:sp>
        <p:sp>
          <p:nvSpPr>
            <p:cNvPr id="44" name="Rectangle 24">
              <a:extLst>
                <a:ext uri="{FF2B5EF4-FFF2-40B4-BE49-F238E27FC236}">
                  <a16:creationId xmlns:a16="http://schemas.microsoft.com/office/drawing/2014/main" id="{EC6090FC-7727-404B-AE33-42A0D5EB557F}"/>
                </a:ext>
              </a:extLst>
            </p:cNvPr>
            <p:cNvSpPr/>
            <p:nvPr/>
          </p:nvSpPr>
          <p:spPr>
            <a:xfrm>
              <a:off x="1350540" y="3323879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Act</a:t>
              </a:r>
            </a:p>
          </p:txBody>
        </p:sp>
        <p:sp>
          <p:nvSpPr>
            <p:cNvPr id="45" name="Rectangle 25">
              <a:extLst>
                <a:ext uri="{FF2B5EF4-FFF2-40B4-BE49-F238E27FC236}">
                  <a16:creationId xmlns:a16="http://schemas.microsoft.com/office/drawing/2014/main" id="{EF7DE7E2-6427-4DB0-A557-7879C1B71C8E}"/>
                </a:ext>
              </a:extLst>
            </p:cNvPr>
            <p:cNvSpPr/>
            <p:nvPr/>
          </p:nvSpPr>
          <p:spPr>
            <a:xfrm>
              <a:off x="1350540" y="3884708"/>
              <a:ext cx="1154012" cy="383116"/>
            </a:xfrm>
            <a:prstGeom prst="rect">
              <a:avLst/>
            </a:prstGeom>
            <a:noFill/>
            <a:ln w="28575">
              <a:solidFill>
                <a:schemeClr val="accent5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b="1" dirty="0">
                  <a:solidFill>
                    <a:schemeClr val="tx1"/>
                  </a:solidFill>
                </a:rPr>
                <a:t>Assert</a:t>
              </a:r>
            </a:p>
          </p:txBody>
        </p:sp>
      </p:grpSp>
      <p:cxnSp>
        <p:nvCxnSpPr>
          <p:cNvPr id="46" name="Straight Arrow Connector 27">
            <a:extLst>
              <a:ext uri="{FF2B5EF4-FFF2-40B4-BE49-F238E27FC236}">
                <a16:creationId xmlns:a16="http://schemas.microsoft.com/office/drawing/2014/main" id="{21F26A6A-293E-437D-8BE8-146AF5422D14}"/>
              </a:ext>
            </a:extLst>
          </p:cNvPr>
          <p:cNvCxnSpPr>
            <a:stCxn id="40" idx="6"/>
            <a:endCxn id="28" idx="2"/>
          </p:cNvCxnSpPr>
          <p:nvPr/>
        </p:nvCxnSpPr>
        <p:spPr>
          <a:xfrm>
            <a:off x="1969639" y="1825750"/>
            <a:ext cx="3389832" cy="750697"/>
          </a:xfrm>
          <a:prstGeom prst="straightConnector1">
            <a:avLst/>
          </a:prstGeom>
          <a:ln w="2857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47" name="Group 28">
            <a:extLst>
              <a:ext uri="{FF2B5EF4-FFF2-40B4-BE49-F238E27FC236}">
                <a16:creationId xmlns:a16="http://schemas.microsoft.com/office/drawing/2014/main" id="{022291E1-4791-4DEA-81F6-BCFF9E3F1AD3}"/>
              </a:ext>
            </a:extLst>
          </p:cNvPr>
          <p:cNvGrpSpPr/>
          <p:nvPr/>
        </p:nvGrpSpPr>
        <p:grpSpPr>
          <a:xfrm>
            <a:off x="1752977" y="3066053"/>
            <a:ext cx="2614905" cy="3381867"/>
            <a:chOff x="6855398" y="1398684"/>
            <a:chExt cx="4554476" cy="4661006"/>
          </a:xfrm>
        </p:grpSpPr>
        <p:sp>
          <p:nvSpPr>
            <p:cNvPr id="48" name="Oval 29">
              <a:extLst>
                <a:ext uri="{FF2B5EF4-FFF2-40B4-BE49-F238E27FC236}">
                  <a16:creationId xmlns:a16="http://schemas.microsoft.com/office/drawing/2014/main" id="{A05F080D-C4AD-4C9D-825F-C924D8F0B5F4}"/>
                </a:ext>
              </a:extLst>
            </p:cNvPr>
            <p:cNvSpPr/>
            <p:nvPr/>
          </p:nvSpPr>
          <p:spPr>
            <a:xfrm>
              <a:off x="6855398" y="1398684"/>
              <a:ext cx="4432300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Keyword based Test Case for Automation</a:t>
              </a:r>
            </a:p>
          </p:txBody>
        </p:sp>
        <p:sp>
          <p:nvSpPr>
            <p:cNvPr id="49" name="Oval 30">
              <a:extLst>
                <a:ext uri="{FF2B5EF4-FFF2-40B4-BE49-F238E27FC236}">
                  <a16:creationId xmlns:a16="http://schemas.microsoft.com/office/drawing/2014/main" id="{9B855D8F-F79D-439C-86FB-BC5CF3CADCAA}"/>
                </a:ext>
              </a:extLst>
            </p:cNvPr>
            <p:cNvSpPr/>
            <p:nvPr/>
          </p:nvSpPr>
          <p:spPr>
            <a:xfrm>
              <a:off x="6863979" y="3851266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The same Test case for Automation in a Flow way</a:t>
              </a:r>
            </a:p>
          </p:txBody>
        </p:sp>
        <p:sp>
          <p:nvSpPr>
            <p:cNvPr id="50" name="Oval 31">
              <a:extLst>
                <a:ext uri="{FF2B5EF4-FFF2-40B4-BE49-F238E27FC236}">
                  <a16:creationId xmlns:a16="http://schemas.microsoft.com/office/drawing/2014/main" id="{22AD6404-09D6-4B90-87ED-813D4DC1AF0A}"/>
                </a:ext>
              </a:extLst>
            </p:cNvPr>
            <p:cNvSpPr/>
            <p:nvPr/>
          </p:nvSpPr>
          <p:spPr>
            <a:xfrm>
              <a:off x="6977575" y="2624975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Gherkin scenario</a:t>
              </a:r>
            </a:p>
          </p:txBody>
        </p:sp>
        <p:sp>
          <p:nvSpPr>
            <p:cNvPr id="51" name="Oval 32">
              <a:extLst>
                <a:ext uri="{FF2B5EF4-FFF2-40B4-BE49-F238E27FC236}">
                  <a16:creationId xmlns:a16="http://schemas.microsoft.com/office/drawing/2014/main" id="{D94B9120-2463-4D03-BC2B-53916CF67CE0}"/>
                </a:ext>
              </a:extLst>
            </p:cNvPr>
            <p:cNvSpPr/>
            <p:nvPr/>
          </p:nvSpPr>
          <p:spPr>
            <a:xfrm>
              <a:off x="6863979" y="5077557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The same Test case for Automation using DSL</a:t>
              </a:r>
            </a:p>
          </p:txBody>
        </p:sp>
      </p:grpSp>
      <p:grpSp>
        <p:nvGrpSpPr>
          <p:cNvPr id="52" name="Group 34">
            <a:extLst>
              <a:ext uri="{FF2B5EF4-FFF2-40B4-BE49-F238E27FC236}">
                <a16:creationId xmlns:a16="http://schemas.microsoft.com/office/drawing/2014/main" id="{90FA7FC5-B344-439C-BA94-22A6950B9B79}"/>
              </a:ext>
            </a:extLst>
          </p:cNvPr>
          <p:cNvGrpSpPr/>
          <p:nvPr/>
        </p:nvGrpSpPr>
        <p:grpSpPr>
          <a:xfrm>
            <a:off x="9907216" y="3659673"/>
            <a:ext cx="2108505" cy="2981718"/>
            <a:chOff x="6855397" y="1398684"/>
            <a:chExt cx="4554477" cy="4661006"/>
          </a:xfrm>
        </p:grpSpPr>
        <p:sp>
          <p:nvSpPr>
            <p:cNvPr id="53" name="Oval 35">
              <a:extLst>
                <a:ext uri="{FF2B5EF4-FFF2-40B4-BE49-F238E27FC236}">
                  <a16:creationId xmlns:a16="http://schemas.microsoft.com/office/drawing/2014/main" id="{C41C721A-125B-4395-972F-6EA74FFA4257}"/>
                </a:ext>
              </a:extLst>
            </p:cNvPr>
            <p:cNvSpPr/>
            <p:nvPr/>
          </p:nvSpPr>
          <p:spPr>
            <a:xfrm>
              <a:off x="6855397" y="1398684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Implemented keyword (</a:t>
              </a:r>
              <a:r>
                <a:rPr lang="en-US" sz="1400" b="1" u="sng" dirty="0">
                  <a:solidFill>
                    <a:schemeClr val="tx1"/>
                  </a:solidFill>
                </a:rPr>
                <a:t>verb</a:t>
              </a:r>
              <a:r>
                <a:rPr lang="en-US" sz="1400" b="1" dirty="0">
                  <a:solidFill>
                    <a:schemeClr val="tx1"/>
                  </a:solidFill>
                </a:rPr>
                <a:t> on noun)</a:t>
              </a:r>
            </a:p>
          </p:txBody>
        </p:sp>
        <p:sp>
          <p:nvSpPr>
            <p:cNvPr id="54" name="Oval 36">
              <a:extLst>
                <a:ext uri="{FF2B5EF4-FFF2-40B4-BE49-F238E27FC236}">
                  <a16:creationId xmlns:a16="http://schemas.microsoft.com/office/drawing/2014/main" id="{91C19ACE-A742-47EB-AD5C-8E262AA0F1A9}"/>
                </a:ext>
              </a:extLst>
            </p:cNvPr>
            <p:cNvSpPr/>
            <p:nvPr/>
          </p:nvSpPr>
          <p:spPr>
            <a:xfrm>
              <a:off x="6863979" y="3851266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Implemented API in a Flow way</a:t>
              </a:r>
            </a:p>
          </p:txBody>
        </p:sp>
        <p:sp>
          <p:nvSpPr>
            <p:cNvPr id="55" name="Oval 37">
              <a:extLst>
                <a:ext uri="{FF2B5EF4-FFF2-40B4-BE49-F238E27FC236}">
                  <a16:creationId xmlns:a16="http://schemas.microsoft.com/office/drawing/2014/main" id="{ED3C05B9-F1C4-46AB-ABCC-89372787B445}"/>
                </a:ext>
              </a:extLst>
            </p:cNvPr>
            <p:cNvSpPr/>
            <p:nvPr/>
          </p:nvSpPr>
          <p:spPr>
            <a:xfrm>
              <a:off x="6977575" y="2624975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400" b="1" dirty="0">
                  <a:solidFill>
                    <a:schemeClr val="tx1"/>
                  </a:solidFill>
                </a:rPr>
                <a:t>Implemented Gherkin Step</a:t>
              </a:r>
            </a:p>
          </p:txBody>
        </p:sp>
        <p:sp>
          <p:nvSpPr>
            <p:cNvPr id="56" name="Oval 38">
              <a:extLst>
                <a:ext uri="{FF2B5EF4-FFF2-40B4-BE49-F238E27FC236}">
                  <a16:creationId xmlns:a16="http://schemas.microsoft.com/office/drawing/2014/main" id="{F0997E1B-8848-4A55-A8BB-91C527058242}"/>
                </a:ext>
              </a:extLst>
            </p:cNvPr>
            <p:cNvSpPr/>
            <p:nvPr/>
          </p:nvSpPr>
          <p:spPr>
            <a:xfrm>
              <a:off x="6863979" y="5077557"/>
              <a:ext cx="4432299" cy="982133"/>
            </a:xfrm>
            <a:prstGeom prst="ellipse">
              <a:avLst/>
            </a:prstGeom>
            <a:noFill/>
            <a:ln w="28575" cap="flat" cmpd="sng" algn="ctr">
              <a:solidFill>
                <a:schemeClr val="accent5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5"/>
            </a:fontRef>
          </p:style>
          <p:txBody>
            <a:bodyPr rtlCol="0" anchor="ctr"/>
            <a:lstStyle/>
            <a:p>
              <a:pPr algn="ctr"/>
              <a:r>
                <a:rPr lang="en-US" sz="1600" b="1" dirty="0">
                  <a:solidFill>
                    <a:schemeClr val="tx1"/>
                  </a:solidFill>
                </a:rPr>
                <a:t>Internal, external or hybrid DLS construction</a:t>
              </a:r>
            </a:p>
          </p:txBody>
        </p:sp>
      </p:grpSp>
      <p:cxnSp>
        <p:nvCxnSpPr>
          <p:cNvPr id="57" name="Straight Arrow Connector 39">
            <a:extLst>
              <a:ext uri="{FF2B5EF4-FFF2-40B4-BE49-F238E27FC236}">
                <a16:creationId xmlns:a16="http://schemas.microsoft.com/office/drawing/2014/main" id="{354AA223-16F7-41B9-8CBB-5D1B98F0513A}"/>
              </a:ext>
            </a:extLst>
          </p:cNvPr>
          <p:cNvCxnSpPr>
            <a:stCxn id="40" idx="6"/>
            <a:endCxn id="48" idx="0"/>
          </p:cNvCxnSpPr>
          <p:nvPr/>
        </p:nvCxnSpPr>
        <p:spPr>
          <a:xfrm>
            <a:off x="1969639" y="1825750"/>
            <a:ext cx="1055718" cy="124030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41">
            <a:extLst>
              <a:ext uri="{FF2B5EF4-FFF2-40B4-BE49-F238E27FC236}">
                <a16:creationId xmlns:a16="http://schemas.microsoft.com/office/drawing/2014/main" id="{05DAE3F5-5EBC-448B-AC70-A8261412565D}"/>
              </a:ext>
            </a:extLst>
          </p:cNvPr>
          <p:cNvCxnSpPr>
            <a:cxnSpLocks/>
            <a:endCxn id="51" idx="2"/>
          </p:cNvCxnSpPr>
          <p:nvPr/>
        </p:nvCxnSpPr>
        <p:spPr>
          <a:xfrm rot="16200000" flipH="1">
            <a:off x="-1116353" y="3217361"/>
            <a:ext cx="4006239" cy="1742275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44">
            <a:extLst>
              <a:ext uri="{FF2B5EF4-FFF2-40B4-BE49-F238E27FC236}">
                <a16:creationId xmlns:a16="http://schemas.microsoft.com/office/drawing/2014/main" id="{F833FBF2-A179-4E3A-9610-534A27A65F5A}"/>
              </a:ext>
            </a:extLst>
          </p:cNvPr>
          <p:cNvCxnSpPr>
            <a:stCxn id="40" idx="5"/>
            <a:endCxn id="50" idx="2"/>
          </p:cNvCxnSpPr>
          <p:nvPr/>
        </p:nvCxnSpPr>
        <p:spPr>
          <a:xfrm rot="16200000" flipH="1">
            <a:off x="674724" y="3163708"/>
            <a:ext cx="2139123" cy="157677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47">
            <a:extLst>
              <a:ext uri="{FF2B5EF4-FFF2-40B4-BE49-F238E27FC236}">
                <a16:creationId xmlns:a16="http://schemas.microsoft.com/office/drawing/2014/main" id="{44F5F49C-AB10-4854-B4C1-5C9037D4AF04}"/>
              </a:ext>
            </a:extLst>
          </p:cNvPr>
          <p:cNvCxnSpPr>
            <a:cxnSpLocks/>
            <a:stCxn id="40" idx="3"/>
            <a:endCxn id="49" idx="2"/>
          </p:cNvCxnSpPr>
          <p:nvPr/>
        </p:nvCxnSpPr>
        <p:spPr>
          <a:xfrm rot="16200000" flipH="1">
            <a:off x="-537150" y="2906810"/>
            <a:ext cx="3028878" cy="1561229"/>
          </a:xfrm>
          <a:prstGeom prst="bentConnector2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50">
            <a:extLst>
              <a:ext uri="{FF2B5EF4-FFF2-40B4-BE49-F238E27FC236}">
                <a16:creationId xmlns:a16="http://schemas.microsoft.com/office/drawing/2014/main" id="{29B8C27D-3A20-48BF-8046-7606F2EBBB9C}"/>
              </a:ext>
            </a:extLst>
          </p:cNvPr>
          <p:cNvCxnSpPr>
            <a:cxnSpLocks/>
            <a:stCxn id="28" idx="5"/>
            <a:endCxn id="53" idx="2"/>
          </p:cNvCxnSpPr>
          <p:nvPr/>
        </p:nvCxnSpPr>
        <p:spPr>
          <a:xfrm>
            <a:off x="8568149" y="2923683"/>
            <a:ext cx="1339067" cy="1050133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54">
            <a:extLst>
              <a:ext uri="{FF2B5EF4-FFF2-40B4-BE49-F238E27FC236}">
                <a16:creationId xmlns:a16="http://schemas.microsoft.com/office/drawing/2014/main" id="{AAEB6B86-2CEF-4FD0-A437-39D954962759}"/>
              </a:ext>
            </a:extLst>
          </p:cNvPr>
          <p:cNvCxnSpPr>
            <a:cxnSpLocks/>
            <a:stCxn id="28" idx="5"/>
            <a:endCxn id="55" idx="2"/>
          </p:cNvCxnSpPr>
          <p:nvPr/>
        </p:nvCxnSpPr>
        <p:spPr>
          <a:xfrm>
            <a:off x="8568149" y="2923683"/>
            <a:ext cx="1395630" cy="1834610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57">
            <a:extLst>
              <a:ext uri="{FF2B5EF4-FFF2-40B4-BE49-F238E27FC236}">
                <a16:creationId xmlns:a16="http://schemas.microsoft.com/office/drawing/2014/main" id="{47F8670F-AEED-4618-BA3C-C814661B54EA}"/>
              </a:ext>
            </a:extLst>
          </p:cNvPr>
          <p:cNvCxnSpPr>
            <a:cxnSpLocks/>
            <a:stCxn id="28" idx="5"/>
            <a:endCxn id="54" idx="2"/>
          </p:cNvCxnSpPr>
          <p:nvPr/>
        </p:nvCxnSpPr>
        <p:spPr>
          <a:xfrm>
            <a:off x="8568149" y="2923683"/>
            <a:ext cx="1343040" cy="2619088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0">
            <a:extLst>
              <a:ext uri="{FF2B5EF4-FFF2-40B4-BE49-F238E27FC236}">
                <a16:creationId xmlns:a16="http://schemas.microsoft.com/office/drawing/2014/main" id="{FF6703A0-89E5-44BD-926A-F3026C3FA486}"/>
              </a:ext>
            </a:extLst>
          </p:cNvPr>
          <p:cNvCxnSpPr>
            <a:cxnSpLocks/>
            <a:stCxn id="28" idx="5"/>
            <a:endCxn id="56" idx="2"/>
          </p:cNvCxnSpPr>
          <p:nvPr/>
        </p:nvCxnSpPr>
        <p:spPr>
          <a:xfrm>
            <a:off x="8568149" y="2923683"/>
            <a:ext cx="1343040" cy="3403565"/>
          </a:xfrm>
          <a:prstGeom prst="straightConnector1">
            <a:avLst/>
          </a:prstGeom>
          <a:ln w="28575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7270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Business risks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Quality assurance </a:t>
            </a:r>
            <a:r>
              <a:rPr lang="en-US" sz="2600" dirty="0" smtClean="0"/>
              <a:t>risks: process related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Technical</a:t>
            </a:r>
            <a:r>
              <a:rPr lang="en-US" sz="2600" dirty="0" smtClean="0"/>
              <a:t> risks: auto tests implementation related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People management </a:t>
            </a:r>
            <a:r>
              <a:rPr lang="en-US" sz="2600" dirty="0" smtClean="0"/>
              <a:t>risks: hire, rotation</a:t>
            </a:r>
            <a:r>
              <a:rPr lang="en-US" sz="2600" dirty="0"/>
              <a:t>, transferring code to another vendor (contractor)</a:t>
            </a:r>
            <a:endParaRPr lang="en-US" sz="2600" dirty="0" smtClean="0"/>
          </a:p>
          <a:p>
            <a:pPr marL="457200" indent="-457200">
              <a:buFont typeface="+mj-lt"/>
              <a:buAutoNum type="arabicPeriod"/>
            </a:pPr>
            <a:endParaRPr lang="en-US" sz="2600" dirty="0"/>
          </a:p>
        </p:txBody>
      </p:sp>
      <p:pic>
        <p:nvPicPr>
          <p:cNvPr id="2050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0" y="3686174"/>
            <a:ext cx="6381750" cy="3171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105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861" y="168803"/>
            <a:ext cx="886514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Conclusion</a:t>
            </a:r>
            <a:r>
              <a:rPr lang="en-US" sz="3600" dirty="0" smtClean="0">
                <a:latin typeface="+mn-lt"/>
              </a:rPr>
              <a:t>: 4 </a:t>
            </a:r>
            <a:r>
              <a:rPr lang="en-US" sz="3600" dirty="0">
                <a:latin typeface="+mn-lt"/>
              </a:rPr>
              <a:t>results of the presentation for technical specialists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9" y="161636"/>
            <a:ext cx="2762667" cy="920889"/>
          </a:xfr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3B8F4CD-F323-4395-A88B-54B64B770B25}"/>
              </a:ext>
            </a:extLst>
          </p:cNvPr>
          <p:cNvSpPr txBox="1">
            <a:spLocks/>
          </p:cNvSpPr>
          <p:nvPr/>
        </p:nvSpPr>
        <p:spPr>
          <a:xfrm>
            <a:off x="332905" y="271463"/>
            <a:ext cx="11541938" cy="4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E04FFD3-08BE-46BA-AC81-538902D10085}"/>
              </a:ext>
            </a:extLst>
          </p:cNvPr>
          <p:cNvSpPr txBox="1">
            <a:spLocks/>
          </p:cNvSpPr>
          <p:nvPr/>
        </p:nvSpPr>
        <p:spPr>
          <a:xfrm>
            <a:off x="332905" y="741021"/>
            <a:ext cx="11541938" cy="4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14E316-B1DA-42E5-B8D3-769A21301239}"/>
              </a:ext>
            </a:extLst>
          </p:cNvPr>
          <p:cNvSpPr/>
          <p:nvPr/>
        </p:nvSpPr>
        <p:spPr>
          <a:xfrm>
            <a:off x="408562" y="1555764"/>
            <a:ext cx="112451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v</a:t>
            </a:r>
            <a:r>
              <a:rPr lang="en-US" sz="3200" dirty="0" smtClean="0"/>
              <a:t>isual </a:t>
            </a:r>
            <a:r>
              <a:rPr lang="en-US" sz="3200" dirty="0"/>
              <a:t>representation makes it easier to understand the project when you new to </a:t>
            </a:r>
            <a:r>
              <a:rPr lang="en-US" sz="3200" dirty="0" smtClean="0"/>
              <a:t>it;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show you that architecture is not as frightening as it may sound </a:t>
            </a:r>
            <a:r>
              <a:rPr lang="en-US" sz="3200" dirty="0" smtClean="0"/>
              <a:t>like;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helpful tip for any interview – draw simple project’s </a:t>
            </a:r>
            <a:r>
              <a:rPr lang="en-US" sz="3200" dirty="0" smtClean="0"/>
              <a:t>diagram;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provided you with the presentation, which can be used as a cheat </a:t>
            </a:r>
            <a:r>
              <a:rPr lang="en-US" sz="3200" dirty="0" smtClean="0"/>
              <a:t>sheet.</a:t>
            </a: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16881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861" y="168803"/>
            <a:ext cx="8865140" cy="1325563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latin typeface="+mn-lt"/>
              </a:rPr>
              <a:t>Conclusion</a:t>
            </a:r>
            <a:r>
              <a:rPr lang="en-US" sz="3600" dirty="0" smtClean="0">
                <a:latin typeface="+mn-lt"/>
              </a:rPr>
              <a:t>: 3 </a:t>
            </a:r>
            <a:r>
              <a:rPr lang="en-US" sz="3600" dirty="0">
                <a:latin typeface="+mn-lt"/>
              </a:rPr>
              <a:t>results of the presentation for </a:t>
            </a:r>
            <a:r>
              <a:rPr lang="en-US" sz="3600" dirty="0" smtClean="0">
                <a:latin typeface="+mn-lt"/>
              </a:rPr>
              <a:t>Business</a:t>
            </a:r>
            <a:endParaRPr lang="en-US" sz="3600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9" y="161636"/>
            <a:ext cx="2762667" cy="920889"/>
          </a:xfr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3B8F4CD-F323-4395-A88B-54B64B770B25}"/>
              </a:ext>
            </a:extLst>
          </p:cNvPr>
          <p:cNvSpPr txBox="1">
            <a:spLocks/>
          </p:cNvSpPr>
          <p:nvPr/>
        </p:nvSpPr>
        <p:spPr>
          <a:xfrm>
            <a:off x="332905" y="271463"/>
            <a:ext cx="11541938" cy="4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E04FFD3-08BE-46BA-AC81-538902D10085}"/>
              </a:ext>
            </a:extLst>
          </p:cNvPr>
          <p:cNvSpPr txBox="1">
            <a:spLocks/>
          </p:cNvSpPr>
          <p:nvPr/>
        </p:nvSpPr>
        <p:spPr>
          <a:xfrm>
            <a:off x="332905" y="741021"/>
            <a:ext cx="11541938" cy="4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14E316-B1DA-42E5-B8D3-769A21301239}"/>
              </a:ext>
            </a:extLst>
          </p:cNvPr>
          <p:cNvSpPr/>
          <p:nvPr/>
        </p:nvSpPr>
        <p:spPr>
          <a:xfrm>
            <a:off x="408562" y="1555764"/>
            <a:ext cx="11245174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solve “</a:t>
            </a:r>
            <a:r>
              <a:rPr lang="en-US" sz="3200" b="1" dirty="0"/>
              <a:t>balancing Architecture challenge</a:t>
            </a:r>
            <a:r>
              <a:rPr lang="en-US" sz="3200" dirty="0"/>
              <a:t>” – by creating diagrams;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avoid potential issues of </a:t>
            </a:r>
            <a:r>
              <a:rPr lang="en-US" sz="3200" b="1" dirty="0"/>
              <a:t>over complexing or over simplification </a:t>
            </a:r>
            <a:r>
              <a:rPr lang="en-US" sz="3200" dirty="0"/>
              <a:t>of the </a:t>
            </a:r>
            <a:r>
              <a:rPr lang="en-US" sz="3200" dirty="0" smtClean="0"/>
              <a:t>system; </a:t>
            </a:r>
            <a:endParaRPr lang="en-US" sz="3200" dirty="0"/>
          </a:p>
          <a:p>
            <a:pPr marL="514350" indent="-514350">
              <a:buFont typeface="+mj-lt"/>
              <a:buAutoNum type="arabicPeriod"/>
            </a:pPr>
            <a:r>
              <a:rPr lang="en-US" sz="3200" b="1" dirty="0"/>
              <a:t>completing those saves money for our partners and increase quality of the final product.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95555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6861" y="168803"/>
            <a:ext cx="8865140" cy="1325563"/>
          </a:xfrm>
        </p:spPr>
        <p:txBody>
          <a:bodyPr>
            <a:noAutofit/>
          </a:bodyPr>
          <a:lstStyle/>
          <a:p>
            <a:r>
              <a:rPr lang="en-US" sz="3600" dirty="0">
                <a:latin typeface="+mn-lt"/>
              </a:rPr>
              <a:t>Contact Information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89" y="161636"/>
            <a:ext cx="2762667" cy="920889"/>
          </a:xfrm>
        </p:spPr>
      </p:pic>
      <p:sp>
        <p:nvSpPr>
          <p:cNvPr id="22" name="Text Placeholder 1">
            <a:extLst>
              <a:ext uri="{FF2B5EF4-FFF2-40B4-BE49-F238E27FC236}">
                <a16:creationId xmlns:a16="http://schemas.microsoft.com/office/drawing/2014/main" id="{33B8F4CD-F323-4395-A88B-54B64B770B25}"/>
              </a:ext>
            </a:extLst>
          </p:cNvPr>
          <p:cNvSpPr txBox="1">
            <a:spLocks/>
          </p:cNvSpPr>
          <p:nvPr/>
        </p:nvSpPr>
        <p:spPr>
          <a:xfrm>
            <a:off x="332905" y="271463"/>
            <a:ext cx="11541938" cy="40815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2D14E316-B1DA-42E5-B8D3-769A21301239}"/>
              </a:ext>
            </a:extLst>
          </p:cNvPr>
          <p:cNvSpPr/>
          <p:nvPr/>
        </p:nvSpPr>
        <p:spPr>
          <a:xfrm>
            <a:off x="408562" y="1555764"/>
            <a:ext cx="1124517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Calibri (Body)"/>
              </a:rPr>
              <a:t>Anton Semenchenko</a:t>
            </a:r>
          </a:p>
          <a:p>
            <a:r>
              <a:rPr lang="en-US" sz="3200" b="1" dirty="0">
                <a:latin typeface="Calibri (Body)"/>
              </a:rPr>
              <a:t>Email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</a:rPr>
              <a:t>: </a:t>
            </a:r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hlinkClick r:id="rId4"/>
              </a:rPr>
              <a:t>s</a:t>
            </a:r>
            <a:r>
              <a:rPr lang="en-US" sz="3200" dirty="0">
                <a:solidFill>
                  <a:schemeClr val="bg1"/>
                </a:solidFill>
                <a:latin typeface="Calibri (Body)"/>
                <a:hlinkClick r:id="rId4"/>
              </a:rPr>
              <a:t>emenchenko_anton_v@tut.by</a:t>
            </a:r>
            <a:endParaRPr lang="en-US" sz="3200" dirty="0">
              <a:solidFill>
                <a:schemeClr val="bg1"/>
              </a:solidFill>
              <a:latin typeface="Calibri (Body)"/>
            </a:endParaRPr>
          </a:p>
          <a:p>
            <a:r>
              <a:rPr lang="en-US" sz="3200" b="1" dirty="0">
                <a:latin typeface="Calibri (Body)"/>
              </a:rPr>
              <a:t>Skype</a:t>
            </a:r>
            <a:r>
              <a:rPr lang="en-US" sz="3200" dirty="0">
                <a:latin typeface="Calibri (Body)"/>
              </a:rPr>
              <a:t>: </a:t>
            </a:r>
            <a:r>
              <a:rPr lang="en-US" sz="3200" dirty="0" err="1" smtClean="0">
                <a:latin typeface="Calibri (Body)"/>
              </a:rPr>
              <a:t>semenchenko_anton_v</a:t>
            </a:r>
            <a:endParaRPr lang="en-US" sz="3200" dirty="0">
              <a:latin typeface="Calibri (Body)"/>
            </a:endParaRPr>
          </a:p>
          <a:p>
            <a:r>
              <a:rPr lang="en-US" sz="3200" b="1" dirty="0">
                <a:latin typeface="Calibri (Body)"/>
              </a:rPr>
              <a:t>Telegram</a:t>
            </a:r>
            <a:r>
              <a:rPr lang="en-US" sz="3200" dirty="0">
                <a:latin typeface="Calibri (Body)"/>
              </a:rPr>
              <a:t>: +375 33 33 46 120</a:t>
            </a:r>
          </a:p>
          <a:p>
            <a:r>
              <a:rPr lang="en-US" sz="3200" b="1" dirty="0">
                <a:latin typeface="Calibri (Body)"/>
              </a:rPr>
              <a:t>Phones</a:t>
            </a:r>
            <a:r>
              <a:rPr lang="en-US" sz="3200" dirty="0">
                <a:latin typeface="Calibri (Body)"/>
              </a:rPr>
              <a:t>: +375 33 33 46 120 &amp; +375 </a:t>
            </a:r>
            <a:r>
              <a:rPr lang="en-US" sz="3200" dirty="0" smtClean="0">
                <a:latin typeface="Calibri (Body)"/>
              </a:rPr>
              <a:t>44 74 00 385 </a:t>
            </a:r>
            <a:r>
              <a:rPr lang="en-US" sz="3200" dirty="0">
                <a:solidFill>
                  <a:schemeClr val="bg1"/>
                </a:solidFill>
                <a:latin typeface="Calibri (Body)"/>
              </a:rPr>
              <a:t>74 00 </a:t>
            </a:r>
            <a:r>
              <a:rPr lang="en-US" sz="3200" dirty="0" smtClean="0">
                <a:solidFill>
                  <a:schemeClr val="bg1"/>
                </a:solidFill>
                <a:latin typeface="Calibri (Body)"/>
                <a:hlinkClick r:id="rId5"/>
              </a:rPr>
              <a:t>https</a:t>
            </a:r>
            <a:r>
              <a:rPr lang="en-US" sz="3200" dirty="0">
                <a:solidFill>
                  <a:schemeClr val="bg1"/>
                </a:solidFill>
                <a:latin typeface="Calibri (Body)"/>
                <a:hlinkClick r:id="rId5"/>
              </a:rPr>
              <a:t>://www.facebook.com/semenchenko.anton.v</a:t>
            </a:r>
            <a:endParaRPr lang="en-US" sz="3200" dirty="0">
              <a:solidFill>
                <a:schemeClr val="bg1"/>
              </a:solidFill>
              <a:latin typeface="Calibri (Body)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alibri (Body)"/>
                <a:hlinkClick r:id="rId6"/>
              </a:rPr>
              <a:t>https</a:t>
            </a:r>
            <a:r>
              <a:rPr lang="en-US" sz="3200" dirty="0">
                <a:solidFill>
                  <a:schemeClr val="bg1"/>
                </a:solidFill>
                <a:latin typeface="Calibri (Body)"/>
                <a:hlinkClick r:id="rId6"/>
              </a:rPr>
              <a:t>://www.linkedin.com/in/anton-semenchenko-612a926b/</a:t>
            </a:r>
            <a:endParaRPr lang="en-US" sz="3200" dirty="0">
              <a:solidFill>
                <a:schemeClr val="bg1"/>
              </a:solidFill>
              <a:latin typeface="Calibri (Body)"/>
            </a:endParaRPr>
          </a:p>
          <a:p>
            <a:r>
              <a:rPr lang="en-US" sz="3200" dirty="0" smtClean="0">
                <a:solidFill>
                  <a:schemeClr val="bg1"/>
                </a:solidFill>
                <a:latin typeface="Calibri (Body)"/>
                <a:hlinkClick r:id="rId7"/>
              </a:rPr>
              <a:t>https</a:t>
            </a:r>
            <a:r>
              <a:rPr lang="en-US" sz="3200" dirty="0">
                <a:solidFill>
                  <a:schemeClr val="bg1"/>
                </a:solidFill>
                <a:latin typeface="Calibri (Body)"/>
                <a:hlinkClick r:id="rId7"/>
              </a:rPr>
              <a:t>://twitter.com/comaqa</a:t>
            </a:r>
            <a:endParaRPr lang="en-US" sz="3200" dirty="0">
              <a:solidFill>
                <a:schemeClr val="bg1"/>
              </a:solidFill>
              <a:latin typeface="Calibri (Body)"/>
            </a:endParaRPr>
          </a:p>
        </p:txBody>
      </p:sp>
    </p:spTree>
    <p:extLst>
      <p:ext uri="{BB962C8B-B14F-4D97-AF65-F5344CB8AC3E}">
        <p14:creationId xmlns:p14="http://schemas.microsoft.com/office/powerpoint/2010/main" val="984655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19047CFD-0502-460C-AD1B-BB50701C9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8611" y="4008043"/>
            <a:ext cx="8406063" cy="216816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2600" dirty="0"/>
              <a:t>Thank you for you attention!</a:t>
            </a:r>
          </a:p>
          <a:p>
            <a:pPr marL="0" indent="0" algn="ctr">
              <a:buNone/>
            </a:pPr>
            <a:r>
              <a:rPr lang="en-US" sz="2600" dirty="0"/>
              <a:t>Bid you farewell</a:t>
            </a:r>
            <a:r>
              <a:rPr lang="en-US" sz="2600" dirty="0" smtClean="0"/>
              <a:t>!</a:t>
            </a:r>
          </a:p>
          <a:p>
            <a:pPr marL="0" indent="0" algn="ctr">
              <a:buNone/>
            </a:pPr>
            <a:r>
              <a:rPr lang="en-US" sz="2600" dirty="0">
                <a:hlinkClick r:id="rId2"/>
              </a:rPr>
              <a:t>http://conference.comaqa.by</a:t>
            </a:r>
            <a:r>
              <a:rPr lang="en-US" sz="2600" dirty="0" smtClean="0">
                <a:hlinkClick r:id="rId2"/>
              </a:rPr>
              <a:t>/</a:t>
            </a:r>
            <a:endParaRPr lang="en-US" sz="2600" dirty="0" smtClean="0"/>
          </a:p>
          <a:p>
            <a:pPr marL="0" indent="0" algn="ctr">
              <a:buNone/>
            </a:pPr>
            <a:r>
              <a:rPr lang="en-US" sz="2600" dirty="0">
                <a:hlinkClick r:id="rId3"/>
              </a:rPr>
              <a:t>https://comaqa.by</a:t>
            </a:r>
            <a:r>
              <a:rPr lang="en-US" sz="2600" dirty="0" smtClean="0">
                <a:hlinkClick r:id="rId3"/>
              </a:rPr>
              <a:t>/</a:t>
            </a:r>
            <a:endParaRPr lang="en-US" sz="2600" dirty="0" smtClean="0"/>
          </a:p>
          <a:p>
            <a:pPr marL="0" indent="0" algn="ctr">
              <a:buNone/>
            </a:pPr>
            <a:r>
              <a:rPr lang="en-US" sz="2600" dirty="0">
                <a:hlinkClick r:id="rId4"/>
              </a:rPr>
              <a:t>https://</a:t>
            </a:r>
            <a:r>
              <a:rPr lang="en-US" sz="2600" dirty="0" smtClean="0">
                <a:hlinkClick r:id="rId4"/>
              </a:rPr>
              <a:t>www.youtube.com/channel/UCzAhXR53eIvHht9qmFPBVxg</a:t>
            </a:r>
            <a:r>
              <a:rPr lang="en-US" sz="2600" dirty="0" smtClean="0"/>
              <a:t> </a:t>
            </a:r>
          </a:p>
          <a:p>
            <a:pPr marL="0" indent="0" algn="ctr">
              <a:buNone/>
            </a:pPr>
            <a:endParaRPr lang="ru-RU" sz="400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6883C70-E727-438A-A4C2-AF9875ADB8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2" y="468977"/>
            <a:ext cx="10643798" cy="3539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8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QA Automation approaches</a:t>
            </a:r>
            <a:br>
              <a:rPr lang="en-US" sz="3600" dirty="0"/>
            </a:br>
            <a:r>
              <a:rPr lang="en-US" sz="3600" dirty="0"/>
              <a:t>Keyword, BDD, Fluent interface, DS</a:t>
            </a:r>
            <a:r>
              <a:rPr lang="en-US" dirty="0"/>
              <a:t>L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0F77C1C-DD29-43C5-A872-77975D3418F1}"/>
              </a:ext>
            </a:extLst>
          </p:cNvPr>
          <p:cNvSpPr txBox="1">
            <a:spLocks/>
          </p:cNvSpPr>
          <p:nvPr/>
        </p:nvSpPr>
        <p:spPr>
          <a:xfrm>
            <a:off x="325031" y="1681163"/>
            <a:ext cx="11541938" cy="44859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hlinkClick r:id="rId4"/>
              </a:rPr>
              <a:t>Domain specific language </a:t>
            </a:r>
            <a:r>
              <a:rPr lang="en-US" sz="2600" dirty="0">
                <a:solidFill>
                  <a:schemeClr val="tx1"/>
                </a:solidFill>
              </a:rPr>
              <a:t>(DSL) based QA Automation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hlinkClick r:id="rId5"/>
              </a:rPr>
              <a:t>Flow</a:t>
            </a:r>
            <a:r>
              <a:rPr lang="en-US" sz="2600" dirty="0"/>
              <a:t> </a:t>
            </a:r>
            <a:r>
              <a:rPr lang="en-US" sz="2600" dirty="0">
                <a:solidFill>
                  <a:schemeClr val="tx1"/>
                </a:solidFill>
              </a:rPr>
              <a:t>– as a way of implementation DSL\BDD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Flow- fluent interface is an implementation of an</a:t>
            </a:r>
            <a:r>
              <a:rPr lang="en-US" sz="2600" dirty="0"/>
              <a:t> </a:t>
            </a:r>
            <a:r>
              <a:rPr lang="en-US" sz="2600" dirty="0">
                <a:hlinkClick r:id="rId6" tooltip="Object oriented design"/>
              </a:rPr>
              <a:t>object oriented</a:t>
            </a:r>
            <a:r>
              <a:rPr lang="en-US" sz="2600" dirty="0"/>
              <a:t> </a:t>
            </a:r>
            <a:r>
              <a:rPr lang="en-US" sz="2600" dirty="0">
                <a:solidFill>
                  <a:schemeClr val="tx1"/>
                </a:solidFill>
              </a:rPr>
              <a:t>API that aims to provide more readable code</a:t>
            </a:r>
            <a:r>
              <a:rPr lang="en-US" sz="2600" dirty="0" smtClean="0">
                <a:solidFill>
                  <a:schemeClr val="tx1"/>
                </a:solidFill>
              </a:rPr>
              <a:t>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A fluent interface is normally implemented by using</a:t>
            </a:r>
            <a:r>
              <a:rPr lang="en-US" sz="2600" dirty="0"/>
              <a:t> </a:t>
            </a:r>
            <a:r>
              <a:rPr lang="en-US" sz="2600" dirty="0">
                <a:hlinkClick r:id="rId7" tooltip="Method cascading"/>
              </a:rPr>
              <a:t>method cascading</a:t>
            </a:r>
            <a:r>
              <a:rPr lang="en-US" sz="2600" dirty="0"/>
              <a:t> </a:t>
            </a:r>
            <a:r>
              <a:rPr lang="en-US" sz="2600" dirty="0">
                <a:solidFill>
                  <a:schemeClr val="tx1"/>
                </a:solidFill>
              </a:rPr>
              <a:t>(concretely</a:t>
            </a:r>
            <a:r>
              <a:rPr lang="en-US" sz="2600" dirty="0"/>
              <a:t> </a:t>
            </a:r>
            <a:r>
              <a:rPr lang="en-US" sz="2600" dirty="0">
                <a:hlinkClick r:id="rId8" tooltip="Method chaining"/>
              </a:rPr>
              <a:t>method chaining</a:t>
            </a:r>
            <a:r>
              <a:rPr lang="en-US" sz="2600" dirty="0">
                <a:solidFill>
                  <a:schemeClr val="tx1"/>
                </a:solidFill>
              </a:rPr>
              <a:t>) to relay the instruction context of a subsequent call (but a fluent interface entails more than just method chaining).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Generally, the context is defined through the return value of a called method self-referential, where the new context is “equivalent” to the last context terminated through the return of a void context.</a:t>
            </a:r>
          </a:p>
          <a:p>
            <a:pPr algn="l"/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20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Autofit/>
          </a:bodyPr>
          <a:lstStyle/>
          <a:p>
            <a:r>
              <a:rPr lang="en-US" sz="3600" dirty="0"/>
              <a:t>QA Automation approaches</a:t>
            </a:r>
            <a:br>
              <a:rPr lang="en-US" sz="3600" dirty="0"/>
            </a:br>
            <a:r>
              <a:rPr lang="en-US" sz="3600" dirty="0"/>
              <a:t>Fluent interface by Martin Fowler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0F77C1C-DD29-43C5-A872-77975D3418F1}"/>
              </a:ext>
            </a:extLst>
          </p:cNvPr>
          <p:cNvSpPr txBox="1">
            <a:spLocks/>
          </p:cNvSpPr>
          <p:nvPr/>
        </p:nvSpPr>
        <p:spPr>
          <a:xfrm>
            <a:off x="325031" y="1681163"/>
            <a:ext cx="11541938" cy="44859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“Building a fluent API like this leads to some unusual API habits.”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“One of the most obvious ones are </a:t>
            </a:r>
            <a:r>
              <a:rPr lang="en-US" sz="2600" b="1" dirty="0">
                <a:solidFill>
                  <a:schemeClr val="tx1"/>
                </a:solidFill>
              </a:rPr>
              <a:t>setters that return a value</a:t>
            </a:r>
            <a:r>
              <a:rPr lang="en-US" sz="2600" dirty="0">
                <a:solidFill>
                  <a:schemeClr val="tx1"/>
                </a:solidFill>
              </a:rPr>
              <a:t>.”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“The common convention in the curly brace world is that modifier methods are void, which I like because it follows the principle of </a:t>
            </a:r>
            <a:r>
              <a:rPr lang="en-US" sz="2600" dirty="0" err="1">
                <a:hlinkClick r:id="rId4"/>
              </a:rPr>
              <a:t>CommandQuerySeparation</a:t>
            </a:r>
            <a:r>
              <a:rPr lang="en-US" sz="2600" dirty="0">
                <a:solidFill>
                  <a:schemeClr val="tx1"/>
                </a:solidFill>
              </a:rPr>
              <a:t>. This convention does get in the way of a fluent interface, so I'm inclined to suspend the convention for this case</a:t>
            </a:r>
            <a:r>
              <a:rPr lang="en-US" sz="2600" dirty="0" smtClean="0">
                <a:solidFill>
                  <a:schemeClr val="tx1"/>
                </a:solidFill>
              </a:rPr>
              <a:t>.”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“You should choose your return type based on what you need to continue fluent action.”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“The key test of fluency, for us, is the Domain Specific Language quality. The more the use of the API has that language like flow, the more fluent it </a:t>
            </a:r>
            <a:r>
              <a:rPr lang="en-US" sz="2600" dirty="0" smtClean="0">
                <a:solidFill>
                  <a:schemeClr val="tx1"/>
                </a:solidFill>
              </a:rPr>
              <a:t>is”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77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Autofit/>
          </a:bodyPr>
          <a:lstStyle/>
          <a:p>
            <a:r>
              <a:rPr lang="en-US" sz="3600" dirty="0"/>
              <a:t>QA Automation approaches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dirty="0"/>
              <a:t>DSL – Domain Specific Language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0F77C1C-DD29-43C5-A872-77975D3418F1}"/>
              </a:ext>
            </a:extLst>
          </p:cNvPr>
          <p:cNvSpPr txBox="1">
            <a:spLocks/>
          </p:cNvSpPr>
          <p:nvPr/>
        </p:nvSpPr>
        <p:spPr>
          <a:xfrm>
            <a:off x="325031" y="1681163"/>
            <a:ext cx="11541938" cy="44859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DSL = Domain (ether technical or business … or both – Gherkin for specific domain) + Language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Language = Dictionary + Structure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Dictionary = Ubiquitous language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Structure = some rules how to combine words (business terms) from dictionary in a proper ways (based on business logic)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Way of implementation (one of the ways) – Flow Design Pattern</a:t>
            </a:r>
          </a:p>
        </p:txBody>
      </p:sp>
    </p:spTree>
    <p:extLst>
      <p:ext uri="{BB962C8B-B14F-4D97-AF65-F5344CB8AC3E}">
        <p14:creationId xmlns:p14="http://schemas.microsoft.com/office/powerpoint/2010/main" val="173933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rmAutofit/>
          </a:bodyPr>
          <a:lstStyle/>
          <a:p>
            <a:r>
              <a:rPr lang="en-US" sz="3600" dirty="0"/>
              <a:t>QA Automation approaches</a:t>
            </a:r>
            <a:r>
              <a:rPr lang="en-US" sz="3600" b="1" dirty="0"/>
              <a:t/>
            </a:r>
            <a:br>
              <a:rPr lang="en-US" sz="3600" b="1" dirty="0"/>
            </a:br>
            <a:r>
              <a:rPr lang="en-US" sz="3600" dirty="0"/>
              <a:t>DSL by Martin Fowler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0F77C1C-DD29-43C5-A872-77975D3418F1}"/>
              </a:ext>
            </a:extLst>
          </p:cNvPr>
          <p:cNvSpPr txBox="1">
            <a:spLocks/>
          </p:cNvSpPr>
          <p:nvPr/>
        </p:nvSpPr>
        <p:spPr>
          <a:xfrm>
            <a:off x="325031" y="1681163"/>
            <a:ext cx="11541938" cy="44859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The basic idea of a domain specific language (DSL) is a computer language that's targeted to a particular kind of problem (QA Automation or even QA Automation in exact domain), rather than a general purpose language that's aimed at any kind of software problem. Domain specific languages have been talked about, and used for almost as long as computing has been done.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DSLs are very common in computing: examples include CSS, regular expressions, make, rake, ant, SQL, HQL, many bits of Rails, expectations in </a:t>
            </a:r>
            <a:r>
              <a:rPr lang="en-US" sz="2600" dirty="0" err="1">
                <a:solidFill>
                  <a:schemeClr val="tx1"/>
                </a:solidFill>
              </a:rPr>
              <a:t>JMock</a:t>
            </a:r>
            <a:r>
              <a:rPr lang="en-US" sz="2600" dirty="0">
                <a:solidFill>
                  <a:schemeClr val="tx1"/>
                </a:solidFill>
              </a:rPr>
              <a:t> </a:t>
            </a:r>
            <a:r>
              <a:rPr lang="en-US" sz="2600" dirty="0" smtClean="0">
                <a:solidFill>
                  <a:schemeClr val="tx1"/>
                </a:solidFill>
              </a:rPr>
              <a:t>…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It's common to write tests using some form of </a:t>
            </a:r>
            <a:r>
              <a:rPr lang="en-US" sz="2600" dirty="0" err="1">
                <a:solidFill>
                  <a:schemeClr val="tx1"/>
                </a:solidFill>
              </a:rPr>
              <a:t>DomainSpecificLanguage</a:t>
            </a:r>
            <a:r>
              <a:rPr lang="en-US" sz="2600" dirty="0">
                <a:solidFill>
                  <a:schemeClr val="tx1"/>
                </a:solidFill>
              </a:rPr>
              <a:t>, such as Cucumber or an internal DSL. If you do this it's best to layer the testing DSL over the page objects so that you have a parser that translates DSL statements into calls on the page object.</a:t>
            </a:r>
          </a:p>
          <a:p>
            <a:pPr algn="l"/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2713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Autofit/>
          </a:bodyPr>
          <a:lstStyle/>
          <a:p>
            <a:r>
              <a:rPr lang="en-US" sz="3600" dirty="0"/>
              <a:t>QA Automation approaches</a:t>
            </a:r>
            <a:br>
              <a:rPr lang="en-US" sz="3600" dirty="0"/>
            </a:br>
            <a:r>
              <a:rPr lang="en-US" sz="3600" dirty="0"/>
              <a:t>DSL types by Martin Fowler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0F77C1C-DD29-43C5-A872-77975D3418F1}"/>
              </a:ext>
            </a:extLst>
          </p:cNvPr>
          <p:cNvSpPr txBox="1">
            <a:spLocks/>
          </p:cNvSpPr>
          <p:nvPr/>
        </p:nvSpPr>
        <p:spPr>
          <a:xfrm>
            <a:off x="325031" y="1681163"/>
            <a:ext cx="11541938" cy="44859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Internal DSLs are particular ways of using a host language to give the host language the feel of a particular language. This approach has recently been popularized by the Ruby community although it's had a long heritage in other languages - in particular Lisp. Although it's usually easier in low-ceremony languages like that, you can do effective internal DSLs in more mainstream languages like Java and C#. Internal DSLs are also referred to as embedded DSLs or </a:t>
            </a:r>
            <a:r>
              <a:rPr lang="en-US" sz="2600" dirty="0" err="1">
                <a:solidFill>
                  <a:schemeClr val="tx1"/>
                </a:solidFill>
              </a:rPr>
              <a:t>FluentInterfaces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695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34905" y="168803"/>
            <a:ext cx="8657095" cy="1325563"/>
          </a:xfrm>
        </p:spPr>
        <p:txBody>
          <a:bodyPr>
            <a:noAutofit/>
          </a:bodyPr>
          <a:lstStyle/>
          <a:p>
            <a:r>
              <a:rPr lang="en-US" sz="3600" dirty="0"/>
              <a:t>QA Automation approaches</a:t>
            </a:r>
            <a:br>
              <a:rPr lang="en-US" sz="3600" dirty="0"/>
            </a:br>
            <a:r>
              <a:rPr lang="en-US" sz="3600" dirty="0"/>
              <a:t>DSL types by Martin Fowler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E0F77C1C-DD29-43C5-A872-77975D3418F1}"/>
              </a:ext>
            </a:extLst>
          </p:cNvPr>
          <p:cNvSpPr txBox="1">
            <a:spLocks/>
          </p:cNvSpPr>
          <p:nvPr/>
        </p:nvSpPr>
        <p:spPr>
          <a:xfrm>
            <a:off x="325031" y="1681163"/>
            <a:ext cx="11541938" cy="44859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External DSLs have their own custom syntax and you write a full parser to process them. There is a very strong tradition of doing this in the Unix community. Many XML configurations have ended up as external DSLs, although XML's syntax is badly suited to this purpose.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Mixed (internal with external)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en-US" sz="2600" dirty="0">
                <a:solidFill>
                  <a:schemeClr val="tx1"/>
                </a:solidFill>
              </a:rPr>
              <a:t>Graphical DSLs requires a tool along the lines of a </a:t>
            </a:r>
            <a:r>
              <a:rPr lang="en-US" sz="2600" dirty="0">
                <a:hlinkClick r:id="rId4"/>
              </a:rPr>
              <a:t>Language Workbench</a:t>
            </a:r>
            <a:r>
              <a:rPr lang="en-US" sz="2600" dirty="0"/>
              <a:t>.</a:t>
            </a:r>
            <a:endParaRPr lang="en-US" sz="2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6154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Reasons of mutual </a:t>
            </a:r>
            <a:r>
              <a:rPr lang="en-US" sz="3600" b="1" dirty="0" smtClean="0"/>
              <a:t>“mistrust”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“Incompetent” customer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Without IT background</a:t>
            </a:r>
            <a:endParaRPr lang="ru-RU" sz="26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Without IT-consultant at the state</a:t>
            </a:r>
            <a:endParaRPr lang="ru-RU" sz="26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With negative experience of working with IT Contractor</a:t>
            </a:r>
            <a:endParaRPr lang="ru-RU" sz="26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Incompetent contractor</a:t>
            </a:r>
            <a:endParaRPr lang="ru-RU" sz="2600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Skilled manual testers, with base knowledge of </a:t>
            </a:r>
            <a:r>
              <a:rPr lang="en-US" sz="2600" dirty="0" smtClean="0"/>
              <a:t>Automation</a:t>
            </a:r>
            <a:endParaRPr lang="ru-RU" sz="26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/>
              <a:t>Automation engineers with good engineering background without serious understanding of QA </a:t>
            </a:r>
            <a:r>
              <a:rPr lang="en-US" sz="2600" dirty="0" smtClean="0"/>
              <a:t>processes</a:t>
            </a:r>
            <a:endParaRPr lang="ru-RU" sz="2600" dirty="0" smtClean="0"/>
          </a:p>
        </p:txBody>
      </p:sp>
      <p:pic>
        <p:nvPicPr>
          <p:cNvPr id="4102" name="Picture 6" descr="ÐÐ°ÑÑÐ¸Ð½ÐºÐ¸ Ð¿Ð¾ Ð·Ð°Ð¿ÑÐ¾ÑÑ mistrus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2358" y="4748007"/>
            <a:ext cx="3419642" cy="21099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69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Citation</a:t>
            </a:r>
            <a:r>
              <a:rPr lang="en-US" sz="3600" dirty="0" smtClean="0"/>
              <a:t> </a:t>
            </a:r>
            <a:r>
              <a:rPr lang="en-US" sz="3600" dirty="0" smtClean="0">
                <a:sym typeface="Wingdings" panose="05000000000000000000" pitchFamily="2" charset="2"/>
              </a:rPr>
              <a:t>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dirty="0"/>
              <a:t>"</a:t>
            </a:r>
            <a:r>
              <a:rPr lang="en-US" sz="2600" b="1" dirty="0"/>
              <a:t>A Healthy Mistrust - a good basics for cooperative work</a:t>
            </a:r>
            <a:r>
              <a:rPr lang="en-US" sz="2600" dirty="0"/>
              <a:t>" - rephrase of report XVII of party meeting about work </a:t>
            </a:r>
            <a:r>
              <a:rPr lang="en-US" sz="2600" dirty="0" smtClean="0"/>
              <a:t>of</a:t>
            </a:r>
            <a:r>
              <a:rPr lang="ru-RU" sz="2600" dirty="0" smtClean="0"/>
              <a:t> </a:t>
            </a:r>
            <a:r>
              <a:rPr lang="en-US" sz="2600" dirty="0"/>
              <a:t>Org Bureau </a:t>
            </a:r>
            <a:r>
              <a:rPr lang="en-US" sz="2600" dirty="0" smtClean="0"/>
              <a:t>of </a:t>
            </a:r>
            <a:r>
              <a:rPr lang="en-US" sz="2600" dirty="0"/>
              <a:t>the Communist Party of the Soviet Union</a:t>
            </a:r>
            <a:r>
              <a:rPr lang="ru-RU" sz="2600" dirty="0" smtClean="0"/>
              <a:t> </a:t>
            </a:r>
            <a:r>
              <a:rPr lang="en-US" sz="2600" dirty="0"/>
              <a:t>from January 26,</a:t>
            </a:r>
            <a:r>
              <a:rPr lang="ru-RU" sz="2600" dirty="0" smtClean="0"/>
              <a:t> 1934 </a:t>
            </a:r>
            <a:r>
              <a:rPr lang="en-US" sz="2600" dirty="0" smtClean="0"/>
              <a:t>Joseph Stalin</a:t>
            </a:r>
            <a:endParaRPr lang="ru-RU" sz="2600" dirty="0" smtClean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16979" y="3187565"/>
            <a:ext cx="2518611" cy="352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7822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Guarantees are ALWAYS more </a:t>
            </a:r>
            <a:r>
              <a:rPr lang="en-US" sz="3600" b="1" dirty="0" smtClean="0"/>
              <a:t>preferable </a:t>
            </a:r>
            <a:r>
              <a:rPr lang="en-US" sz="3600" b="1" dirty="0"/>
              <a:t>of emotional </a:t>
            </a:r>
            <a:r>
              <a:rPr lang="en-US" sz="3600" b="1" dirty="0" smtClean="0"/>
              <a:t>TRUST </a:t>
            </a:r>
            <a:r>
              <a:rPr lang="en-US" sz="3600" b="1" dirty="0"/>
              <a:t>and "other lyrical stuff"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pic>
        <p:nvPicPr>
          <p:cNvPr id="6146" name="Picture 2" descr="ÐÐ°ÑÑÐ¸Ð½ÐºÐ¸ Ð¿Ð¾ Ð·Ð°Ð¿ÑÐ¾ÑÑ guarante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37" y="2213810"/>
            <a:ext cx="4174958" cy="4174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82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F3FEB3-F99E-4980-A8E6-08D7E447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01965" y="168803"/>
            <a:ext cx="9290035" cy="1325563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Risks</a:t>
            </a:r>
            <a:endParaRPr lang="ru-RU" sz="3600" b="1" dirty="0">
              <a:latin typeface="+mn-lt"/>
            </a:endParaRP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EEDD74-DB65-4A0A-847B-8914120962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98" y="226763"/>
            <a:ext cx="2762667" cy="920889"/>
          </a:xfr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528F92AE-2187-4210-A9ED-0C4A9447151B}"/>
              </a:ext>
            </a:extLst>
          </p:cNvPr>
          <p:cNvSpPr/>
          <p:nvPr/>
        </p:nvSpPr>
        <p:spPr>
          <a:xfrm>
            <a:off x="898357" y="1859340"/>
            <a:ext cx="10074442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600" b="1" dirty="0"/>
              <a:t>Quality assurance </a:t>
            </a:r>
            <a:r>
              <a:rPr lang="en-US" sz="2600" dirty="0"/>
              <a:t>risks: process </a:t>
            </a:r>
            <a:r>
              <a:rPr lang="en-US" sz="2600" dirty="0" smtClean="0"/>
              <a:t>related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Test Cases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Traceability Matrix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Business oriented reports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Technical</a:t>
            </a:r>
            <a:r>
              <a:rPr lang="en-US" sz="2600" dirty="0" smtClean="0"/>
              <a:t> risks: auto tests implementation related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Initial infrastructure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2 layers (min)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600" dirty="0" smtClean="0"/>
              <a:t>Code re-usage step based (</a:t>
            </a:r>
            <a:r>
              <a:rPr lang="en-US" sz="2600" dirty="0"/>
              <a:t>at </a:t>
            </a:r>
            <a:r>
              <a:rPr lang="en-US" sz="2600" dirty="0" smtClean="0"/>
              <a:t>least)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600" b="1" dirty="0" smtClean="0"/>
              <a:t>People management </a:t>
            </a:r>
            <a:r>
              <a:rPr lang="en-US" sz="2600" dirty="0" smtClean="0"/>
              <a:t>risks: hire, rotation, transferring code to another vendor (contractor)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734392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2557</Words>
  <Application>Microsoft Office PowerPoint</Application>
  <PresentationFormat>Widescreen</PresentationFormat>
  <Paragraphs>482</Paragraphs>
  <Slides>59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6" baseType="lpstr">
      <vt:lpstr>Aharoni</vt:lpstr>
      <vt:lpstr>Arial</vt:lpstr>
      <vt:lpstr>Calibri</vt:lpstr>
      <vt:lpstr>Calibri (Body)</vt:lpstr>
      <vt:lpstr>Calibri Light</vt:lpstr>
      <vt:lpstr>Wingdings</vt:lpstr>
      <vt:lpstr>Тема Office</vt:lpstr>
      <vt:lpstr>BDD triangle of Risk Management, QA Management and Tech side</vt:lpstr>
      <vt:lpstr>About</vt:lpstr>
      <vt:lpstr>BDD triangle of Risk Management, QA Management and Tech side </vt:lpstr>
      <vt:lpstr>Agile – as analogy</vt:lpstr>
      <vt:lpstr>Business risks</vt:lpstr>
      <vt:lpstr>Reasons of mutual “mistrust”</vt:lpstr>
      <vt:lpstr>Citation </vt:lpstr>
      <vt:lpstr>Guarantees are ALWAYS more preferable of emotional TRUST and "other lyrical stuff"</vt:lpstr>
      <vt:lpstr>Risks</vt:lpstr>
      <vt:lpstr>Risks</vt:lpstr>
      <vt:lpstr>Quality assurance risks</vt:lpstr>
      <vt:lpstr>Quality assurance risks</vt:lpstr>
      <vt:lpstr>Quality assurance risks</vt:lpstr>
      <vt:lpstr>Technical risks</vt:lpstr>
      <vt:lpstr>Technical risks</vt:lpstr>
      <vt:lpstr>Technical risks</vt:lpstr>
      <vt:lpstr>People management risks</vt:lpstr>
      <vt:lpstr>“How to Draw QA Architecture Automation in Few Slight Movements” Appendix</vt:lpstr>
      <vt:lpstr>Faculty of "Non-traditional usage of logarithmic ruler"</vt:lpstr>
      <vt:lpstr>3 funny examples</vt:lpstr>
      <vt:lpstr>What you should not expect from BDD</vt:lpstr>
      <vt:lpstr>Basics of Risk Management</vt:lpstr>
      <vt:lpstr>What you should not expect from BDD: detailed information</vt:lpstr>
      <vt:lpstr>Serenity and the Screenplay Pattern</vt:lpstr>
      <vt:lpstr>“How to Draw QA Architecture Automation in Few Slight Movements” Appendix</vt:lpstr>
      <vt:lpstr>Conclusions</vt:lpstr>
      <vt:lpstr>Contact Information</vt:lpstr>
      <vt:lpstr>PowerPoint Presentation</vt:lpstr>
      <vt:lpstr>How to Draw QA Architecture Automation in Few Slight Movements: goals</vt:lpstr>
      <vt:lpstr>QA Automation Architecture as a technical challenge</vt:lpstr>
      <vt:lpstr>Legend</vt:lpstr>
      <vt:lpstr>3 main layers &amp; external data source with locators</vt:lpstr>
      <vt:lpstr>3 main layers &amp; any UI Engine</vt:lpstr>
      <vt:lpstr> 3 main layers &amp; any UI Engine Option 1: simpler =&gt; preferable </vt:lpstr>
      <vt:lpstr> 3 main layers &amp; any UI Engine; Sption 2: more complicated - Yandex WebElements based </vt:lpstr>
      <vt:lpstr>3A Rule Arrange, Act, Assert test structure rule</vt:lpstr>
      <vt:lpstr>Test &amp; 3A Rule Arrange, Act, Assert test structure rule</vt:lpstr>
      <vt:lpstr>Test &amp; 3A Rule - Arrange</vt:lpstr>
      <vt:lpstr>Test &amp; 3A Rule - Act</vt:lpstr>
      <vt:lpstr>Test &amp; 3A Rule - Assert</vt:lpstr>
      <vt:lpstr>Test &amp; 3A Rule: Arrange, Act, Assert</vt:lpstr>
      <vt:lpstr>Test &amp; “Global” Entities \ “Smart Singleton”</vt:lpstr>
      <vt:lpstr>Test &amp; “Global” Entities \ “Smart Singleton”</vt:lpstr>
      <vt:lpstr>PowerPoint Presentation</vt:lpstr>
      <vt:lpstr>Test level mapping: 4 examples of entities mapping in one</vt:lpstr>
      <vt:lpstr>QA Automation approaches Keyword, BDD, Fluent interface, DSL</vt:lpstr>
      <vt:lpstr>Test level mapping: 4 examples of entities mapping in one</vt:lpstr>
      <vt:lpstr>Business Action level mapping: 4 examples of entities mapping in one</vt:lpstr>
      <vt:lpstr>Test &amp; 3A Rule: 4 examples of entities mapping in one</vt:lpstr>
      <vt:lpstr>Conclusion: 4 results of the presentation for technical specialists</vt:lpstr>
      <vt:lpstr>Conclusion: 3 results of the presentation for Business</vt:lpstr>
      <vt:lpstr>Contact Information</vt:lpstr>
      <vt:lpstr>PowerPoint Presentation</vt:lpstr>
      <vt:lpstr>QA Automation approaches Keyword, BDD, Fluent interface, DSL</vt:lpstr>
      <vt:lpstr>QA Automation approaches Fluent interface by Martin Fowler</vt:lpstr>
      <vt:lpstr>QA Automation approaches DSL – Domain Specific Language</vt:lpstr>
      <vt:lpstr>QA Automation approaches DSL by Martin Fowler</vt:lpstr>
      <vt:lpstr>QA Automation approaches DSL types by Martin Fowler</vt:lpstr>
      <vt:lpstr>QA Automation approaches DSL types by Martin Fowler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решений Автоматизации тестирования на уровне диаграмм</dc:title>
  <dc:creator>sergey squide</dc:creator>
  <cp:lastModifiedBy>Anton Semenchenko</cp:lastModifiedBy>
  <cp:revision>115</cp:revision>
  <dcterms:created xsi:type="dcterms:W3CDTF">2018-10-05T23:12:11Z</dcterms:created>
  <dcterms:modified xsi:type="dcterms:W3CDTF">2018-11-23T14:26:50Z</dcterms:modified>
</cp:coreProperties>
</file>