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2" r:id="rId77"/>
    <p:sldId id="333" r:id="rId78"/>
    <p:sldId id="334" r:id="rId79"/>
    <p:sldId id="335" r:id="rId80"/>
    <p:sldId id="336" r:id="rId81"/>
    <p:sldId id="337" r:id="rId82"/>
  </p:sldIdLst>
  <p:sldSz cx="9144000" cy="5143500" type="screen16x9"/>
  <p:notesSz cx="6858000" cy="9144000"/>
  <p:embeddedFontLst>
    <p:embeddedFont>
      <p:font typeface="Amatic SC" panose="020B0604020202020204" charset="-79"/>
      <p:regular r:id="rId84"/>
      <p:bold r:id="rId85"/>
    </p:embeddedFont>
    <p:embeddedFont>
      <p:font typeface="Source Code Pro" panose="020B0604020202020204" charset="0"/>
      <p:regular r:id="rId86"/>
      <p:bold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47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1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6b0664e8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6b0664e8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85014f13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85014f13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d17bf0f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d17bf0f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d17bf0f1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d17bf0f1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7b54208b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7b54208b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d17bf0f1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d17bf0f1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d17bf0f1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d17bf0f1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d241d7e8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d241d7e8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d17bf0f1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d17bf0f1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d241d7e8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d241d7e8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a759fb5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a759fb5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6b0664e8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6b0664e8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6b0664e8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6b0664e8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6b0664e8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6b0664e8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6b0664e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6b0664e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6b0664e8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6b0664e8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d241d7e8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d241d7e8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6b0664e8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6b0664e8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6b0664e8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6b0664e8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d241d7e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d241d7e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6b0664e8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6b0664e8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a759fb52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a759fb52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6b0664e8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6b0664e8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18f906d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18f906d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d17bf0f1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d17bf0f1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7b2450a0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7b2450a0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d17bf0f1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4d17bf0f1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7b2450a0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7b2450a0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512c114d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512c114d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d17bf0f1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d17bf0f1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512c114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512c114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2aabe5c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2aabe5c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85014f13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85014f13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52aabe5c4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52aabe5c4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2aabe5c4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2aabe5c4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2aabe5c4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2aabe5c4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518f906dc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518f906dc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4d17bf0f1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4d17bf0f1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4d17bf0f1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4d17bf0f1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18f906dc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18f906dc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18f906dc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518f906dc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4d17bf0f1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4d17bf0f1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490ba2b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490ba2b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85014f13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85014f13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5490ba2b8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5490ba2b8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490ba2b8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5490ba2b8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18f906dc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18f906dc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4d17bf0f1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4d17bf0f1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4d17bf0f1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4d17bf0f1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d17bf0f1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d17bf0f13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5490ba2b8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5490ba2b8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5490ba2b8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5490ba2b8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490ba2b8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490ba2b8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90ba2b8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90ba2b8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d17bf0f1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d17bf0f1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57b2450a0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57b2450a0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18f906dc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18f906dc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4d17bf0f1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4d17bf0f1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4d17bf0f1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4d17bf0f13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4d17bf0f1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4d17bf0f1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4d17bf0f1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4d17bf0f1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4d17bf0f13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4d17bf0f13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5490ba2b8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5490ba2b8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5490ba2b8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5490ba2b8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5490ba2b8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5490ba2b8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d241d7e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d241d7e8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5490ba2b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5490ba2b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57b54208b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57b54208b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57b54208b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57b54208b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57b54208b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57b54208b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57b54208b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57b54208b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57b54208b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57b54208b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5865d99a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5865d99a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5865d99ad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5865d99ad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518f906dc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518f906dc0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585014f13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585014f13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d241d7e8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d241d7e8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5865d99ad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5865d99ad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5a759fb52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5a759fb52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a759fb52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a759fb52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2" name="Google Shape;5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438700" y="1220700"/>
            <a:ext cx="50355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9" name="Google Shape;1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67">
          <p15:clr>
            <a:srgbClr val="FA7B17"/>
          </p15:clr>
        </p15:guide>
        <p15:guide id="2" pos="264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4228125" y="148382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/>
          <p:nvPr/>
        </p:nvSpPr>
        <p:spPr>
          <a:xfrm>
            <a:off x="438700" y="1220700"/>
            <a:ext cx="50355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3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5" name="Google Shape;35;p8"/>
          <p:cNvSpPr txBox="1"/>
          <p:nvPr/>
        </p:nvSpPr>
        <p:spPr>
          <a:xfrm>
            <a:off x="3668475" y="1135375"/>
            <a:ext cx="5149800" cy="3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948225" y="441725"/>
            <a:ext cx="459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i="1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44" name="Google Shape;4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474990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20975" y="1178825"/>
            <a:ext cx="55821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509640" y="0"/>
            <a:ext cx="634358" cy="3935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rbudanov@quality-lab.ru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311708" y="16680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rPr>
              <a:t>Хиромантия джуна</a:t>
            </a:r>
            <a:endParaRPr sz="8000" b="1">
              <a:solidFill>
                <a:schemeClr val="accent2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311700" y="3842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100" b="1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или линии </a:t>
            </a:r>
            <a:r>
              <a:rPr lang="ru" sz="2100" b="1" strike="sngStrike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судьбы</a:t>
            </a:r>
            <a:r>
              <a:rPr lang="ru" sz="2100" b="1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погружения новичка в проект</a:t>
            </a:r>
            <a:endParaRPr sz="2100" b="1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Зачем это нам?</a:t>
            </a:r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Зачем это нам?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49" name="Google Shape;14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меньше времени на подготовку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больше эффективности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дешевле</a:t>
            </a:r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sp>
        <p:nvSpPr>
          <p:cNvPr id="151" name="Google Shape;151;p24"/>
          <p:cNvSpPr txBox="1"/>
          <p:nvPr/>
        </p:nvSpPr>
        <p:spPr>
          <a:xfrm>
            <a:off x="311700" y="170325"/>
            <a:ext cx="111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Введение</a:t>
            </a:r>
            <a:endParaRPr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Просто, как 5 пальцев!</a:t>
            </a:r>
            <a:endParaRPr/>
          </a:p>
        </p:txBody>
      </p:sp>
      <p:sp>
        <p:nvSpPr>
          <p:cNvPr id="159" name="Google Shape;159;p25"/>
          <p:cNvSpPr txBox="1"/>
          <p:nvPr/>
        </p:nvSpPr>
        <p:spPr>
          <a:xfrm>
            <a:off x="127000" y="2313225"/>
            <a:ext cx="136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  <p:sp>
        <p:nvSpPr>
          <p:cNvPr id="160" name="Google Shape;160;p25"/>
          <p:cNvSpPr txBox="1"/>
          <p:nvPr/>
        </p:nvSpPr>
        <p:spPr>
          <a:xfrm>
            <a:off x="0" y="1650100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самореализации</a:t>
            </a:r>
            <a:endParaRPr/>
          </a:p>
        </p:txBody>
      </p:sp>
      <p:sp>
        <p:nvSpPr>
          <p:cNvPr id="161" name="Google Shape;161;p25"/>
          <p:cNvSpPr txBox="1"/>
          <p:nvPr/>
        </p:nvSpPr>
        <p:spPr>
          <a:xfrm>
            <a:off x="2030200" y="1310900"/>
            <a:ext cx="16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  <p:sp>
        <p:nvSpPr>
          <p:cNvPr id="162" name="Google Shape;162;p25"/>
          <p:cNvSpPr txBox="1"/>
          <p:nvPr/>
        </p:nvSpPr>
        <p:spPr>
          <a:xfrm>
            <a:off x="3483450" y="1795225"/>
            <a:ext cx="1260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  <p:sp>
        <p:nvSpPr>
          <p:cNvPr id="163" name="Google Shape;163;p25"/>
          <p:cNvSpPr txBox="1"/>
          <p:nvPr/>
        </p:nvSpPr>
        <p:spPr>
          <a:xfrm>
            <a:off x="3777350" y="3015250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311700" y="170325"/>
            <a:ext cx="111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Введение</a:t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525" y="1795225"/>
            <a:ext cx="2761989" cy="334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 idx="4294967295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Оглавление</a:t>
            </a:r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>
            <a:off x="270825" y="237752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ru" sz="2400">
                <a:solidFill>
                  <a:srgbClr val="000000"/>
                </a:solidFill>
              </a:rPr>
              <a:t>Страх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ru" sz="2400">
                <a:solidFill>
                  <a:srgbClr val="000000"/>
                </a:solidFill>
              </a:rPr>
              <a:t>Самореализация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ru" sz="2400">
                <a:solidFill>
                  <a:srgbClr val="000000"/>
                </a:solidFill>
              </a:rPr>
              <a:t>Продукт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ru" sz="2400">
                <a:solidFill>
                  <a:srgbClr val="000000"/>
                </a:solidFill>
              </a:rPr>
              <a:t>Опыт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ru" sz="2400">
                <a:solidFill>
                  <a:srgbClr val="000000"/>
                </a:solidFill>
              </a:rPr>
              <a:t>Коммуникации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ru" sz="2400">
                <a:solidFill>
                  <a:srgbClr val="000000"/>
                </a:solidFill>
              </a:rPr>
              <a:t>Заключение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72" name="Google Shape;17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Просто, как 5 пальцев!</a:t>
            </a:r>
            <a:endParaRPr/>
          </a:p>
        </p:txBody>
      </p:sp>
      <p:sp>
        <p:nvSpPr>
          <p:cNvPr id="179" name="Google Shape;179;p27"/>
          <p:cNvSpPr txBox="1"/>
          <p:nvPr/>
        </p:nvSpPr>
        <p:spPr>
          <a:xfrm>
            <a:off x="311700" y="170325"/>
            <a:ext cx="111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Введение</a:t>
            </a:r>
            <a:endParaRPr/>
          </a:p>
        </p:txBody>
      </p:sp>
      <p:sp>
        <p:nvSpPr>
          <p:cNvPr id="180" name="Google Shape;180;p27"/>
          <p:cNvSpPr txBox="1"/>
          <p:nvPr/>
        </p:nvSpPr>
        <p:spPr>
          <a:xfrm>
            <a:off x="127000" y="2313225"/>
            <a:ext cx="1397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Линия страха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0" y="1650100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самореализации</a:t>
            </a:r>
            <a:endParaRPr/>
          </a:p>
        </p:txBody>
      </p:sp>
      <p:sp>
        <p:nvSpPr>
          <p:cNvPr id="182" name="Google Shape;182;p27"/>
          <p:cNvSpPr txBox="1"/>
          <p:nvPr/>
        </p:nvSpPr>
        <p:spPr>
          <a:xfrm>
            <a:off x="2030200" y="1310900"/>
            <a:ext cx="16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  <p:sp>
        <p:nvSpPr>
          <p:cNvPr id="183" name="Google Shape;183;p27"/>
          <p:cNvSpPr txBox="1"/>
          <p:nvPr/>
        </p:nvSpPr>
        <p:spPr>
          <a:xfrm>
            <a:off x="3483450" y="1795225"/>
            <a:ext cx="1260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  <p:sp>
        <p:nvSpPr>
          <p:cNvPr id="184" name="Google Shape;184;p27"/>
          <p:cNvSpPr txBox="1"/>
          <p:nvPr/>
        </p:nvSpPr>
        <p:spPr>
          <a:xfrm>
            <a:off x="3777350" y="3015250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525" y="1795225"/>
            <a:ext cx="2761989" cy="334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Страх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33895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Чего может бояться джун?</a:t>
            </a:r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body" idx="1"/>
          </p:nvPr>
        </p:nvSpPr>
        <p:spPr>
          <a:xfrm>
            <a:off x="33895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неизведанного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нового коллектива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недопонимания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ошибиться</a:t>
            </a:r>
            <a:endParaRPr sz="1800"/>
          </a:p>
        </p:txBody>
      </p:sp>
      <p:sp>
        <p:nvSpPr>
          <p:cNvPr id="197" name="Google Shape;197;p29"/>
          <p:cNvSpPr txBox="1">
            <a:spLocks noGrp="1"/>
          </p:cNvSpPr>
          <p:nvPr>
            <p:ph type="sldNum" idx="12"/>
          </p:nvPr>
        </p:nvSpPr>
        <p:spPr>
          <a:xfrm>
            <a:off x="849970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  <p:sp>
        <p:nvSpPr>
          <p:cNvPr id="198" name="Google Shape;198;p29"/>
          <p:cNvSpPr txBox="1"/>
          <p:nvPr/>
        </p:nvSpPr>
        <p:spPr>
          <a:xfrm>
            <a:off x="33895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Страх неизведанного</a:t>
            </a:r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sp>
        <p:nvSpPr>
          <p:cNvPr id="205" name="Google Shape;205;p30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  <p:pic>
        <p:nvPicPr>
          <p:cNvPr id="206" name="Google Shape;2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088" y="1017725"/>
            <a:ext cx="6739819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с этим делать?</a:t>
            </a:r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План погружения, с четкой декомпозицией задач 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и последовательным их усложнением.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18</a:t>
            </a:fld>
            <a:endParaRPr/>
          </a:p>
        </p:txBody>
      </p:sp>
      <p:sp>
        <p:nvSpPr>
          <p:cNvPr id="214" name="Google Shape;214;p31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План погружения: предварительный этап(доступы)</a:t>
            </a:r>
            <a:endParaRPr sz="2700"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b="1"/>
              <a:t>Настройка окружения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запросить доступы</a:t>
            </a:r>
            <a:endParaRPr b="1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 b="1"/>
              <a:t>багтрекер</a:t>
            </a:r>
            <a:endParaRPr b="1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 b="1"/>
              <a:t>интранет</a:t>
            </a:r>
            <a:endParaRPr b="1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 b="1"/>
              <a:t>CI</a:t>
            </a:r>
            <a:endParaRPr b="1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 b="1"/>
              <a:t>etc</a:t>
            </a:r>
            <a:endParaRPr b="1"/>
          </a:p>
          <a:p>
            <a:pPr marL="9144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	</a:t>
            </a:r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  <p:sp>
        <p:nvSpPr>
          <p:cNvPr id="222" name="Google Shape;222;p32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 Лаборатории Качества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5355425" y="4631125"/>
            <a:ext cx="39240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сайт: https://quality-lab.ru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телефон: </a:t>
            </a:r>
            <a:r>
              <a:rPr lang="ru" sz="1100"/>
              <a:t>+7 (495) 722-38-22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700" y="1017725"/>
            <a:ext cx="5617024" cy="212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540663" y="3394100"/>
            <a:ext cx="4913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АУТСОРСИНГ	КОНСАЛТИНГ	ОБУЧЕНИЕ</a:t>
            </a:r>
            <a:endParaRPr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3500"/>
            <a:ext cx="8839200" cy="350805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План погружения: предварительный этап(доступы)</a:t>
            </a:r>
            <a:endParaRPr sz="2700"/>
          </a:p>
        </p:txBody>
      </p:sp>
      <p:sp>
        <p:nvSpPr>
          <p:cNvPr id="229" name="Google Shape;22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  <p:sp>
        <p:nvSpPr>
          <p:cNvPr id="230" name="Google Shape;230;p33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погружения: предварительный этап(софт)</a:t>
            </a:r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/>
              <a:t>Настройка окружения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запросить доступы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багтрекер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интранет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CI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etc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установить следующие софтины</a:t>
            </a:r>
            <a:endParaRPr b="1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 b="1"/>
              <a:t>одна софтина</a:t>
            </a:r>
            <a:endParaRPr b="1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 b="1"/>
              <a:t>другая софтина</a:t>
            </a:r>
            <a:endParaRPr b="1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 b="1"/>
              <a:t>третья софтина</a:t>
            </a:r>
            <a:endParaRPr b="1"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	</a:t>
            </a:r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  <p:sp>
        <p:nvSpPr>
          <p:cNvPr id="238" name="Google Shape;238;p34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погружения: предварительный этап(софт)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" name="Google Shape;2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48050"/>
            <a:ext cx="8839201" cy="150307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  <p:sp>
        <p:nvSpPr>
          <p:cNvPr id="246" name="Google Shape;246;p35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План погружения: предварительный этап(описание)</a:t>
            </a:r>
            <a:endParaRPr sz="2700"/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/>
              <a:t>Настройка окружения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запросить доступы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багтрекер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интранет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CI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etc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установить следующие софтины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одна софтина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другая софтина</a:t>
            </a:r>
            <a:endParaRPr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/>
              <a:t>третья софтина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b="1"/>
              <a:t>Общее представление о проекте</a:t>
            </a:r>
            <a:endParaRPr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прочесть доку с общим описанием проекта</a:t>
            </a:r>
            <a:endParaRPr b="1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ru" b="1"/>
              <a:t>ссылка на документ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	</a:t>
            </a:r>
            <a:endParaRPr/>
          </a:p>
        </p:txBody>
      </p:sp>
      <p:sp>
        <p:nvSpPr>
          <p:cNvPr id="253" name="Google Shape;25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23</a:t>
            </a:fld>
            <a:endParaRPr/>
          </a:p>
        </p:txBody>
      </p:sp>
      <p:sp>
        <p:nvSpPr>
          <p:cNvPr id="254" name="Google Shape;254;p36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План погружения: предварительный этап(описание)</a:t>
            </a:r>
            <a:endParaRPr sz="2700"/>
          </a:p>
        </p:txBody>
      </p:sp>
      <p:pic>
        <p:nvPicPr>
          <p:cNvPr id="260" name="Google Shape;26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25" y="1647962"/>
            <a:ext cx="8785749" cy="8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50" y="2465863"/>
            <a:ext cx="8732825" cy="102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24</a:t>
            </a:fld>
            <a:endParaRPr/>
          </a:p>
        </p:txBody>
      </p:sp>
      <p:sp>
        <p:nvSpPr>
          <p:cNvPr id="263" name="Google Shape;263;p37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погружения: знакомство с продуктом</a:t>
            </a:r>
            <a:endParaRPr/>
          </a:p>
        </p:txBody>
      </p:sp>
      <p:sp>
        <p:nvSpPr>
          <p:cNvPr id="269" name="Google Shape;269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b="1"/>
              <a:t> Цепочки юайных кейсов(общих)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модуль 1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модуль 2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модуль 3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etc</a:t>
            </a:r>
            <a:endParaRPr b="1"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25</a:t>
            </a:fld>
            <a:endParaRPr/>
          </a:p>
        </p:txBody>
      </p:sp>
      <p:sp>
        <p:nvSpPr>
          <p:cNvPr id="271" name="Google Shape;271;p38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погружения: знакомство с продуктом</a:t>
            </a:r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/>
              <a:t> Цепочки юайных кейсов(общих)</a:t>
            </a:r>
            <a:endParaRPr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модуль 1</a:t>
            </a:r>
            <a:endParaRPr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модуль 2</a:t>
            </a:r>
            <a:endParaRPr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модуль 3</a:t>
            </a:r>
            <a:endParaRPr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etc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b="1"/>
              <a:t>Цепочки юайных кейсов по модулю, который будет профильным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БП №1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БП №2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БП №3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etc</a:t>
            </a:r>
            <a:endParaRPr b="1"/>
          </a:p>
        </p:txBody>
      </p:sp>
      <p:sp>
        <p:nvSpPr>
          <p:cNvPr id="278" name="Google Shape;27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26</a:t>
            </a:fld>
            <a:endParaRPr/>
          </a:p>
        </p:txBody>
      </p:sp>
      <p:sp>
        <p:nvSpPr>
          <p:cNvPr id="279" name="Google Shape;279;p39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План погружения: знакомство с продуктом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5" name="Google Shape;2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825" y="1267475"/>
            <a:ext cx="4019550" cy="344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27</a:t>
            </a:fld>
            <a:endParaRPr/>
          </a:p>
        </p:txBody>
      </p:sp>
      <p:sp>
        <p:nvSpPr>
          <p:cNvPr id="287" name="Google Shape;287;p40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погружения: знакомство с процессами</a:t>
            </a:r>
            <a:endParaRPr/>
          </a:p>
        </p:txBody>
      </p:sp>
      <p:sp>
        <p:nvSpPr>
          <p:cNvPr id="293" name="Google Shape;293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ru" b="1"/>
              <a:t>Проектная документация: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кто за что отвечает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как заводить баги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как обновлять стенды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etc</a:t>
            </a:r>
            <a:endParaRPr b="1"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4" name="Google Shape;29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28</a:t>
            </a:fld>
            <a:endParaRPr/>
          </a:p>
        </p:txBody>
      </p:sp>
      <p:sp>
        <p:nvSpPr>
          <p:cNvPr id="295" name="Google Shape;295;p41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погружения: знакомство с процессами</a:t>
            </a:r>
            <a:endParaRPr/>
          </a:p>
        </p:txBody>
      </p:sp>
      <p:sp>
        <p:nvSpPr>
          <p:cNvPr id="301" name="Google Shape;301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AutoNum type="arabicPeriod"/>
            </a:pPr>
            <a:r>
              <a:rPr lang="ru"/>
              <a:t>Проектная документация:</a:t>
            </a:r>
            <a:endParaRPr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кто за что отвечает</a:t>
            </a:r>
            <a:endParaRPr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как заводить баги</a:t>
            </a:r>
            <a:endParaRPr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как обновлять стенды</a:t>
            </a:r>
            <a:endParaRPr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/>
              <a:t>etc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b="1"/>
              <a:t>Практика: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завести n багов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провалидировать n багов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обновить стенд</a:t>
            </a:r>
            <a:endParaRPr b="1"/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ru" b="1"/>
              <a:t>etc</a:t>
            </a:r>
            <a:endParaRPr b="1"/>
          </a:p>
        </p:txBody>
      </p:sp>
      <p:sp>
        <p:nvSpPr>
          <p:cNvPr id="302" name="Google Shape;30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29</a:t>
            </a:fld>
            <a:endParaRPr/>
          </a:p>
        </p:txBody>
      </p:sp>
      <p:sp>
        <p:nvSpPr>
          <p:cNvPr id="303" name="Google Shape;303;p42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Докладчик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2"/>
          </p:nvPr>
        </p:nvSpPr>
        <p:spPr>
          <a:xfrm>
            <a:off x="4925875" y="3074700"/>
            <a:ext cx="38370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тестировании с 2013 года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/>
              <a:t>Роман Буданов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В тестировании с 2013 года. Эксперт Лаборатории Качества по SQL, тренер ПОИНТ, погрузил 20+ человек в сложные гос. проекты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4875" y="141600"/>
            <a:ext cx="3599000" cy="26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/>
              <a:t>План погружения: знакомство с процессами: практика</a:t>
            </a:r>
            <a:endParaRPr sz="2600"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163" y="1787150"/>
            <a:ext cx="5305675" cy="22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30</a:t>
            </a:fld>
            <a:endParaRPr/>
          </a:p>
        </p:txBody>
      </p:sp>
      <p:sp>
        <p:nvSpPr>
          <p:cNvPr id="311" name="Google Shape;311;p43"/>
          <p:cNvSpPr txBox="1"/>
          <p:nvPr/>
        </p:nvSpPr>
        <p:spPr>
          <a:xfrm>
            <a:off x="311700" y="170325"/>
            <a:ext cx="152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solidFill>
                  <a:srgbClr val="FFFFFF"/>
                </a:solidFill>
              </a:rPr>
              <a:t>31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17" name="Google Shape;31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Просто, как 5 пальцев!</a:t>
            </a:r>
            <a:endParaRPr/>
          </a:p>
        </p:txBody>
      </p:sp>
      <p:sp>
        <p:nvSpPr>
          <p:cNvPr id="318" name="Google Shape;318;p44"/>
          <p:cNvSpPr txBox="1"/>
          <p:nvPr/>
        </p:nvSpPr>
        <p:spPr>
          <a:xfrm>
            <a:off x="127000" y="2313225"/>
            <a:ext cx="136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  <p:sp>
        <p:nvSpPr>
          <p:cNvPr id="319" name="Google Shape;319;p44"/>
          <p:cNvSpPr txBox="1"/>
          <p:nvPr/>
        </p:nvSpPr>
        <p:spPr>
          <a:xfrm>
            <a:off x="0" y="1650100"/>
            <a:ext cx="2358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Линия самореализации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20" name="Google Shape;320;p44"/>
          <p:cNvSpPr txBox="1"/>
          <p:nvPr/>
        </p:nvSpPr>
        <p:spPr>
          <a:xfrm>
            <a:off x="2030200" y="1310900"/>
            <a:ext cx="16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  <p:sp>
        <p:nvSpPr>
          <p:cNvPr id="321" name="Google Shape;321;p44"/>
          <p:cNvSpPr txBox="1"/>
          <p:nvPr/>
        </p:nvSpPr>
        <p:spPr>
          <a:xfrm>
            <a:off x="3483450" y="1795225"/>
            <a:ext cx="1260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  <p:sp>
        <p:nvSpPr>
          <p:cNvPr id="322" name="Google Shape;322;p44"/>
          <p:cNvSpPr txBox="1"/>
          <p:nvPr/>
        </p:nvSpPr>
        <p:spPr>
          <a:xfrm>
            <a:off x="3777350" y="3015250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  <p:pic>
        <p:nvPicPr>
          <p:cNvPr id="323" name="Google Shape;32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525" y="1795225"/>
            <a:ext cx="2761989" cy="334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Самореализация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</a:t>
            </a:r>
            <a:endParaRPr/>
          </a:p>
        </p:txBody>
      </p:sp>
      <p:sp>
        <p:nvSpPr>
          <p:cNvPr id="334" name="Google Shape;334;p46"/>
          <p:cNvSpPr txBox="1">
            <a:spLocks noGrp="1"/>
          </p:cNvSpPr>
          <p:nvPr>
            <p:ph type="body" idx="1"/>
          </p:nvPr>
        </p:nvSpPr>
        <p:spPr>
          <a:xfrm>
            <a:off x="4228125" y="148382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                                         Получение эффективного специалиста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/>
          </a:p>
        </p:txBody>
      </p:sp>
      <p:sp>
        <p:nvSpPr>
          <p:cNvPr id="335" name="Google Shape;33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33</a:t>
            </a:fld>
            <a:endParaRPr/>
          </a:p>
        </p:txBody>
      </p:sp>
      <p:sp>
        <p:nvSpPr>
          <p:cNvPr id="336" name="Google Shape;336;p46"/>
          <p:cNvSpPr txBox="1"/>
          <p:nvPr/>
        </p:nvSpPr>
        <p:spPr>
          <a:xfrm>
            <a:off x="311700" y="170325"/>
            <a:ext cx="27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Линия самореализации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7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с этим делать?</a:t>
            </a:r>
            <a:endParaRPr/>
          </a:p>
        </p:txBody>
      </p:sp>
      <p:sp>
        <p:nvSpPr>
          <p:cNvPr id="342" name="Google Shape;342;p47"/>
          <p:cNvSpPr txBox="1">
            <a:spLocks noGrp="1"/>
          </p:cNvSpPr>
          <p:nvPr>
            <p:ph type="body" idx="1"/>
          </p:nvPr>
        </p:nvSpPr>
        <p:spPr>
          <a:xfrm>
            <a:off x="4228125" y="148382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</a:rPr>
              <a:t>Забить</a:t>
            </a:r>
            <a:endParaRPr sz="1800"/>
          </a:p>
        </p:txBody>
      </p:sp>
      <p:sp>
        <p:nvSpPr>
          <p:cNvPr id="343" name="Google Shape;34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34</a:t>
            </a:fld>
            <a:endParaRPr/>
          </a:p>
        </p:txBody>
      </p:sp>
      <p:sp>
        <p:nvSpPr>
          <p:cNvPr id="344" name="Google Shape;344;p47"/>
          <p:cNvSpPr txBox="1"/>
          <p:nvPr/>
        </p:nvSpPr>
        <p:spPr>
          <a:xfrm>
            <a:off x="311700" y="170325"/>
            <a:ext cx="27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Линия самореализации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8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с этим делать?</a:t>
            </a:r>
            <a:endParaRPr/>
          </a:p>
        </p:txBody>
      </p:sp>
      <p:sp>
        <p:nvSpPr>
          <p:cNvPr id="350" name="Google Shape;350;p48"/>
          <p:cNvSpPr txBox="1">
            <a:spLocks noGrp="1"/>
          </p:cNvSpPr>
          <p:nvPr>
            <p:ph type="body" idx="1"/>
          </p:nvPr>
        </p:nvSpPr>
        <p:spPr>
          <a:xfrm>
            <a:off x="4228125" y="148382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</a:rPr>
              <a:t>Забить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sz="1800">
                <a:solidFill>
                  <a:schemeClr val="dk1"/>
                </a:solidFill>
              </a:rPr>
              <a:t>Нанять через полгода новых джунов</a:t>
            </a:r>
            <a:endParaRPr sz="18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51" name="Google Shape;351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35</a:t>
            </a:fld>
            <a:endParaRPr/>
          </a:p>
        </p:txBody>
      </p:sp>
      <p:sp>
        <p:nvSpPr>
          <p:cNvPr id="352" name="Google Shape;352;p48"/>
          <p:cNvSpPr txBox="1"/>
          <p:nvPr/>
        </p:nvSpPr>
        <p:spPr>
          <a:xfrm>
            <a:off x="311700" y="170325"/>
            <a:ext cx="27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Линия самореализации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563" y="-153325"/>
            <a:ext cx="7266875" cy="545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0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</a:t>
            </a:r>
            <a:endParaRPr/>
          </a:p>
        </p:txBody>
      </p:sp>
      <p:sp>
        <p:nvSpPr>
          <p:cNvPr id="364" name="Google Shape;364;p50"/>
          <p:cNvSpPr txBox="1">
            <a:spLocks noGrp="1"/>
          </p:cNvSpPr>
          <p:nvPr>
            <p:ph type="body" idx="1"/>
          </p:nvPr>
        </p:nvSpPr>
        <p:spPr>
          <a:xfrm>
            <a:off x="4228125" y="148382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                                                                                                                                                                             Получение эффективного специалиста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/>
          </a:p>
        </p:txBody>
      </p:sp>
      <p:sp>
        <p:nvSpPr>
          <p:cNvPr id="365" name="Google Shape;365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37</a:t>
            </a:fld>
            <a:endParaRPr/>
          </a:p>
        </p:txBody>
      </p:sp>
      <p:sp>
        <p:nvSpPr>
          <p:cNvPr id="366" name="Google Shape;366;p50"/>
          <p:cNvSpPr txBox="1"/>
          <p:nvPr/>
        </p:nvSpPr>
        <p:spPr>
          <a:xfrm>
            <a:off x="311700" y="170325"/>
            <a:ext cx="27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Линия самореализации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1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с этим делать?</a:t>
            </a:r>
            <a:endParaRPr/>
          </a:p>
        </p:txBody>
      </p:sp>
      <p:sp>
        <p:nvSpPr>
          <p:cNvPr id="372" name="Google Shape;372;p51"/>
          <p:cNvSpPr txBox="1">
            <a:spLocks noGrp="1"/>
          </p:cNvSpPr>
          <p:nvPr>
            <p:ph type="body" idx="1"/>
          </p:nvPr>
        </p:nvSpPr>
        <p:spPr>
          <a:xfrm>
            <a:off x="3645000" y="173207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Подготовка “узкого” специалиста, хорошо разбирающегося в одном модуле проекта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73" name="Google Shape;373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38</a:t>
            </a:fld>
            <a:endParaRPr/>
          </a:p>
        </p:txBody>
      </p:sp>
      <p:sp>
        <p:nvSpPr>
          <p:cNvPr id="374" name="Google Shape;374;p51"/>
          <p:cNvSpPr txBox="1"/>
          <p:nvPr/>
        </p:nvSpPr>
        <p:spPr>
          <a:xfrm>
            <a:off x="311700" y="170325"/>
            <a:ext cx="27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Линия самореализации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2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это даст?</a:t>
            </a:r>
            <a:endParaRPr/>
          </a:p>
        </p:txBody>
      </p:sp>
      <p:sp>
        <p:nvSpPr>
          <p:cNvPr id="380" name="Google Shape;380;p52"/>
          <p:cNvSpPr txBox="1">
            <a:spLocks noGrp="1"/>
          </p:cNvSpPr>
          <p:nvPr>
            <p:ph type="body" idx="1"/>
          </p:nvPr>
        </p:nvSpPr>
        <p:spPr>
          <a:xfrm>
            <a:off x="4258125" y="154132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/>
              <a:t>primo:</a:t>
            </a:r>
            <a:r>
              <a:rPr lang="ru" sz="1400"/>
              <a:t> погружение займет меньше времени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b="1"/>
              <a:t>secundo:</a:t>
            </a:r>
            <a:r>
              <a:rPr lang="ru" sz="1400"/>
              <a:t> быстрее прокачается до нужного уровня экспертизы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400" b="1"/>
              <a:t>tertio:</a:t>
            </a:r>
            <a:r>
              <a:rPr lang="ru" sz="1400"/>
              <a:t> новичок сможет учить остальных</a:t>
            </a:r>
            <a:endParaRPr sz="1400"/>
          </a:p>
        </p:txBody>
      </p:sp>
      <p:sp>
        <p:nvSpPr>
          <p:cNvPr id="381" name="Google Shape;38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39</a:t>
            </a:fld>
            <a:endParaRPr/>
          </a:p>
        </p:txBody>
      </p:sp>
      <p:sp>
        <p:nvSpPr>
          <p:cNvPr id="382" name="Google Shape;382;p52"/>
          <p:cNvSpPr txBox="1"/>
          <p:nvPr/>
        </p:nvSpPr>
        <p:spPr>
          <a:xfrm>
            <a:off x="311700" y="170325"/>
            <a:ext cx="27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Линия самореализации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188" y="481013"/>
            <a:ext cx="7057625" cy="41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3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FFFFFF"/>
                </a:solidFill>
              </a:rPr>
              <a:t>primo: погружение займет меньше времени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8" name="Google Shape;388;p53"/>
          <p:cNvSpPr txBox="1">
            <a:spLocks noGrp="1"/>
          </p:cNvSpPr>
          <p:nvPr>
            <p:ph type="body" idx="1"/>
          </p:nvPr>
        </p:nvSpPr>
        <p:spPr>
          <a:xfrm>
            <a:off x="4228125" y="148382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меньше денег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быстрее втянется и начнёт получать опыт</a:t>
            </a:r>
            <a:endParaRPr sz="1800"/>
          </a:p>
        </p:txBody>
      </p:sp>
      <p:sp>
        <p:nvSpPr>
          <p:cNvPr id="389" name="Google Shape;38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40</a:t>
            </a:fld>
            <a:endParaRPr/>
          </a:p>
        </p:txBody>
      </p:sp>
      <p:sp>
        <p:nvSpPr>
          <p:cNvPr id="390" name="Google Shape;390;p53"/>
          <p:cNvSpPr txBox="1"/>
          <p:nvPr/>
        </p:nvSpPr>
        <p:spPr>
          <a:xfrm>
            <a:off x="311700" y="170325"/>
            <a:ext cx="27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Линия самореализации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4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>
                <a:solidFill>
                  <a:srgbClr val="FFFFFF"/>
                </a:solidFill>
              </a:rPr>
              <a:t>secundo: быстрее прокачается до нужного уровня экспертизы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396" name="Google Shape;396;p54"/>
          <p:cNvSpPr txBox="1">
            <a:spLocks noGrp="1"/>
          </p:cNvSpPr>
          <p:nvPr>
            <p:ph type="body" idx="1"/>
          </p:nvPr>
        </p:nvSpPr>
        <p:spPr>
          <a:xfrm>
            <a:off x="4228125" y="148382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меньше денег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раньше начнёт приносить пользу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самореализация</a:t>
            </a:r>
            <a:endParaRPr sz="1800"/>
          </a:p>
        </p:txBody>
      </p:sp>
      <p:sp>
        <p:nvSpPr>
          <p:cNvPr id="397" name="Google Shape;39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41</a:t>
            </a:fld>
            <a:endParaRPr/>
          </a:p>
        </p:txBody>
      </p:sp>
      <p:sp>
        <p:nvSpPr>
          <p:cNvPr id="398" name="Google Shape;398;p54"/>
          <p:cNvSpPr txBox="1"/>
          <p:nvPr/>
        </p:nvSpPr>
        <p:spPr>
          <a:xfrm>
            <a:off x="311700" y="170325"/>
            <a:ext cx="27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Линия самореализации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5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FFFFFF"/>
                </a:solidFill>
              </a:rPr>
              <a:t>tertio: новичок сможет учить остальных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4" name="Google Shape;404;p55"/>
          <p:cNvSpPr txBox="1">
            <a:spLocks noGrp="1"/>
          </p:cNvSpPr>
          <p:nvPr>
            <p:ph type="body" idx="1"/>
          </p:nvPr>
        </p:nvSpPr>
        <p:spPr>
          <a:xfrm>
            <a:off x="4228125" y="1483825"/>
            <a:ext cx="495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коммуникации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польза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sz="1800"/>
              <a:t>самореализация</a:t>
            </a:r>
            <a:endParaRPr sz="1800"/>
          </a:p>
        </p:txBody>
      </p:sp>
      <p:sp>
        <p:nvSpPr>
          <p:cNvPr id="405" name="Google Shape;405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42</a:t>
            </a:fld>
            <a:endParaRPr/>
          </a:p>
        </p:txBody>
      </p:sp>
      <p:sp>
        <p:nvSpPr>
          <p:cNvPr id="406" name="Google Shape;406;p55"/>
          <p:cNvSpPr txBox="1"/>
          <p:nvPr/>
        </p:nvSpPr>
        <p:spPr>
          <a:xfrm>
            <a:off x="311700" y="170325"/>
            <a:ext cx="275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Линия самореализации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43</a:t>
            </a:fld>
            <a:endParaRPr/>
          </a:p>
        </p:txBody>
      </p:sp>
      <p:sp>
        <p:nvSpPr>
          <p:cNvPr id="412" name="Google Shape;412;p56"/>
          <p:cNvSpPr txBox="1">
            <a:spLocks noGrp="1"/>
          </p:cNvSpPr>
          <p:nvPr>
            <p:ph type="title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Просто, как 5 пальцев!</a:t>
            </a:r>
            <a:endParaRPr/>
          </a:p>
        </p:txBody>
      </p:sp>
      <p:sp>
        <p:nvSpPr>
          <p:cNvPr id="413" name="Google Shape;413;p56"/>
          <p:cNvSpPr txBox="1"/>
          <p:nvPr/>
        </p:nvSpPr>
        <p:spPr>
          <a:xfrm>
            <a:off x="3307550" y="2276950"/>
            <a:ext cx="136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  <p:sp>
        <p:nvSpPr>
          <p:cNvPr id="414" name="Google Shape;414;p56"/>
          <p:cNvSpPr txBox="1"/>
          <p:nvPr/>
        </p:nvSpPr>
        <p:spPr>
          <a:xfrm>
            <a:off x="3180550" y="1613825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самореализации</a:t>
            </a:r>
            <a:endParaRPr/>
          </a:p>
        </p:txBody>
      </p:sp>
      <p:sp>
        <p:nvSpPr>
          <p:cNvPr id="415" name="Google Shape;415;p56"/>
          <p:cNvSpPr txBox="1"/>
          <p:nvPr/>
        </p:nvSpPr>
        <p:spPr>
          <a:xfrm>
            <a:off x="5210750" y="1274625"/>
            <a:ext cx="16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Линия продукта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16" name="Google Shape;416;p56"/>
          <p:cNvSpPr txBox="1"/>
          <p:nvPr/>
        </p:nvSpPr>
        <p:spPr>
          <a:xfrm>
            <a:off x="6664000" y="1758950"/>
            <a:ext cx="1260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  <p:sp>
        <p:nvSpPr>
          <p:cNvPr id="417" name="Google Shape;417;p56"/>
          <p:cNvSpPr txBox="1"/>
          <p:nvPr/>
        </p:nvSpPr>
        <p:spPr>
          <a:xfrm>
            <a:off x="6957900" y="2978975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  <p:pic>
        <p:nvPicPr>
          <p:cNvPr id="418" name="Google Shape;41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0075" y="1758950"/>
            <a:ext cx="2761989" cy="334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Продукт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8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8"/>
          <p:cNvSpPr txBox="1">
            <a:spLocks noGrp="1"/>
          </p:cNvSpPr>
          <p:nvPr>
            <p:ph type="body" idx="1"/>
          </p:nvPr>
        </p:nvSpPr>
        <p:spPr>
          <a:xfrm>
            <a:off x="120975" y="1178825"/>
            <a:ext cx="48318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 Информация о продукте, где взять?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0" name="Google Shape;430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45</a:t>
            </a:fld>
            <a:endParaRPr/>
          </a:p>
        </p:txBody>
      </p:sp>
      <p:sp>
        <p:nvSpPr>
          <p:cNvPr id="431" name="Google Shape;431;p58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59"/>
          <p:cNvSpPr txBox="1">
            <a:spLocks noGrp="1"/>
          </p:cNvSpPr>
          <p:nvPr>
            <p:ph type="body" idx="1"/>
          </p:nvPr>
        </p:nvSpPr>
        <p:spPr>
          <a:xfrm>
            <a:off x="120975" y="1178825"/>
            <a:ext cx="51453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 Информация о продукте, где взять?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ТЗ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8" name="Google Shape;438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46</a:t>
            </a:fld>
            <a:endParaRPr/>
          </a:p>
        </p:txBody>
      </p:sp>
      <p:sp>
        <p:nvSpPr>
          <p:cNvPr id="439" name="Google Shape;439;p59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0"/>
          <p:cNvSpPr txBox="1">
            <a:spLocks noGrp="1"/>
          </p:cNvSpPr>
          <p:nvPr>
            <p:ph type="body" idx="1"/>
          </p:nvPr>
        </p:nvSpPr>
        <p:spPr>
          <a:xfrm>
            <a:off x="120975" y="1178825"/>
            <a:ext cx="49815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 Информация о продукте, где взять?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ТЗ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>
                <a:solidFill>
                  <a:schemeClr val="dk1"/>
                </a:solidFill>
              </a:rPr>
              <a:t>Исследовательское тестирование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6" name="Google Shape;446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47</a:t>
            </a:fld>
            <a:endParaRPr/>
          </a:p>
        </p:txBody>
      </p:sp>
      <p:sp>
        <p:nvSpPr>
          <p:cNvPr id="447" name="Google Shape;447;p60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с этим делать?</a:t>
            </a:r>
            <a:endParaRPr/>
          </a:p>
        </p:txBody>
      </p:sp>
      <p:sp>
        <p:nvSpPr>
          <p:cNvPr id="453" name="Google Shape;453;p61"/>
          <p:cNvSpPr txBox="1">
            <a:spLocks noGrp="1"/>
          </p:cNvSpPr>
          <p:nvPr>
            <p:ph type="body" idx="1"/>
          </p:nvPr>
        </p:nvSpPr>
        <p:spPr>
          <a:xfrm>
            <a:off x="120975" y="1178825"/>
            <a:ext cx="55821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формирование "Базы знаний",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>
                <a:solidFill>
                  <a:schemeClr val="dk1"/>
                </a:solidFill>
              </a:rPr>
              <a:t>формирование "Видеопутеводителя"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48</a:t>
            </a:fld>
            <a:endParaRPr/>
          </a:p>
        </p:txBody>
      </p:sp>
      <p:sp>
        <p:nvSpPr>
          <p:cNvPr id="455" name="Google Shape;455;p61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2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База знаний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1" name="Google Shape;461;p62"/>
          <p:cNvSpPr txBox="1">
            <a:spLocks noGrp="1"/>
          </p:cNvSpPr>
          <p:nvPr>
            <p:ph type="body" idx="1"/>
          </p:nvPr>
        </p:nvSpPr>
        <p:spPr>
          <a:xfrm>
            <a:off x="120975" y="1178825"/>
            <a:ext cx="55821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ru">
                <a:solidFill>
                  <a:srgbClr val="000000"/>
                </a:solidFill>
              </a:rPr>
              <a:t>сбор полезных ссылок в одном месте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2" name="Google Shape;46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49</a:t>
            </a:fld>
            <a:endParaRPr/>
          </a:p>
        </p:txBody>
      </p:sp>
      <p:sp>
        <p:nvSpPr>
          <p:cNvPr id="463" name="Google Shape;463;p62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050" y="702125"/>
            <a:ext cx="7639900" cy="37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3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Общий ликбез: видосы</a:t>
            </a:r>
            <a:endParaRPr/>
          </a:p>
        </p:txBody>
      </p:sp>
      <p:sp>
        <p:nvSpPr>
          <p:cNvPr id="469" name="Google Shape;469;p63"/>
          <p:cNvSpPr txBox="1">
            <a:spLocks noGrp="1"/>
          </p:cNvSpPr>
          <p:nvPr>
            <p:ph type="body" idx="1"/>
          </p:nvPr>
        </p:nvSpPr>
        <p:spPr>
          <a:xfrm>
            <a:off x="120975" y="1178825"/>
            <a:ext cx="55821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ru">
                <a:solidFill>
                  <a:srgbClr val="000000"/>
                </a:solidFill>
              </a:rPr>
              <a:t>предметная область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ru">
                <a:solidFill>
                  <a:srgbClr val="000000"/>
                </a:solidFill>
              </a:rPr>
              <a:t>основные сущности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ru">
                <a:solidFill>
                  <a:srgbClr val="000000"/>
                </a:solidFill>
              </a:rPr>
              <a:t>итыды итыпы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70" name="Google Shape;470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50</a:t>
            </a:fld>
            <a:endParaRPr/>
          </a:p>
        </p:txBody>
      </p:sp>
      <p:sp>
        <p:nvSpPr>
          <p:cNvPr id="471" name="Google Shape;471;p63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Видеопутеводитель</a:t>
            </a:r>
            <a:endParaRPr/>
          </a:p>
        </p:txBody>
      </p:sp>
      <p:sp>
        <p:nvSpPr>
          <p:cNvPr id="477" name="Google Shape;477;p64"/>
          <p:cNvSpPr txBox="1">
            <a:spLocks noGrp="1"/>
          </p:cNvSpPr>
          <p:nvPr>
            <p:ph type="body" idx="1"/>
          </p:nvPr>
        </p:nvSpPr>
        <p:spPr>
          <a:xfrm>
            <a:off x="120975" y="1178825"/>
            <a:ext cx="55821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ru">
                <a:solidFill>
                  <a:srgbClr val="000000"/>
                </a:solidFill>
              </a:rPr>
              <a:t>запись видосов “по заявкам”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78" name="Google Shape;478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51</a:t>
            </a:fld>
            <a:endParaRPr/>
          </a:p>
        </p:txBody>
      </p:sp>
      <p:sp>
        <p:nvSpPr>
          <p:cNvPr id="479" name="Google Shape;479;p64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5"/>
          <p:cNvSpPr txBox="1">
            <a:spLocks noGrp="1"/>
          </p:cNvSpPr>
          <p:nvPr>
            <p:ph type="title" idx="4294967295"/>
          </p:nvPr>
        </p:nvSpPr>
        <p:spPr>
          <a:xfrm>
            <a:off x="311700" y="44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Просто, как 5 пальцев!</a:t>
            </a:r>
            <a:endParaRPr/>
          </a:p>
        </p:txBody>
      </p:sp>
      <p:sp>
        <p:nvSpPr>
          <p:cNvPr id="485" name="Google Shape;485;p65"/>
          <p:cNvSpPr txBox="1"/>
          <p:nvPr/>
        </p:nvSpPr>
        <p:spPr>
          <a:xfrm>
            <a:off x="127000" y="2313225"/>
            <a:ext cx="136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  <p:sp>
        <p:nvSpPr>
          <p:cNvPr id="486" name="Google Shape;486;p65"/>
          <p:cNvSpPr txBox="1"/>
          <p:nvPr/>
        </p:nvSpPr>
        <p:spPr>
          <a:xfrm>
            <a:off x="0" y="1650100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самореализации</a:t>
            </a:r>
            <a:endParaRPr/>
          </a:p>
        </p:txBody>
      </p:sp>
      <p:sp>
        <p:nvSpPr>
          <p:cNvPr id="487" name="Google Shape;487;p65"/>
          <p:cNvSpPr txBox="1"/>
          <p:nvPr/>
        </p:nvSpPr>
        <p:spPr>
          <a:xfrm>
            <a:off x="2030200" y="1310900"/>
            <a:ext cx="16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  <p:sp>
        <p:nvSpPr>
          <p:cNvPr id="488" name="Google Shape;488;p65"/>
          <p:cNvSpPr txBox="1"/>
          <p:nvPr/>
        </p:nvSpPr>
        <p:spPr>
          <a:xfrm>
            <a:off x="3483450" y="1795225"/>
            <a:ext cx="136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Линия опыта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89" name="Google Shape;489;p65"/>
          <p:cNvSpPr txBox="1"/>
          <p:nvPr/>
        </p:nvSpPr>
        <p:spPr>
          <a:xfrm>
            <a:off x="3777350" y="3015250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  <p:pic>
        <p:nvPicPr>
          <p:cNvPr id="490" name="Google Shape;49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525" y="1795225"/>
            <a:ext cx="2761989" cy="334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Опыт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</a:t>
            </a:r>
            <a:endParaRPr/>
          </a:p>
        </p:txBody>
      </p:sp>
      <p:sp>
        <p:nvSpPr>
          <p:cNvPr id="501" name="Google Shape;501;p67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менеджеру сложно отслеживать прогресс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и достоверность погружения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02" name="Google Shape;502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54</a:t>
            </a:fld>
            <a:endParaRPr/>
          </a:p>
        </p:txBody>
      </p:sp>
      <p:sp>
        <p:nvSpPr>
          <p:cNvPr id="503" name="Google Shape;503;p67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с этим делать?</a:t>
            </a:r>
            <a:endParaRPr/>
          </a:p>
        </p:txBody>
      </p:sp>
      <p:sp>
        <p:nvSpPr>
          <p:cNvPr id="509" name="Google Shape;509;p68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система баг-контроль</a:t>
            </a:r>
            <a:endParaRPr/>
          </a:p>
        </p:txBody>
      </p:sp>
      <p:sp>
        <p:nvSpPr>
          <p:cNvPr id="510" name="Google Shape;510;p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55</a:t>
            </a:fld>
            <a:endParaRPr/>
          </a:p>
        </p:txBody>
      </p:sp>
      <p:sp>
        <p:nvSpPr>
          <p:cNvPr id="511" name="Google Shape;511;p68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это?</a:t>
            </a:r>
            <a:endParaRPr/>
          </a:p>
        </p:txBody>
      </p:sp>
      <p:sp>
        <p:nvSpPr>
          <p:cNvPr id="517" name="Google Shape;517;p69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Фишка с внедрением багов в план развития: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нереализуемый переход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кривая ссылка на кейс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etc</a:t>
            </a:r>
            <a:endParaRPr/>
          </a:p>
        </p:txBody>
      </p:sp>
      <p:sp>
        <p:nvSpPr>
          <p:cNvPr id="518" name="Google Shape;518;p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56</a:t>
            </a:fld>
            <a:endParaRPr/>
          </a:p>
        </p:txBody>
      </p:sp>
      <p:sp>
        <p:nvSpPr>
          <p:cNvPr id="519" name="Google Shape;519;p69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это даст?</a:t>
            </a:r>
            <a:endParaRPr/>
          </a:p>
        </p:txBody>
      </p:sp>
      <p:sp>
        <p:nvSpPr>
          <p:cNvPr id="525" name="Google Shape;525;p70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контроль за погружением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26" name="Google Shape;526;p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57</a:t>
            </a:fld>
            <a:endParaRPr/>
          </a:p>
        </p:txBody>
      </p:sp>
      <p:sp>
        <p:nvSpPr>
          <p:cNvPr id="527" name="Google Shape;527;p70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это даст?</a:t>
            </a:r>
            <a:endParaRPr/>
          </a:p>
        </p:txBody>
      </p:sp>
      <p:sp>
        <p:nvSpPr>
          <p:cNvPr id="533" name="Google Shape;533;p71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контроль за погружением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втянутость джуна в процесс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34" name="Google Shape;534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58</a:t>
            </a:fld>
            <a:endParaRPr/>
          </a:p>
        </p:txBody>
      </p:sp>
      <p:sp>
        <p:nvSpPr>
          <p:cNvPr id="535" name="Google Shape;535;p71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это даст?</a:t>
            </a:r>
            <a:endParaRPr/>
          </a:p>
        </p:txBody>
      </p:sp>
      <p:sp>
        <p:nvSpPr>
          <p:cNvPr id="541" name="Google Shape;541;p72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контроль за погружением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втянутость джуна в процесс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ощущение нужности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42" name="Google Shape;542;p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59</a:t>
            </a:fld>
            <a:endParaRPr/>
          </a:p>
        </p:txBody>
      </p:sp>
      <p:sp>
        <p:nvSpPr>
          <p:cNvPr id="543" name="Google Shape;543;p72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Ситуация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Ушел опытный специалист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В самый разгар разработки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Заказчик негодует и отказывается сдвигать сроки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sp>
        <p:nvSpPr>
          <p:cNvPr id="104" name="Google Shape;104;p19"/>
          <p:cNvSpPr txBox="1"/>
          <p:nvPr/>
        </p:nvSpPr>
        <p:spPr>
          <a:xfrm>
            <a:off x="311700" y="170325"/>
            <a:ext cx="111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Введение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 стоит забывать...</a:t>
            </a:r>
            <a:endParaRPr/>
          </a:p>
        </p:txBody>
      </p:sp>
      <p:sp>
        <p:nvSpPr>
          <p:cNvPr id="549" name="Google Shape;549;p7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60</a:t>
            </a:fld>
            <a:endParaRPr/>
          </a:p>
        </p:txBody>
      </p:sp>
      <p:sp>
        <p:nvSpPr>
          <p:cNvPr id="550" name="Google Shape;550;p73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таймшиты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статус-коллы</a:t>
            </a:r>
            <a:endParaRPr/>
          </a:p>
        </p:txBody>
      </p:sp>
      <p:sp>
        <p:nvSpPr>
          <p:cNvPr id="551" name="Google Shape;551;p73"/>
          <p:cNvSpPr txBox="1"/>
          <p:nvPr/>
        </p:nvSpPr>
        <p:spPr>
          <a:xfrm>
            <a:off x="311700" y="170325"/>
            <a:ext cx="1554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300">
                <a:solidFill>
                  <a:schemeClr val="dk2"/>
                </a:solidFill>
              </a:rPr>
              <a:t>61</a:t>
            </a:fld>
            <a:endParaRPr sz="1300">
              <a:solidFill>
                <a:schemeClr val="dk2"/>
              </a:solidFill>
            </a:endParaRPr>
          </a:p>
        </p:txBody>
      </p:sp>
      <p:sp>
        <p:nvSpPr>
          <p:cNvPr id="557" name="Google Shape;557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Просто, как 5 пальцев!</a:t>
            </a:r>
            <a:endParaRPr/>
          </a:p>
        </p:txBody>
      </p:sp>
      <p:sp>
        <p:nvSpPr>
          <p:cNvPr id="558" name="Google Shape;558;p74"/>
          <p:cNvSpPr txBox="1"/>
          <p:nvPr/>
        </p:nvSpPr>
        <p:spPr>
          <a:xfrm>
            <a:off x="127000" y="2313225"/>
            <a:ext cx="136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страха</a:t>
            </a:r>
            <a:endParaRPr/>
          </a:p>
        </p:txBody>
      </p:sp>
      <p:sp>
        <p:nvSpPr>
          <p:cNvPr id="559" name="Google Shape;559;p74"/>
          <p:cNvSpPr txBox="1"/>
          <p:nvPr/>
        </p:nvSpPr>
        <p:spPr>
          <a:xfrm>
            <a:off x="0" y="1650100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самореализации</a:t>
            </a:r>
            <a:endParaRPr/>
          </a:p>
        </p:txBody>
      </p:sp>
      <p:sp>
        <p:nvSpPr>
          <p:cNvPr id="560" name="Google Shape;560;p74"/>
          <p:cNvSpPr txBox="1"/>
          <p:nvPr/>
        </p:nvSpPr>
        <p:spPr>
          <a:xfrm>
            <a:off x="2030200" y="1310900"/>
            <a:ext cx="163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продукта</a:t>
            </a:r>
            <a:endParaRPr/>
          </a:p>
        </p:txBody>
      </p:sp>
      <p:sp>
        <p:nvSpPr>
          <p:cNvPr id="561" name="Google Shape;561;p74"/>
          <p:cNvSpPr txBox="1"/>
          <p:nvPr/>
        </p:nvSpPr>
        <p:spPr>
          <a:xfrm>
            <a:off x="3483450" y="1795225"/>
            <a:ext cx="1260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опыта</a:t>
            </a:r>
            <a:endParaRPr/>
          </a:p>
        </p:txBody>
      </p:sp>
      <p:sp>
        <p:nvSpPr>
          <p:cNvPr id="562" name="Google Shape;562;p74"/>
          <p:cNvSpPr txBox="1"/>
          <p:nvPr/>
        </p:nvSpPr>
        <p:spPr>
          <a:xfrm>
            <a:off x="3777350" y="3015250"/>
            <a:ext cx="218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00"/>
                </a:solidFill>
              </a:rPr>
              <a:t>Линия коммуникаций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63" name="Google Shape;56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525" y="1795225"/>
            <a:ext cx="2761989" cy="334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Коммуникации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Проблема?</a:t>
            </a:r>
            <a:endParaRPr/>
          </a:p>
        </p:txBody>
      </p:sp>
      <p:sp>
        <p:nvSpPr>
          <p:cNvPr id="574" name="Google Shape;574;p76"/>
          <p:cNvSpPr txBox="1">
            <a:spLocks noGrp="1"/>
          </p:cNvSpPr>
          <p:nvPr>
            <p:ph type="body" idx="4294967295"/>
          </p:nvPr>
        </p:nvSpPr>
        <p:spPr>
          <a:xfrm>
            <a:off x="311700" y="1389600"/>
            <a:ext cx="5312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страх "спросить что-то не то и не там"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все коммуникации ограничиваются ментором - наставником, который становится "мамой-уткой".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75" name="Google Shape;575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63</a:t>
            </a:fld>
            <a:endParaRPr/>
          </a:p>
        </p:txBody>
      </p:sp>
      <p:sp>
        <p:nvSpPr>
          <p:cNvPr id="576" name="Google Shape;576;p76"/>
          <p:cNvSpPr txBox="1"/>
          <p:nvPr/>
        </p:nvSpPr>
        <p:spPr>
          <a:xfrm>
            <a:off x="311700" y="170325"/>
            <a:ext cx="2482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Трудности вхождения в новый коллектив: новичок</a:t>
            </a:r>
            <a:endParaRPr/>
          </a:p>
        </p:txBody>
      </p:sp>
      <p:sp>
        <p:nvSpPr>
          <p:cNvPr id="582" name="Google Shape;582;p77"/>
          <p:cNvSpPr txBox="1">
            <a:spLocks noGrp="1"/>
          </p:cNvSpPr>
          <p:nvPr>
            <p:ph type="body" idx="4294967295"/>
          </p:nvPr>
        </p:nvSpPr>
        <p:spPr>
          <a:xfrm>
            <a:off x="311700" y="1389600"/>
            <a:ext cx="5566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Как себя вести?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Какие вопросы можно задавать, а какие - нельзя?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Кому можно задавать вопросы, а кому - нельзя?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83" name="Google Shape;583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64</a:t>
            </a:fld>
            <a:endParaRPr/>
          </a:p>
        </p:txBody>
      </p:sp>
      <p:sp>
        <p:nvSpPr>
          <p:cNvPr id="584" name="Google Shape;584;p77"/>
          <p:cNvSpPr txBox="1"/>
          <p:nvPr/>
        </p:nvSpPr>
        <p:spPr>
          <a:xfrm>
            <a:off x="311700" y="170325"/>
            <a:ext cx="2482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600"/>
              <a:t>Трудности вхождения в новый коллектив: коллектив</a:t>
            </a:r>
            <a:endParaRPr sz="2600"/>
          </a:p>
        </p:txBody>
      </p:sp>
      <p:sp>
        <p:nvSpPr>
          <p:cNvPr id="590" name="Google Shape;590;p78"/>
          <p:cNvSpPr txBox="1">
            <a:spLocks noGrp="1"/>
          </p:cNvSpPr>
          <p:nvPr>
            <p:ph type="body" idx="4294967295"/>
          </p:nvPr>
        </p:nvSpPr>
        <p:spPr>
          <a:xfrm>
            <a:off x="311700" y="1389600"/>
            <a:ext cx="54654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Что это за новичок непонятный?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Он нам зачем?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Что он умеет, чего от него ожидать?</a:t>
            </a:r>
            <a:endParaRPr/>
          </a:p>
        </p:txBody>
      </p:sp>
      <p:sp>
        <p:nvSpPr>
          <p:cNvPr id="591" name="Google Shape;591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65</a:t>
            </a:fld>
            <a:endParaRPr/>
          </a:p>
        </p:txBody>
      </p:sp>
      <p:sp>
        <p:nvSpPr>
          <p:cNvPr id="592" name="Google Shape;592;p78"/>
          <p:cNvSpPr txBox="1"/>
          <p:nvPr/>
        </p:nvSpPr>
        <p:spPr>
          <a:xfrm>
            <a:off x="311700" y="170325"/>
            <a:ext cx="2482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Проблемы погружения новичка на удалёнке</a:t>
            </a:r>
            <a:endParaRPr/>
          </a:p>
        </p:txBody>
      </p:sp>
      <p:sp>
        <p:nvSpPr>
          <p:cNvPr id="598" name="Google Shape;598;p79"/>
          <p:cNvSpPr txBox="1">
            <a:spLocks noGrp="1"/>
          </p:cNvSpPr>
          <p:nvPr>
            <p:ph type="body" idx="4294967295"/>
          </p:nvPr>
        </p:nvSpPr>
        <p:spPr>
          <a:xfrm>
            <a:off x="1672400" y="1748850"/>
            <a:ext cx="28080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Проблемы новичка x 2 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    +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Проблемы команды х2</a:t>
            </a:r>
            <a:endParaRPr/>
          </a:p>
        </p:txBody>
      </p:sp>
      <p:sp>
        <p:nvSpPr>
          <p:cNvPr id="599" name="Google Shape;599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66</a:t>
            </a:fld>
            <a:endParaRPr/>
          </a:p>
        </p:txBody>
      </p:sp>
      <p:sp>
        <p:nvSpPr>
          <p:cNvPr id="600" name="Google Shape;600;p79"/>
          <p:cNvSpPr txBox="1"/>
          <p:nvPr/>
        </p:nvSpPr>
        <p:spPr>
          <a:xfrm>
            <a:off x="311700" y="170325"/>
            <a:ext cx="2482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Решение</a:t>
            </a:r>
            <a:endParaRPr/>
          </a:p>
        </p:txBody>
      </p:sp>
      <p:sp>
        <p:nvSpPr>
          <p:cNvPr id="606" name="Google Shape;606;p80"/>
          <p:cNvSpPr txBox="1">
            <a:spLocks noGrp="1"/>
          </p:cNvSpPr>
          <p:nvPr>
            <p:ph type="body" idx="4294967295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Чат-инкубаторий</a:t>
            </a:r>
            <a:endParaRPr/>
          </a:p>
        </p:txBody>
      </p:sp>
      <p:sp>
        <p:nvSpPr>
          <p:cNvPr id="607" name="Google Shape;607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67</a:t>
            </a:fld>
            <a:endParaRPr/>
          </a:p>
        </p:txBody>
      </p:sp>
      <p:sp>
        <p:nvSpPr>
          <p:cNvPr id="608" name="Google Shape;608;p80"/>
          <p:cNvSpPr txBox="1"/>
          <p:nvPr/>
        </p:nvSpPr>
        <p:spPr>
          <a:xfrm>
            <a:off x="311700" y="170325"/>
            <a:ext cx="2482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даёт?</a:t>
            </a:r>
            <a:endParaRPr/>
          </a:p>
        </p:txBody>
      </p:sp>
      <p:sp>
        <p:nvSpPr>
          <p:cNvPr id="614" name="Google Shape;614;p81"/>
          <p:cNvSpPr txBox="1">
            <a:spLocks noGrp="1"/>
          </p:cNvSpPr>
          <p:nvPr>
            <p:ph type="body" idx="4294967295"/>
          </p:nvPr>
        </p:nvSpPr>
        <p:spPr>
          <a:xfrm>
            <a:off x="311700" y="1389600"/>
            <a:ext cx="3735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сплоченность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быстрый обмен опытом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ощущение товарищеского плеча</a:t>
            </a:r>
            <a:endParaRPr/>
          </a:p>
        </p:txBody>
      </p:sp>
      <p:sp>
        <p:nvSpPr>
          <p:cNvPr id="615" name="Google Shape;615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68</a:t>
            </a:fld>
            <a:endParaRPr/>
          </a:p>
        </p:txBody>
      </p:sp>
      <p:sp>
        <p:nvSpPr>
          <p:cNvPr id="616" name="Google Shape;616;p81"/>
          <p:cNvSpPr txBox="1"/>
          <p:nvPr/>
        </p:nvSpPr>
        <p:spPr>
          <a:xfrm>
            <a:off x="311700" y="170325"/>
            <a:ext cx="2482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Линия коммуникаций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Подведем итоги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делать?</a:t>
            </a:r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Нанимать новичка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975" y="2096125"/>
            <a:ext cx="2246675" cy="2679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311700" y="170325"/>
            <a:ext cx="111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Введение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627" name="Google Shape;627;p83"/>
          <p:cNvSpPr txBox="1">
            <a:spLocks noGrp="1"/>
          </p:cNvSpPr>
          <p:nvPr>
            <p:ph type="body" idx="1"/>
          </p:nvPr>
        </p:nvSpPr>
        <p:spPr>
          <a:xfrm>
            <a:off x="565450" y="1208000"/>
            <a:ext cx="5772600" cy="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1.Страх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70</a:t>
            </a:fld>
            <a:endParaRPr/>
          </a:p>
        </p:txBody>
      </p:sp>
      <p:sp>
        <p:nvSpPr>
          <p:cNvPr id="629" name="Google Shape;629;p83"/>
          <p:cNvSpPr txBox="1"/>
          <p:nvPr/>
        </p:nvSpPr>
        <p:spPr>
          <a:xfrm>
            <a:off x="565450" y="1925075"/>
            <a:ext cx="52593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2.Самореализация</a:t>
            </a:r>
            <a:endParaRPr/>
          </a:p>
        </p:txBody>
      </p:sp>
      <p:sp>
        <p:nvSpPr>
          <p:cNvPr id="630" name="Google Shape;630;p83"/>
          <p:cNvSpPr txBox="1"/>
          <p:nvPr/>
        </p:nvSpPr>
        <p:spPr>
          <a:xfrm>
            <a:off x="565450" y="260637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</a:rPr>
              <a:t>3.Продукт</a:t>
            </a:r>
            <a:endParaRPr/>
          </a:p>
        </p:txBody>
      </p:sp>
      <p:sp>
        <p:nvSpPr>
          <p:cNvPr id="631" name="Google Shape;631;p83"/>
          <p:cNvSpPr txBox="1"/>
          <p:nvPr/>
        </p:nvSpPr>
        <p:spPr>
          <a:xfrm>
            <a:off x="565450" y="3355725"/>
            <a:ext cx="392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</a:rPr>
              <a:t>4.Опыт</a:t>
            </a:r>
            <a:endParaRPr/>
          </a:p>
        </p:txBody>
      </p:sp>
      <p:sp>
        <p:nvSpPr>
          <p:cNvPr id="632" name="Google Shape;632;p83"/>
          <p:cNvSpPr txBox="1"/>
          <p:nvPr/>
        </p:nvSpPr>
        <p:spPr>
          <a:xfrm>
            <a:off x="565450" y="400972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2"/>
                </a:solidFill>
              </a:rPr>
              <a:t>5.Коммуникации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638" name="Google Shape;638;p84"/>
          <p:cNvSpPr txBox="1">
            <a:spLocks noGrp="1"/>
          </p:cNvSpPr>
          <p:nvPr>
            <p:ph type="body" idx="1"/>
          </p:nvPr>
        </p:nvSpPr>
        <p:spPr>
          <a:xfrm>
            <a:off x="565450" y="1208000"/>
            <a:ext cx="5772600" cy="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">
                <a:solidFill>
                  <a:srgbClr val="000000"/>
                </a:solidFill>
              </a:rPr>
              <a:t>Страх</a:t>
            </a:r>
            <a:endParaRPr>
              <a:solidFill>
                <a:srgbClr val="000000"/>
              </a:solidFill>
            </a:endParaRPr>
          </a:p>
          <a:p>
            <a:pPr marL="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 b="1">
                <a:solidFill>
                  <a:srgbClr val="000000"/>
                </a:solidFill>
              </a:rPr>
              <a:t>а) четкий детальный план погружения</a:t>
            </a:r>
            <a:endParaRPr sz="1000" b="1">
              <a:solidFill>
                <a:srgbClr val="000000"/>
              </a:solidFill>
            </a:endParaRPr>
          </a:p>
        </p:txBody>
      </p:sp>
      <p:sp>
        <p:nvSpPr>
          <p:cNvPr id="639" name="Google Shape;639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71</a:t>
            </a:fld>
            <a:endParaRPr/>
          </a:p>
        </p:txBody>
      </p:sp>
      <p:sp>
        <p:nvSpPr>
          <p:cNvPr id="640" name="Google Shape;640;p84"/>
          <p:cNvSpPr txBox="1"/>
          <p:nvPr/>
        </p:nvSpPr>
        <p:spPr>
          <a:xfrm>
            <a:off x="565450" y="1925075"/>
            <a:ext cx="52593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2.Самореализация</a:t>
            </a:r>
            <a:endParaRPr/>
          </a:p>
        </p:txBody>
      </p:sp>
      <p:sp>
        <p:nvSpPr>
          <p:cNvPr id="641" name="Google Shape;641;p84"/>
          <p:cNvSpPr txBox="1"/>
          <p:nvPr/>
        </p:nvSpPr>
        <p:spPr>
          <a:xfrm>
            <a:off x="565450" y="260637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3.Продукт</a:t>
            </a:r>
            <a:endParaRPr/>
          </a:p>
        </p:txBody>
      </p:sp>
      <p:sp>
        <p:nvSpPr>
          <p:cNvPr id="642" name="Google Shape;642;p84"/>
          <p:cNvSpPr txBox="1"/>
          <p:nvPr/>
        </p:nvSpPr>
        <p:spPr>
          <a:xfrm>
            <a:off x="565450" y="3355725"/>
            <a:ext cx="392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4.Опыт</a:t>
            </a:r>
            <a:endParaRPr/>
          </a:p>
        </p:txBody>
      </p:sp>
      <p:sp>
        <p:nvSpPr>
          <p:cNvPr id="643" name="Google Shape;643;p84"/>
          <p:cNvSpPr txBox="1"/>
          <p:nvPr/>
        </p:nvSpPr>
        <p:spPr>
          <a:xfrm>
            <a:off x="565450" y="400972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5.Коммуникации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649" name="Google Shape;649;p85"/>
          <p:cNvSpPr txBox="1">
            <a:spLocks noGrp="1"/>
          </p:cNvSpPr>
          <p:nvPr>
            <p:ph type="body" idx="1"/>
          </p:nvPr>
        </p:nvSpPr>
        <p:spPr>
          <a:xfrm>
            <a:off x="565450" y="1208000"/>
            <a:ext cx="5772600" cy="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1.Страх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/>
              <a:t>а) чёткий детальный план погружения</a:t>
            </a:r>
            <a:endParaRPr sz="1000"/>
          </a:p>
        </p:txBody>
      </p:sp>
      <p:sp>
        <p:nvSpPr>
          <p:cNvPr id="650" name="Google Shape;650;p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72</a:t>
            </a:fld>
            <a:endParaRPr/>
          </a:p>
        </p:txBody>
      </p:sp>
      <p:sp>
        <p:nvSpPr>
          <p:cNvPr id="651" name="Google Shape;651;p85"/>
          <p:cNvSpPr txBox="1"/>
          <p:nvPr/>
        </p:nvSpPr>
        <p:spPr>
          <a:xfrm>
            <a:off x="565450" y="1925075"/>
            <a:ext cx="52593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2.    Самореализация</a:t>
            </a:r>
            <a:endParaRPr sz="1800"/>
          </a:p>
          <a:p>
            <a:pPr marL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 b="1"/>
              <a:t>а) узконаправленное погружение</a:t>
            </a:r>
            <a:endParaRPr sz="1000" b="1"/>
          </a:p>
        </p:txBody>
      </p:sp>
      <p:sp>
        <p:nvSpPr>
          <p:cNvPr id="652" name="Google Shape;652;p85"/>
          <p:cNvSpPr txBox="1"/>
          <p:nvPr/>
        </p:nvSpPr>
        <p:spPr>
          <a:xfrm>
            <a:off x="565450" y="260637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3.Продукт</a:t>
            </a:r>
            <a:endParaRPr/>
          </a:p>
        </p:txBody>
      </p:sp>
      <p:sp>
        <p:nvSpPr>
          <p:cNvPr id="653" name="Google Shape;653;p85"/>
          <p:cNvSpPr txBox="1"/>
          <p:nvPr/>
        </p:nvSpPr>
        <p:spPr>
          <a:xfrm>
            <a:off x="565450" y="3355725"/>
            <a:ext cx="392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4.Опыт</a:t>
            </a:r>
            <a:endParaRPr/>
          </a:p>
        </p:txBody>
      </p:sp>
      <p:sp>
        <p:nvSpPr>
          <p:cNvPr id="654" name="Google Shape;654;p85"/>
          <p:cNvSpPr txBox="1"/>
          <p:nvPr/>
        </p:nvSpPr>
        <p:spPr>
          <a:xfrm>
            <a:off x="565450" y="400972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5.Коммуникации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660" name="Google Shape;660;p86"/>
          <p:cNvSpPr txBox="1">
            <a:spLocks noGrp="1"/>
          </p:cNvSpPr>
          <p:nvPr>
            <p:ph type="body" idx="1"/>
          </p:nvPr>
        </p:nvSpPr>
        <p:spPr>
          <a:xfrm>
            <a:off x="565450" y="1208000"/>
            <a:ext cx="5772600" cy="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1.Страх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/>
              <a:t>а) чёткий детальный план погружения</a:t>
            </a:r>
            <a:endParaRPr sz="1000"/>
          </a:p>
        </p:txBody>
      </p:sp>
      <p:sp>
        <p:nvSpPr>
          <p:cNvPr id="661" name="Google Shape;661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73</a:t>
            </a:fld>
            <a:endParaRPr/>
          </a:p>
        </p:txBody>
      </p:sp>
      <p:sp>
        <p:nvSpPr>
          <p:cNvPr id="662" name="Google Shape;662;p86"/>
          <p:cNvSpPr txBox="1"/>
          <p:nvPr/>
        </p:nvSpPr>
        <p:spPr>
          <a:xfrm>
            <a:off x="565450" y="1925075"/>
            <a:ext cx="52593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2.Самореализация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а) узконаправленное погружение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63" name="Google Shape;663;p86"/>
          <p:cNvSpPr txBox="1"/>
          <p:nvPr/>
        </p:nvSpPr>
        <p:spPr>
          <a:xfrm>
            <a:off x="565450" y="260637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3.    Продукт</a:t>
            </a:r>
            <a:endParaRPr sz="1800"/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 b="1"/>
              <a:t>а) формирование базы знаний</a:t>
            </a:r>
            <a:endParaRPr sz="1000" b="1"/>
          </a:p>
        </p:txBody>
      </p:sp>
      <p:sp>
        <p:nvSpPr>
          <p:cNvPr id="664" name="Google Shape;664;p86"/>
          <p:cNvSpPr txBox="1"/>
          <p:nvPr/>
        </p:nvSpPr>
        <p:spPr>
          <a:xfrm>
            <a:off x="565450" y="3355725"/>
            <a:ext cx="392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4.Опыт</a:t>
            </a:r>
            <a:endParaRPr/>
          </a:p>
        </p:txBody>
      </p:sp>
      <p:sp>
        <p:nvSpPr>
          <p:cNvPr id="665" name="Google Shape;665;p86"/>
          <p:cNvSpPr txBox="1"/>
          <p:nvPr/>
        </p:nvSpPr>
        <p:spPr>
          <a:xfrm>
            <a:off x="565450" y="400972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5.Коммуникации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671" name="Google Shape;671;p87"/>
          <p:cNvSpPr txBox="1">
            <a:spLocks noGrp="1"/>
          </p:cNvSpPr>
          <p:nvPr>
            <p:ph type="body" idx="1"/>
          </p:nvPr>
        </p:nvSpPr>
        <p:spPr>
          <a:xfrm>
            <a:off x="565450" y="1208000"/>
            <a:ext cx="5772600" cy="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1.Страх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/>
              <a:t>а) чёткий детальный план погружения</a:t>
            </a:r>
            <a:endParaRPr sz="1000"/>
          </a:p>
        </p:txBody>
      </p:sp>
      <p:sp>
        <p:nvSpPr>
          <p:cNvPr id="672" name="Google Shape;672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74</a:t>
            </a:fld>
            <a:endParaRPr/>
          </a:p>
        </p:txBody>
      </p:sp>
      <p:sp>
        <p:nvSpPr>
          <p:cNvPr id="673" name="Google Shape;673;p87"/>
          <p:cNvSpPr txBox="1"/>
          <p:nvPr/>
        </p:nvSpPr>
        <p:spPr>
          <a:xfrm>
            <a:off x="565450" y="1925075"/>
            <a:ext cx="52593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2.Самореализация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а) узконаправленное погружение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74" name="Google Shape;674;p87"/>
          <p:cNvSpPr txBox="1"/>
          <p:nvPr/>
        </p:nvSpPr>
        <p:spPr>
          <a:xfrm>
            <a:off x="565450" y="260637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3.Продукт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а) формирование базы знаний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75" name="Google Shape;675;p87"/>
          <p:cNvSpPr txBox="1"/>
          <p:nvPr/>
        </p:nvSpPr>
        <p:spPr>
          <a:xfrm>
            <a:off x="565450" y="3355725"/>
            <a:ext cx="392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4.    Опыт</a:t>
            </a:r>
            <a:endParaRPr sz="1800"/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000" b="1"/>
              <a:t>а) баг-контроль в ПП</a:t>
            </a:r>
            <a:endParaRPr sz="1000" b="1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676" name="Google Shape;676;p87"/>
          <p:cNvSpPr txBox="1"/>
          <p:nvPr/>
        </p:nvSpPr>
        <p:spPr>
          <a:xfrm>
            <a:off x="565450" y="400972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5.Коммуникации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0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Заключение: чему научились?</a:t>
            </a:r>
            <a:endParaRPr/>
          </a:p>
        </p:txBody>
      </p:sp>
      <p:sp>
        <p:nvSpPr>
          <p:cNvPr id="682" name="Google Shape;682;p88"/>
          <p:cNvSpPr txBox="1">
            <a:spLocks noGrp="1"/>
          </p:cNvSpPr>
          <p:nvPr>
            <p:ph type="body" idx="1"/>
          </p:nvPr>
        </p:nvSpPr>
        <p:spPr>
          <a:xfrm>
            <a:off x="565450" y="1208000"/>
            <a:ext cx="5772600" cy="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1.Страх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/>
              <a:t>а) чёткий детальный план погружения</a:t>
            </a:r>
            <a:endParaRPr sz="1000"/>
          </a:p>
        </p:txBody>
      </p:sp>
      <p:sp>
        <p:nvSpPr>
          <p:cNvPr id="683" name="Google Shape;683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75</a:t>
            </a:fld>
            <a:endParaRPr/>
          </a:p>
        </p:txBody>
      </p:sp>
      <p:sp>
        <p:nvSpPr>
          <p:cNvPr id="684" name="Google Shape;684;p88"/>
          <p:cNvSpPr txBox="1"/>
          <p:nvPr/>
        </p:nvSpPr>
        <p:spPr>
          <a:xfrm>
            <a:off x="565450" y="1925075"/>
            <a:ext cx="52593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2.Самореализация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а )узконаправленное погружение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85" name="Google Shape;685;p88"/>
          <p:cNvSpPr txBox="1"/>
          <p:nvPr/>
        </p:nvSpPr>
        <p:spPr>
          <a:xfrm>
            <a:off x="565450" y="260637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3.Продукт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а) формирование базы знаний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686" name="Google Shape;686;p88"/>
          <p:cNvSpPr txBox="1"/>
          <p:nvPr/>
        </p:nvSpPr>
        <p:spPr>
          <a:xfrm>
            <a:off x="565450" y="3355725"/>
            <a:ext cx="392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</a:rPr>
              <a:t>4.Опыт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2"/>
                </a:solidFill>
              </a:rPr>
              <a:t>а) баг-контроль в ПП</a:t>
            </a:r>
            <a:endParaRPr sz="1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87" name="Google Shape;687;p88"/>
          <p:cNvSpPr txBox="1"/>
          <p:nvPr/>
        </p:nvSpPr>
        <p:spPr>
          <a:xfrm>
            <a:off x="565450" y="4009725"/>
            <a:ext cx="39240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5.    Коммуникации</a:t>
            </a:r>
            <a:endParaRPr sz="1800"/>
          </a:p>
          <a:p>
            <a:pPr marL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000" b="1"/>
              <a:t>а) чат инкубаторий</a:t>
            </a:r>
            <a:endParaRPr sz="1000" b="1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Заключение: что получилось?</a:t>
            </a:r>
            <a:endParaRPr/>
          </a:p>
        </p:txBody>
      </p:sp>
      <p:sp>
        <p:nvSpPr>
          <p:cNvPr id="700" name="Google Shape;700;p90"/>
          <p:cNvSpPr txBox="1">
            <a:spLocks noGrp="1"/>
          </p:cNvSpPr>
          <p:nvPr>
            <p:ph type="body" idx="1"/>
          </p:nvPr>
        </p:nvSpPr>
        <p:spPr>
          <a:xfrm>
            <a:off x="311700" y="1206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Джун</a:t>
            </a:r>
            <a:endParaRPr/>
          </a:p>
        </p:txBody>
      </p:sp>
      <p:sp>
        <p:nvSpPr>
          <p:cNvPr id="701" name="Google Shape;701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76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Заключение: что получилось?</a:t>
            </a:r>
            <a:endParaRPr/>
          </a:p>
        </p:txBody>
      </p:sp>
      <p:sp>
        <p:nvSpPr>
          <p:cNvPr id="707" name="Google Shape;707;p91"/>
          <p:cNvSpPr txBox="1">
            <a:spLocks noGrp="1"/>
          </p:cNvSpPr>
          <p:nvPr>
            <p:ph type="body" idx="1"/>
          </p:nvPr>
        </p:nvSpPr>
        <p:spPr>
          <a:xfrm>
            <a:off x="311700" y="1206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Джун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разбирающийся в своём модуле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комфортно себя чувствующий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уверенный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лояльный компании и проекту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08" name="Google Shape;708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77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Ссылки на раздаточный материал</a:t>
            </a:r>
            <a:endParaRPr/>
          </a:p>
        </p:txBody>
      </p:sp>
      <p:sp>
        <p:nvSpPr>
          <p:cNvPr id="714" name="Google Shape;714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78</a:t>
            </a:fld>
            <a:endParaRPr/>
          </a:p>
        </p:txBody>
      </p:sp>
      <p:sp>
        <p:nvSpPr>
          <p:cNvPr id="715" name="Google Shape;715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3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Шаблоны плана погружения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 </a:t>
            </a:r>
            <a:r>
              <a:rPr lang="ru" u="sng"/>
              <a:t>https://drive.google.com/open?id=1d2Sk6TWW8rcjUGwa8yvaWY-irfx-bufeOScAHjZjF1E</a:t>
            </a:r>
            <a:endParaRPr u="sng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Докладчик</a:t>
            </a:r>
            <a:endParaRPr/>
          </a:p>
        </p:txBody>
      </p:sp>
      <p:sp>
        <p:nvSpPr>
          <p:cNvPr id="721" name="Google Shape;721;p93"/>
          <p:cNvSpPr txBox="1">
            <a:spLocks noGrp="1"/>
          </p:cNvSpPr>
          <p:nvPr>
            <p:ph type="body" idx="2"/>
          </p:nvPr>
        </p:nvSpPr>
        <p:spPr>
          <a:xfrm>
            <a:off x="4925875" y="3074700"/>
            <a:ext cx="38370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тестировании с 2013 года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/>
              <a:t>Роман Буданов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skype: djogonek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e-mail: </a:t>
            </a:r>
            <a:r>
              <a:rPr lang="ru" u="sng">
                <a:solidFill>
                  <a:schemeClr val="hlink"/>
                </a:solidFill>
                <a:hlinkClick r:id="rId3"/>
              </a:rPr>
              <a:t>rbudanov@quality-lab.ru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telegram: @djogonek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22" name="Google Shape;722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4875" y="141600"/>
            <a:ext cx="3599000" cy="26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79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делать?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Нанимать новичков(несколько)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Один новичок-один модуль системы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650" y="2153150"/>
            <a:ext cx="2246675" cy="267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0250" y="2153150"/>
            <a:ext cx="2246675" cy="267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53150"/>
            <a:ext cx="2246675" cy="2679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311700" y="170325"/>
            <a:ext cx="111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Введение</a:t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ПОИНТ</a:t>
            </a:r>
            <a:endParaRPr/>
          </a:p>
        </p:txBody>
      </p:sp>
      <p:sp>
        <p:nvSpPr>
          <p:cNvPr id="729" name="Google Shape;729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80</a:t>
            </a:fld>
            <a:endParaRPr/>
          </a:p>
        </p:txBody>
      </p:sp>
      <p:sp>
        <p:nvSpPr>
          <p:cNvPr id="730" name="Google Shape;730;p94"/>
          <p:cNvSpPr txBox="1"/>
          <p:nvPr/>
        </p:nvSpPr>
        <p:spPr>
          <a:xfrm>
            <a:off x="5355425" y="4685700"/>
            <a:ext cx="39240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сайт: https://pointschool.ru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1" name="Google Shape;73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843825" cy="11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ПОИНТ</a:t>
            </a:r>
            <a:endParaRPr/>
          </a:p>
        </p:txBody>
      </p:sp>
      <p:sp>
        <p:nvSpPr>
          <p:cNvPr id="737" name="Google Shape;737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81</a:t>
            </a:fld>
            <a:endParaRPr/>
          </a:p>
        </p:txBody>
      </p:sp>
      <p:sp>
        <p:nvSpPr>
          <p:cNvPr id="738" name="Google Shape;738;p95"/>
          <p:cNvSpPr txBox="1"/>
          <p:nvPr/>
        </p:nvSpPr>
        <p:spPr>
          <a:xfrm>
            <a:off x="5355425" y="4685700"/>
            <a:ext cx="39240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сайт: https://pointschool.ru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843825" cy="115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95"/>
          <p:cNvSpPr txBox="1"/>
          <p:nvPr/>
        </p:nvSpPr>
        <p:spPr>
          <a:xfrm>
            <a:off x="311700" y="3169800"/>
            <a:ext cx="3924000" cy="15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Скидка 10%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Отправь кодовое слово “hodor”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point@quality-lab.ru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делать?</a:t>
            </a:r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>
            <a:off x="-83425" y="2147100"/>
            <a:ext cx="8520600" cy="13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4800"/>
              <a:t>SENIOR&gt;JUNIOR x 3</a:t>
            </a:r>
            <a:endParaRPr sz="4800"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sp>
        <p:nvSpPr>
          <p:cNvPr id="135" name="Google Shape;135;p22"/>
          <p:cNvSpPr txBox="1"/>
          <p:nvPr/>
        </p:nvSpPr>
        <p:spPr>
          <a:xfrm>
            <a:off x="311700" y="170325"/>
            <a:ext cx="111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Введение</a:t>
            </a:r>
            <a:endParaRPr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8735" y="0"/>
            <a:ext cx="635265" cy="3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1272</Words>
  <Application>Microsoft Office PowerPoint</Application>
  <PresentationFormat>Экран (16:9)</PresentationFormat>
  <Paragraphs>455</Paragraphs>
  <Slides>81</Slides>
  <Notes>81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5" baseType="lpstr">
      <vt:lpstr>Source Code Pro</vt:lpstr>
      <vt:lpstr>Arial</vt:lpstr>
      <vt:lpstr>Amatic SC</vt:lpstr>
      <vt:lpstr>Simple Light</vt:lpstr>
      <vt:lpstr>Хиромантия джуна </vt:lpstr>
      <vt:lpstr>Об Лаборатории Качества</vt:lpstr>
      <vt:lpstr>Докладчик</vt:lpstr>
      <vt:lpstr>Презентация PowerPoint</vt:lpstr>
      <vt:lpstr>Презентация PowerPoint</vt:lpstr>
      <vt:lpstr>Ситуация</vt:lpstr>
      <vt:lpstr>Что делать?</vt:lpstr>
      <vt:lpstr>Что делать?</vt:lpstr>
      <vt:lpstr>Что делать?</vt:lpstr>
      <vt:lpstr>Зачем это нам?</vt:lpstr>
      <vt:lpstr>Зачем это нам? </vt:lpstr>
      <vt:lpstr>Просто, как 5 пальцев!</vt:lpstr>
      <vt:lpstr>Оглавление</vt:lpstr>
      <vt:lpstr>Просто, как 5 пальцев!</vt:lpstr>
      <vt:lpstr>Страх</vt:lpstr>
      <vt:lpstr>Чего может бояться джун?</vt:lpstr>
      <vt:lpstr>Страх неизведанного</vt:lpstr>
      <vt:lpstr>Что с этим делать?</vt:lpstr>
      <vt:lpstr>План погружения: предварительный этап(доступы)</vt:lpstr>
      <vt:lpstr>План погружения: предварительный этап(доступы)</vt:lpstr>
      <vt:lpstr>План погружения: предварительный этап(софт)</vt:lpstr>
      <vt:lpstr>План погружения: предварительный этап(софт) </vt:lpstr>
      <vt:lpstr>План погружения: предварительный этап(описание)</vt:lpstr>
      <vt:lpstr>План погружения: предварительный этап(описание)</vt:lpstr>
      <vt:lpstr>План погружения: знакомство с продуктом</vt:lpstr>
      <vt:lpstr>План погружения: знакомство с продуктом</vt:lpstr>
      <vt:lpstr>План погружения: знакомство с продуктом </vt:lpstr>
      <vt:lpstr>План погружения: знакомство с процессами</vt:lpstr>
      <vt:lpstr>План погружения: знакомство с процессами</vt:lpstr>
      <vt:lpstr>План погружения: знакомство с процессами: практика</vt:lpstr>
      <vt:lpstr>Просто, как 5 пальцев!</vt:lpstr>
      <vt:lpstr>Самореализация</vt:lpstr>
      <vt:lpstr>Проблема</vt:lpstr>
      <vt:lpstr>Что с этим делать?</vt:lpstr>
      <vt:lpstr>Что с этим делать?</vt:lpstr>
      <vt:lpstr>Презентация PowerPoint</vt:lpstr>
      <vt:lpstr>Проблема</vt:lpstr>
      <vt:lpstr>Что с этим делать?</vt:lpstr>
      <vt:lpstr>Что это даст?</vt:lpstr>
      <vt:lpstr>primo: погружение займет меньше времени</vt:lpstr>
      <vt:lpstr>secundo: быстрее прокачается до нужного уровня экспертизы</vt:lpstr>
      <vt:lpstr>tertio: новичок сможет учить остальных </vt:lpstr>
      <vt:lpstr>Просто, как 5 пальцев!</vt:lpstr>
      <vt:lpstr>Продукт</vt:lpstr>
      <vt:lpstr>Проблема </vt:lpstr>
      <vt:lpstr>Проблема </vt:lpstr>
      <vt:lpstr>Проблема </vt:lpstr>
      <vt:lpstr>Что с этим делать?</vt:lpstr>
      <vt:lpstr>База знаний</vt:lpstr>
      <vt:lpstr>Общий ликбез: видосы</vt:lpstr>
      <vt:lpstr>Видеопутеводитель</vt:lpstr>
      <vt:lpstr>Просто, как 5 пальцев!</vt:lpstr>
      <vt:lpstr>Опыт</vt:lpstr>
      <vt:lpstr>Проблема</vt:lpstr>
      <vt:lpstr>Что с этим делать?</vt:lpstr>
      <vt:lpstr>Что это?</vt:lpstr>
      <vt:lpstr>Что это даст?</vt:lpstr>
      <vt:lpstr>Что это даст?</vt:lpstr>
      <vt:lpstr>Что это даст?</vt:lpstr>
      <vt:lpstr>Не стоит забывать...</vt:lpstr>
      <vt:lpstr>Просто, как 5 пальцев!</vt:lpstr>
      <vt:lpstr>Коммуникации</vt:lpstr>
      <vt:lpstr>Проблема?</vt:lpstr>
      <vt:lpstr>Трудности вхождения в новый коллектив: новичок</vt:lpstr>
      <vt:lpstr>Трудности вхождения в новый коллектив: коллектив</vt:lpstr>
      <vt:lpstr>Проблемы погружения новичка на удалёнке</vt:lpstr>
      <vt:lpstr>Решение</vt:lpstr>
      <vt:lpstr>Что даёт?</vt:lpstr>
      <vt:lpstr>Подведем итоги</vt:lpstr>
      <vt:lpstr>Заключение</vt:lpstr>
      <vt:lpstr>Заключение</vt:lpstr>
      <vt:lpstr>Заключение</vt:lpstr>
      <vt:lpstr>Заключение</vt:lpstr>
      <vt:lpstr>Заключение</vt:lpstr>
      <vt:lpstr>Заключение: чему научились?</vt:lpstr>
      <vt:lpstr>Заключение: что получилось?</vt:lpstr>
      <vt:lpstr>Заключение: что получилось?</vt:lpstr>
      <vt:lpstr>Ссылки на раздаточный материал</vt:lpstr>
      <vt:lpstr>Докладчик</vt:lpstr>
      <vt:lpstr>ПОИНТ</vt:lpstr>
      <vt:lpstr>ПОИНТ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Хиромантия джуна </dc:title>
  <cp:lastModifiedBy>djogonek@Mail.ru</cp:lastModifiedBy>
  <cp:revision>1</cp:revision>
  <dcterms:modified xsi:type="dcterms:W3CDTF">2019-05-29T13:12:52Z</dcterms:modified>
</cp:coreProperties>
</file>