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7"/>
  </p:notesMasterIdLst>
  <p:handoutMasterIdLst>
    <p:handoutMasterId r:id="rId38"/>
  </p:handoutMasterIdLst>
  <p:sldIdLst>
    <p:sldId id="256" r:id="rId2"/>
    <p:sldId id="261" r:id="rId3"/>
    <p:sldId id="262" r:id="rId4"/>
    <p:sldId id="301" r:id="rId5"/>
    <p:sldId id="265" r:id="rId6"/>
    <p:sldId id="283" r:id="rId7"/>
    <p:sldId id="266" r:id="rId8"/>
    <p:sldId id="267" r:id="rId9"/>
    <p:sldId id="274" r:id="rId10"/>
    <p:sldId id="284" r:id="rId11"/>
    <p:sldId id="287" r:id="rId12"/>
    <p:sldId id="288" r:id="rId13"/>
    <p:sldId id="273" r:id="rId14"/>
    <p:sldId id="293" r:id="rId15"/>
    <p:sldId id="294" r:id="rId16"/>
    <p:sldId id="295" r:id="rId17"/>
    <p:sldId id="275" r:id="rId18"/>
    <p:sldId id="296" r:id="rId19"/>
    <p:sldId id="291" r:id="rId20"/>
    <p:sldId id="272" r:id="rId21"/>
    <p:sldId id="289" r:id="rId22"/>
    <p:sldId id="302" r:id="rId23"/>
    <p:sldId id="286" r:id="rId24"/>
    <p:sldId id="263" r:id="rId25"/>
    <p:sldId id="269" r:id="rId26"/>
    <p:sldId id="300" r:id="rId27"/>
    <p:sldId id="303" r:id="rId28"/>
    <p:sldId id="276" r:id="rId29"/>
    <p:sldId id="279" r:id="rId30"/>
    <p:sldId id="297" r:id="rId31"/>
    <p:sldId id="298" r:id="rId32"/>
    <p:sldId id="278" r:id="rId33"/>
    <p:sldId id="299" r:id="rId34"/>
    <p:sldId id="282" r:id="rId35"/>
    <p:sldId id="281"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Иванов" initials="ИНВ"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8" autoAdjust="0"/>
    <p:restoredTop sz="71461" autoAdjust="0"/>
  </p:normalViewPr>
  <p:slideViewPr>
    <p:cSldViewPr snapToObjects="1">
      <p:cViewPr varScale="1">
        <p:scale>
          <a:sx n="83" d="100"/>
          <a:sy n="83" d="100"/>
        </p:scale>
        <p:origin x="28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pitchFamily="67" charset="-128"/>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ＭＳ Ｐゴシック" pitchFamily="67" charset="-128"/>
              </a:defRPr>
            </a:lvl1pPr>
          </a:lstStyle>
          <a:p>
            <a:pPr>
              <a:defRPr/>
            </a:pPr>
            <a:fld id="{15C6919B-507F-40C4-8CC1-7FC4312D5960}" type="datetimeFigureOut">
              <a:rPr lang="ru-RU"/>
              <a:pPr>
                <a:defRPr/>
              </a:pPr>
              <a:t>26.05.2017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pitchFamily="67" charset="-128"/>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ＭＳ Ｐゴシック" pitchFamily="67" charset="-128"/>
              </a:defRPr>
            </a:lvl1pPr>
          </a:lstStyle>
          <a:p>
            <a:pPr>
              <a:defRPr/>
            </a:pPr>
            <a:fld id="{6EC925D0-9AA2-47FF-9A45-A3590786AF2E}" type="slidenum">
              <a:rPr lang="ru-RU"/>
              <a:pPr>
                <a:defRPr/>
              </a:pPr>
              <a:t>‹#›</a:t>
            </a:fld>
            <a:endParaRPr lang="ru-RU"/>
          </a:p>
        </p:txBody>
      </p:sp>
    </p:spTree>
    <p:extLst>
      <p:ext uri="{BB962C8B-B14F-4D97-AF65-F5344CB8AC3E}">
        <p14:creationId xmlns:p14="http://schemas.microsoft.com/office/powerpoint/2010/main" val="3045450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pitchFamily="67" charset="-128"/>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pitchFamily="67" charset="-128"/>
              </a:defRPr>
            </a:lvl1pPr>
          </a:lstStyle>
          <a:p>
            <a:pPr>
              <a:defRPr/>
            </a:pPr>
            <a:fld id="{3278C01B-CB11-4E26-8EC9-D4A59BAB827F}" type="datetimeFigureOut">
              <a:rPr lang="ru-RU"/>
              <a:pPr>
                <a:defRPr/>
              </a:pPr>
              <a:t>26.05.2017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pitchFamily="67" charset="-128"/>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pitchFamily="67" charset="-128"/>
              </a:defRPr>
            </a:lvl1pPr>
          </a:lstStyle>
          <a:p>
            <a:pPr>
              <a:defRPr/>
            </a:pPr>
            <a:fld id="{99DEDEF0-64AD-4998-9B3A-53BD697CCADF}" type="slidenum">
              <a:rPr lang="ru-RU"/>
              <a:pPr>
                <a:defRPr/>
              </a:pPr>
              <a:t>‹#›</a:t>
            </a:fld>
            <a:endParaRPr lang="ru-RU"/>
          </a:p>
        </p:txBody>
      </p:sp>
    </p:spTree>
    <p:extLst>
      <p:ext uri="{BB962C8B-B14F-4D97-AF65-F5344CB8AC3E}">
        <p14:creationId xmlns:p14="http://schemas.microsoft.com/office/powerpoint/2010/main" val="1568105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1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61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835144-0FA5-4908-8CCC-ECABA1AEAF15}" type="slidenum">
              <a:rPr lang="ru-RU" smtClean="0">
                <a:ea typeface="ＭＳ Ｐゴシック" pitchFamily="34" charset="-128"/>
              </a:rPr>
              <a:pPr/>
              <a:t>1</a:t>
            </a:fld>
            <a:endParaRPr lang="ru-RU" smtClean="0">
              <a:ea typeface="ＭＳ Ｐゴシック" pitchFamily="34" charset="-128"/>
            </a:endParaRPr>
          </a:p>
        </p:txBody>
      </p:sp>
    </p:spTree>
    <p:extLst>
      <p:ext uri="{BB962C8B-B14F-4D97-AF65-F5344CB8AC3E}">
        <p14:creationId xmlns:p14="http://schemas.microsoft.com/office/powerpoint/2010/main" val="2798015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457200" lvl="1" indent="0">
              <a:buNone/>
            </a:pPr>
            <a:r>
              <a:rPr lang="ru-RU" sz="1200" kern="1200" dirty="0" smtClean="0">
                <a:solidFill>
                  <a:schemeClr val="tx1"/>
                </a:solidFill>
                <a:effectLst/>
                <a:latin typeface="+mn-lt"/>
                <a:ea typeface="+mn-ea"/>
                <a:cs typeface="+mn-cs"/>
              </a:rPr>
              <a:t>Отдельно хотелось бы вкратце сказать почему же шина называется</a:t>
            </a:r>
            <a:r>
              <a:rPr lang="ru-RU" sz="1200" kern="1200" baseline="0" dirty="0" smtClean="0">
                <a:solidFill>
                  <a:schemeClr val="tx1"/>
                </a:solidFill>
                <a:effectLst/>
                <a:latin typeface="+mn-lt"/>
                <a:ea typeface="+mn-ea"/>
                <a:cs typeface="+mn-cs"/>
              </a:rPr>
              <a:t> сервисной.  Дело в том что шины в </a:t>
            </a:r>
            <a:r>
              <a:rPr lang="ru-RU" sz="1200" kern="1200" baseline="0" dirty="0" err="1" smtClean="0">
                <a:solidFill>
                  <a:schemeClr val="tx1"/>
                </a:solidFill>
                <a:effectLst/>
                <a:latin typeface="+mn-lt"/>
                <a:ea typeface="+mn-ea"/>
                <a:cs typeface="+mn-cs"/>
              </a:rPr>
              <a:t>большенстве</a:t>
            </a:r>
            <a:r>
              <a:rPr lang="ru-RU" sz="1200" kern="1200" baseline="0" dirty="0" smtClean="0">
                <a:solidFill>
                  <a:schemeClr val="tx1"/>
                </a:solidFill>
                <a:effectLst/>
                <a:latin typeface="+mn-lt"/>
                <a:ea typeface="+mn-ea"/>
                <a:cs typeface="+mn-cs"/>
              </a:rPr>
              <a:t> своем придерживаются </a:t>
            </a:r>
            <a:r>
              <a:rPr lang="ru-RU" sz="1200" kern="1200" baseline="0" dirty="0" err="1" smtClean="0">
                <a:solidFill>
                  <a:schemeClr val="tx1"/>
                </a:solidFill>
                <a:effectLst/>
                <a:latin typeface="+mn-lt"/>
                <a:ea typeface="+mn-ea"/>
                <a:cs typeface="+mn-cs"/>
              </a:rPr>
              <a:t>Сервисно</a:t>
            </a:r>
            <a:r>
              <a:rPr lang="ru-RU" sz="1200" kern="1200" baseline="0" dirty="0" smtClean="0">
                <a:solidFill>
                  <a:schemeClr val="tx1"/>
                </a:solidFill>
                <a:effectLst/>
                <a:latin typeface="+mn-lt"/>
                <a:ea typeface="+mn-ea"/>
                <a:cs typeface="+mn-cs"/>
              </a:rPr>
              <a:t>-ориентированной архитектуры. По сути это </a:t>
            </a:r>
            <a:r>
              <a:rPr lang="ru-RU" dirty="0" smtClean="0"/>
              <a:t>Подход к модульной разработке ПО, основанный на использовании распределенных заменяемых компонентах, оснащенных стандартными интерфейсами для взаимодействия по стандартным протоколам. Такой</a:t>
            </a:r>
            <a:r>
              <a:rPr lang="ru-RU" baseline="0" dirty="0" smtClean="0"/>
              <a:t> подход обеспечивает комбинирование и многократное использование компонентов, способствуя масштабируемости. </a:t>
            </a:r>
            <a:endParaRPr lang="ru-RU" dirty="0" smtClean="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10</a:t>
            </a:fld>
            <a:endParaRPr lang="ru-RU"/>
          </a:p>
        </p:txBody>
      </p:sp>
    </p:spTree>
    <p:extLst>
      <p:ext uri="{BB962C8B-B14F-4D97-AF65-F5344CB8AC3E}">
        <p14:creationId xmlns:p14="http://schemas.microsoft.com/office/powerpoint/2010/main" val="1324799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457200" lvl="1" indent="0">
              <a:buNone/>
            </a:pPr>
            <a:r>
              <a:rPr lang="ru-RU" sz="1200" kern="1200" dirty="0" smtClean="0">
                <a:solidFill>
                  <a:schemeClr val="tx1"/>
                </a:solidFill>
                <a:effectLst/>
                <a:latin typeface="+mn-lt"/>
                <a:ea typeface="+mn-ea"/>
                <a:cs typeface="+mn-cs"/>
              </a:rPr>
              <a:t>В </a:t>
            </a:r>
            <a:r>
              <a:rPr lang="ru-RU" sz="1200" kern="1200" dirty="0" err="1" smtClean="0">
                <a:solidFill>
                  <a:schemeClr val="tx1"/>
                </a:solidFill>
                <a:effectLst/>
                <a:latin typeface="+mn-lt"/>
                <a:ea typeface="+mn-ea"/>
                <a:cs typeface="+mn-cs"/>
              </a:rPr>
              <a:t>кратце</a:t>
            </a:r>
            <a:r>
              <a:rPr lang="ru-RU" sz="1200" kern="1200" dirty="0" smtClean="0">
                <a:solidFill>
                  <a:schemeClr val="tx1"/>
                </a:solidFill>
                <a:effectLst/>
                <a:latin typeface="+mn-lt"/>
                <a:ea typeface="+mn-ea"/>
                <a:cs typeface="+mn-cs"/>
              </a:rPr>
              <a:t> так же хотелось бы упомянуть о двух основных механизмах обмена сообщениями</a:t>
            </a:r>
            <a:r>
              <a:rPr lang="ru-RU" sz="1200" kern="1200" baseline="0" dirty="0" smtClean="0">
                <a:solidFill>
                  <a:schemeClr val="tx1"/>
                </a:solidFill>
                <a:effectLst/>
                <a:latin typeface="+mn-lt"/>
                <a:ea typeface="+mn-ea"/>
                <a:cs typeface="+mn-cs"/>
              </a:rPr>
              <a:t>. Первый вариант – это очереди. Система, отправляющая сообщение, является поставщиком, отправляет сообщение на шину, где оно, обрабатываемая логическим процессом, ложиться в определенную очередь, откуда потом доставляется клиенту. Самым простым примером наверное будет СМС сообщение. Вы отправляете его, сообщение ложится в очередь на сервере провайдера и при первой возможности оно отправляется вам как клиенту </a:t>
            </a:r>
            <a:endParaRPr lang="ru-RU" u="sng" dirty="0" smtClean="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11</a:t>
            </a:fld>
            <a:endParaRPr lang="ru-RU"/>
          </a:p>
        </p:txBody>
      </p:sp>
    </p:spTree>
    <p:extLst>
      <p:ext uri="{BB962C8B-B14F-4D97-AF65-F5344CB8AC3E}">
        <p14:creationId xmlns:p14="http://schemas.microsoft.com/office/powerpoint/2010/main" val="3814106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457200" lvl="1" indent="0">
              <a:buNone/>
            </a:pPr>
            <a:r>
              <a:rPr lang="ru-RU" sz="1200" kern="1200" dirty="0" smtClean="0">
                <a:solidFill>
                  <a:schemeClr val="tx1"/>
                </a:solidFill>
                <a:effectLst/>
                <a:latin typeface="+mn-lt"/>
                <a:ea typeface="+mn-ea"/>
                <a:cs typeface="+mn-cs"/>
              </a:rPr>
              <a:t>Вторым</a:t>
            </a:r>
            <a:r>
              <a:rPr lang="ru-RU" sz="1200" kern="1200" baseline="0" dirty="0" smtClean="0">
                <a:solidFill>
                  <a:schemeClr val="tx1"/>
                </a:solidFill>
                <a:effectLst/>
                <a:latin typeface="+mn-lt"/>
                <a:ea typeface="+mn-ea"/>
                <a:cs typeface="+mn-cs"/>
              </a:rPr>
              <a:t> же механизмом о котором я хотел бы упомянуть, является топики. Система,  в данном случае, публикует сообщение, размещая его на шине в Топике, которую так же называют темой. Клиенты систем, которые должны были ранее либо подписаться на данную тему, либо подписываются в момент когда сообщение еще есть на шине , получают сообщение. При этом шина хранит топик определенное время, и подписчики сами обращаются к топику чтобы получить нужное сообщение. Простой пример из жизни – </a:t>
            </a:r>
            <a:r>
              <a:rPr lang="en-US" sz="1200" kern="1200" baseline="0" dirty="0" smtClean="0">
                <a:solidFill>
                  <a:schemeClr val="tx1"/>
                </a:solidFill>
                <a:effectLst/>
                <a:latin typeface="+mn-lt"/>
                <a:ea typeface="+mn-ea"/>
                <a:cs typeface="+mn-cs"/>
              </a:rPr>
              <a:t>RSS-</a:t>
            </a:r>
            <a:r>
              <a:rPr lang="ru-RU" sz="1200" kern="1200" baseline="0" dirty="0" smtClean="0">
                <a:solidFill>
                  <a:schemeClr val="tx1"/>
                </a:solidFill>
                <a:effectLst/>
                <a:latin typeface="+mn-lt"/>
                <a:ea typeface="+mn-ea"/>
                <a:cs typeface="+mn-cs"/>
              </a:rPr>
              <a:t>рассылка новостей или подписка на какой либо канал на </a:t>
            </a:r>
            <a:r>
              <a:rPr lang="ru-RU" sz="1200" kern="1200" baseline="0" dirty="0" err="1" smtClean="0">
                <a:solidFill>
                  <a:schemeClr val="tx1"/>
                </a:solidFill>
                <a:effectLst/>
                <a:latin typeface="+mn-lt"/>
                <a:ea typeface="+mn-ea"/>
                <a:cs typeface="+mn-cs"/>
              </a:rPr>
              <a:t>ютубе</a:t>
            </a:r>
            <a:r>
              <a:rPr lang="ru-RU" sz="1200" kern="1200" baseline="0" dirty="0" smtClean="0">
                <a:solidFill>
                  <a:schemeClr val="tx1"/>
                </a:solidFill>
                <a:effectLst/>
                <a:latin typeface="+mn-lt"/>
                <a:ea typeface="+mn-ea"/>
                <a:cs typeface="+mn-cs"/>
              </a:rPr>
              <a:t>. Конечно примеры относительные, зато понятные</a:t>
            </a:r>
            <a:endParaRPr lang="ru-RU" dirty="0" smtClean="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12</a:t>
            </a:fld>
            <a:endParaRPr lang="ru-RU"/>
          </a:p>
        </p:txBody>
      </p:sp>
    </p:spTree>
    <p:extLst>
      <p:ext uri="{BB962C8B-B14F-4D97-AF65-F5344CB8AC3E}">
        <p14:creationId xmlns:p14="http://schemas.microsoft.com/office/powerpoint/2010/main" val="4011946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Что же следует проверять в работе шины. На</a:t>
            </a:r>
            <a:r>
              <a:rPr lang="ru-RU" baseline="0" dirty="0" smtClean="0"/>
              <a:t> ум первое что приходит – интеграцию. Представим самый простой случай, что наша шина работает только как передатчик и ничего больше. ИС 1 отправляет сообщение  в ИС 2 через шину. Соответственно чтобы проверить работу процесса надо Отправить с ИС 1 сообщение</a:t>
            </a:r>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13</a:t>
            </a:fld>
            <a:endParaRPr lang="ru-RU"/>
          </a:p>
        </p:txBody>
      </p:sp>
    </p:spTree>
    <p:extLst>
      <p:ext uri="{BB962C8B-B14F-4D97-AF65-F5344CB8AC3E}">
        <p14:creationId xmlns:p14="http://schemas.microsoft.com/office/powerpoint/2010/main" val="1306996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и проверить что оно дошло до ИС 2. Однако для большей части систем важно понимать что сообщение было доставлено, для этого используется так называемый синхронный тип взаимодействия. При таком взаимодействии ИС1 будет ждать от ИС2 ответа о получении сообщения. Это необходимо чтобы ИС 1 была спокойна что отправленное сообщение действительно получено</a:t>
            </a:r>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14</a:t>
            </a:fld>
            <a:endParaRPr lang="ru-RU"/>
          </a:p>
        </p:txBody>
      </p:sp>
    </p:spTree>
    <p:extLst>
      <p:ext uri="{BB962C8B-B14F-4D97-AF65-F5344CB8AC3E}">
        <p14:creationId xmlns:p14="http://schemas.microsoft.com/office/powerpoint/2010/main" val="1890044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По</a:t>
            </a:r>
            <a:r>
              <a:rPr lang="ru-RU" baseline="0" dirty="0" smtClean="0"/>
              <a:t> этому ИС2 отправляет подтверждение о получение аналогично через шину</a:t>
            </a:r>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15</a:t>
            </a:fld>
            <a:endParaRPr lang="ru-RU"/>
          </a:p>
        </p:txBody>
      </p:sp>
    </p:spTree>
    <p:extLst>
      <p:ext uri="{BB962C8B-B14F-4D97-AF65-F5344CB8AC3E}">
        <p14:creationId xmlns:p14="http://schemas.microsoft.com/office/powerpoint/2010/main" val="4105080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Однако</a:t>
            </a:r>
            <a:r>
              <a:rPr lang="ru-RU" baseline="0" dirty="0" smtClean="0"/>
              <a:t> в таком случае система 1 может достаточно долго ждать разрыв по таймауту, особенно если случились проблемы на этапах 2 или 3.</a:t>
            </a:r>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16</a:t>
            </a:fld>
            <a:endParaRPr lang="ru-RU"/>
          </a:p>
        </p:txBody>
      </p:sp>
    </p:spTree>
    <p:extLst>
      <p:ext uri="{BB962C8B-B14F-4D97-AF65-F5344CB8AC3E}">
        <p14:creationId xmlns:p14="http://schemas.microsoft.com/office/powerpoint/2010/main" val="2700212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По этому зачастую применяют так</a:t>
            </a:r>
            <a:r>
              <a:rPr lang="ru-RU" baseline="0" dirty="0" smtClean="0"/>
              <a:t> называемое </a:t>
            </a:r>
            <a:r>
              <a:rPr lang="ru-RU" baseline="0" dirty="0" err="1" smtClean="0"/>
              <a:t>ассинхронное</a:t>
            </a:r>
            <a:r>
              <a:rPr lang="ru-RU" baseline="0" dirty="0" smtClean="0"/>
              <a:t> взаимодействие. В таком случае сообщение, отправляемое с ИС1 приходит на шину и уже шина отвечает ИС 1 о получении сообщения, беря на себя обязательства по доставке сообщения в ИС2, </a:t>
            </a:r>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17</a:t>
            </a:fld>
            <a:endParaRPr lang="ru-RU"/>
          </a:p>
        </p:txBody>
      </p:sp>
    </p:spTree>
    <p:extLst>
      <p:ext uri="{BB962C8B-B14F-4D97-AF65-F5344CB8AC3E}">
        <p14:creationId xmlns:p14="http://schemas.microsoft.com/office/powerpoint/2010/main" val="155517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baseline="0" dirty="0" smtClean="0"/>
              <a:t>что и происходит на 3 и 4 этапах. Оба этих вида взаимодействия популярны и используются для ряда случаем. К примеру синхронный обычно используется в работах веб-порталов и служб, а </a:t>
            </a:r>
            <a:r>
              <a:rPr lang="ru-RU" baseline="0" dirty="0" err="1" smtClean="0"/>
              <a:t>ассинхронный</a:t>
            </a:r>
            <a:r>
              <a:rPr lang="ru-RU" baseline="0" dirty="0" smtClean="0"/>
              <a:t> для долго играющих процессов, таких как выгрузка каких то данных из одной системы в другую</a:t>
            </a:r>
            <a:endParaRPr lang="ru-RU" u="sng"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18</a:t>
            </a:fld>
            <a:endParaRPr lang="ru-RU"/>
          </a:p>
        </p:txBody>
      </p:sp>
    </p:spTree>
    <p:extLst>
      <p:ext uri="{BB962C8B-B14F-4D97-AF65-F5344CB8AC3E}">
        <p14:creationId xmlns:p14="http://schemas.microsoft.com/office/powerpoint/2010/main" val="663377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Отдельно следовало бы упомянуть</a:t>
            </a:r>
            <a:r>
              <a:rPr lang="ru-RU" baseline="0" dirty="0" smtClean="0"/>
              <a:t> о трансформации исходного сообщения и адаптерах. В ряде случаем каждая из ИС работает с шиной по различным протоколам, то есть общается на своем «языке». </a:t>
            </a:r>
            <a:r>
              <a:rPr lang="ru-RU" sz="1200" b="0" i="0" kern="1200" baseline="0" dirty="0" smtClean="0">
                <a:solidFill>
                  <a:schemeClr val="tx1"/>
                </a:solidFill>
                <a:effectLst/>
                <a:latin typeface="+mn-lt"/>
                <a:ea typeface="+mn-ea"/>
                <a:cs typeface="+mn-cs"/>
              </a:rPr>
              <a:t>А</a:t>
            </a:r>
            <a:r>
              <a:rPr lang="ru-RU" sz="1200" b="0" i="0" kern="1200" dirty="0" smtClean="0">
                <a:solidFill>
                  <a:schemeClr val="tx1"/>
                </a:solidFill>
                <a:effectLst/>
                <a:latin typeface="+mn-lt"/>
                <a:ea typeface="+mn-ea"/>
                <a:cs typeface="+mn-cs"/>
              </a:rPr>
              <a:t>даптеры — технологические устройства</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обеспечивают взаимодействие с приложениями в том формате, который для них приемлем, представляя информацию из этих сообщений в унифицированном формате, воспринимаемом Шиной. Так что фактически это переводчик</a:t>
            </a:r>
            <a:r>
              <a:rPr lang="ru-RU" sz="1200" b="0" i="0" kern="1200" baseline="0" dirty="0" smtClean="0">
                <a:solidFill>
                  <a:schemeClr val="tx1"/>
                </a:solidFill>
                <a:effectLst/>
                <a:latin typeface="+mn-lt"/>
                <a:ea typeface="+mn-ea"/>
                <a:cs typeface="+mn-cs"/>
              </a:rPr>
              <a:t> информации в удобный формат для шины.   Вот к примеру для Люка </a:t>
            </a:r>
            <a:r>
              <a:rPr lang="ru-RU" sz="1200" b="0" i="0" kern="1200" baseline="0" dirty="0" err="1" smtClean="0">
                <a:solidFill>
                  <a:schemeClr val="tx1"/>
                </a:solidFill>
                <a:effectLst/>
                <a:latin typeface="+mn-lt"/>
                <a:ea typeface="+mn-ea"/>
                <a:cs typeface="+mn-cs"/>
              </a:rPr>
              <a:t>Скайуокера</a:t>
            </a:r>
            <a:r>
              <a:rPr lang="ru-RU"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C3PO </a:t>
            </a:r>
            <a:r>
              <a:rPr lang="ru-RU" sz="1200" b="0" i="0" kern="1200" baseline="0" dirty="0" smtClean="0">
                <a:solidFill>
                  <a:schemeClr val="tx1"/>
                </a:solidFill>
                <a:effectLst/>
                <a:latin typeface="+mn-lt"/>
                <a:ea typeface="+mn-ea"/>
                <a:cs typeface="+mn-cs"/>
              </a:rPr>
              <a:t>являлся адаптером так как он знал 6 млн языков</a:t>
            </a:r>
            <a:endParaRPr lang="ru-RU"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19</a:t>
            </a:fld>
            <a:endParaRPr lang="ru-RU"/>
          </a:p>
        </p:txBody>
      </p:sp>
    </p:spTree>
    <p:extLst>
      <p:ext uri="{BB962C8B-B14F-4D97-AF65-F5344CB8AC3E}">
        <p14:creationId xmlns:p14="http://schemas.microsoft.com/office/powerpoint/2010/main" val="337308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Добрый день, коллеги.</a:t>
            </a:r>
            <a:r>
              <a:rPr lang="ru-RU" baseline="0" dirty="0" smtClean="0"/>
              <a:t> Меня зовут Иванов Никита. В мире тестирования я уже шесть лет и за это время успел поработать с банковским, </a:t>
            </a:r>
            <a:r>
              <a:rPr lang="ru-RU" baseline="0" dirty="0" err="1" smtClean="0"/>
              <a:t>ретейл</a:t>
            </a:r>
            <a:r>
              <a:rPr lang="ru-RU" baseline="0" dirty="0" smtClean="0"/>
              <a:t> и телеком программным обеспечением. Но все это время я занимался в основном ручным тестированием ПО. Год . Мое руководство поставило мне задачу создать тестирование на Сервисной шине, тем самым добившись повышения качества выпускаемых релизов. И сегодня я бы хотел поделиться с Вами тем опытом что я получил, рассказать о проблема с которыми я сталкивался, и решениях, к которым я приходил.</a:t>
            </a:r>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2</a:t>
            </a:fld>
            <a:endParaRPr lang="ru-RU"/>
          </a:p>
        </p:txBody>
      </p:sp>
    </p:spTree>
    <p:extLst>
      <p:ext uri="{BB962C8B-B14F-4D97-AF65-F5344CB8AC3E}">
        <p14:creationId xmlns:p14="http://schemas.microsoft.com/office/powerpoint/2010/main" val="4214830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baseline="0" dirty="0" smtClean="0"/>
              <a:t>В таком случае на шине происходит трансформация  формата сообщения, исходящего из ИС1 , в формат сообщения ИС2. Соответственно  в данном случае надо проверять так. Отправляя известное сообщение с ИС 1, ловить его на шине, убеждаясь что оно долетело, смотреть что оно трансформировалось в нужный формат и было отправлено в ИС 2, где было получено через некоторое время. Конечно же все эти возможности могут комбинироваться между собой, образуя длинные цепочки интеграционных взаимодействий, которые собственно и составляют бизнес процесс </a:t>
            </a:r>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20</a:t>
            </a:fld>
            <a:endParaRPr lang="ru-RU"/>
          </a:p>
        </p:txBody>
      </p:sp>
    </p:spTree>
    <p:extLst>
      <p:ext uri="{BB962C8B-B14F-4D97-AF65-F5344CB8AC3E}">
        <p14:creationId xmlns:p14="http://schemas.microsoft.com/office/powerpoint/2010/main" val="4270612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Процессы</a:t>
            </a:r>
            <a:r>
              <a:rPr lang="ru-RU" baseline="0" dirty="0" smtClean="0"/>
              <a:t> протекающие на шине бывают намного тяжелее чем кажется на первый взгляд. Помимо пересылки и трансформации шина переодически  обращается к различным системам для запроса дополнительной информации, чтобы расширить сообщения нужными дополнительными полями. И чем тяжелее процесс – тем больше точек интеграции мы имеем. И каждая из этих точек – возможная проблема.</a:t>
            </a:r>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21</a:t>
            </a:fld>
            <a:endParaRPr lang="ru-RU"/>
          </a:p>
        </p:txBody>
      </p:sp>
    </p:spTree>
    <p:extLst>
      <p:ext uri="{BB962C8B-B14F-4D97-AF65-F5344CB8AC3E}">
        <p14:creationId xmlns:p14="http://schemas.microsoft.com/office/powerpoint/2010/main" val="2242705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baseline="0" dirty="0" smtClean="0"/>
              <a:t>Я не буду говорить во что превратиться обмен сообщениями если наплевать на эти проблемы</a:t>
            </a:r>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22</a:t>
            </a:fld>
            <a:endParaRPr lang="ru-RU"/>
          </a:p>
        </p:txBody>
      </p:sp>
    </p:spTree>
    <p:extLst>
      <p:ext uri="{BB962C8B-B14F-4D97-AF65-F5344CB8AC3E}">
        <p14:creationId xmlns:p14="http://schemas.microsoft.com/office/powerpoint/2010/main" val="3415182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Ух, много информации… Не так ли ?  Резонный</a:t>
            </a:r>
            <a:r>
              <a:rPr lang="ru-RU" baseline="0" dirty="0" smtClean="0"/>
              <a:t> вопрос – а где собственно про тестирование? Как раз время про него. У шин, как и любой из систем, есть очень </a:t>
            </a:r>
            <a:r>
              <a:rPr lang="ru-RU" baseline="0" dirty="0" err="1" smtClean="0"/>
              <a:t>распостроненные</a:t>
            </a:r>
            <a:r>
              <a:rPr lang="ru-RU" baseline="0" dirty="0" smtClean="0"/>
              <a:t> болезни. За год работы основные проблемы почти всегда были одни и те же. Самые страшные – это конечно же потеря сообщения на пути и наоборот, дублирование сообщения. И если первое грозит нам нервным поиском сообщения для его </a:t>
            </a:r>
            <a:r>
              <a:rPr lang="ru-RU" baseline="0" dirty="0" err="1" smtClean="0"/>
              <a:t>востановления</a:t>
            </a:r>
            <a:r>
              <a:rPr lang="ru-RU" baseline="0" dirty="0" smtClean="0"/>
              <a:t>, то второе может обернуться серьезными проблемами. Если к примеру перевод денег </a:t>
            </a:r>
            <a:r>
              <a:rPr lang="ru-RU" baseline="0" dirty="0" err="1" smtClean="0"/>
              <a:t>задублируется</a:t>
            </a:r>
            <a:r>
              <a:rPr lang="ru-RU" baseline="0" dirty="0" smtClean="0"/>
              <a:t>, то придется делать откат платежей. Так же сообщения могут улететь ни туда куда нужно, но такое всегда ловится на тестовом слое, как и неработающие шинные процессы, или застрять на одном из узлов </a:t>
            </a:r>
            <a:r>
              <a:rPr lang="ru-RU" baseline="0" dirty="0" err="1" smtClean="0"/>
              <a:t>перессылки</a:t>
            </a:r>
            <a:r>
              <a:rPr lang="ru-RU" baseline="0" dirty="0" smtClean="0"/>
              <a:t>.</a:t>
            </a:r>
          </a:p>
          <a:p>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23</a:t>
            </a:fld>
            <a:endParaRPr lang="ru-RU"/>
          </a:p>
        </p:txBody>
      </p:sp>
    </p:spTree>
    <p:extLst>
      <p:ext uri="{BB962C8B-B14F-4D97-AF65-F5344CB8AC3E}">
        <p14:creationId xmlns:p14="http://schemas.microsoft.com/office/powerpoint/2010/main" val="319954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Я</a:t>
            </a:r>
            <a:r>
              <a:rPr lang="ru-RU" baseline="0" dirty="0" smtClean="0"/>
              <a:t> бы хотел поделиться с вами тем как мы организовали тестирование у себя. Шина – </a:t>
            </a:r>
            <a:r>
              <a:rPr lang="ru-RU" baseline="0" dirty="0" err="1" smtClean="0"/>
              <a:t>бекэндная</a:t>
            </a:r>
            <a:r>
              <a:rPr lang="ru-RU" baseline="0" dirty="0" smtClean="0"/>
              <a:t> система. Изменений в ней много, но в основном они незначительные. </a:t>
            </a:r>
            <a:r>
              <a:rPr lang="en-US" baseline="0" dirty="0" smtClean="0"/>
              <a:t>UI</a:t>
            </a:r>
            <a:r>
              <a:rPr lang="ru-RU" baseline="0" dirty="0" smtClean="0"/>
              <a:t>, хоть и есть, служит совсем иным целям. А основное назначение шины – </a:t>
            </a:r>
            <a:r>
              <a:rPr lang="ru-RU" baseline="0" dirty="0" err="1" smtClean="0"/>
              <a:t>транспорный</a:t>
            </a:r>
            <a:r>
              <a:rPr lang="ru-RU" baseline="0" dirty="0" smtClean="0"/>
              <a:t> и прикладной уровень. Да и ресурсы были ограничены. Так что мы решили сделать автоматизацию тестирования. При реализации нового функционала или каком либо изменении конечно проводится ручное тестирование, где наша тестовая модель и выбранный нами инструмент используется так же, но скорее он подходит скорее именно как </a:t>
            </a:r>
            <a:r>
              <a:rPr lang="en-US" baseline="0" dirty="0" smtClean="0"/>
              <a:t>tool </a:t>
            </a:r>
            <a:r>
              <a:rPr lang="ru-RU" baseline="0" dirty="0" smtClean="0"/>
              <a:t>для быстрой проверки</a:t>
            </a:r>
            <a:endParaRPr lang="ru-RU" dirty="0" smtClean="0"/>
          </a:p>
          <a:p>
            <a:endParaRPr lang="ru-RU" baseline="0" dirty="0" smtClean="0"/>
          </a:p>
          <a:p>
            <a:r>
              <a:rPr lang="ru-RU" baseline="0" dirty="0" smtClean="0"/>
              <a:t>Сама шина написана на </a:t>
            </a:r>
            <a:r>
              <a:rPr lang="ru-RU" baseline="0" dirty="0" err="1" smtClean="0"/>
              <a:t>джаве</a:t>
            </a:r>
            <a:r>
              <a:rPr lang="ru-RU" baseline="0" dirty="0" smtClean="0"/>
              <a:t>, и работает с помощью протокола </a:t>
            </a:r>
            <a:r>
              <a:rPr lang="en-US" baseline="0" dirty="0" smtClean="0"/>
              <a:t>JMS</a:t>
            </a:r>
            <a:r>
              <a:rPr lang="ru-RU" baseline="0" dirty="0" smtClean="0"/>
              <a:t>. Шина поддерживает интеграцию с базами данных с помощью протокола </a:t>
            </a:r>
            <a:r>
              <a:rPr lang="en-US" baseline="0" dirty="0" smtClean="0"/>
              <a:t>JDBS</a:t>
            </a:r>
            <a:r>
              <a:rPr lang="ru-RU" baseline="0" dirty="0" smtClean="0"/>
              <a:t>. Для этого на каждой из баз данных систем развернут соответствующий адаптер. На шине имеются веб-</a:t>
            </a:r>
            <a:r>
              <a:rPr lang="ru-RU" baseline="0" dirty="0" err="1" smtClean="0"/>
              <a:t>серсисы</a:t>
            </a:r>
            <a:r>
              <a:rPr lang="ru-RU" baseline="0" dirty="0" smtClean="0"/>
              <a:t>, которые работают на протоколе </a:t>
            </a:r>
            <a:r>
              <a:rPr lang="en-US" baseline="0" dirty="0" smtClean="0"/>
              <a:t>SOAP</a:t>
            </a:r>
            <a:r>
              <a:rPr lang="ru-RU" baseline="0" dirty="0" smtClean="0"/>
              <a:t>, а так же </a:t>
            </a:r>
            <a:r>
              <a:rPr lang="en-US" baseline="0" dirty="0" smtClean="0"/>
              <a:t>REST</a:t>
            </a:r>
            <a:r>
              <a:rPr lang="ru-RU" baseline="0" dirty="0" smtClean="0"/>
              <a:t> сервисы. Сама шина ведет внутреннее </a:t>
            </a:r>
            <a:r>
              <a:rPr lang="ru-RU" baseline="0" dirty="0" err="1" smtClean="0"/>
              <a:t>логирование</a:t>
            </a:r>
            <a:r>
              <a:rPr lang="ru-RU" baseline="0" dirty="0" smtClean="0"/>
              <a:t> событий, а так же </a:t>
            </a:r>
            <a:r>
              <a:rPr lang="ru-RU" baseline="0" dirty="0" err="1" smtClean="0"/>
              <a:t>журналирует</a:t>
            </a:r>
            <a:r>
              <a:rPr lang="ru-RU" baseline="0" dirty="0" smtClean="0"/>
              <a:t> события в базу данных .  </a:t>
            </a:r>
            <a:r>
              <a:rPr lang="ru-RU" baseline="0" dirty="0" err="1" smtClean="0"/>
              <a:t>Итогово</a:t>
            </a:r>
            <a:r>
              <a:rPr lang="ru-RU" baseline="0" dirty="0" smtClean="0"/>
              <a:t> шина обеспечивает несколько сотен интеграционных процессов между десятками информационных систем. </a:t>
            </a:r>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24</a:t>
            </a:fld>
            <a:endParaRPr lang="ru-RU"/>
          </a:p>
        </p:txBody>
      </p:sp>
    </p:spTree>
    <p:extLst>
      <p:ext uri="{BB962C8B-B14F-4D97-AF65-F5344CB8AC3E}">
        <p14:creationId xmlns:p14="http://schemas.microsoft.com/office/powerpoint/2010/main" val="1266757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baseline="0" dirty="0" smtClean="0"/>
              <a:t>Какой инструмент выбрать для тестирования шины? Инструмент, которым бы следовало воспользоваться для проверки процессов </a:t>
            </a:r>
            <a:r>
              <a:rPr lang="en-US" baseline="0" dirty="0" smtClean="0"/>
              <a:t>ESB</a:t>
            </a:r>
            <a:r>
              <a:rPr lang="ru-RU" baseline="0" dirty="0" smtClean="0"/>
              <a:t>, должен был обладать всеми необходимыми ресурсами. А если точнее он должен был иметь возможность проверять Веб и </a:t>
            </a:r>
            <a:r>
              <a:rPr lang="ru-RU" baseline="0" dirty="0" err="1" smtClean="0"/>
              <a:t>Рест</a:t>
            </a:r>
            <a:r>
              <a:rPr lang="ru-RU" baseline="0" dirty="0" smtClean="0"/>
              <a:t> сервисы и работать с протоколом </a:t>
            </a:r>
            <a:r>
              <a:rPr lang="en-US" baseline="0" dirty="0" smtClean="0"/>
              <a:t>SOAP</a:t>
            </a:r>
            <a:r>
              <a:rPr lang="ru-RU" baseline="0" dirty="0" smtClean="0"/>
              <a:t>, уметь общаться с базой данных, работать со стандартом </a:t>
            </a:r>
            <a:r>
              <a:rPr lang="en-US" baseline="0" dirty="0" smtClean="0"/>
              <a:t>JMS</a:t>
            </a:r>
            <a:r>
              <a:rPr lang="ru-RU" baseline="0" dirty="0" smtClean="0"/>
              <a:t> и иметь низкий порог вхождения. Среди самых популярных решений по автоматизации, отбросив платные, так как мы ,  и инструменты которым не хватает функциональности, остаются только </a:t>
            </a:r>
            <a:r>
              <a:rPr lang="en-US" baseline="0" dirty="0" smtClean="0"/>
              <a:t>Selenium </a:t>
            </a:r>
            <a:r>
              <a:rPr lang="ru-RU" baseline="0" dirty="0" smtClean="0"/>
              <a:t>и</a:t>
            </a:r>
            <a:r>
              <a:rPr lang="en-US" baseline="0" dirty="0" err="1" smtClean="0"/>
              <a:t>Jmeter</a:t>
            </a:r>
            <a:r>
              <a:rPr lang="ru-RU" baseline="0" dirty="0" smtClean="0"/>
              <a:t>. Мы выбрали </a:t>
            </a:r>
            <a:r>
              <a:rPr lang="en-US" baseline="0" dirty="0" err="1" smtClean="0"/>
              <a:t>jmeter</a:t>
            </a:r>
            <a:r>
              <a:rPr lang="en-US" baseline="0" dirty="0" smtClean="0"/>
              <a:t>.</a:t>
            </a:r>
            <a:r>
              <a:rPr lang="ru-RU" baseline="0" dirty="0" smtClean="0"/>
              <a:t> Почему так ? Ведь тот же </a:t>
            </a:r>
            <a:r>
              <a:rPr lang="en-US" baseline="0" dirty="0" smtClean="0"/>
              <a:t>Selenium </a:t>
            </a:r>
            <a:r>
              <a:rPr lang="ru-RU" baseline="0" dirty="0" smtClean="0"/>
              <a:t>умеет то же самое.  На это был ряд причин. Первая – это низкий порог вхождения. Редактирование теста в </a:t>
            </a:r>
            <a:r>
              <a:rPr lang="ru-RU" baseline="0" dirty="0" err="1" smtClean="0"/>
              <a:t>джиметре</a:t>
            </a:r>
            <a:r>
              <a:rPr lang="ru-RU" baseline="0" dirty="0" smtClean="0"/>
              <a:t> – это переброска степов. Вторая – Массовое редактирование. Дело в том что на шине порой случаются </a:t>
            </a:r>
            <a:r>
              <a:rPr lang="ru-RU" baseline="0" dirty="0" err="1" smtClean="0"/>
              <a:t>координальные</a:t>
            </a:r>
            <a:r>
              <a:rPr lang="ru-RU" baseline="0" dirty="0" smtClean="0"/>
              <a:t> изменения.  К примеру в рамках перехода со старой на актуальную версию у нас изменился процесс </a:t>
            </a:r>
            <a:r>
              <a:rPr lang="ru-RU" baseline="0" dirty="0" err="1" smtClean="0"/>
              <a:t>логирования</a:t>
            </a:r>
            <a:r>
              <a:rPr lang="ru-RU" baseline="0" dirty="0" smtClean="0"/>
              <a:t> и все наши тесты завалились. Но так как </a:t>
            </a:r>
            <a:r>
              <a:rPr lang="ru-RU" baseline="0" dirty="0" err="1" smtClean="0"/>
              <a:t>джиметровый</a:t>
            </a:r>
            <a:r>
              <a:rPr lang="ru-RU" baseline="0" dirty="0" smtClean="0"/>
              <a:t> тест является по сути </a:t>
            </a:r>
            <a:r>
              <a:rPr lang="en-US" baseline="0" dirty="0" smtClean="0"/>
              <a:t>XML </a:t>
            </a:r>
            <a:r>
              <a:rPr lang="ru-RU" baseline="0" dirty="0" smtClean="0"/>
              <a:t>то массовая </a:t>
            </a:r>
            <a:r>
              <a:rPr lang="ru-RU" baseline="0" dirty="0" err="1" smtClean="0"/>
              <a:t>автозамена</a:t>
            </a:r>
            <a:r>
              <a:rPr lang="ru-RU" baseline="0" dirty="0" smtClean="0"/>
              <a:t> в </a:t>
            </a:r>
            <a:r>
              <a:rPr lang="en-US" baseline="0" dirty="0" err="1" smtClean="0"/>
              <a:t>NOTEPADe</a:t>
            </a:r>
            <a:r>
              <a:rPr lang="en-US" baseline="0" dirty="0" smtClean="0"/>
              <a:t> </a:t>
            </a:r>
            <a:r>
              <a:rPr lang="ru-RU" baseline="0" dirty="0" smtClean="0"/>
              <a:t>решила проблему за 5 минут. </a:t>
            </a:r>
          </a:p>
          <a:p>
            <a:r>
              <a:rPr lang="ru-RU" baseline="0" dirty="0" smtClean="0"/>
              <a:t> Конечно, </a:t>
            </a:r>
            <a:r>
              <a:rPr lang="en-US" baseline="0" dirty="0" err="1" smtClean="0"/>
              <a:t>Jmeter</a:t>
            </a:r>
            <a:r>
              <a:rPr lang="en-US" baseline="0" dirty="0" smtClean="0"/>
              <a:t> </a:t>
            </a:r>
            <a:r>
              <a:rPr lang="ru-RU" baseline="0" dirty="0" smtClean="0"/>
              <a:t>позиционируется как инструмент нагрузки, но никто же не запрещал с помощью него делать автоматизированное тестирование? Ведь для этого достаточно просто ограничить количество потоков до 1.</a:t>
            </a:r>
          </a:p>
          <a:p>
            <a:endParaRPr lang="ru-RU" baseline="0" dirty="0" smtClean="0"/>
          </a:p>
          <a:p>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25</a:t>
            </a:fld>
            <a:endParaRPr lang="ru-RU"/>
          </a:p>
        </p:txBody>
      </p:sp>
    </p:spTree>
    <p:extLst>
      <p:ext uri="{BB962C8B-B14F-4D97-AF65-F5344CB8AC3E}">
        <p14:creationId xmlns:p14="http://schemas.microsoft.com/office/powerpoint/2010/main" val="877660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Примерно пара месяцев потребовалась на создание почти полной тестовой модели с тестовым покрытием в 98%, что стало фактическим успехом. Кроме того, когда поднимался вопрос о проведении нагрузочного тестирования модифицировать уже созданные тесты до нагрузочных не составляло труда. А вопрос о нагрузочном тестировании поднимался достаточно часто. К примеру в рамках недавнего проекта возникла задача провести сравнительное тестирование быстродействия и клонирование и небольшая корректировка теста и вопрос решен.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Все наши </a:t>
            </a:r>
            <a:r>
              <a:rPr lang="ru-RU" baseline="0" dirty="0" err="1" smtClean="0"/>
              <a:t>автотесты</a:t>
            </a:r>
            <a:r>
              <a:rPr lang="ru-RU" baseline="0" dirty="0" smtClean="0"/>
              <a:t> приведены к нескольким шаблонам с дополнительными проверками. На скриншоте например тест для проверки связи между системами, работающими через адаптеры баз данных. Есть еще шаблоны для </a:t>
            </a:r>
            <a:r>
              <a:rPr lang="en-US" baseline="0" dirty="0" smtClean="0"/>
              <a:t>WS </a:t>
            </a:r>
            <a:r>
              <a:rPr lang="ru-RU" baseline="0" dirty="0" smtClean="0"/>
              <a:t>и </a:t>
            </a:r>
            <a:r>
              <a:rPr lang="en-US" baseline="0" dirty="0" smtClean="0"/>
              <a:t>REST </a:t>
            </a:r>
            <a:r>
              <a:rPr lang="ru-RU" baseline="0" dirty="0" smtClean="0"/>
              <a:t>сервисов, и еще некоторые. </a:t>
            </a:r>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26</a:t>
            </a:fld>
            <a:endParaRPr lang="ru-RU"/>
          </a:p>
        </p:txBody>
      </p:sp>
    </p:spTree>
    <p:extLst>
      <p:ext uri="{BB962C8B-B14F-4D97-AF65-F5344CB8AC3E}">
        <p14:creationId xmlns:p14="http://schemas.microsoft.com/office/powerpoint/2010/main" val="3321402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Чтобы минимизировать эффект пестицида зачастую приходится использовать небольшую </a:t>
            </a:r>
            <a:r>
              <a:rPr lang="ru-RU" baseline="0" dirty="0" err="1" smtClean="0"/>
              <a:t>фичу</a:t>
            </a:r>
            <a:r>
              <a:rPr lang="ru-RU" baseline="0" dirty="0" smtClean="0"/>
              <a:t>. Внутри каждого теста при запуске генерируется </a:t>
            </a:r>
            <a:r>
              <a:rPr lang="ru-RU" baseline="0" dirty="0" err="1" smtClean="0"/>
              <a:t>рандомное</a:t>
            </a:r>
            <a:r>
              <a:rPr lang="ru-RU" baseline="0" dirty="0" smtClean="0"/>
              <a:t> числовое значение.  Это значение используется для отслеживания прохода нашего сообщения по всему пути. На каждой из точек интеграции ищется этот элемент сообщения. Таким образом мы можем сразу определить нет ли у нас дублирования или пропажи сообщений. </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Кроме того для некоторых тестов мы используем не таблицу с тестовыми данными, а генератор данных построенный по такому же принципу. К примеру для поля с именем генерируется </a:t>
            </a:r>
            <a:r>
              <a:rPr lang="ru-RU" baseline="0" dirty="0" err="1" smtClean="0"/>
              <a:t>рандомное</a:t>
            </a:r>
            <a:r>
              <a:rPr lang="ru-RU" baseline="0" dirty="0" smtClean="0"/>
              <a:t> имя определенной длины, где каждый элемент является </a:t>
            </a:r>
            <a:r>
              <a:rPr lang="ru-RU" baseline="0" dirty="0" err="1" smtClean="0"/>
              <a:t>рандомной</a:t>
            </a:r>
            <a:r>
              <a:rPr lang="ru-RU" baseline="0" dirty="0" smtClean="0"/>
              <a:t> буквой. </a:t>
            </a:r>
            <a:r>
              <a:rPr lang="en-US" sz="1200" dirty="0" smtClean="0"/>
              <a:t>MYVAR</a:t>
            </a:r>
            <a:r>
              <a:rPr lang="ru-RU" sz="1200" dirty="0" smtClean="0"/>
              <a:t>- это переменная которая используется в тесте.</a:t>
            </a: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Конечно, используются и фиксированные значения для обязательных полей, особенно если сервисы возвращают ошибку при отсутствии в системе таких значений, но от этого никуда не уйти.</a:t>
            </a:r>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27</a:t>
            </a:fld>
            <a:endParaRPr lang="ru-RU"/>
          </a:p>
        </p:txBody>
      </p:sp>
    </p:spTree>
    <p:extLst>
      <p:ext uri="{BB962C8B-B14F-4D97-AF65-F5344CB8AC3E}">
        <p14:creationId xmlns:p14="http://schemas.microsoft.com/office/powerpoint/2010/main" val="3541863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Действительно,</a:t>
            </a:r>
            <a:r>
              <a:rPr lang="ru-RU" baseline="0" dirty="0" smtClean="0"/>
              <a:t> добившись результата в покрытии при ограниченных </a:t>
            </a:r>
            <a:r>
              <a:rPr lang="ru-RU" baseline="0" dirty="0" err="1" smtClean="0"/>
              <a:t>трудоресурсах</a:t>
            </a:r>
            <a:r>
              <a:rPr lang="ru-RU" baseline="0" dirty="0" smtClean="0"/>
              <a:t> за короткое время можно радоваться своим успехам. У нас есть возможность проверять всю шину достаточно быстро и даже в нерабочее время, что позволяет вычислять побочные ошибки. Если бы не одно НО. Мы использовали наш инструмент не совсем по назначению и наткнулись на проблему. При запуске через интерфейс </a:t>
            </a:r>
            <a:r>
              <a:rPr lang="en-US" baseline="0" dirty="0" smtClean="0"/>
              <a:t>JMETER </a:t>
            </a:r>
            <a:r>
              <a:rPr lang="ru-RU" baseline="0" dirty="0" smtClean="0"/>
              <a:t>тесты проходили быстро, но потом каждый раз приходилось открывать новый тест и тратить на это время. При запуске из командной строки нельзя было быстро собрать нужную порцию тестов. Конечно, можно было бы запихнуть все проверки в один тест, но тогда я теряю масштабируемость, то есть возможность запустить </a:t>
            </a:r>
            <a:r>
              <a:rPr lang="ru-RU" baseline="0" dirty="0" err="1" smtClean="0"/>
              <a:t>автотест</a:t>
            </a:r>
            <a:r>
              <a:rPr lang="ru-RU" baseline="0" dirty="0" smtClean="0"/>
              <a:t> только для той части которая нужна. </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Так что рано было радоваться и надо было искать новое решение.</a:t>
            </a:r>
            <a:endParaRPr lang="ru-RU" dirty="0" smtClean="0"/>
          </a:p>
          <a:p>
            <a:r>
              <a:rPr lang="ru-RU" baseline="0" dirty="0" smtClean="0"/>
              <a:t>Вся тестовая модель была разбита на папки-блоки отвечающие определенным интеграционным процессам. И </a:t>
            </a:r>
            <a:r>
              <a:rPr lang="ru-RU" dirty="0" smtClean="0"/>
              <a:t>Первым</a:t>
            </a:r>
            <a:r>
              <a:rPr lang="ru-RU" baseline="0" dirty="0" smtClean="0"/>
              <a:t> решением, которое пришло в голову – создать утилиту для быстрого запуска и проверки. Для этого мы написали утилиту на </a:t>
            </a:r>
            <a:r>
              <a:rPr lang="en-US" baseline="0" dirty="0" smtClean="0"/>
              <a:t>python</a:t>
            </a:r>
            <a:r>
              <a:rPr lang="ru-RU" baseline="0" dirty="0" smtClean="0"/>
              <a:t>-е, которая сканировала папки на наличие тестов и запускала их последовательно используя ту же самую возможность запуска из командной строки. После все </a:t>
            </a:r>
            <a:r>
              <a:rPr lang="ru-RU" baseline="0" dirty="0" err="1" smtClean="0"/>
              <a:t>логи</a:t>
            </a:r>
            <a:r>
              <a:rPr lang="ru-RU" baseline="0" dirty="0" smtClean="0"/>
              <a:t> собирались в единый файл, и если в процессе были ошибки – утилита анализировала </a:t>
            </a:r>
            <a:r>
              <a:rPr lang="ru-RU" baseline="0" dirty="0" err="1" smtClean="0"/>
              <a:t>логи</a:t>
            </a:r>
            <a:r>
              <a:rPr lang="ru-RU" baseline="0" dirty="0" smtClean="0"/>
              <a:t> и выдавала список тестов с ошибками. Это решение позволило ускорить проверку  в среднем на 30 процентов, что уже был неплохой результат. Но у этого решения не было возможности запуска по расписанию, которое имелось в самом </a:t>
            </a:r>
            <a:r>
              <a:rPr lang="en-US" baseline="0" dirty="0" err="1" smtClean="0"/>
              <a:t>Jmeter</a:t>
            </a:r>
            <a:r>
              <a:rPr lang="ru-RU" baseline="0" dirty="0" smtClean="0"/>
              <a:t>. То есть решение было неплохим, но было все же временным.</a:t>
            </a:r>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28</a:t>
            </a:fld>
            <a:endParaRPr lang="ru-RU"/>
          </a:p>
        </p:txBody>
      </p:sp>
    </p:spTree>
    <p:extLst>
      <p:ext uri="{BB962C8B-B14F-4D97-AF65-F5344CB8AC3E}">
        <p14:creationId xmlns:p14="http://schemas.microsoft.com/office/powerpoint/2010/main" val="2988456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Среди последних трендов в мире разработки и</a:t>
            </a:r>
            <a:r>
              <a:rPr lang="ru-RU" baseline="0" dirty="0" smtClean="0"/>
              <a:t> тестирования ПО явно выделяется </a:t>
            </a:r>
            <a:r>
              <a:rPr lang="en-US" baseline="0" dirty="0" smtClean="0"/>
              <a:t>CI – continuous integration</a:t>
            </a:r>
            <a:r>
              <a:rPr lang="ru-RU" baseline="0" dirty="0" smtClean="0"/>
              <a:t> (непрерывная интеграция). Если для кратко </a:t>
            </a:r>
            <a:r>
              <a:rPr lang="en-US" baseline="0" dirty="0" smtClean="0"/>
              <a:t>CI – </a:t>
            </a:r>
            <a:r>
              <a:rPr lang="ru-RU" baseline="0" dirty="0" smtClean="0"/>
              <a:t>это особая программа, которая отслеживает в системе контроля версий новые версии, автоматически устанавливает их на тестовый стенд, проводит </a:t>
            </a:r>
            <a:r>
              <a:rPr lang="ru-RU" baseline="0" dirty="0" err="1" smtClean="0"/>
              <a:t>автоматизированое</a:t>
            </a:r>
            <a:r>
              <a:rPr lang="ru-RU" baseline="0" dirty="0" smtClean="0"/>
              <a:t> тестирование и снимает необходимые метрики.</a:t>
            </a:r>
          </a:p>
          <a:p>
            <a:r>
              <a:rPr lang="ru-RU" baseline="0" dirty="0" smtClean="0"/>
              <a:t>Среди множества </a:t>
            </a:r>
            <a:r>
              <a:rPr lang="en-US" baseline="0" dirty="0" smtClean="0"/>
              <a:t>CI </a:t>
            </a:r>
            <a:r>
              <a:rPr lang="ru-RU" baseline="0" dirty="0" smtClean="0"/>
              <a:t>систем особенно ярко светит </a:t>
            </a:r>
            <a:r>
              <a:rPr lang="en-US" baseline="0" dirty="0" smtClean="0"/>
              <a:t>JENKINS</a:t>
            </a:r>
            <a:r>
              <a:rPr lang="ru-RU" baseline="0" dirty="0" smtClean="0"/>
              <a:t>. Он и стал вторым решением. Установив его на стенд тестирования,</a:t>
            </a:r>
            <a:r>
              <a:rPr lang="en-US" baseline="0" dirty="0" smtClean="0"/>
              <a:t> </a:t>
            </a:r>
            <a:r>
              <a:rPr lang="ru-RU" baseline="0" dirty="0" smtClean="0"/>
              <a:t> и немного поколдовав с плагинами была достигнута возможность запуска </a:t>
            </a:r>
            <a:r>
              <a:rPr lang="en-US" baseline="0" dirty="0" smtClean="0"/>
              <a:t>JMETER </a:t>
            </a:r>
            <a:r>
              <a:rPr lang="ru-RU" baseline="0" dirty="0" smtClean="0"/>
              <a:t>тестов по расписанию, однако </a:t>
            </a:r>
            <a:r>
              <a:rPr lang="en-US" baseline="0" dirty="0" smtClean="0"/>
              <a:t>JENKINS </a:t>
            </a:r>
            <a:r>
              <a:rPr lang="ru-RU" baseline="0" dirty="0" smtClean="0"/>
              <a:t>так же считает что </a:t>
            </a:r>
            <a:r>
              <a:rPr lang="en-US" baseline="0" dirty="0" smtClean="0"/>
              <a:t>JMETER </a:t>
            </a:r>
            <a:r>
              <a:rPr lang="ru-RU" baseline="0" dirty="0" smtClean="0"/>
              <a:t>– это инструмент для нагрузки, и чтобы запускать  все </a:t>
            </a:r>
            <a:r>
              <a:rPr lang="ru-RU" baseline="0" dirty="0" err="1" smtClean="0"/>
              <a:t>автотесты</a:t>
            </a:r>
            <a:r>
              <a:rPr lang="ru-RU" baseline="0" dirty="0" smtClean="0"/>
              <a:t> надо очень долго и упорно прописывать вручную каждый тест в настройки. Поэтому временное </a:t>
            </a:r>
            <a:r>
              <a:rPr lang="ru-RU" baseline="0" dirty="0" err="1" smtClean="0"/>
              <a:t>решеи</a:t>
            </a:r>
            <a:r>
              <a:rPr lang="ru-RU" baseline="0" dirty="0" smtClean="0"/>
              <a:t> –утилита осталась,  как инструмент запуска</a:t>
            </a:r>
            <a:r>
              <a:rPr lang="en-US" baseline="0" dirty="0" smtClean="0"/>
              <a:t> </a:t>
            </a:r>
            <a:r>
              <a:rPr lang="ru-RU" baseline="0" dirty="0" err="1" smtClean="0"/>
              <a:t>автотестов</a:t>
            </a:r>
            <a:r>
              <a:rPr lang="ru-RU" baseline="0" dirty="0" smtClean="0"/>
              <a:t>, а </a:t>
            </a:r>
            <a:r>
              <a:rPr lang="en-US" baseline="0" dirty="0" smtClean="0"/>
              <a:t>Jenkins</a:t>
            </a:r>
            <a:r>
              <a:rPr lang="ru-RU" baseline="0" dirty="0" smtClean="0"/>
              <a:t> стал инструментом запуска по расписанию. </a:t>
            </a:r>
            <a:endParaRPr lang="ru-RU" dirty="0" smtClean="0"/>
          </a:p>
          <a:p>
            <a:r>
              <a:rPr lang="ru-RU" dirty="0" smtClean="0"/>
              <a:t>Сам</a:t>
            </a:r>
            <a:r>
              <a:rPr lang="ru-RU" baseline="0" dirty="0" smtClean="0"/>
              <a:t> </a:t>
            </a:r>
            <a:r>
              <a:rPr lang="en-US" baseline="0" dirty="0" smtClean="0"/>
              <a:t>Jenkins </a:t>
            </a:r>
            <a:r>
              <a:rPr lang="ru-RU" baseline="0" dirty="0" smtClean="0"/>
              <a:t>с помощью некоторых </a:t>
            </a:r>
            <a:r>
              <a:rPr lang="ru-RU" baseline="0" dirty="0" err="1" smtClean="0"/>
              <a:t>плагиров</a:t>
            </a:r>
            <a:r>
              <a:rPr lang="ru-RU" baseline="0" dirty="0" smtClean="0"/>
              <a:t> умеет читать </a:t>
            </a:r>
            <a:r>
              <a:rPr lang="ru-RU" baseline="0" dirty="0" err="1" smtClean="0"/>
              <a:t>логи</a:t>
            </a:r>
            <a:r>
              <a:rPr lang="ru-RU" baseline="0" dirty="0" smtClean="0"/>
              <a:t> </a:t>
            </a:r>
            <a:r>
              <a:rPr lang="en-US" baseline="0" dirty="0" smtClean="0"/>
              <a:t>JMETER</a:t>
            </a:r>
            <a:r>
              <a:rPr lang="ru-RU" baseline="0" dirty="0" smtClean="0"/>
              <a:t>, лишь указав путь к ним. Но отчетность о прогонах тестов меня не устраивала. Среди плагинов я нашел </a:t>
            </a:r>
            <a:r>
              <a:rPr lang="en-US" baseline="0" dirty="0" err="1" smtClean="0"/>
              <a:t>PerfPublisher</a:t>
            </a:r>
            <a:r>
              <a:rPr lang="ru-RU" baseline="0" dirty="0" smtClean="0"/>
              <a:t>, который умел </a:t>
            </a:r>
            <a:r>
              <a:rPr lang="ru-RU" baseline="0" dirty="0" err="1" smtClean="0"/>
              <a:t>парсить</a:t>
            </a:r>
            <a:r>
              <a:rPr lang="ru-RU" baseline="0" dirty="0" smtClean="0"/>
              <a:t> определенного вида </a:t>
            </a:r>
            <a:r>
              <a:rPr lang="en-US" baseline="0" dirty="0" smtClean="0"/>
              <a:t>xml</a:t>
            </a:r>
            <a:r>
              <a:rPr lang="ru-RU" baseline="0" dirty="0" smtClean="0"/>
              <a:t>. Я научил утилиту создавать такие </a:t>
            </a:r>
            <a:r>
              <a:rPr lang="en-US" baseline="0" dirty="0" smtClean="0"/>
              <a:t>Xml</a:t>
            </a:r>
            <a:r>
              <a:rPr lang="ru-RU" baseline="0" dirty="0" smtClean="0"/>
              <a:t> и в результате я получал красивый отчет</a:t>
            </a:r>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29</a:t>
            </a:fld>
            <a:endParaRPr lang="ru-RU"/>
          </a:p>
        </p:txBody>
      </p:sp>
    </p:spTree>
    <p:extLst>
      <p:ext uri="{BB962C8B-B14F-4D97-AF65-F5344CB8AC3E}">
        <p14:creationId xmlns:p14="http://schemas.microsoft.com/office/powerpoint/2010/main" val="3361085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Итак,</a:t>
            </a:r>
            <a:r>
              <a:rPr lang="ru-RU" baseline="0" dirty="0" smtClean="0"/>
              <a:t> сегодня Я познакомлю тех, кто не знает что это такое с Сервисной шиной, как она появилась, . Мы обсудим как же лучше  проводить тестирование шины, поговорим про инструменты, которые в основном используются для тестирования интеграционных процессов.  </a:t>
            </a:r>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3</a:t>
            </a:fld>
            <a:endParaRPr lang="ru-RU"/>
          </a:p>
        </p:txBody>
      </p:sp>
    </p:spTree>
    <p:extLst>
      <p:ext uri="{BB962C8B-B14F-4D97-AF65-F5344CB8AC3E}">
        <p14:creationId xmlns:p14="http://schemas.microsoft.com/office/powerpoint/2010/main" val="666532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 Я научил утилиту создавать такие </a:t>
            </a:r>
            <a:r>
              <a:rPr lang="en-US" baseline="0" dirty="0" smtClean="0"/>
              <a:t>Xml</a:t>
            </a:r>
            <a:r>
              <a:rPr lang="ru-RU" baseline="0" dirty="0" smtClean="0"/>
              <a:t> и в результате я получал красивый отчет. </a:t>
            </a:r>
            <a:endParaRPr lang="ru-RU" dirty="0" smtClean="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30</a:t>
            </a:fld>
            <a:endParaRPr lang="ru-RU"/>
          </a:p>
        </p:txBody>
      </p:sp>
    </p:spTree>
    <p:extLst>
      <p:ext uri="{BB962C8B-B14F-4D97-AF65-F5344CB8AC3E}">
        <p14:creationId xmlns:p14="http://schemas.microsoft.com/office/powerpoint/2010/main" val="1756094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И как это теперь все выглядит в жизни ? Каждую ночь по расписанию у нас запускается полный регресс. С утра я и мои коллеги</a:t>
            </a:r>
            <a:r>
              <a:rPr lang="ru-RU" baseline="0" dirty="0" smtClean="0"/>
              <a:t> приходим и видим результаты. Весь лог доступен у нас в Дженкинсе. Завалившиеся тесты анализируем и, смотря какие по факту выставлялись </a:t>
            </a:r>
            <a:r>
              <a:rPr lang="ru-RU" baseline="0" dirty="0" err="1" smtClean="0"/>
              <a:t>патчи</a:t>
            </a:r>
            <a:r>
              <a:rPr lang="ru-RU" baseline="0" dirty="0" smtClean="0"/>
              <a:t>, определяем причину возникновения. Выбранное нами решение не </a:t>
            </a:r>
            <a:r>
              <a:rPr lang="ru-RU" baseline="0" dirty="0" err="1" smtClean="0"/>
              <a:t>единственное,У</a:t>
            </a:r>
            <a:r>
              <a:rPr lang="ru-RU" baseline="0" dirty="0" smtClean="0"/>
              <a:t> Дженкинса есть много других плагинов. К примеру, некоторые используют </a:t>
            </a:r>
            <a:r>
              <a:rPr lang="ru-RU" baseline="0" dirty="0" err="1" smtClean="0"/>
              <a:t>яндексовский</a:t>
            </a:r>
            <a:r>
              <a:rPr lang="ru-RU" baseline="0" dirty="0" smtClean="0"/>
              <a:t> </a:t>
            </a:r>
            <a:r>
              <a:rPr lang="en-US" baseline="0" dirty="0" smtClean="0"/>
              <a:t>Allure </a:t>
            </a:r>
            <a:r>
              <a:rPr lang="ru-RU" baseline="0" dirty="0" smtClean="0"/>
              <a:t>который так же умеет собирать </a:t>
            </a:r>
            <a:r>
              <a:rPr lang="ru-RU" baseline="0" dirty="0" err="1" smtClean="0"/>
              <a:t>логи</a:t>
            </a:r>
            <a:r>
              <a:rPr lang="ru-RU" baseline="0" dirty="0" smtClean="0"/>
              <a:t> и метрики, </a:t>
            </a:r>
            <a:r>
              <a:rPr lang="ru-RU" baseline="0" dirty="0" err="1" smtClean="0"/>
              <a:t>парсить</a:t>
            </a:r>
            <a:r>
              <a:rPr lang="ru-RU" baseline="0" dirty="0" smtClean="0"/>
              <a:t> их и представлять их в виде красивого отчета. </a:t>
            </a:r>
          </a:p>
          <a:p>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31</a:t>
            </a:fld>
            <a:endParaRPr lang="ru-RU"/>
          </a:p>
        </p:txBody>
      </p:sp>
    </p:spTree>
    <p:extLst>
      <p:ext uri="{BB962C8B-B14F-4D97-AF65-F5344CB8AC3E}">
        <p14:creationId xmlns:p14="http://schemas.microsoft.com/office/powerpoint/2010/main" val="1607313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Что</a:t>
            </a:r>
            <a:r>
              <a:rPr lang="ru-RU" sz="1200" kern="1200" baseline="0" dirty="0" smtClean="0">
                <a:solidFill>
                  <a:schemeClr val="tx1"/>
                </a:solidFill>
                <a:effectLst/>
                <a:latin typeface="+mn-lt"/>
                <a:ea typeface="+mn-ea"/>
                <a:cs typeface="+mn-cs"/>
              </a:rPr>
              <a:t> же было достигнуто в итоге? Немного цифр</a:t>
            </a:r>
          </a:p>
          <a:p>
            <a:r>
              <a:rPr lang="ru-RU" sz="1200" kern="1200" baseline="0" dirty="0" smtClean="0">
                <a:solidFill>
                  <a:schemeClr val="tx1"/>
                </a:solidFill>
                <a:effectLst/>
                <a:latin typeface="+mn-lt"/>
                <a:ea typeface="+mn-ea"/>
                <a:cs typeface="+mn-cs"/>
              </a:rPr>
              <a:t>Время прохождения 1 теста уменьшилось  до максимум 150 секунд</a:t>
            </a:r>
          </a:p>
          <a:p>
            <a:r>
              <a:rPr lang="ru-RU" sz="1200" kern="1200" baseline="0" dirty="0" smtClean="0">
                <a:solidFill>
                  <a:schemeClr val="tx1"/>
                </a:solidFill>
                <a:effectLst/>
                <a:latin typeface="+mn-lt"/>
                <a:ea typeface="+mn-ea"/>
                <a:cs typeface="+mn-cs"/>
              </a:rPr>
              <a:t>Время на </a:t>
            </a:r>
            <a:r>
              <a:rPr lang="en-US" sz="1200" kern="1200" baseline="0" dirty="0" smtClean="0">
                <a:solidFill>
                  <a:schemeClr val="tx1"/>
                </a:solidFill>
                <a:effectLst/>
                <a:latin typeface="+mn-lt"/>
                <a:ea typeface="+mn-ea"/>
                <a:cs typeface="+mn-cs"/>
              </a:rPr>
              <a:t>Smoke</a:t>
            </a:r>
            <a:r>
              <a:rPr lang="ru-RU" sz="1200" kern="1200" baseline="0" dirty="0" smtClean="0">
                <a:solidFill>
                  <a:schemeClr val="tx1"/>
                </a:solidFill>
                <a:effectLst/>
                <a:latin typeface="+mn-lt"/>
                <a:ea typeface="+mn-ea"/>
                <a:cs typeface="+mn-cs"/>
              </a:rPr>
              <a:t> тестирование  с 60 минут упало до 15 минут</a:t>
            </a:r>
          </a:p>
          <a:p>
            <a:r>
              <a:rPr lang="ru-RU" sz="1200" kern="1200" baseline="0" dirty="0" smtClean="0">
                <a:solidFill>
                  <a:schemeClr val="tx1"/>
                </a:solidFill>
                <a:effectLst/>
                <a:latin typeface="+mn-lt"/>
                <a:ea typeface="+mn-ea"/>
                <a:cs typeface="+mn-cs"/>
              </a:rPr>
              <a:t>Время полного регресса  упало до 2-3 часов. А так как регресс автоматически  проводится каждый день – ошибки выявляются на много раньше и быстрее</a:t>
            </a:r>
          </a:p>
          <a:p>
            <a:endParaRPr lang="ru-RU" sz="1200" kern="1200" dirty="0" smtClean="0">
              <a:solidFill>
                <a:schemeClr val="tx1"/>
              </a:solidFill>
              <a:effectLst/>
              <a:latin typeface="+mn-lt"/>
              <a:ea typeface="+mn-ea"/>
              <a:cs typeface="+mn-cs"/>
            </a:endParaRPr>
          </a:p>
          <a:p>
            <a:endParaRPr lang="ru-RU" sz="1200" kern="1200" baseline="0" dirty="0" smtClean="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32</a:t>
            </a:fld>
            <a:endParaRPr lang="ru-RU"/>
          </a:p>
        </p:txBody>
      </p:sp>
    </p:spTree>
    <p:extLst>
      <p:ext uri="{BB962C8B-B14F-4D97-AF65-F5344CB8AC3E}">
        <p14:creationId xmlns:p14="http://schemas.microsoft.com/office/powerpoint/2010/main" val="3421893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Что</a:t>
            </a:r>
            <a:r>
              <a:rPr lang="ru-RU" sz="1200" kern="1200" baseline="0" dirty="0" smtClean="0">
                <a:solidFill>
                  <a:schemeClr val="tx1"/>
                </a:solidFill>
                <a:effectLst/>
                <a:latin typeface="+mn-lt"/>
                <a:ea typeface="+mn-ea"/>
                <a:cs typeface="+mn-cs"/>
              </a:rPr>
              <a:t> же было достигнуто в итоге? Давайте вспомним все наши достижения</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Создана</a:t>
            </a:r>
            <a:r>
              <a:rPr lang="ru-RU" sz="1200" kern="1200" baseline="0" dirty="0" smtClean="0">
                <a:solidFill>
                  <a:schemeClr val="tx1"/>
                </a:solidFill>
                <a:effectLst/>
                <a:latin typeface="+mn-lt"/>
                <a:ea typeface="+mn-ea"/>
                <a:cs typeface="+mn-cs"/>
              </a:rPr>
              <a:t> автоматизированная тестовая модель с тестовым </a:t>
            </a:r>
            <a:r>
              <a:rPr lang="ru-RU" sz="1200" kern="1200" dirty="0" smtClean="0">
                <a:solidFill>
                  <a:schemeClr val="tx1"/>
                </a:solidFill>
                <a:effectLst/>
                <a:latin typeface="+mn-lt"/>
                <a:ea typeface="+mn-ea"/>
                <a:cs typeface="+mn-cs"/>
              </a:rPr>
              <a:t>покрытием  (98%). На каждый из интеграционных потоков  существует тест, который позволяет быстро проверить работу потока, а так же интеграцию.</a:t>
            </a:r>
          </a:p>
          <a:p>
            <a:r>
              <a:rPr lang="ru-RU" sz="1200" kern="1200" dirty="0" smtClean="0">
                <a:solidFill>
                  <a:schemeClr val="tx1"/>
                </a:solidFill>
                <a:effectLst/>
                <a:latin typeface="+mn-lt"/>
                <a:ea typeface="+mn-ea"/>
                <a:cs typeface="+mn-cs"/>
              </a:rPr>
              <a:t>Повысилось качество предоставляемых услуг.</a:t>
            </a:r>
          </a:p>
          <a:p>
            <a:r>
              <a:rPr lang="ru-RU" sz="1200" kern="1200" dirty="0" smtClean="0">
                <a:solidFill>
                  <a:schemeClr val="tx1"/>
                </a:solidFill>
                <a:effectLst/>
                <a:latin typeface="+mn-lt"/>
                <a:ea typeface="+mn-ea"/>
                <a:cs typeface="+mn-cs"/>
              </a:rPr>
              <a:t>За счет автоматизации повысилась скорость проведения регрессионного тестирования, следовательно, и скорость обнаружения ошибок и скорость реакции на них.</a:t>
            </a:r>
          </a:p>
          <a:p>
            <a:r>
              <a:rPr lang="ru-RU" sz="1200" kern="1200" dirty="0" smtClean="0">
                <a:solidFill>
                  <a:schemeClr val="tx1"/>
                </a:solidFill>
                <a:effectLst/>
                <a:latin typeface="+mn-lt"/>
                <a:ea typeface="+mn-ea"/>
                <a:cs typeface="+mn-cs"/>
              </a:rPr>
              <a:t>За счет ежедневного прогона общего регрессионного тестирования отлавливаются ошибки побочного влияния (когда изменения кода в одной из частей могут повлиять на какую-либо другую часть).</a:t>
            </a:r>
          </a:p>
          <a:p>
            <a:endParaRPr lang="ru-RU" sz="1200" kern="1200" baseline="0" dirty="0" smtClean="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33</a:t>
            </a:fld>
            <a:endParaRPr lang="ru-RU"/>
          </a:p>
        </p:txBody>
      </p:sp>
    </p:spTree>
    <p:extLst>
      <p:ext uri="{BB962C8B-B14F-4D97-AF65-F5344CB8AC3E}">
        <p14:creationId xmlns:p14="http://schemas.microsoft.com/office/powerpoint/2010/main" val="2429891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a:t>
            </a:r>
            <a:r>
              <a:rPr lang="ru-RU" sz="1200" kern="1200" baseline="0" dirty="0" smtClean="0">
                <a:solidFill>
                  <a:schemeClr val="tx1"/>
                </a:solidFill>
                <a:effectLst/>
                <a:latin typeface="+mn-lt"/>
                <a:ea typeface="+mn-ea"/>
                <a:cs typeface="+mn-cs"/>
              </a:rPr>
              <a:t> есть еще ряд идей и целей, которых я хотел бы достичь: 100% тестового покрытия, </a:t>
            </a:r>
            <a:r>
              <a:rPr lang="ru-RU" sz="1200" kern="1200" baseline="0" dirty="0" err="1" smtClean="0">
                <a:solidFill>
                  <a:schemeClr val="tx1"/>
                </a:solidFill>
                <a:effectLst/>
                <a:latin typeface="+mn-lt"/>
                <a:ea typeface="+mn-ea"/>
                <a:cs typeface="+mn-cs"/>
              </a:rPr>
              <a:t>устилить</a:t>
            </a:r>
            <a:r>
              <a:rPr lang="ru-RU" sz="1200" kern="1200" baseline="0" dirty="0" smtClean="0">
                <a:solidFill>
                  <a:schemeClr val="tx1"/>
                </a:solidFill>
                <a:effectLst/>
                <a:latin typeface="+mn-lt"/>
                <a:ea typeface="+mn-ea"/>
                <a:cs typeface="+mn-cs"/>
              </a:rPr>
              <a:t> модель дополнительными проверками и сделать полноценный </a:t>
            </a:r>
            <a:r>
              <a:rPr lang="en-US" sz="1200" kern="1200" baseline="0" dirty="0" smtClean="0">
                <a:solidFill>
                  <a:schemeClr val="tx1"/>
                </a:solidFill>
                <a:effectLst/>
                <a:latin typeface="+mn-lt"/>
                <a:ea typeface="+mn-ea"/>
                <a:cs typeface="+mn-cs"/>
              </a:rPr>
              <a:t>CI</a:t>
            </a:r>
            <a:r>
              <a:rPr lang="ru-RU" sz="1200" kern="1200" baseline="0" dirty="0" smtClean="0">
                <a:solidFill>
                  <a:schemeClr val="tx1"/>
                </a:solidFill>
                <a:effectLst/>
                <a:latin typeface="+mn-lt"/>
                <a:ea typeface="+mn-ea"/>
                <a:cs typeface="+mn-cs"/>
              </a:rPr>
              <a:t>, </a:t>
            </a:r>
            <a:r>
              <a:rPr lang="ru-RU" sz="1200" kern="1200" baseline="0" dirty="0" err="1" smtClean="0">
                <a:solidFill>
                  <a:schemeClr val="tx1"/>
                </a:solidFill>
                <a:effectLst/>
                <a:latin typeface="+mn-lt"/>
                <a:ea typeface="+mn-ea"/>
                <a:cs typeface="+mn-cs"/>
              </a:rPr>
              <a:t>тоесть</a:t>
            </a:r>
            <a:r>
              <a:rPr lang="ru-RU" sz="1200" kern="1200" baseline="0" dirty="0" smtClean="0">
                <a:solidFill>
                  <a:schemeClr val="tx1"/>
                </a:solidFill>
                <a:effectLst/>
                <a:latin typeface="+mn-lt"/>
                <a:ea typeface="+mn-ea"/>
                <a:cs typeface="+mn-cs"/>
              </a:rPr>
              <a:t> связать все тесты непосредственно с исходными кодами чтобы разработчики получили возможность автоматически отлаживаться на стендах разработки.</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34</a:t>
            </a:fld>
            <a:endParaRPr lang="ru-RU"/>
          </a:p>
        </p:txBody>
      </p:sp>
    </p:spTree>
    <p:extLst>
      <p:ext uri="{BB962C8B-B14F-4D97-AF65-F5344CB8AC3E}">
        <p14:creationId xmlns:p14="http://schemas.microsoft.com/office/powerpoint/2010/main" val="540259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35</a:t>
            </a:fld>
            <a:endParaRPr lang="ru-RU"/>
          </a:p>
        </p:txBody>
      </p:sp>
    </p:spTree>
    <p:extLst>
      <p:ext uri="{BB962C8B-B14F-4D97-AF65-F5344CB8AC3E}">
        <p14:creationId xmlns:p14="http://schemas.microsoft.com/office/powerpoint/2010/main" val="389385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baseline="0" dirty="0" smtClean="0"/>
              <a:t>Но для начала я хотел бы спросить у вас. А взаимодействие с шиной ? А кто проводил тестирование самой шины ? ( если таковые есть - надо пошутить что</a:t>
            </a:r>
            <a:r>
              <a:rPr lang="en-US" baseline="0" dirty="0" smtClean="0"/>
              <a:t>-</a:t>
            </a:r>
            <a:r>
              <a:rPr lang="ru-RU" baseline="0" dirty="0" smtClean="0"/>
              <a:t>ли)</a:t>
            </a:r>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4</a:t>
            </a:fld>
            <a:endParaRPr lang="ru-RU"/>
          </a:p>
        </p:txBody>
      </p:sp>
    </p:spTree>
    <p:extLst>
      <p:ext uri="{BB962C8B-B14F-4D97-AF65-F5344CB8AC3E}">
        <p14:creationId xmlns:p14="http://schemas.microsoft.com/office/powerpoint/2010/main" val="3003688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Сервисная Шина может быть одной из жизненно важных систем для крупного предприятия или компании. Основная ее задача - это обеспечение интеграции между другими системами для стабильного и быстрого обмена сообщениями.   Но почему лучше использовать шину ?  Давайте разберемся</a:t>
                </a:r>
                <a:r>
                  <a:rPr lang="ru-RU" sz="1200" kern="1200" baseline="0" dirty="0" smtClean="0">
                    <a:solidFill>
                      <a:schemeClr val="tx1"/>
                    </a:solidFill>
                    <a:effectLst/>
                    <a:latin typeface="+mn-lt"/>
                    <a:ea typeface="+mn-ea"/>
                    <a:cs typeface="+mn-cs"/>
                  </a:rPr>
                  <a:t>. Для этого нам придется обратится к  топологиям взаимодействия между системами.  На первой диаграмме мы видим известную всем интеграционную модель типа «</a:t>
                </a:r>
                <a:r>
                  <a:rPr lang="en-US" sz="1200" kern="1200" baseline="0" dirty="0" smtClean="0">
                    <a:solidFill>
                      <a:schemeClr val="tx1"/>
                    </a:solidFill>
                    <a:effectLst/>
                    <a:latin typeface="+mn-lt"/>
                    <a:ea typeface="+mn-ea"/>
                    <a:cs typeface="+mn-cs"/>
                  </a:rPr>
                  <a:t>Point-To-point</a:t>
                </a:r>
                <a:r>
                  <a:rPr lang="ru-RU" sz="1200" kern="1200" baseline="0" dirty="0" smtClean="0">
                    <a:solidFill>
                      <a:schemeClr val="tx1"/>
                    </a:solidFill>
                    <a:effectLst/>
                    <a:latin typeface="+mn-lt"/>
                    <a:ea typeface="+mn-ea"/>
                    <a:cs typeface="+mn-cs"/>
                  </a:rPr>
                  <a:t>» или «Точка-К-Точке»,</a:t>
                </a:r>
                <a:r>
                  <a:rPr lang="en-US" sz="1200" kern="1200" baseline="0" dirty="0" smtClean="0">
                    <a:solidFill>
                      <a:schemeClr val="tx1"/>
                    </a:solidFill>
                    <a:effectLst/>
                    <a:latin typeface="+mn-lt"/>
                    <a:ea typeface="+mn-ea"/>
                    <a:cs typeface="+mn-cs"/>
                  </a:rPr>
                  <a:t> </a:t>
                </a:r>
                <a:r>
                  <a:rPr lang="ru-RU" sz="1200" kern="1200" baseline="0" dirty="0" smtClean="0">
                    <a:solidFill>
                      <a:schemeClr val="tx1"/>
                    </a:solidFill>
                    <a:effectLst/>
                    <a:latin typeface="+mn-lt"/>
                    <a:ea typeface="+mn-ea"/>
                    <a:cs typeface="+mn-cs"/>
                  </a:rPr>
                  <a:t> то есть модель, которая подразумевает, что каждая из Информационных систем будет соединятся с каждой иной информационной системой напрямую.  На примере банка, это значит что какая-нибудь  система типа интернет-банк, мобильные приложения или иные системы будет интегрироваться друг с другом, при этом каждая из систем будет отвечать за каждое из соединений. Понятно что «точка-к-точке» может быть не идеальной и не обязательно все системы будут связываться между собой, но в данный момент мы говорим чисто о модели. Такая архитектура </a:t>
                </a:r>
                <a:r>
                  <a:rPr lang="ru-RU" sz="1200" kern="1200" dirty="0" smtClean="0">
                    <a:solidFill>
                      <a:schemeClr val="tx1"/>
                    </a:solidFill>
                    <a:effectLst/>
                    <a:latin typeface="+mn-lt"/>
                    <a:ea typeface="+mn-ea"/>
                    <a:cs typeface="+mn-cs"/>
                  </a:rPr>
                  <a:t>может вызвать рост числа интеграционных адаптеров по формуле </a:t>
                </a:r>
                <a14:m>
                  <m:oMath xmlns:m="http://schemas.openxmlformats.org/officeDocument/2006/math">
                    <m:sSup>
                      <m:sSupPr>
                        <m:ctrlPr>
                          <a:rPr lang="ru-RU" sz="1200" i="1" kern="1200">
                            <a:solidFill>
                              <a:schemeClr val="tx1"/>
                            </a:solidFill>
                            <a:effectLst/>
                            <a:latin typeface="Cambria Math" panose="02040503050406030204" pitchFamily="18" charset="0"/>
                            <a:ea typeface="+mn-ea"/>
                            <a:cs typeface="+mn-cs"/>
                          </a:rPr>
                        </m:ctrlPr>
                      </m:sSupPr>
                      <m:e>
                        <m:r>
                          <m:rPr>
                            <m:sty m:val="p"/>
                          </m:rPr>
                          <a:rPr lang="ru-RU" sz="1200" kern="1200">
                            <a:solidFill>
                              <a:schemeClr val="tx1"/>
                            </a:solidFill>
                            <a:effectLst/>
                            <a:latin typeface="Cambria Math" panose="02040503050406030204" pitchFamily="18" charset="0"/>
                            <a:ea typeface="+mn-ea"/>
                            <a:cs typeface="+mn-cs"/>
                          </a:rPr>
                          <m:t>n</m:t>
                        </m:r>
                      </m:e>
                      <m:sup>
                        <m:r>
                          <a:rPr lang="ru-RU" sz="1200" kern="1200">
                            <a:solidFill>
                              <a:schemeClr val="tx1"/>
                            </a:solidFill>
                            <a:effectLst/>
                            <a:latin typeface="Cambria Math" panose="02040503050406030204" pitchFamily="18" charset="0"/>
                            <a:ea typeface="+mn-ea"/>
                            <a:cs typeface="+mn-cs"/>
                          </a:rPr>
                          <m:t>2</m:t>
                        </m:r>
                      </m:sup>
                    </m:sSup>
                  </m:oMath>
                </a14:m>
                <a:r>
                  <a:rPr lang="ru-RU" sz="1200" kern="1200" dirty="0">
                    <a:solidFill>
                      <a:schemeClr val="tx1"/>
                    </a:solidFill>
                    <a:effectLst/>
                    <a:latin typeface="+mn-lt"/>
                    <a:ea typeface="+mn-ea"/>
                    <a:cs typeface="+mn-cs"/>
                  </a:rPr>
                  <a:t>, где n – число взаимодействующих систем</a:t>
                </a:r>
                <a:r>
                  <a:rPr lang="ru-RU" sz="1200" kern="1200" dirty="0" smtClean="0">
                    <a:solidFill>
                      <a:schemeClr val="tx1"/>
                    </a:solidFill>
                    <a:effectLst/>
                    <a:latin typeface="+mn-lt"/>
                    <a:ea typeface="+mn-ea"/>
                    <a:cs typeface="+mn-cs"/>
                  </a:rPr>
                  <a:t>.,</a:t>
                </a:r>
                <a:r>
                  <a:rPr lang="ru-RU" sz="1200" kern="1200" baseline="0" dirty="0" smtClean="0">
                    <a:solidFill>
                      <a:schemeClr val="tx1"/>
                    </a:solidFill>
                    <a:effectLst/>
                    <a:latin typeface="+mn-lt"/>
                    <a:ea typeface="+mn-ea"/>
                    <a:cs typeface="+mn-cs"/>
                  </a:rPr>
                  <a:t> если брать в расчет возможные петли. На данной картинке видно</a:t>
                </a:r>
                <a:r>
                  <a:rPr lang="en-US" sz="1200" kern="1200" baseline="0" dirty="0" smtClean="0">
                    <a:solidFill>
                      <a:schemeClr val="tx1"/>
                    </a:solidFill>
                    <a:effectLst/>
                    <a:latin typeface="+mn-lt"/>
                    <a:ea typeface="+mn-ea"/>
                    <a:cs typeface="+mn-cs"/>
                  </a:rPr>
                  <a:t>?</a:t>
                </a:r>
                <a:r>
                  <a:rPr lang="ru-RU" sz="1200" kern="1200" baseline="0" dirty="0" smtClean="0">
                    <a:solidFill>
                      <a:schemeClr val="tx1"/>
                    </a:solidFill>
                    <a:effectLst/>
                    <a:latin typeface="+mn-lt"/>
                    <a:ea typeface="+mn-ea"/>
                    <a:cs typeface="+mn-cs"/>
                  </a:rPr>
                  <a:t> что каждой из 6 систем необходимо создать 5 различных взаимодействий и постоянно поддерживать их. То есть 30 взаимодействий на все системы. Согласитесь, это не мало</a:t>
                </a:r>
              </a:p>
            </p:txBody>
          </p:sp>
        </mc:Choice>
        <mc:Fallback xmlns="">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Сервисная Шина может быть одной из жизненно важных систем для крупного предприятия или компании. Основная ее задача - это обеспечение интеграции между другими системами для стабильного и быстрого обмена сообщения.  Как</a:t>
                </a:r>
                <a:r>
                  <a:rPr lang="ru-RU" sz="1200" kern="1200" baseline="0" dirty="0" smtClean="0">
                    <a:solidFill>
                      <a:schemeClr val="tx1"/>
                    </a:solidFill>
                    <a:effectLst/>
                    <a:latin typeface="+mn-lt"/>
                    <a:ea typeface="+mn-ea"/>
                    <a:cs typeface="+mn-cs"/>
                  </a:rPr>
                  <a:t> пример мы можем видеть две модели взаимодействия между различными системами.  На первой диаграмме мы видим известную всем интеграционную модель типа «</a:t>
                </a:r>
                <a:r>
                  <a:rPr lang="en-US" sz="1200" kern="1200" baseline="0" dirty="0" smtClean="0">
                    <a:solidFill>
                      <a:schemeClr val="tx1"/>
                    </a:solidFill>
                    <a:effectLst/>
                    <a:latin typeface="+mn-lt"/>
                    <a:ea typeface="+mn-ea"/>
                    <a:cs typeface="+mn-cs"/>
                  </a:rPr>
                  <a:t>Point-To-</a:t>
                </a:r>
                <a:r>
                  <a:rPr lang="en-US" sz="1200" kern="1200" baseline="0" dirty="0" err="1" smtClean="0">
                    <a:solidFill>
                      <a:schemeClr val="tx1"/>
                    </a:solidFill>
                    <a:effectLst/>
                    <a:latin typeface="+mn-lt"/>
                    <a:ea typeface="+mn-ea"/>
                    <a:cs typeface="+mn-cs"/>
                  </a:rPr>
                  <a:t>pont</a:t>
                </a:r>
                <a:r>
                  <a:rPr lang="ru-RU" sz="1200" kern="1200" baseline="0" dirty="0" smtClean="0">
                    <a:solidFill>
                      <a:schemeClr val="tx1"/>
                    </a:solidFill>
                    <a:effectLst/>
                    <a:latin typeface="+mn-lt"/>
                    <a:ea typeface="+mn-ea"/>
                    <a:cs typeface="+mn-cs"/>
                  </a:rPr>
                  <a:t>» или «Точка-К-Точке»,</a:t>
                </a:r>
                <a:r>
                  <a:rPr lang="en-US" sz="1200" kern="1200" baseline="0" dirty="0" smtClean="0">
                    <a:solidFill>
                      <a:schemeClr val="tx1"/>
                    </a:solidFill>
                    <a:effectLst/>
                    <a:latin typeface="+mn-lt"/>
                    <a:ea typeface="+mn-ea"/>
                    <a:cs typeface="+mn-cs"/>
                  </a:rPr>
                  <a:t> </a:t>
                </a:r>
                <a:r>
                  <a:rPr lang="ru-RU" sz="1200" kern="1200" baseline="0" dirty="0" smtClean="0">
                    <a:solidFill>
                      <a:schemeClr val="tx1"/>
                    </a:solidFill>
                    <a:effectLst/>
                    <a:latin typeface="+mn-lt"/>
                    <a:ea typeface="+mn-ea"/>
                    <a:cs typeface="+mn-cs"/>
                  </a:rPr>
                  <a:t> то есть модель, которая подразумевает, что каждая из Информационных систем будет соединятся с каждой иной информационной системой напрямую.  На примере банка, это значит что какая-нибудь АБС, </a:t>
                </a:r>
                <a:r>
                  <a:rPr lang="en-US" sz="1200" kern="1200" baseline="0" dirty="0" smtClean="0">
                    <a:solidFill>
                      <a:schemeClr val="tx1"/>
                    </a:solidFill>
                    <a:effectLst/>
                    <a:latin typeface="+mn-lt"/>
                    <a:ea typeface="+mn-ea"/>
                    <a:cs typeface="+mn-cs"/>
                  </a:rPr>
                  <a:t>CR</a:t>
                </a:r>
                <a:r>
                  <a:rPr lang="ru-RU" sz="1200" kern="1200" baseline="0" dirty="0" smtClean="0">
                    <a:solidFill>
                      <a:schemeClr val="tx1"/>
                    </a:solidFill>
                    <a:effectLst/>
                    <a:latin typeface="+mn-lt"/>
                    <a:ea typeface="+mn-ea"/>
                    <a:cs typeface="+mn-cs"/>
                  </a:rPr>
                  <a:t>М, депозитная, кредитная или иные системы будет интегрироваться друг с другом, при этом каждая из систем будет отвечать за каждое из соединений. Понятно что «точка-к-точке» может быть не идеальной и не обязательно все системы связывать между собой, но в данный момент мы говорим чисто о модели. Такая архитектуре </a:t>
                </a:r>
                <a:r>
                  <a:rPr lang="ru-RU" sz="1200" kern="1200" dirty="0" smtClean="0">
                    <a:solidFill>
                      <a:schemeClr val="tx1"/>
                    </a:solidFill>
                    <a:effectLst/>
                    <a:latin typeface="+mn-lt"/>
                    <a:ea typeface="+mn-ea"/>
                    <a:cs typeface="+mn-cs"/>
                  </a:rPr>
                  <a:t>может вызвать рост числа интеграционных адаптеров по формуле </a:t>
                </a:r>
                <a:r>
                  <a:rPr lang="ru-RU" sz="1200" i="0" kern="1200">
                    <a:solidFill>
                      <a:schemeClr val="tx1"/>
                    </a:solidFill>
                    <a:effectLst/>
                    <a:latin typeface="+mn-lt"/>
                    <a:ea typeface="+mn-ea"/>
                    <a:cs typeface="+mn-cs"/>
                  </a:rPr>
                  <a:t>n^2</a:t>
                </a:r>
                <a:r>
                  <a:rPr lang="ru-RU" sz="1200" kern="1200" dirty="0">
                    <a:solidFill>
                      <a:schemeClr val="tx1"/>
                    </a:solidFill>
                    <a:effectLst/>
                    <a:latin typeface="+mn-lt"/>
                    <a:ea typeface="+mn-ea"/>
                    <a:cs typeface="+mn-cs"/>
                  </a:rPr>
                  <a:t>, где n – число взаимодействующих систем</a:t>
                </a:r>
                <a:r>
                  <a:rPr lang="ru-RU" sz="1200" kern="1200" dirty="0" smtClean="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p:txBody>
          </p:sp>
        </mc:Fallback>
      </mc:AlternateContent>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5</a:t>
            </a:fld>
            <a:endParaRPr lang="ru-RU"/>
          </a:p>
        </p:txBody>
      </p:sp>
    </p:spTree>
    <p:extLst>
      <p:ext uri="{BB962C8B-B14F-4D97-AF65-F5344CB8AC3E}">
        <p14:creationId xmlns:p14="http://schemas.microsoft.com/office/powerpoint/2010/main" val="232850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baseline="0" dirty="0" smtClean="0">
                    <a:solidFill>
                      <a:schemeClr val="tx1"/>
                    </a:solidFill>
                    <a:effectLst/>
                    <a:latin typeface="+mn-lt"/>
                    <a:ea typeface="+mn-ea"/>
                    <a:cs typeface="+mn-cs"/>
                  </a:rPr>
                  <a:t>По этому умные люди давным-давно придумал такую вещь как Магистраль ( в рамках компьютерной сети её так же называют шиной, но будем придерживаться названия магистраль чтобы не путаться).  Каждая из систем подключается к общему каналу, ограничивая тем самым  общее количество подключений до </a:t>
                </a:r>
                <a:r>
                  <a:rPr lang="en-US" sz="1200" kern="1200" baseline="0" dirty="0" smtClean="0">
                    <a:solidFill>
                      <a:schemeClr val="tx1"/>
                    </a:solidFill>
                    <a:effectLst/>
                    <a:latin typeface="+mn-lt"/>
                    <a:ea typeface="+mn-ea"/>
                    <a:cs typeface="+mn-cs"/>
                  </a:rPr>
                  <a:t>N</a:t>
                </a:r>
                <a:r>
                  <a:rPr lang="ru-RU" sz="1200" kern="1200" baseline="0" dirty="0" smtClean="0">
                    <a:solidFill>
                      <a:schemeClr val="tx1"/>
                    </a:solidFill>
                    <a:effectLst/>
                    <a:latin typeface="+mn-lt"/>
                    <a:ea typeface="+mn-ea"/>
                    <a:cs typeface="+mn-cs"/>
                  </a:rPr>
                  <a:t>, в данном случае всего 6. Однако чтобы системы могли разобраться какое сообщение кому было адресовано, необходимо вводить определенные правила и протоколы. К сожалению в нашем нынешнем мире не все системы готовы работать по одному и тому же протоколу в силу ряда причин. Кроме того при данной модели страдает безопасность – достаточно подключиться где-нибудь к каналу и </a:t>
                </a:r>
                <a:r>
                  <a:rPr lang="ru-RU" sz="1200" kern="1200" baseline="0" dirty="0" err="1" smtClean="0">
                    <a:solidFill>
                      <a:schemeClr val="tx1"/>
                    </a:solidFill>
                    <a:effectLst/>
                    <a:latin typeface="+mn-lt"/>
                    <a:ea typeface="+mn-ea"/>
                    <a:cs typeface="+mn-cs"/>
                  </a:rPr>
                  <a:t>сниферить</a:t>
                </a:r>
                <a:r>
                  <a:rPr lang="ru-RU" sz="1200" kern="1200" baseline="0" dirty="0" smtClean="0">
                    <a:solidFill>
                      <a:schemeClr val="tx1"/>
                    </a:solidFill>
                    <a:effectLst/>
                    <a:latin typeface="+mn-lt"/>
                    <a:ea typeface="+mn-ea"/>
                    <a:cs typeface="+mn-cs"/>
                  </a:rPr>
                  <a:t> трафик сообщений – и </a:t>
                </a:r>
                <a:r>
                  <a:rPr lang="ru-RU" sz="1200" kern="1200" baseline="0" dirty="0" err="1" smtClean="0">
                    <a:solidFill>
                      <a:schemeClr val="tx1"/>
                    </a:solidFill>
                    <a:effectLst/>
                    <a:latin typeface="+mn-lt"/>
                    <a:ea typeface="+mn-ea"/>
                    <a:cs typeface="+mn-cs"/>
                  </a:rPr>
                  <a:t>вуаля</a:t>
                </a:r>
                <a:r>
                  <a:rPr lang="ru-RU" sz="1200" kern="1200" baseline="0" dirty="0" smtClean="0">
                    <a:solidFill>
                      <a:schemeClr val="tx1"/>
                    </a:solidFill>
                    <a:effectLst/>
                    <a:latin typeface="+mn-lt"/>
                    <a:ea typeface="+mn-ea"/>
                    <a:cs typeface="+mn-cs"/>
                  </a:rPr>
                  <a:t> – жизненно важная информация уже получена злоумышленниками. Однако есть еще третья топология</a:t>
                </a:r>
              </a:p>
            </p:txBody>
          </p:sp>
        </mc:Choice>
        <mc:Fallback xmlns="">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Сервисная Шина может быть одной из жизненно важных систем для крупного предприятия или компании. Основная ее задача - это обеспечение интеграции между другими системами для стабильного и быстрого обмена сообщения.  Как</a:t>
                </a:r>
                <a:r>
                  <a:rPr lang="ru-RU" sz="1200" kern="1200" baseline="0" dirty="0" smtClean="0">
                    <a:solidFill>
                      <a:schemeClr val="tx1"/>
                    </a:solidFill>
                    <a:effectLst/>
                    <a:latin typeface="+mn-lt"/>
                    <a:ea typeface="+mn-ea"/>
                    <a:cs typeface="+mn-cs"/>
                  </a:rPr>
                  <a:t> пример мы можем видеть две модели взаимодействия между различными системами.  На первой диаграмме мы видим известную всем интеграционную модель типа «</a:t>
                </a:r>
                <a:r>
                  <a:rPr lang="en-US" sz="1200" kern="1200" baseline="0" dirty="0" smtClean="0">
                    <a:solidFill>
                      <a:schemeClr val="tx1"/>
                    </a:solidFill>
                    <a:effectLst/>
                    <a:latin typeface="+mn-lt"/>
                    <a:ea typeface="+mn-ea"/>
                    <a:cs typeface="+mn-cs"/>
                  </a:rPr>
                  <a:t>Point-To-</a:t>
                </a:r>
                <a:r>
                  <a:rPr lang="en-US" sz="1200" kern="1200" baseline="0" dirty="0" err="1" smtClean="0">
                    <a:solidFill>
                      <a:schemeClr val="tx1"/>
                    </a:solidFill>
                    <a:effectLst/>
                    <a:latin typeface="+mn-lt"/>
                    <a:ea typeface="+mn-ea"/>
                    <a:cs typeface="+mn-cs"/>
                  </a:rPr>
                  <a:t>pont</a:t>
                </a:r>
                <a:r>
                  <a:rPr lang="ru-RU" sz="1200" kern="1200" baseline="0" dirty="0" smtClean="0">
                    <a:solidFill>
                      <a:schemeClr val="tx1"/>
                    </a:solidFill>
                    <a:effectLst/>
                    <a:latin typeface="+mn-lt"/>
                    <a:ea typeface="+mn-ea"/>
                    <a:cs typeface="+mn-cs"/>
                  </a:rPr>
                  <a:t>» или «Точка-К-Точке»,</a:t>
                </a:r>
                <a:r>
                  <a:rPr lang="en-US" sz="1200" kern="1200" baseline="0" dirty="0" smtClean="0">
                    <a:solidFill>
                      <a:schemeClr val="tx1"/>
                    </a:solidFill>
                    <a:effectLst/>
                    <a:latin typeface="+mn-lt"/>
                    <a:ea typeface="+mn-ea"/>
                    <a:cs typeface="+mn-cs"/>
                  </a:rPr>
                  <a:t> </a:t>
                </a:r>
                <a:r>
                  <a:rPr lang="ru-RU" sz="1200" kern="1200" baseline="0" dirty="0" smtClean="0">
                    <a:solidFill>
                      <a:schemeClr val="tx1"/>
                    </a:solidFill>
                    <a:effectLst/>
                    <a:latin typeface="+mn-lt"/>
                    <a:ea typeface="+mn-ea"/>
                    <a:cs typeface="+mn-cs"/>
                  </a:rPr>
                  <a:t> то есть модель, которая подразумевает, что каждая из Информационных систем будет соединятся с каждой иной информационной системой напрямую.  На примере банка, это значит что какая-нибудь АБС, </a:t>
                </a:r>
                <a:r>
                  <a:rPr lang="en-US" sz="1200" kern="1200" baseline="0" dirty="0" smtClean="0">
                    <a:solidFill>
                      <a:schemeClr val="tx1"/>
                    </a:solidFill>
                    <a:effectLst/>
                    <a:latin typeface="+mn-lt"/>
                    <a:ea typeface="+mn-ea"/>
                    <a:cs typeface="+mn-cs"/>
                  </a:rPr>
                  <a:t>CR</a:t>
                </a:r>
                <a:r>
                  <a:rPr lang="ru-RU" sz="1200" kern="1200" baseline="0" dirty="0" smtClean="0">
                    <a:solidFill>
                      <a:schemeClr val="tx1"/>
                    </a:solidFill>
                    <a:effectLst/>
                    <a:latin typeface="+mn-lt"/>
                    <a:ea typeface="+mn-ea"/>
                    <a:cs typeface="+mn-cs"/>
                  </a:rPr>
                  <a:t>М, депозитная, кредитная или иные системы будет интегрироваться друг с другом, при этом каждая из систем будет отвечать за каждое из соединений. Понятно что «точка-к-точке» может быть не идеальной и не обязательно все системы связывать между собой, но в данный момент мы говорим чисто о модели. Такая архитектуре </a:t>
                </a:r>
                <a:r>
                  <a:rPr lang="ru-RU" sz="1200" kern="1200" dirty="0" smtClean="0">
                    <a:solidFill>
                      <a:schemeClr val="tx1"/>
                    </a:solidFill>
                    <a:effectLst/>
                    <a:latin typeface="+mn-lt"/>
                    <a:ea typeface="+mn-ea"/>
                    <a:cs typeface="+mn-cs"/>
                  </a:rPr>
                  <a:t>может вызвать рост числа интеграционных адаптеров по формуле </a:t>
                </a:r>
                <a:r>
                  <a:rPr lang="ru-RU" sz="1200" i="0" kern="1200">
                    <a:solidFill>
                      <a:schemeClr val="tx1"/>
                    </a:solidFill>
                    <a:effectLst/>
                    <a:latin typeface="+mn-lt"/>
                    <a:ea typeface="+mn-ea"/>
                    <a:cs typeface="+mn-cs"/>
                  </a:rPr>
                  <a:t>n^2</a:t>
                </a:r>
                <a:r>
                  <a:rPr lang="ru-RU" sz="1200" kern="1200" dirty="0">
                    <a:solidFill>
                      <a:schemeClr val="tx1"/>
                    </a:solidFill>
                    <a:effectLst/>
                    <a:latin typeface="+mn-lt"/>
                    <a:ea typeface="+mn-ea"/>
                    <a:cs typeface="+mn-cs"/>
                  </a:rPr>
                  <a:t>, где n – число взаимодействующих систем</a:t>
                </a:r>
                <a:r>
                  <a:rPr lang="ru-RU" sz="1200" kern="1200" dirty="0" smtClean="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p:txBody>
          </p:sp>
        </mc:Fallback>
      </mc:AlternateContent>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6</a:t>
            </a:fld>
            <a:endParaRPr lang="ru-RU"/>
          </a:p>
        </p:txBody>
      </p:sp>
    </p:spTree>
    <p:extLst>
      <p:ext uri="{BB962C8B-B14F-4D97-AF65-F5344CB8AC3E}">
        <p14:creationId xmlns:p14="http://schemas.microsoft.com/office/powerpoint/2010/main" val="210082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Топология </a:t>
            </a:r>
            <a:r>
              <a:rPr lang="ru-RU" baseline="0" dirty="0" smtClean="0"/>
              <a:t>«Звезда». В рамках неё предполагается, что каждая из ИС будет соединятся с каким-центральным «</a:t>
            </a:r>
            <a:r>
              <a:rPr lang="ru-RU" baseline="0" dirty="0" err="1" smtClean="0"/>
              <a:t>Хабом</a:t>
            </a:r>
            <a:r>
              <a:rPr lang="ru-RU" baseline="0" dirty="0" smtClean="0"/>
              <a:t>». Этот </a:t>
            </a:r>
            <a:r>
              <a:rPr lang="ru-RU" baseline="0" dirty="0" err="1" smtClean="0"/>
              <a:t>хаб</a:t>
            </a:r>
            <a:r>
              <a:rPr lang="ru-RU" baseline="0" dirty="0" smtClean="0"/>
              <a:t> должен иметь специализированное </a:t>
            </a:r>
            <a:r>
              <a:rPr lang="ru-RU" baseline="0" dirty="0" err="1" smtClean="0"/>
              <a:t>програмное</a:t>
            </a:r>
            <a:r>
              <a:rPr lang="ru-RU" baseline="0" dirty="0" smtClean="0"/>
              <a:t> обеспечение для работы в качестве промежуточного слоя. Именно данное программное обеспечение берет на себя задачу маршрутизации сообщений. Так же, благодаря  трансформации, о чем я расскажу позднее, решается проблема общения различных систем. И конечно же существует множество способов обеспечения безопасности передачи сообщений. Соответственно грубо говоря это и есть « Сервисная Шина».</a:t>
            </a:r>
            <a:r>
              <a:rPr lang="en-US" baseline="0" dirty="0" smtClean="0"/>
              <a:t> </a:t>
            </a:r>
            <a:r>
              <a:rPr lang="ru-RU" sz="1200" kern="1200" dirty="0" smtClean="0">
                <a:solidFill>
                  <a:schemeClr val="tx1"/>
                </a:solidFill>
                <a:effectLst/>
                <a:latin typeface="+mn-lt"/>
                <a:ea typeface="+mn-ea"/>
                <a:cs typeface="+mn-cs"/>
              </a:rPr>
              <a:t>Использование Шины позволяет сохранить линейную зависимость</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соединений:,</a:t>
            </a:r>
            <a:r>
              <a:rPr lang="ru-RU" sz="1200" kern="1200" baseline="0" dirty="0" smtClean="0">
                <a:solidFill>
                  <a:schemeClr val="tx1"/>
                </a:solidFill>
                <a:effectLst/>
                <a:latin typeface="+mn-lt"/>
                <a:ea typeface="+mn-ea"/>
                <a:cs typeface="+mn-cs"/>
              </a:rPr>
              <a:t> которую можно посчитать по формуле -</a:t>
            </a:r>
            <a:r>
              <a:rPr lang="ru-RU" sz="1200" kern="1200" dirty="0" smtClean="0">
                <a:solidFill>
                  <a:schemeClr val="tx1"/>
                </a:solidFill>
                <a:effectLst/>
                <a:latin typeface="+mn-lt"/>
                <a:ea typeface="+mn-ea"/>
                <a:cs typeface="+mn-cs"/>
              </a:rPr>
              <a:t>2*n, где n – число взаимодействующих систем.</a:t>
            </a:r>
            <a:r>
              <a:rPr lang="ru-RU" sz="1200" kern="1200" baseline="0" dirty="0" smtClean="0">
                <a:solidFill>
                  <a:schemeClr val="tx1"/>
                </a:solidFill>
                <a:effectLst/>
                <a:latin typeface="+mn-lt"/>
                <a:ea typeface="+mn-ea"/>
                <a:cs typeface="+mn-cs"/>
              </a:rPr>
              <a:t>  На данном примере мы видим что для 6 систем, это число равно 12., что намного меньше 30. Данная архитектура  позволяет в случае проблем легко найти и детектировать источник, упорядочить все интеграционные потоки ( при этом сохранив достаточно большую гибкость) и конечно же обеспечить высокую производительность. </a:t>
            </a:r>
            <a:r>
              <a:rPr lang="ru-RU" sz="1200" u="sng" kern="1200" baseline="0" dirty="0" smtClean="0">
                <a:solidFill>
                  <a:schemeClr val="tx1"/>
                </a:solidFill>
                <a:effectLst/>
                <a:latin typeface="+mn-lt"/>
                <a:ea typeface="+mn-ea"/>
                <a:cs typeface="+mn-cs"/>
              </a:rPr>
              <a:t> Акцентировать внимание на тестировании архитектуры типа Звезда.</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baseline="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7</a:t>
            </a:fld>
            <a:endParaRPr lang="ru-RU"/>
          </a:p>
        </p:txBody>
      </p:sp>
    </p:spTree>
    <p:extLst>
      <p:ext uri="{BB962C8B-B14F-4D97-AF65-F5344CB8AC3E}">
        <p14:creationId xmlns:p14="http://schemas.microsoft.com/office/powerpoint/2010/main" val="170509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Однако, давая выигрыш в числе взаимодействий, архитектура «звезда» налагает на Шину особые</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требования: обеспечить высокую надежность, устойчивость и производительность.</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В противном случае, Шина становится единой точкой отказа, слабым звеном,  и возможным звеном ограничения производительности во всей инфраструктуре организации.  То</a:t>
            </a:r>
            <a:r>
              <a:rPr lang="ru-RU" sz="1200" kern="1200" baseline="0" dirty="0" smtClean="0">
                <a:solidFill>
                  <a:schemeClr val="tx1"/>
                </a:solidFill>
                <a:effectLst/>
                <a:latin typeface="+mn-lt"/>
                <a:ea typeface="+mn-ea"/>
                <a:cs typeface="+mn-cs"/>
              </a:rPr>
              <a:t> есть если шина выйдет из строя – интеграция между системами остановится, а это значит что нельзя будет ни снять денег, ни посмотреть состояние счета…. Ни че </a:t>
            </a:r>
            <a:r>
              <a:rPr lang="ru-RU" sz="1200" kern="1200" baseline="0" dirty="0" err="1" smtClean="0">
                <a:solidFill>
                  <a:schemeClr val="tx1"/>
                </a:solidFill>
                <a:effectLst/>
                <a:latin typeface="+mn-lt"/>
                <a:ea typeface="+mn-ea"/>
                <a:cs typeface="+mn-cs"/>
              </a:rPr>
              <a:t>го</a:t>
            </a:r>
            <a:r>
              <a:rPr lang="ru-RU" sz="1200" kern="1200" baseline="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Поэтому так важно обеспечить качественное тестирование процессов на Сервисной Шине.</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8</a:t>
            </a:fld>
            <a:endParaRPr lang="ru-RU"/>
          </a:p>
        </p:txBody>
      </p:sp>
    </p:spTree>
    <p:extLst>
      <p:ext uri="{BB962C8B-B14F-4D97-AF65-F5344CB8AC3E}">
        <p14:creationId xmlns:p14="http://schemas.microsoft.com/office/powerpoint/2010/main" val="180330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Современные</a:t>
            </a:r>
            <a:r>
              <a:rPr lang="ru-RU" sz="1200" kern="1200" baseline="0" dirty="0" smtClean="0">
                <a:solidFill>
                  <a:schemeClr val="tx1"/>
                </a:solidFill>
                <a:effectLst/>
                <a:latin typeface="+mn-lt"/>
                <a:ea typeface="+mn-ea"/>
                <a:cs typeface="+mn-cs"/>
              </a:rPr>
              <a:t> сервисные шины обладают рядом возможностей. Статическая и алгоритмическая маршрутизация – то есть возможность задавать маршрут следования сообщения по жестким или вычисляемым правилам. Преобразование данных – возможность изменять данные по мере следования по маршрутам. Для различных информационных систем могут использоваться так же различные протоколы ( например </a:t>
            </a:r>
            <a:r>
              <a:rPr lang="en-US" sz="1200" kern="1200" baseline="0" dirty="0" smtClean="0">
                <a:solidFill>
                  <a:schemeClr val="tx1"/>
                </a:solidFill>
                <a:effectLst/>
                <a:latin typeface="+mn-lt"/>
                <a:ea typeface="+mn-ea"/>
                <a:cs typeface="+mn-cs"/>
              </a:rPr>
              <a:t>SOAP</a:t>
            </a:r>
            <a:r>
              <a:rPr lang="ru-RU"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JSON </a:t>
            </a:r>
            <a:r>
              <a:rPr lang="ru-RU" sz="1200" kern="1200" baseline="0" dirty="0" smtClean="0">
                <a:solidFill>
                  <a:schemeClr val="tx1"/>
                </a:solidFill>
                <a:effectLst/>
                <a:latin typeface="+mn-lt"/>
                <a:ea typeface="+mn-ea"/>
                <a:cs typeface="+mn-cs"/>
              </a:rPr>
              <a:t>или </a:t>
            </a:r>
            <a:r>
              <a:rPr lang="en-US" sz="1200" kern="1200" baseline="0" dirty="0" smtClean="0">
                <a:solidFill>
                  <a:schemeClr val="tx1"/>
                </a:solidFill>
                <a:effectLst/>
                <a:latin typeface="+mn-lt"/>
                <a:ea typeface="+mn-ea"/>
                <a:cs typeface="+mn-cs"/>
              </a:rPr>
              <a:t>JDBC)</a:t>
            </a:r>
          </a:p>
          <a:p>
            <a:r>
              <a:rPr lang="ru-RU" sz="1200" kern="1200" baseline="0" dirty="0" smtClean="0">
                <a:solidFill>
                  <a:schemeClr val="tx1"/>
                </a:solidFill>
                <a:effectLst/>
                <a:latin typeface="+mn-lt"/>
                <a:ea typeface="+mn-ea"/>
                <a:cs typeface="+mn-cs"/>
              </a:rPr>
              <a:t>Оркестровка и хореография служб – возможность гибкого управления всеми процессами.</a:t>
            </a:r>
          </a:p>
          <a:p>
            <a:r>
              <a:rPr lang="ru-RU" sz="1200" kern="1200" baseline="0" dirty="0" smtClean="0">
                <a:solidFill>
                  <a:schemeClr val="tx1"/>
                </a:solidFill>
                <a:effectLst/>
                <a:latin typeface="+mn-lt"/>
                <a:ea typeface="+mn-ea"/>
                <a:cs typeface="+mn-cs"/>
              </a:rPr>
              <a:t>Поддержка синхронного и </a:t>
            </a:r>
            <a:r>
              <a:rPr lang="ru-RU" sz="1200" kern="1200" baseline="0" dirty="0" err="1" smtClean="0">
                <a:solidFill>
                  <a:schemeClr val="tx1"/>
                </a:solidFill>
                <a:effectLst/>
                <a:latin typeface="+mn-lt"/>
                <a:ea typeface="+mn-ea"/>
                <a:cs typeface="+mn-cs"/>
              </a:rPr>
              <a:t>ассинхроного</a:t>
            </a:r>
            <a:r>
              <a:rPr lang="ru-RU" sz="1200" kern="1200" baseline="0" dirty="0" smtClean="0">
                <a:solidFill>
                  <a:schemeClr val="tx1"/>
                </a:solidFill>
                <a:effectLst/>
                <a:latin typeface="+mn-lt"/>
                <a:ea typeface="+mn-ea"/>
                <a:cs typeface="+mn-cs"/>
              </a:rPr>
              <a:t> взаимодействия, о чем я расскажу чуть позже,  а так же аудит и механизмы контроля.</a:t>
            </a:r>
          </a:p>
          <a:p>
            <a:r>
              <a:rPr lang="ru-RU" sz="1200" kern="1200" baseline="0" dirty="0" smtClean="0">
                <a:solidFill>
                  <a:schemeClr val="tx1"/>
                </a:solidFill>
                <a:effectLst/>
                <a:latin typeface="+mn-lt"/>
                <a:ea typeface="+mn-ea"/>
                <a:cs typeface="+mn-cs"/>
              </a:rPr>
              <a:t>Говоря о безопасности, шина имеет возможность защищать передачу сообщений как на транспортном, так и на прикладном уровне, а так же гарантировать доставку сообщений.</a:t>
            </a:r>
          </a:p>
        </p:txBody>
      </p:sp>
      <p:sp>
        <p:nvSpPr>
          <p:cNvPr id="4" name="Номер слайда 3"/>
          <p:cNvSpPr>
            <a:spLocks noGrp="1"/>
          </p:cNvSpPr>
          <p:nvPr>
            <p:ph type="sldNum" sz="quarter" idx="10"/>
          </p:nvPr>
        </p:nvSpPr>
        <p:spPr/>
        <p:txBody>
          <a:bodyPr/>
          <a:lstStyle/>
          <a:p>
            <a:pPr>
              <a:defRPr/>
            </a:pPr>
            <a:fld id="{99DEDEF0-64AD-4998-9B3A-53BD697CCADF}" type="slidenum">
              <a:rPr lang="ru-RU" smtClean="0"/>
              <a:pPr>
                <a:defRPr/>
              </a:pPr>
              <a:t>9</a:t>
            </a:fld>
            <a:endParaRPr lang="ru-RU"/>
          </a:p>
        </p:txBody>
      </p:sp>
    </p:spTree>
    <p:extLst>
      <p:ext uri="{BB962C8B-B14F-4D97-AF65-F5344CB8AC3E}">
        <p14:creationId xmlns:p14="http://schemas.microsoft.com/office/powerpoint/2010/main" val="164988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59179"/>
            <a:ext cx="7772400" cy="1170072"/>
          </a:xfrm>
        </p:spPr>
        <p:txBody>
          <a:bodyPr/>
          <a:lstStyle/>
          <a:p>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title</a:t>
            </a:r>
            <a:r>
              <a:rPr lang="ru-RU" dirty="0" smtClean="0"/>
              <a:t> </a:t>
            </a:r>
            <a:r>
              <a:rPr lang="ru-RU" dirty="0" err="1" smtClean="0"/>
              <a:t>style</a:t>
            </a:r>
            <a:endParaRPr lang="en-US" dirty="0"/>
          </a:p>
        </p:txBody>
      </p:sp>
      <p:sp>
        <p:nvSpPr>
          <p:cNvPr id="3" name="Subtitle 2"/>
          <p:cNvSpPr>
            <a:spLocks noGrp="1"/>
          </p:cNvSpPr>
          <p:nvPr>
            <p:ph type="subTitle" idx="1"/>
          </p:nvPr>
        </p:nvSpPr>
        <p:spPr>
          <a:xfrm>
            <a:off x="1371600" y="5582653"/>
            <a:ext cx="6400800" cy="673768"/>
          </a:xfrm>
        </p:spPr>
        <p:txBody>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subtitle</a:t>
            </a:r>
            <a:r>
              <a:rPr lang="ru-RU" dirty="0" smtClean="0"/>
              <a:t> </a:t>
            </a:r>
            <a:r>
              <a:rPr lang="ru-RU" dirty="0" err="1" smtClean="0"/>
              <a:t>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31964" y="274638"/>
            <a:ext cx="69548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Click to edit Master title style</a:t>
            </a:r>
            <a:endParaRPr lang="en-US" smtClean="0"/>
          </a:p>
        </p:txBody>
      </p:sp>
      <p:sp>
        <p:nvSpPr>
          <p:cNvPr id="2051"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0" fontAlgn="base" hangingPunct="0">
        <a:spcBef>
          <a:spcPct val="0"/>
        </a:spcBef>
        <a:spcAft>
          <a:spcPct val="0"/>
        </a:spcAft>
        <a:defRPr sz="3600" kern="1200">
          <a:solidFill>
            <a:schemeClr val="tx1"/>
          </a:solidFill>
          <a:latin typeface="+mj-lt"/>
          <a:ea typeface="+mj-ea"/>
          <a:cs typeface="+mj-cs"/>
        </a:defRPr>
      </a:lvl1pPr>
      <a:lvl2pPr algn="ctr" defTabSz="457200" rtl="0" eaLnBrk="0" fontAlgn="base" hangingPunct="0">
        <a:spcBef>
          <a:spcPct val="0"/>
        </a:spcBef>
        <a:spcAft>
          <a:spcPct val="0"/>
        </a:spcAft>
        <a:defRPr sz="3600">
          <a:solidFill>
            <a:schemeClr val="tx1"/>
          </a:solidFill>
          <a:latin typeface="Verdana" pitchFamily="67" charset="0"/>
          <a:ea typeface="Verdana" pitchFamily="67" charset="0"/>
          <a:cs typeface="Verdana" pitchFamily="67" charset="0"/>
        </a:defRPr>
      </a:lvl2pPr>
      <a:lvl3pPr algn="ctr" defTabSz="457200" rtl="0" eaLnBrk="0" fontAlgn="base" hangingPunct="0">
        <a:spcBef>
          <a:spcPct val="0"/>
        </a:spcBef>
        <a:spcAft>
          <a:spcPct val="0"/>
        </a:spcAft>
        <a:defRPr sz="3600">
          <a:solidFill>
            <a:schemeClr val="tx1"/>
          </a:solidFill>
          <a:latin typeface="Verdana" pitchFamily="67" charset="0"/>
          <a:ea typeface="Verdana" pitchFamily="67" charset="0"/>
          <a:cs typeface="Verdana" pitchFamily="67" charset="0"/>
        </a:defRPr>
      </a:lvl3pPr>
      <a:lvl4pPr algn="ctr" defTabSz="457200" rtl="0" eaLnBrk="0" fontAlgn="base" hangingPunct="0">
        <a:spcBef>
          <a:spcPct val="0"/>
        </a:spcBef>
        <a:spcAft>
          <a:spcPct val="0"/>
        </a:spcAft>
        <a:defRPr sz="3600">
          <a:solidFill>
            <a:schemeClr val="tx1"/>
          </a:solidFill>
          <a:latin typeface="Verdana" pitchFamily="67" charset="0"/>
          <a:ea typeface="Verdana" pitchFamily="67" charset="0"/>
          <a:cs typeface="Verdana" pitchFamily="67" charset="0"/>
        </a:defRPr>
      </a:lvl4pPr>
      <a:lvl5pPr algn="ctr" defTabSz="457200" rtl="0" eaLnBrk="0" fontAlgn="base" hangingPunct="0">
        <a:spcBef>
          <a:spcPct val="0"/>
        </a:spcBef>
        <a:spcAft>
          <a:spcPct val="0"/>
        </a:spcAft>
        <a:defRPr sz="3600">
          <a:solidFill>
            <a:schemeClr val="tx1"/>
          </a:solidFill>
          <a:latin typeface="Verdana" pitchFamily="67" charset="0"/>
          <a:ea typeface="Verdana" pitchFamily="67" charset="0"/>
          <a:cs typeface="Verdana" pitchFamily="67" charset="0"/>
        </a:defRPr>
      </a:lvl5pPr>
      <a:lvl6pPr marL="457200" algn="ctr" defTabSz="457200" rtl="0" fontAlgn="base">
        <a:spcBef>
          <a:spcPct val="0"/>
        </a:spcBef>
        <a:spcAft>
          <a:spcPct val="0"/>
        </a:spcAft>
        <a:defRPr sz="4400">
          <a:solidFill>
            <a:schemeClr val="tx1"/>
          </a:solidFill>
          <a:latin typeface="Calibri" pitchFamily="67" charset="0"/>
          <a:ea typeface="ＭＳ Ｐゴシック" pitchFamily="67" charset="-128"/>
        </a:defRPr>
      </a:lvl6pPr>
      <a:lvl7pPr marL="914400" algn="ctr" defTabSz="457200" rtl="0" fontAlgn="base">
        <a:spcBef>
          <a:spcPct val="0"/>
        </a:spcBef>
        <a:spcAft>
          <a:spcPct val="0"/>
        </a:spcAft>
        <a:defRPr sz="4400">
          <a:solidFill>
            <a:schemeClr val="tx1"/>
          </a:solidFill>
          <a:latin typeface="Calibri" pitchFamily="67" charset="0"/>
          <a:ea typeface="ＭＳ Ｐゴシック" pitchFamily="67" charset="-128"/>
        </a:defRPr>
      </a:lvl7pPr>
      <a:lvl8pPr marL="1371600" algn="ctr" defTabSz="457200" rtl="0" fontAlgn="base">
        <a:spcBef>
          <a:spcPct val="0"/>
        </a:spcBef>
        <a:spcAft>
          <a:spcPct val="0"/>
        </a:spcAft>
        <a:defRPr sz="4400">
          <a:solidFill>
            <a:schemeClr val="tx1"/>
          </a:solidFill>
          <a:latin typeface="Calibri" pitchFamily="67" charset="0"/>
          <a:ea typeface="ＭＳ Ｐゴシック" pitchFamily="67" charset="-128"/>
        </a:defRPr>
      </a:lvl8pPr>
      <a:lvl9pPr marL="1828800" algn="ctr" defTabSz="457200" rtl="0" fontAlgn="base">
        <a:spcBef>
          <a:spcPct val="0"/>
        </a:spcBef>
        <a:spcAft>
          <a:spcPct val="0"/>
        </a:spcAft>
        <a:defRPr sz="4400">
          <a:solidFill>
            <a:schemeClr val="tx1"/>
          </a:solidFill>
          <a:latin typeface="Calibri" pitchFamily="67" charset="0"/>
          <a:ea typeface="ＭＳ Ｐゴシック" pitchFamily="67" charset="-128"/>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j-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2800" dirty="0"/>
              <a:t>Внедрение автоматизированного тестирования на Сервисной шине</a:t>
            </a:r>
          </a:p>
        </p:txBody>
      </p:sp>
      <p:sp>
        <p:nvSpPr>
          <p:cNvPr id="3" name="Подзаголовок 2"/>
          <p:cNvSpPr>
            <a:spLocks noGrp="1"/>
          </p:cNvSpPr>
          <p:nvPr>
            <p:ph type="subTitle" idx="1"/>
          </p:nvPr>
        </p:nvSpPr>
        <p:spPr/>
        <p:txBody>
          <a:bodyPr/>
          <a:lstStyle/>
          <a:p>
            <a:r>
              <a:rPr lang="ru-RU" dirty="0" smtClean="0"/>
              <a:t>Иванов Никита, </a:t>
            </a:r>
            <a:r>
              <a:rPr lang="ru-RU" dirty="0"/>
              <a:t>АКБ «</a:t>
            </a:r>
            <a:r>
              <a:rPr lang="ru-RU" dirty="0" err="1"/>
              <a:t>РосЕвроБанк</a:t>
            </a:r>
            <a:r>
              <a:rPr lang="ru-RU" dirty="0"/>
              <a:t>» (АО)</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9457" y="746760"/>
            <a:ext cx="3325091" cy="19507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marL="0" indent="0" algn="r">
              <a:buNone/>
            </a:pPr>
            <a:r>
              <a:rPr lang="en-US" dirty="0" smtClean="0"/>
              <a:t>C</a:t>
            </a:r>
            <a:r>
              <a:rPr lang="ru-RU" dirty="0" err="1" smtClean="0"/>
              <a:t>ервисно</a:t>
            </a:r>
            <a:r>
              <a:rPr lang="ru-RU" dirty="0" smtClean="0"/>
              <a:t>-ориентированная архитектура</a:t>
            </a:r>
            <a:endParaRPr lang="ru-RU" dirty="0"/>
          </a:p>
        </p:txBody>
      </p:sp>
      <p:sp>
        <p:nvSpPr>
          <p:cNvPr id="88067" name="Rectangle 3"/>
          <p:cNvSpPr>
            <a:spLocks noGrp="1"/>
          </p:cNvSpPr>
          <p:nvPr>
            <p:ph type="body" idx="4294967295"/>
          </p:nvPr>
        </p:nvSpPr>
        <p:spPr>
          <a:xfrm>
            <a:off x="0" y="1417640"/>
            <a:ext cx="9144000" cy="4708525"/>
          </a:xfrm>
        </p:spPr>
        <p:txBody>
          <a:bodyPr/>
          <a:lstStyle/>
          <a:p>
            <a:pPr marL="457200" lvl="1" indent="0">
              <a:buNone/>
            </a:pPr>
            <a:r>
              <a:rPr lang="ru-RU" sz="2400" dirty="0" smtClean="0"/>
              <a:t>Подход к модульной разработке ПО, основанный на использовании распределенных заменяемых компонентах, оснащенных стандартными интерфейсами для взаимодействия по стандартным протоколам</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163357"/>
            <a:ext cx="4572000" cy="2962808"/>
          </a:xfrm>
          <a:prstGeom prst="rect">
            <a:avLst/>
          </a:prstGeom>
        </p:spPr>
      </p:pic>
    </p:spTree>
    <p:extLst>
      <p:ext uri="{BB962C8B-B14F-4D97-AF65-F5344CB8AC3E}">
        <p14:creationId xmlns:p14="http://schemas.microsoft.com/office/powerpoint/2010/main" val="3247173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marL="0" indent="0" algn="r">
              <a:buNone/>
            </a:pPr>
            <a:r>
              <a:rPr lang="ru-RU" dirty="0" smtClean="0"/>
              <a:t>Очереди</a:t>
            </a:r>
            <a:endParaRPr lang="ru-RU" dirty="0"/>
          </a:p>
        </p:txBody>
      </p:sp>
      <p:sp>
        <p:nvSpPr>
          <p:cNvPr id="88067" name="Rectangle 3"/>
          <p:cNvSpPr>
            <a:spLocks noGrp="1"/>
          </p:cNvSpPr>
          <p:nvPr>
            <p:ph type="body" idx="4294967295"/>
          </p:nvPr>
        </p:nvSpPr>
        <p:spPr>
          <a:xfrm>
            <a:off x="457200" y="1417640"/>
            <a:ext cx="8229600" cy="4708525"/>
          </a:xfrm>
        </p:spPr>
        <p:txBody>
          <a:bodyPr/>
          <a:lstStyle/>
          <a:p>
            <a:pPr marL="457200" lvl="1" indent="0">
              <a:buNone/>
            </a:pPr>
            <a:endParaRPr lang="ru-RU" dirty="0" smtClean="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67" y="1382916"/>
            <a:ext cx="8551503" cy="294601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1544" y="2077254"/>
            <a:ext cx="3125165" cy="1540706"/>
          </a:xfrm>
          <a:prstGeom prst="rect">
            <a:avLst/>
          </a:prstGeom>
        </p:spPr>
      </p:pic>
    </p:spTree>
    <p:extLst>
      <p:ext uri="{BB962C8B-B14F-4D97-AF65-F5344CB8AC3E}">
        <p14:creationId xmlns:p14="http://schemas.microsoft.com/office/powerpoint/2010/main" val="773000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marL="0" indent="0" algn="r">
              <a:buNone/>
            </a:pPr>
            <a:r>
              <a:rPr lang="ru-RU" dirty="0" smtClean="0"/>
              <a:t>Топики</a:t>
            </a:r>
            <a:endParaRPr lang="ru-RU" dirty="0"/>
          </a:p>
        </p:txBody>
      </p:sp>
      <p:sp>
        <p:nvSpPr>
          <p:cNvPr id="88067" name="Rectangle 3"/>
          <p:cNvSpPr>
            <a:spLocks noGrp="1"/>
          </p:cNvSpPr>
          <p:nvPr>
            <p:ph type="body" idx="4294967295"/>
          </p:nvPr>
        </p:nvSpPr>
        <p:spPr>
          <a:xfrm>
            <a:off x="457200" y="1417640"/>
            <a:ext cx="8229600" cy="4708525"/>
          </a:xfrm>
        </p:spPr>
        <p:txBody>
          <a:bodyPr/>
          <a:lstStyle/>
          <a:p>
            <a:pPr marL="457200" lvl="1" indent="0">
              <a:buNone/>
            </a:pPr>
            <a:endParaRPr lang="ru-RU" dirty="0" smtClean="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30" y="1417638"/>
            <a:ext cx="7861739" cy="3657600"/>
          </a:xfrm>
          <a:prstGeom prst="rect">
            <a:avLst/>
          </a:prstGeom>
        </p:spPr>
      </p:pic>
    </p:spTree>
    <p:extLst>
      <p:ext uri="{BB962C8B-B14F-4D97-AF65-F5344CB8AC3E}">
        <p14:creationId xmlns:p14="http://schemas.microsoft.com/office/powerpoint/2010/main" val="1365755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marL="0" indent="0">
              <a:buNone/>
            </a:pPr>
            <a:r>
              <a:rPr lang="ru-RU" dirty="0"/>
              <a:t>Синхронное взаимодействие</a:t>
            </a:r>
          </a:p>
        </p:txBody>
      </p:sp>
      <p:sp>
        <p:nvSpPr>
          <p:cNvPr id="88067" name="Rectangle 3"/>
          <p:cNvSpPr>
            <a:spLocks noGrp="1"/>
          </p:cNvSpPr>
          <p:nvPr>
            <p:ph type="body" idx="4294967295"/>
          </p:nvPr>
        </p:nvSpPr>
        <p:spPr>
          <a:xfrm>
            <a:off x="457199" y="4149321"/>
            <a:ext cx="8229600" cy="2259015"/>
          </a:xfrm>
        </p:spPr>
        <p:txBody>
          <a:bodyPr/>
          <a:lstStyle/>
          <a:p>
            <a:pPr>
              <a:buFont typeface="+mj-lt"/>
              <a:buAutoNum type="arabicPeriod"/>
            </a:pPr>
            <a:r>
              <a:rPr lang="ru-RU" sz="2400" dirty="0" smtClean="0"/>
              <a:t>Отправка с ИС 1</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417637"/>
            <a:ext cx="3781944" cy="2170515"/>
          </a:xfrm>
          <a:prstGeom prst="rect">
            <a:avLst/>
          </a:prstGeom>
        </p:spPr>
      </p:pic>
    </p:spTree>
    <p:extLst>
      <p:ext uri="{BB962C8B-B14F-4D97-AF65-F5344CB8AC3E}">
        <p14:creationId xmlns:p14="http://schemas.microsoft.com/office/powerpoint/2010/main" val="3576469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marL="0" indent="0">
              <a:buNone/>
            </a:pPr>
            <a:r>
              <a:rPr lang="ru-RU" dirty="0"/>
              <a:t>Синхронное взаимодействие</a:t>
            </a:r>
          </a:p>
        </p:txBody>
      </p:sp>
      <p:sp>
        <p:nvSpPr>
          <p:cNvPr id="88067" name="Rectangle 3"/>
          <p:cNvSpPr>
            <a:spLocks noGrp="1"/>
          </p:cNvSpPr>
          <p:nvPr>
            <p:ph type="body" idx="4294967295"/>
          </p:nvPr>
        </p:nvSpPr>
        <p:spPr>
          <a:xfrm>
            <a:off x="457199" y="4149321"/>
            <a:ext cx="8229600" cy="2259015"/>
          </a:xfrm>
        </p:spPr>
        <p:txBody>
          <a:bodyPr/>
          <a:lstStyle/>
          <a:p>
            <a:pPr>
              <a:buFont typeface="+mj-lt"/>
              <a:buAutoNum type="arabicPeriod"/>
            </a:pPr>
            <a:r>
              <a:rPr lang="ru-RU" sz="2400" dirty="0" smtClean="0"/>
              <a:t>Отправка с ИС 1</a:t>
            </a:r>
          </a:p>
          <a:p>
            <a:pPr>
              <a:buFont typeface="+mj-lt"/>
              <a:buAutoNum type="arabicPeriod"/>
            </a:pPr>
            <a:r>
              <a:rPr lang="ru-RU" sz="2400" dirty="0" smtClean="0"/>
              <a:t>Получение на ИС2</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417638"/>
            <a:ext cx="5943601" cy="2169886"/>
          </a:xfrm>
          <a:prstGeom prst="rect">
            <a:avLst/>
          </a:prstGeom>
        </p:spPr>
      </p:pic>
    </p:spTree>
    <p:extLst>
      <p:ext uri="{BB962C8B-B14F-4D97-AF65-F5344CB8AC3E}">
        <p14:creationId xmlns:p14="http://schemas.microsoft.com/office/powerpoint/2010/main" val="252967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marL="0" indent="0">
              <a:buNone/>
            </a:pPr>
            <a:r>
              <a:rPr lang="ru-RU" dirty="0"/>
              <a:t>Синхронное взаимодействие</a:t>
            </a:r>
          </a:p>
        </p:txBody>
      </p:sp>
      <p:sp>
        <p:nvSpPr>
          <p:cNvPr id="88067" name="Rectangle 3"/>
          <p:cNvSpPr>
            <a:spLocks noGrp="1"/>
          </p:cNvSpPr>
          <p:nvPr>
            <p:ph type="body" idx="4294967295"/>
          </p:nvPr>
        </p:nvSpPr>
        <p:spPr>
          <a:xfrm>
            <a:off x="457199" y="4149321"/>
            <a:ext cx="8229600" cy="2259015"/>
          </a:xfrm>
        </p:spPr>
        <p:txBody>
          <a:bodyPr/>
          <a:lstStyle/>
          <a:p>
            <a:pPr>
              <a:buFont typeface="+mj-lt"/>
              <a:buAutoNum type="arabicPeriod"/>
            </a:pPr>
            <a:r>
              <a:rPr lang="ru-RU" sz="2400" dirty="0" smtClean="0"/>
              <a:t>Отправка с ИС 1</a:t>
            </a:r>
          </a:p>
          <a:p>
            <a:pPr>
              <a:buFont typeface="+mj-lt"/>
              <a:buAutoNum type="arabicPeriod"/>
            </a:pPr>
            <a:r>
              <a:rPr lang="ru-RU" sz="2400" dirty="0" smtClean="0"/>
              <a:t>Получение на ИС2</a:t>
            </a:r>
          </a:p>
          <a:p>
            <a:pPr>
              <a:buFont typeface="+mj-lt"/>
              <a:buAutoNum type="arabicPeriod"/>
            </a:pPr>
            <a:r>
              <a:rPr lang="ru-RU" sz="2400" dirty="0" smtClean="0"/>
              <a:t>Отправка ответа с ИС 2</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417638"/>
            <a:ext cx="5960962" cy="2176224"/>
          </a:xfrm>
          <a:prstGeom prst="rect">
            <a:avLst/>
          </a:prstGeom>
        </p:spPr>
      </p:pic>
    </p:spTree>
    <p:extLst>
      <p:ext uri="{BB962C8B-B14F-4D97-AF65-F5344CB8AC3E}">
        <p14:creationId xmlns:p14="http://schemas.microsoft.com/office/powerpoint/2010/main" val="3784670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marL="0" indent="0">
              <a:buNone/>
            </a:pPr>
            <a:r>
              <a:rPr lang="ru-RU" dirty="0"/>
              <a:t>Синхронное взаимодействие</a:t>
            </a:r>
          </a:p>
        </p:txBody>
      </p:sp>
      <p:sp>
        <p:nvSpPr>
          <p:cNvPr id="88067" name="Rectangle 3"/>
          <p:cNvSpPr>
            <a:spLocks noGrp="1"/>
          </p:cNvSpPr>
          <p:nvPr>
            <p:ph type="body" idx="4294967295"/>
          </p:nvPr>
        </p:nvSpPr>
        <p:spPr>
          <a:xfrm>
            <a:off x="457199" y="4149321"/>
            <a:ext cx="8229600" cy="2259015"/>
          </a:xfrm>
        </p:spPr>
        <p:txBody>
          <a:bodyPr/>
          <a:lstStyle/>
          <a:p>
            <a:pPr>
              <a:buFont typeface="+mj-lt"/>
              <a:buAutoNum type="arabicPeriod"/>
            </a:pPr>
            <a:r>
              <a:rPr lang="ru-RU" sz="2400" dirty="0" smtClean="0"/>
              <a:t>Отправка с ИС 1</a:t>
            </a:r>
          </a:p>
          <a:p>
            <a:pPr>
              <a:buFont typeface="+mj-lt"/>
              <a:buAutoNum type="arabicPeriod"/>
            </a:pPr>
            <a:r>
              <a:rPr lang="ru-RU" sz="2400" dirty="0" smtClean="0"/>
              <a:t>Получение на ИС2</a:t>
            </a:r>
          </a:p>
          <a:p>
            <a:pPr>
              <a:buFont typeface="+mj-lt"/>
              <a:buAutoNum type="arabicPeriod"/>
            </a:pPr>
            <a:r>
              <a:rPr lang="ru-RU" sz="2400" dirty="0" smtClean="0"/>
              <a:t>Отправка ответа с ИС 2</a:t>
            </a:r>
          </a:p>
          <a:p>
            <a:pPr>
              <a:buFont typeface="+mj-lt"/>
              <a:buAutoNum type="arabicPeriod"/>
            </a:pPr>
            <a:r>
              <a:rPr lang="ru-RU" sz="2400" dirty="0" smtClean="0"/>
              <a:t>Получение ответа на ИС 1</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417639"/>
            <a:ext cx="5949387" cy="2171998"/>
          </a:xfrm>
          <a:prstGeom prst="rect">
            <a:avLst/>
          </a:prstGeom>
        </p:spPr>
      </p:pic>
    </p:spTree>
    <p:extLst>
      <p:ext uri="{BB962C8B-B14F-4D97-AF65-F5344CB8AC3E}">
        <p14:creationId xmlns:p14="http://schemas.microsoft.com/office/powerpoint/2010/main" val="2942958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marL="0" indent="0">
              <a:buNone/>
            </a:pPr>
            <a:r>
              <a:rPr lang="ru-RU" dirty="0" smtClean="0"/>
              <a:t>Асинхронное </a:t>
            </a:r>
            <a:r>
              <a:rPr lang="ru-RU" dirty="0"/>
              <a:t>взаимодействие</a:t>
            </a:r>
          </a:p>
        </p:txBody>
      </p:sp>
      <p:sp>
        <p:nvSpPr>
          <p:cNvPr id="88067" name="Rectangle 3"/>
          <p:cNvSpPr>
            <a:spLocks noGrp="1"/>
          </p:cNvSpPr>
          <p:nvPr>
            <p:ph type="body" idx="4294967295"/>
          </p:nvPr>
        </p:nvSpPr>
        <p:spPr>
          <a:xfrm>
            <a:off x="457199" y="4149321"/>
            <a:ext cx="8229600" cy="2259015"/>
          </a:xfrm>
        </p:spPr>
        <p:txBody>
          <a:bodyPr/>
          <a:lstStyle/>
          <a:p>
            <a:pPr>
              <a:buFont typeface="+mj-lt"/>
              <a:buAutoNum type="arabicPeriod"/>
            </a:pPr>
            <a:r>
              <a:rPr lang="ru-RU" sz="2400" dirty="0" smtClean="0"/>
              <a:t>Отправка с ИС 1</a:t>
            </a:r>
          </a:p>
          <a:p>
            <a:pPr>
              <a:buFont typeface="+mj-lt"/>
              <a:buAutoNum type="arabicPeriod"/>
            </a:pPr>
            <a:r>
              <a:rPr lang="ru-RU" sz="2400" dirty="0" smtClean="0"/>
              <a:t>Получение ответа от шины </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612" y="1417637"/>
            <a:ext cx="3894881" cy="2231587"/>
          </a:xfrm>
          <a:prstGeom prst="rect">
            <a:avLst/>
          </a:prstGeom>
        </p:spPr>
      </p:pic>
    </p:spTree>
    <p:extLst>
      <p:ext uri="{BB962C8B-B14F-4D97-AF65-F5344CB8AC3E}">
        <p14:creationId xmlns:p14="http://schemas.microsoft.com/office/powerpoint/2010/main" val="647236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marL="0" indent="0">
              <a:buNone/>
            </a:pPr>
            <a:r>
              <a:rPr lang="ru-RU" dirty="0" smtClean="0"/>
              <a:t>Асинхронное </a:t>
            </a:r>
            <a:r>
              <a:rPr lang="ru-RU" dirty="0"/>
              <a:t>взаимодействие</a:t>
            </a:r>
          </a:p>
        </p:txBody>
      </p:sp>
      <p:sp>
        <p:nvSpPr>
          <p:cNvPr id="88067" name="Rectangle 3"/>
          <p:cNvSpPr>
            <a:spLocks noGrp="1"/>
          </p:cNvSpPr>
          <p:nvPr>
            <p:ph type="body" idx="4294967295"/>
          </p:nvPr>
        </p:nvSpPr>
        <p:spPr>
          <a:xfrm>
            <a:off x="457199" y="4149321"/>
            <a:ext cx="8229600" cy="2259015"/>
          </a:xfrm>
        </p:spPr>
        <p:txBody>
          <a:bodyPr/>
          <a:lstStyle/>
          <a:p>
            <a:pPr>
              <a:buFont typeface="+mj-lt"/>
              <a:buAutoNum type="arabicPeriod"/>
            </a:pPr>
            <a:r>
              <a:rPr lang="ru-RU" dirty="0" smtClean="0"/>
              <a:t>Отправка с ИС 1</a:t>
            </a:r>
          </a:p>
          <a:p>
            <a:pPr>
              <a:buFont typeface="+mj-lt"/>
              <a:buAutoNum type="arabicPeriod"/>
            </a:pPr>
            <a:r>
              <a:rPr lang="ru-RU" dirty="0" smtClean="0"/>
              <a:t>Получение ответа от шины </a:t>
            </a:r>
          </a:p>
          <a:p>
            <a:pPr>
              <a:buFont typeface="+mj-lt"/>
              <a:buAutoNum type="arabicPeriod"/>
            </a:pPr>
            <a:r>
              <a:rPr lang="ru-RU" dirty="0" smtClean="0"/>
              <a:t>Отправка сообщения с шины  ИС 2</a:t>
            </a:r>
          </a:p>
          <a:p>
            <a:pPr>
              <a:buFont typeface="+mj-lt"/>
              <a:buAutoNum type="arabicPeriod"/>
            </a:pPr>
            <a:r>
              <a:rPr lang="ru-RU" dirty="0" smtClean="0"/>
              <a:t>Получение ответа на ИС 2</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417638"/>
            <a:ext cx="6115049" cy="2232478"/>
          </a:xfrm>
          <a:prstGeom prst="rect">
            <a:avLst/>
          </a:prstGeom>
        </p:spPr>
      </p:pic>
    </p:spTree>
    <p:extLst>
      <p:ext uri="{BB962C8B-B14F-4D97-AF65-F5344CB8AC3E}">
        <p14:creationId xmlns:p14="http://schemas.microsoft.com/office/powerpoint/2010/main" val="1644120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marL="0" indent="0" algn="r">
              <a:buNone/>
            </a:pPr>
            <a:r>
              <a:rPr lang="ru-RU" dirty="0" smtClean="0"/>
              <a:t>Адаптер	</a:t>
            </a:r>
            <a:endParaRPr lang="ru-RU" dirty="0"/>
          </a:p>
        </p:txBody>
      </p:sp>
      <p:sp>
        <p:nvSpPr>
          <p:cNvPr id="88067" name="Rectangle 3"/>
          <p:cNvSpPr>
            <a:spLocks noGrp="1"/>
          </p:cNvSpPr>
          <p:nvPr>
            <p:ph type="body" idx="4294967295"/>
          </p:nvPr>
        </p:nvSpPr>
        <p:spPr>
          <a:xfrm>
            <a:off x="457200" y="1417640"/>
            <a:ext cx="8229600" cy="4708525"/>
          </a:xfrm>
        </p:spPr>
        <p:txBody>
          <a:bodyPr/>
          <a:lstStyle/>
          <a:p>
            <a:pPr marL="457200" lvl="1" indent="0">
              <a:buNone/>
            </a:pPr>
            <a:endParaRPr lang="ru-RU" dirty="0" smtClean="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25" y="1371338"/>
            <a:ext cx="6967959" cy="4803584"/>
          </a:xfrm>
          <a:prstGeom prst="rect">
            <a:avLst/>
          </a:prstGeom>
        </p:spPr>
      </p:pic>
    </p:spTree>
    <p:extLst>
      <p:ext uri="{BB962C8B-B14F-4D97-AF65-F5344CB8AC3E}">
        <p14:creationId xmlns:p14="http://schemas.microsoft.com/office/powerpoint/2010/main" val="3213972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r>
              <a:rPr lang="ru-RU" dirty="0" smtClean="0"/>
              <a:t>О себе:</a:t>
            </a:r>
          </a:p>
        </p:txBody>
      </p:sp>
      <p:sp>
        <p:nvSpPr>
          <p:cNvPr id="88067" name="Rectangle 3"/>
          <p:cNvSpPr>
            <a:spLocks noGrp="1"/>
          </p:cNvSpPr>
          <p:nvPr>
            <p:ph type="body" idx="4294967295"/>
          </p:nvPr>
        </p:nvSpPr>
        <p:spPr/>
        <p:txBody>
          <a:bodyPr anchor="ctr"/>
          <a:lstStyle/>
          <a:p>
            <a:pPr marL="0" indent="0" algn="r">
              <a:buNone/>
            </a:pPr>
            <a:r>
              <a:rPr lang="ru-RU" sz="2400" dirty="0"/>
              <a:t>Иванов Никита</a:t>
            </a:r>
            <a:endParaRPr lang="en-US" sz="2400" dirty="0"/>
          </a:p>
          <a:p>
            <a:pPr marL="0" indent="0" algn="r">
              <a:buNone/>
            </a:pPr>
            <a:endParaRPr lang="ru-RU" sz="2400" dirty="0"/>
          </a:p>
          <a:p>
            <a:pPr marL="0" indent="0" algn="r">
              <a:buNone/>
            </a:pPr>
            <a:r>
              <a:rPr lang="ru-RU" sz="2400" dirty="0"/>
              <a:t>Руководитель группы </a:t>
            </a:r>
          </a:p>
          <a:p>
            <a:pPr marL="0" indent="0" algn="r">
              <a:buNone/>
            </a:pPr>
            <a:r>
              <a:rPr lang="ru-RU" sz="2400" dirty="0"/>
              <a:t>интеграционного тестирования</a:t>
            </a:r>
            <a:endParaRPr lang="en-US" sz="2400" dirty="0"/>
          </a:p>
          <a:p>
            <a:pPr marL="0" indent="0" algn="r">
              <a:buNone/>
            </a:pPr>
            <a:endParaRPr lang="ru-RU" sz="2400" dirty="0"/>
          </a:p>
          <a:p>
            <a:pPr marL="0" indent="0" algn="r">
              <a:buNone/>
            </a:pPr>
            <a:r>
              <a:rPr lang="ru-RU" sz="2400" dirty="0"/>
              <a:t>6 лет в тестировании</a:t>
            </a:r>
          </a:p>
          <a:p>
            <a:pPr algn="r"/>
            <a:endParaRPr lang="ru-RU" dirty="0" smtClean="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00202"/>
            <a:ext cx="3006092" cy="452596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marL="0" indent="0" algn="r">
              <a:buNone/>
            </a:pPr>
            <a:r>
              <a:rPr lang="ru-RU" dirty="0"/>
              <a:t>Трансформация</a:t>
            </a:r>
          </a:p>
        </p:txBody>
      </p:sp>
      <p:sp>
        <p:nvSpPr>
          <p:cNvPr id="88067" name="Rectangle 3"/>
          <p:cNvSpPr>
            <a:spLocks noGrp="1"/>
          </p:cNvSpPr>
          <p:nvPr>
            <p:ph type="body" idx="4294967295"/>
          </p:nvPr>
        </p:nvSpPr>
        <p:spPr>
          <a:xfrm>
            <a:off x="457200" y="4827585"/>
            <a:ext cx="8229600" cy="2259015"/>
          </a:xfrm>
        </p:spPr>
        <p:txBody>
          <a:bodyPr/>
          <a:lstStyle/>
          <a:p>
            <a:pPr marL="0" indent="0">
              <a:buNone/>
            </a:pPr>
            <a:endParaRPr lang="ru-RU" sz="2400" dirty="0" smtClean="0"/>
          </a:p>
          <a:p>
            <a:pPr marL="0" indent="0">
              <a:buNone/>
            </a:pPr>
            <a:endParaRPr lang="ru-RU" dirty="0" smtClean="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30" y="1204721"/>
            <a:ext cx="7948369" cy="4993912"/>
          </a:xfrm>
          <a:prstGeom prst="rect">
            <a:avLst/>
          </a:prstGeom>
        </p:spPr>
      </p:pic>
    </p:spTree>
    <p:extLst>
      <p:ext uri="{BB962C8B-B14F-4D97-AF65-F5344CB8AC3E}">
        <p14:creationId xmlns:p14="http://schemas.microsoft.com/office/powerpoint/2010/main" val="1124417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marL="0" indent="0">
              <a:buNone/>
            </a:pPr>
            <a:r>
              <a:rPr lang="ru-RU" dirty="0" smtClean="0"/>
              <a:t>Пример процесса на шине</a:t>
            </a:r>
            <a:endParaRPr lang="ru-RU" dirty="0"/>
          </a:p>
        </p:txBody>
      </p:sp>
      <p:sp>
        <p:nvSpPr>
          <p:cNvPr id="88067" name="Rectangle 3"/>
          <p:cNvSpPr>
            <a:spLocks noGrp="1"/>
          </p:cNvSpPr>
          <p:nvPr>
            <p:ph type="body" idx="4294967295"/>
          </p:nvPr>
        </p:nvSpPr>
        <p:spPr>
          <a:xfrm>
            <a:off x="457200" y="4827585"/>
            <a:ext cx="8229600" cy="2259015"/>
          </a:xfrm>
        </p:spPr>
        <p:txBody>
          <a:bodyPr/>
          <a:lstStyle/>
          <a:p>
            <a:pPr marL="0" indent="0">
              <a:buNone/>
            </a:pPr>
            <a:endParaRPr lang="ru-RU" sz="2400" dirty="0" smtClean="0"/>
          </a:p>
          <a:p>
            <a:pPr marL="0" indent="0">
              <a:buNone/>
            </a:pPr>
            <a:endParaRPr lang="ru-RU" dirty="0" smtClean="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862" y="1600200"/>
            <a:ext cx="7365737" cy="4478033"/>
          </a:xfrm>
          <a:prstGeom prst="rect">
            <a:avLst/>
          </a:prstGeom>
        </p:spPr>
      </p:pic>
    </p:spTree>
    <p:extLst>
      <p:ext uri="{BB962C8B-B14F-4D97-AF65-F5344CB8AC3E}">
        <p14:creationId xmlns:p14="http://schemas.microsoft.com/office/powerpoint/2010/main" val="273093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marL="0" indent="0">
              <a:buNone/>
            </a:pPr>
            <a:r>
              <a:rPr lang="ru-RU" dirty="0" smtClean="0"/>
              <a:t>Пример плохой интеграции</a:t>
            </a:r>
            <a:endParaRPr lang="ru-RU" dirty="0"/>
          </a:p>
        </p:txBody>
      </p:sp>
      <p:sp>
        <p:nvSpPr>
          <p:cNvPr id="88067" name="Rectangle 3"/>
          <p:cNvSpPr>
            <a:spLocks noGrp="1"/>
          </p:cNvSpPr>
          <p:nvPr>
            <p:ph type="body" idx="4294967295"/>
          </p:nvPr>
        </p:nvSpPr>
        <p:spPr>
          <a:xfrm>
            <a:off x="457200" y="4827585"/>
            <a:ext cx="8229600" cy="2259015"/>
          </a:xfrm>
        </p:spPr>
        <p:txBody>
          <a:bodyPr/>
          <a:lstStyle/>
          <a:p>
            <a:pPr marL="0" indent="0">
              <a:buNone/>
            </a:pPr>
            <a:endParaRPr lang="ru-RU" sz="2400" dirty="0" smtClean="0"/>
          </a:p>
          <a:p>
            <a:pPr marL="0" indent="0">
              <a:buNone/>
            </a:pPr>
            <a:endParaRPr lang="ru-RU" dirty="0" smtClean="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63" y="1142132"/>
            <a:ext cx="8229600" cy="3991356"/>
          </a:xfrm>
          <a:prstGeom prst="rect">
            <a:avLst/>
          </a:prstGeom>
        </p:spPr>
      </p:pic>
    </p:spTree>
    <p:extLst>
      <p:ext uri="{BB962C8B-B14F-4D97-AF65-F5344CB8AC3E}">
        <p14:creationId xmlns:p14="http://schemas.microsoft.com/office/powerpoint/2010/main" val="1028698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r>
              <a:rPr lang="ru-RU" dirty="0" smtClean="0"/>
              <a:t>Основные проблемы</a:t>
            </a:r>
          </a:p>
        </p:txBody>
      </p:sp>
      <p:sp>
        <p:nvSpPr>
          <p:cNvPr id="88067" name="Rectangle 3"/>
          <p:cNvSpPr>
            <a:spLocks noGrp="1"/>
          </p:cNvSpPr>
          <p:nvPr>
            <p:ph type="body" idx="4294967295"/>
          </p:nvPr>
        </p:nvSpPr>
        <p:spPr>
          <a:xfrm>
            <a:off x="457200" y="1417639"/>
            <a:ext cx="8229600" cy="5668962"/>
          </a:xfrm>
        </p:spPr>
        <p:txBody>
          <a:bodyPr/>
          <a:lstStyle/>
          <a:p>
            <a:pPr marL="0" indent="0">
              <a:buNone/>
            </a:pPr>
            <a:r>
              <a:rPr lang="ru-RU" sz="3200" dirty="0" smtClean="0"/>
              <a:t>Потеря сообщений</a:t>
            </a:r>
          </a:p>
          <a:p>
            <a:pPr marL="0" indent="0">
              <a:buNone/>
            </a:pPr>
            <a:r>
              <a:rPr lang="ru-RU" sz="3200" dirty="0" smtClean="0"/>
              <a:t>Дублирование сообщений</a:t>
            </a:r>
            <a:endParaRPr lang="ru-RU" sz="2400" dirty="0"/>
          </a:p>
          <a:p>
            <a:pPr marL="0" indent="0">
              <a:buNone/>
            </a:pPr>
            <a:r>
              <a:rPr lang="ru-RU" sz="3200" dirty="0" smtClean="0"/>
              <a:t>Неправильная маршрутизация</a:t>
            </a:r>
          </a:p>
          <a:p>
            <a:pPr marL="0" indent="0">
              <a:buNone/>
            </a:pPr>
            <a:r>
              <a:rPr lang="ru-RU" sz="3200" dirty="0" smtClean="0"/>
              <a:t>Неправильный контроль</a:t>
            </a:r>
          </a:p>
          <a:p>
            <a:pPr marL="0" indent="0">
              <a:buNone/>
            </a:pPr>
            <a:r>
              <a:rPr lang="ru-RU" sz="3200" dirty="0" smtClean="0"/>
              <a:t>Неработающие процессы и механизмы</a:t>
            </a:r>
          </a:p>
          <a:p>
            <a:pPr marL="0" indent="0">
              <a:buNone/>
            </a:pPr>
            <a:r>
              <a:rPr lang="ru-RU" sz="3200" dirty="0" err="1" smtClean="0"/>
              <a:t>Застревание</a:t>
            </a:r>
            <a:r>
              <a:rPr lang="ru-RU" sz="3200" dirty="0" smtClean="0"/>
              <a:t> сообщений на узлах</a:t>
            </a:r>
          </a:p>
          <a:p>
            <a:pPr marL="0" indent="0">
              <a:buNone/>
            </a:pPr>
            <a:endParaRPr lang="ru-RU" sz="3200" dirty="0" smtClean="0"/>
          </a:p>
        </p:txBody>
      </p:sp>
    </p:spTree>
    <p:extLst>
      <p:ext uri="{BB962C8B-B14F-4D97-AF65-F5344CB8AC3E}">
        <p14:creationId xmlns:p14="http://schemas.microsoft.com/office/powerpoint/2010/main" val="767885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r>
              <a:rPr lang="ru-RU" dirty="0" smtClean="0"/>
              <a:t>Наша Шина</a:t>
            </a:r>
          </a:p>
        </p:txBody>
      </p:sp>
      <p:sp>
        <p:nvSpPr>
          <p:cNvPr id="88067" name="Rectangle 3"/>
          <p:cNvSpPr>
            <a:spLocks noGrp="1"/>
          </p:cNvSpPr>
          <p:nvPr>
            <p:ph type="body" idx="4294967295"/>
          </p:nvPr>
        </p:nvSpPr>
        <p:spPr>
          <a:xfrm>
            <a:off x="243068" y="1417640"/>
            <a:ext cx="6319778" cy="4708525"/>
          </a:xfrm>
        </p:spPr>
        <p:txBody>
          <a:bodyPr/>
          <a:lstStyle/>
          <a:p>
            <a:r>
              <a:rPr lang="ru-RU" sz="2400" dirty="0" smtClean="0"/>
              <a:t>Написана на </a:t>
            </a:r>
            <a:r>
              <a:rPr lang="en-US" sz="2400" dirty="0" smtClean="0"/>
              <a:t>JAVA</a:t>
            </a:r>
            <a:r>
              <a:rPr lang="ru-RU" sz="2400" dirty="0" smtClean="0"/>
              <a:t>, использует стандарт </a:t>
            </a:r>
            <a:r>
              <a:rPr lang="en-US" sz="2400" dirty="0" smtClean="0"/>
              <a:t>JMS</a:t>
            </a:r>
          </a:p>
          <a:p>
            <a:r>
              <a:rPr lang="ru-RU" sz="2400" dirty="0"/>
              <a:t>Интеграция через базу </a:t>
            </a:r>
            <a:r>
              <a:rPr lang="en-US" sz="2400" dirty="0"/>
              <a:t>ORACLE</a:t>
            </a:r>
            <a:r>
              <a:rPr lang="ru-RU" sz="2400" dirty="0"/>
              <a:t> с помощью </a:t>
            </a:r>
            <a:r>
              <a:rPr lang="en-US" sz="2400" dirty="0"/>
              <a:t>JDBC</a:t>
            </a:r>
            <a:endParaRPr lang="ru-RU" sz="2400" dirty="0"/>
          </a:p>
          <a:p>
            <a:r>
              <a:rPr lang="ru-RU" sz="2400" dirty="0" smtClean="0"/>
              <a:t>Имеются </a:t>
            </a:r>
            <a:r>
              <a:rPr lang="en-US" sz="2400" dirty="0" smtClean="0"/>
              <a:t>SOAP-</a:t>
            </a:r>
            <a:r>
              <a:rPr lang="ru-RU" sz="2400" dirty="0" smtClean="0"/>
              <a:t>Сервисы</a:t>
            </a:r>
          </a:p>
          <a:p>
            <a:r>
              <a:rPr lang="ru-RU" sz="2400" dirty="0" smtClean="0"/>
              <a:t>Имеются </a:t>
            </a:r>
            <a:r>
              <a:rPr lang="en-US" sz="2400" dirty="0" smtClean="0"/>
              <a:t>REST</a:t>
            </a:r>
            <a:r>
              <a:rPr lang="ru-RU" sz="2400" dirty="0" smtClean="0"/>
              <a:t>-сервисы</a:t>
            </a:r>
          </a:p>
          <a:p>
            <a:r>
              <a:rPr lang="ru-RU" sz="2400" dirty="0" smtClean="0"/>
              <a:t>Ведется </a:t>
            </a:r>
            <a:r>
              <a:rPr lang="ru-RU" sz="2400" dirty="0" err="1" smtClean="0"/>
              <a:t>логирование</a:t>
            </a:r>
            <a:r>
              <a:rPr lang="ru-RU" sz="2400" dirty="0" smtClean="0"/>
              <a:t> и </a:t>
            </a:r>
            <a:r>
              <a:rPr lang="ru-RU" sz="2400" dirty="0" err="1" smtClean="0"/>
              <a:t>журналирование</a:t>
            </a:r>
            <a:endParaRPr lang="ru-RU" sz="2400" dirty="0"/>
          </a:p>
          <a:p>
            <a:r>
              <a:rPr lang="ru-RU" sz="2400" dirty="0" smtClean="0"/>
              <a:t>Существует несколько сотен интеграционных процессов между десятками ИС</a:t>
            </a:r>
          </a:p>
        </p:txBody>
      </p:sp>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6458675" y="1600200"/>
            <a:ext cx="2228126" cy="2186497"/>
          </a:xfrm>
          <a:prstGeom prst="rect">
            <a:avLst/>
          </a:prstGeom>
        </p:spPr>
      </p:pic>
    </p:spTree>
    <p:extLst>
      <p:ext uri="{BB962C8B-B14F-4D97-AF65-F5344CB8AC3E}">
        <p14:creationId xmlns:p14="http://schemas.microsoft.com/office/powerpoint/2010/main" val="2244325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r>
              <a:rPr lang="ru-RU" dirty="0" smtClean="0"/>
              <a:t>Инструменты</a:t>
            </a:r>
          </a:p>
        </p:txBody>
      </p:sp>
      <p:sp>
        <p:nvSpPr>
          <p:cNvPr id="88067" name="Rectangle 3"/>
          <p:cNvSpPr>
            <a:spLocks noGrp="1"/>
          </p:cNvSpPr>
          <p:nvPr>
            <p:ph type="body" idx="4294967295"/>
          </p:nvPr>
        </p:nvSpPr>
        <p:spPr>
          <a:xfrm>
            <a:off x="457200" y="1417640"/>
            <a:ext cx="8229600" cy="4708525"/>
          </a:xfrm>
        </p:spPr>
        <p:txBody>
          <a:bodyPr/>
          <a:lstStyle/>
          <a:p>
            <a:endParaRPr lang="ru-RU" dirty="0" smtClean="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34" y="1385719"/>
            <a:ext cx="8633696" cy="3649267"/>
          </a:xfrm>
          <a:prstGeom prst="rect">
            <a:avLst/>
          </a:prstGeom>
        </p:spPr>
      </p:pic>
    </p:spTree>
    <p:extLst>
      <p:ext uri="{BB962C8B-B14F-4D97-AF65-F5344CB8AC3E}">
        <p14:creationId xmlns:p14="http://schemas.microsoft.com/office/powerpoint/2010/main" val="2404993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r>
              <a:rPr lang="ru-RU" dirty="0"/>
              <a:t>Инструменты</a:t>
            </a:r>
            <a:endParaRPr lang="ru-RU" dirty="0" smtClean="0"/>
          </a:p>
        </p:txBody>
      </p:sp>
      <p:sp>
        <p:nvSpPr>
          <p:cNvPr id="88067" name="Rectangle 3"/>
          <p:cNvSpPr>
            <a:spLocks noGrp="1"/>
          </p:cNvSpPr>
          <p:nvPr>
            <p:ph type="body" idx="4294967295"/>
          </p:nvPr>
        </p:nvSpPr>
        <p:spPr>
          <a:xfrm>
            <a:off x="457200" y="1417640"/>
            <a:ext cx="8229600" cy="4708525"/>
          </a:xfrm>
        </p:spPr>
        <p:txBody>
          <a:bodyPr/>
          <a:lstStyle/>
          <a:p>
            <a:pPr marL="0" indent="0">
              <a:buNone/>
            </a:pPr>
            <a:r>
              <a:rPr lang="ru-RU" dirty="0" smtClean="0"/>
              <a:t>Пример </a:t>
            </a:r>
            <a:r>
              <a:rPr lang="ru-RU" dirty="0" err="1" smtClean="0"/>
              <a:t>автотеста</a:t>
            </a:r>
            <a:endParaRPr lang="ru-RU" dirty="0" smtClean="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11" y="1727521"/>
            <a:ext cx="7986531" cy="4928831"/>
          </a:xfrm>
          <a:prstGeom prst="rect">
            <a:avLst/>
          </a:prstGeom>
        </p:spPr>
      </p:pic>
    </p:spTree>
    <p:extLst>
      <p:ext uri="{BB962C8B-B14F-4D97-AF65-F5344CB8AC3E}">
        <p14:creationId xmlns:p14="http://schemas.microsoft.com/office/powerpoint/2010/main" val="987672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r>
              <a:rPr lang="ru-RU" dirty="0" smtClean="0"/>
              <a:t>Рандомизация- наше всё</a:t>
            </a:r>
          </a:p>
        </p:txBody>
      </p:sp>
      <p:sp>
        <p:nvSpPr>
          <p:cNvPr id="88067" name="Rectangle 3"/>
          <p:cNvSpPr>
            <a:spLocks noGrp="1"/>
          </p:cNvSpPr>
          <p:nvPr>
            <p:ph type="body" idx="4294967295"/>
          </p:nvPr>
        </p:nvSpPr>
        <p:spPr>
          <a:xfrm>
            <a:off x="457200" y="1417640"/>
            <a:ext cx="8229600" cy="4708525"/>
          </a:xfrm>
        </p:spPr>
        <p:txBody>
          <a:bodyPr/>
          <a:lstStyle/>
          <a:p>
            <a:pPr marL="0" indent="0">
              <a:buNone/>
            </a:pPr>
            <a:r>
              <a:rPr lang="en-US" sz="3200" dirty="0" smtClean="0"/>
              <a:t>Random </a:t>
            </a:r>
            <a:r>
              <a:rPr lang="ru-RU" sz="3200" dirty="0" smtClean="0"/>
              <a:t>значения в </a:t>
            </a:r>
            <a:r>
              <a:rPr lang="en-US" sz="3200" dirty="0" err="1" smtClean="0"/>
              <a:t>Jmeter</a:t>
            </a:r>
            <a:r>
              <a:rPr lang="en-US" sz="3200" dirty="0" smtClean="0"/>
              <a:t>:</a:t>
            </a:r>
          </a:p>
          <a:p>
            <a:pPr marL="0" indent="0" algn="r">
              <a:buNone/>
            </a:pPr>
            <a:r>
              <a:rPr lang="en-US" sz="3200" dirty="0"/>
              <a:t>${__Random(0,10, MYVAR</a:t>
            </a:r>
            <a:r>
              <a:rPr lang="en-US" sz="3200" dirty="0" smtClean="0"/>
              <a:t>)}</a:t>
            </a:r>
          </a:p>
          <a:p>
            <a:pPr marL="0" indent="0" algn="r">
              <a:buNone/>
            </a:pPr>
            <a:endParaRPr lang="en-US" sz="3200" dirty="0" smtClean="0"/>
          </a:p>
          <a:p>
            <a:pPr marL="0" indent="0">
              <a:buNone/>
            </a:pPr>
            <a:r>
              <a:rPr lang="en-US" sz="3200" dirty="0" smtClean="0"/>
              <a:t>Random </a:t>
            </a:r>
            <a:r>
              <a:rPr lang="ru-RU" sz="3200" dirty="0" smtClean="0"/>
              <a:t>буквенные значения</a:t>
            </a:r>
            <a:r>
              <a:rPr lang="en-US" sz="3200" dirty="0" smtClean="0"/>
              <a:t>:</a:t>
            </a:r>
            <a:endParaRPr lang="ru-RU" sz="3200" dirty="0" smtClean="0"/>
          </a:p>
          <a:p>
            <a:pPr marL="0" indent="0" algn="r">
              <a:buNone/>
            </a:pPr>
            <a:r>
              <a:rPr lang="en-US" sz="3200" dirty="0"/>
              <a:t>${__</a:t>
            </a:r>
            <a:r>
              <a:rPr lang="en-US" sz="3200" dirty="0" err="1" smtClean="0"/>
              <a:t>RandomString</a:t>
            </a:r>
            <a:r>
              <a:rPr lang="en-US" sz="3200" dirty="0" smtClean="0"/>
              <a:t>(10,abcdefg, </a:t>
            </a:r>
            <a:r>
              <a:rPr lang="en-US" sz="3200" dirty="0"/>
              <a:t>MYVAR</a:t>
            </a:r>
            <a:r>
              <a:rPr lang="en-US" sz="3200" dirty="0" smtClean="0"/>
              <a:t>)}</a:t>
            </a:r>
          </a:p>
        </p:txBody>
      </p:sp>
    </p:spTree>
    <p:extLst>
      <p:ext uri="{BB962C8B-B14F-4D97-AF65-F5344CB8AC3E}">
        <p14:creationId xmlns:p14="http://schemas.microsoft.com/office/powerpoint/2010/main" val="4134717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marL="0" indent="0">
              <a:buNone/>
            </a:pPr>
            <a:r>
              <a:rPr lang="ru-RU" dirty="0" smtClean="0"/>
              <a:t>Утилита для </a:t>
            </a:r>
            <a:r>
              <a:rPr lang="ru-RU" dirty="0" err="1" smtClean="0"/>
              <a:t>автотестов</a:t>
            </a:r>
            <a:r>
              <a:rPr lang="ru-RU" dirty="0" smtClean="0"/>
              <a:t> </a:t>
            </a:r>
            <a:r>
              <a:rPr lang="en-US" dirty="0" err="1" smtClean="0"/>
              <a:t>Jmeter</a:t>
            </a:r>
            <a:endParaRPr lang="ru-RU" dirty="0"/>
          </a:p>
        </p:txBody>
      </p:sp>
      <p:sp>
        <p:nvSpPr>
          <p:cNvPr id="88067" name="Rectangle 3"/>
          <p:cNvSpPr>
            <a:spLocks noGrp="1"/>
          </p:cNvSpPr>
          <p:nvPr>
            <p:ph type="body" idx="4294967295"/>
          </p:nvPr>
        </p:nvSpPr>
        <p:spPr>
          <a:xfrm>
            <a:off x="457200" y="1417640"/>
            <a:ext cx="8229600" cy="4708525"/>
          </a:xfrm>
        </p:spPr>
        <p:txBody>
          <a:bodyPr/>
          <a:lstStyle/>
          <a:p>
            <a:pPr marL="0" indent="0">
              <a:buNone/>
            </a:pPr>
            <a:endParaRPr lang="ru-RU" dirty="0" smtClean="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17637"/>
            <a:ext cx="8198096" cy="4708527"/>
          </a:xfrm>
          <a:prstGeom prst="rect">
            <a:avLst/>
          </a:prstGeom>
        </p:spPr>
      </p:pic>
    </p:spTree>
    <p:extLst>
      <p:ext uri="{BB962C8B-B14F-4D97-AF65-F5344CB8AC3E}">
        <p14:creationId xmlns:p14="http://schemas.microsoft.com/office/powerpoint/2010/main" val="4266795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r>
              <a:rPr lang="en-US" dirty="0" smtClean="0"/>
              <a:t>Jenkins</a:t>
            </a:r>
            <a:br>
              <a:rPr lang="en-US" dirty="0" smtClean="0"/>
            </a:br>
            <a:r>
              <a:rPr lang="ru-RU" dirty="0" smtClean="0"/>
              <a:t>+плагин </a:t>
            </a:r>
            <a:r>
              <a:rPr lang="en-US" dirty="0" err="1"/>
              <a:t>PerfPublisher</a:t>
            </a:r>
            <a:endParaRPr lang="ru-RU" dirty="0" smtClean="0"/>
          </a:p>
        </p:txBody>
      </p:sp>
      <p:sp>
        <p:nvSpPr>
          <p:cNvPr id="88067" name="Rectangle 3"/>
          <p:cNvSpPr>
            <a:spLocks noGrp="1"/>
          </p:cNvSpPr>
          <p:nvPr>
            <p:ph type="body" idx="4294967295"/>
          </p:nvPr>
        </p:nvSpPr>
        <p:spPr>
          <a:xfrm>
            <a:off x="457200" y="1417640"/>
            <a:ext cx="8229600" cy="4708525"/>
          </a:xfrm>
        </p:spPr>
        <p:txBody>
          <a:bodyPr/>
          <a:lstStyle/>
          <a:p>
            <a:pPr marL="0" indent="0">
              <a:buNone/>
            </a:pPr>
            <a:endParaRPr lang="ru-RU" dirty="0" smtClean="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97945"/>
            <a:ext cx="8312728" cy="430191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75" y="1456233"/>
            <a:ext cx="8312728" cy="3625949"/>
          </a:xfrm>
          <a:prstGeom prst="rect">
            <a:avLst/>
          </a:prstGeom>
        </p:spPr>
      </p:pic>
    </p:spTree>
    <p:extLst>
      <p:ext uri="{BB962C8B-B14F-4D97-AF65-F5344CB8AC3E}">
        <p14:creationId xmlns:p14="http://schemas.microsoft.com/office/powerpoint/2010/main" val="798230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r>
              <a:rPr lang="ru-RU" dirty="0" smtClean="0"/>
              <a:t>План доклада</a:t>
            </a:r>
          </a:p>
        </p:txBody>
      </p:sp>
      <p:sp>
        <p:nvSpPr>
          <p:cNvPr id="88067" name="Rectangle 3"/>
          <p:cNvSpPr>
            <a:spLocks noGrp="1"/>
          </p:cNvSpPr>
          <p:nvPr>
            <p:ph type="body" idx="4294967295"/>
          </p:nvPr>
        </p:nvSpPr>
        <p:spPr>
          <a:xfrm>
            <a:off x="457200" y="1417640"/>
            <a:ext cx="8229600" cy="4708525"/>
          </a:xfrm>
        </p:spPr>
        <p:txBody>
          <a:bodyPr/>
          <a:lstStyle/>
          <a:p>
            <a:r>
              <a:rPr lang="ru-RU" sz="3600" dirty="0" smtClean="0"/>
              <a:t>Немного теории о сервисной шине.</a:t>
            </a:r>
          </a:p>
          <a:p>
            <a:r>
              <a:rPr lang="ru-RU" sz="3600" dirty="0" smtClean="0"/>
              <a:t>Что следует проверять когда тестируешь шину ?</a:t>
            </a:r>
          </a:p>
          <a:p>
            <a:r>
              <a:rPr lang="ru-RU" sz="3600" dirty="0" smtClean="0"/>
              <a:t>Как мы тестируем шину.</a:t>
            </a:r>
            <a:endParaRPr lang="ru-RU" sz="3600" dirty="0"/>
          </a:p>
        </p:txBody>
      </p:sp>
    </p:spTree>
    <p:extLst>
      <p:ext uri="{BB962C8B-B14F-4D97-AF65-F5344CB8AC3E}">
        <p14:creationId xmlns:p14="http://schemas.microsoft.com/office/powerpoint/2010/main" val="4130357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r>
              <a:rPr lang="en-US" dirty="0" smtClean="0"/>
              <a:t>Jenkins</a:t>
            </a:r>
            <a:br>
              <a:rPr lang="en-US" dirty="0" smtClean="0"/>
            </a:br>
            <a:r>
              <a:rPr lang="ru-RU" dirty="0" smtClean="0"/>
              <a:t>+плагин </a:t>
            </a:r>
            <a:r>
              <a:rPr lang="en-US" dirty="0" err="1"/>
              <a:t>PerfPublisher</a:t>
            </a:r>
            <a:endParaRPr lang="ru-RU" dirty="0" smtClean="0"/>
          </a:p>
        </p:txBody>
      </p:sp>
      <p:sp>
        <p:nvSpPr>
          <p:cNvPr id="88067" name="Rectangle 3"/>
          <p:cNvSpPr>
            <a:spLocks noGrp="1"/>
          </p:cNvSpPr>
          <p:nvPr>
            <p:ph type="body" idx="4294967295"/>
          </p:nvPr>
        </p:nvSpPr>
        <p:spPr>
          <a:xfrm>
            <a:off x="457200" y="1417640"/>
            <a:ext cx="8229600" cy="4708525"/>
          </a:xfrm>
        </p:spPr>
        <p:txBody>
          <a:bodyPr/>
          <a:lstStyle/>
          <a:p>
            <a:pPr marL="0" indent="0">
              <a:buNone/>
            </a:pPr>
            <a:endParaRPr lang="ru-RU" dirty="0" smtClean="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417640"/>
            <a:ext cx="7815547" cy="3840160"/>
          </a:xfrm>
          <a:prstGeom prst="rect">
            <a:avLst/>
          </a:prstGeom>
        </p:spPr>
      </p:pic>
    </p:spTree>
    <p:extLst>
      <p:ext uri="{BB962C8B-B14F-4D97-AF65-F5344CB8AC3E}">
        <p14:creationId xmlns:p14="http://schemas.microsoft.com/office/powerpoint/2010/main" val="640758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r>
              <a:rPr lang="en-US" dirty="0" smtClean="0"/>
              <a:t>Jenkins</a:t>
            </a:r>
            <a:br>
              <a:rPr lang="en-US" dirty="0" smtClean="0"/>
            </a:br>
            <a:r>
              <a:rPr lang="ru-RU" dirty="0" smtClean="0"/>
              <a:t>+плагин </a:t>
            </a:r>
            <a:r>
              <a:rPr lang="en-US" dirty="0" err="1"/>
              <a:t>PerfPublisher</a:t>
            </a:r>
            <a:endParaRPr lang="ru-RU" dirty="0" smtClean="0"/>
          </a:p>
        </p:txBody>
      </p:sp>
      <p:sp>
        <p:nvSpPr>
          <p:cNvPr id="88067" name="Rectangle 3"/>
          <p:cNvSpPr>
            <a:spLocks noGrp="1"/>
          </p:cNvSpPr>
          <p:nvPr>
            <p:ph type="body" idx="4294967295"/>
          </p:nvPr>
        </p:nvSpPr>
        <p:spPr>
          <a:xfrm>
            <a:off x="457200" y="1417640"/>
            <a:ext cx="8229600" cy="4708525"/>
          </a:xfrm>
        </p:spPr>
        <p:txBody>
          <a:bodyPr/>
          <a:lstStyle/>
          <a:p>
            <a:pPr marL="0" indent="0">
              <a:buNone/>
            </a:pPr>
            <a:endParaRPr lang="ru-RU" dirty="0" smtClean="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02" y="1420534"/>
            <a:ext cx="8200663" cy="4619725"/>
          </a:xfrm>
          <a:prstGeom prst="rect">
            <a:avLst/>
          </a:prstGeom>
        </p:spPr>
      </p:pic>
    </p:spTree>
    <p:extLst>
      <p:ext uri="{BB962C8B-B14F-4D97-AF65-F5344CB8AC3E}">
        <p14:creationId xmlns:p14="http://schemas.microsoft.com/office/powerpoint/2010/main" val="82867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r>
              <a:rPr lang="ru-RU" dirty="0" smtClean="0"/>
              <a:t>Итоги</a:t>
            </a:r>
          </a:p>
        </p:txBody>
      </p:sp>
      <p:sp>
        <p:nvSpPr>
          <p:cNvPr id="88067" name="Rectangle 3"/>
          <p:cNvSpPr>
            <a:spLocks noGrp="1"/>
          </p:cNvSpPr>
          <p:nvPr>
            <p:ph type="body" idx="4294967295"/>
          </p:nvPr>
        </p:nvSpPr>
        <p:spPr>
          <a:xfrm>
            <a:off x="457200" y="1417640"/>
            <a:ext cx="8229600" cy="4708525"/>
          </a:xfrm>
        </p:spPr>
        <p:txBody>
          <a:bodyPr/>
          <a:lstStyle/>
          <a:p>
            <a:pPr marL="0" indent="0">
              <a:buNone/>
            </a:pPr>
            <a:endParaRPr lang="ru-RU" dirty="0" smtClean="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257832"/>
            <a:ext cx="8229600" cy="4868333"/>
          </a:xfrm>
          <a:prstGeom prst="rect">
            <a:avLst/>
          </a:prstGeom>
        </p:spPr>
      </p:pic>
    </p:spTree>
    <p:extLst>
      <p:ext uri="{BB962C8B-B14F-4D97-AF65-F5344CB8AC3E}">
        <p14:creationId xmlns:p14="http://schemas.microsoft.com/office/powerpoint/2010/main" val="1711560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r>
              <a:rPr lang="ru-RU" dirty="0" smtClean="0"/>
              <a:t>Итоги</a:t>
            </a:r>
          </a:p>
        </p:txBody>
      </p:sp>
      <p:sp>
        <p:nvSpPr>
          <p:cNvPr id="88067" name="Rectangle 3"/>
          <p:cNvSpPr>
            <a:spLocks noGrp="1"/>
          </p:cNvSpPr>
          <p:nvPr>
            <p:ph type="body" idx="4294967295"/>
          </p:nvPr>
        </p:nvSpPr>
        <p:spPr>
          <a:xfrm>
            <a:off x="457200" y="1417640"/>
            <a:ext cx="8229600" cy="4708525"/>
          </a:xfrm>
        </p:spPr>
        <p:txBody>
          <a:bodyPr/>
          <a:lstStyle/>
          <a:p>
            <a:pPr>
              <a:buFont typeface="+mj-lt"/>
              <a:buAutoNum type="arabicPeriod"/>
            </a:pPr>
            <a:r>
              <a:rPr lang="ru-RU" dirty="0" smtClean="0"/>
              <a:t>Создана тестовая модель с покрытием в 98%</a:t>
            </a:r>
          </a:p>
          <a:p>
            <a:pPr>
              <a:buFont typeface="+mj-lt"/>
              <a:buAutoNum type="arabicPeriod"/>
            </a:pPr>
            <a:r>
              <a:rPr lang="ru-RU" dirty="0" smtClean="0"/>
              <a:t>Повысилось качество предоставляемых услуг за счет этой модели.</a:t>
            </a:r>
          </a:p>
          <a:p>
            <a:pPr>
              <a:buFont typeface="+mj-lt"/>
              <a:buAutoNum type="arabicPeriod"/>
            </a:pPr>
            <a:r>
              <a:rPr lang="ru-RU" dirty="0"/>
              <a:t>За счет автоматизации повысилась скорость проведения регрессионного тестирования, следовательно, и скорость обнаружения ошибок и скорость </a:t>
            </a:r>
            <a:r>
              <a:rPr lang="ru-RU" dirty="0" smtClean="0"/>
              <a:t>реакции </a:t>
            </a:r>
            <a:r>
              <a:rPr lang="ru-RU" dirty="0"/>
              <a:t>на них</a:t>
            </a:r>
            <a:r>
              <a:rPr lang="ru-RU" dirty="0" smtClean="0"/>
              <a:t>.</a:t>
            </a:r>
          </a:p>
          <a:p>
            <a:pPr>
              <a:buFont typeface="+mj-lt"/>
              <a:buAutoNum type="arabicPeriod"/>
            </a:pPr>
            <a:r>
              <a:rPr lang="ru-RU" dirty="0"/>
              <a:t>За счет ежедневного прогона общего регрессионного тестирования отлавливаются ошибки побочного </a:t>
            </a:r>
            <a:r>
              <a:rPr lang="ru-RU" dirty="0" smtClean="0"/>
              <a:t>влияния</a:t>
            </a:r>
          </a:p>
        </p:txBody>
      </p:sp>
    </p:spTree>
    <p:extLst>
      <p:ext uri="{BB962C8B-B14F-4D97-AF65-F5344CB8AC3E}">
        <p14:creationId xmlns:p14="http://schemas.microsoft.com/office/powerpoint/2010/main" val="918217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r>
              <a:rPr lang="ru-RU" dirty="0" smtClean="0"/>
              <a:t>Итоги</a:t>
            </a:r>
          </a:p>
        </p:txBody>
      </p:sp>
      <p:sp>
        <p:nvSpPr>
          <p:cNvPr id="88067" name="Rectangle 3"/>
          <p:cNvSpPr>
            <a:spLocks noGrp="1"/>
          </p:cNvSpPr>
          <p:nvPr>
            <p:ph type="body" idx="4294967295"/>
          </p:nvPr>
        </p:nvSpPr>
        <p:spPr>
          <a:xfrm>
            <a:off x="457200" y="1417640"/>
            <a:ext cx="8229600" cy="4708525"/>
          </a:xfrm>
        </p:spPr>
        <p:txBody>
          <a:bodyPr/>
          <a:lstStyle/>
          <a:p>
            <a:pPr marL="0" indent="0">
              <a:buNone/>
            </a:pPr>
            <a:r>
              <a:rPr lang="ru-RU" dirty="0" smtClean="0"/>
              <a:t>Куда стремиться?</a:t>
            </a:r>
          </a:p>
          <a:p>
            <a:pPr>
              <a:buFont typeface="+mj-lt"/>
              <a:buAutoNum type="arabicPeriod"/>
            </a:pPr>
            <a:r>
              <a:rPr lang="ru-RU" dirty="0" smtClean="0"/>
              <a:t>100% покрытия это так близко</a:t>
            </a:r>
          </a:p>
          <a:p>
            <a:pPr>
              <a:buFont typeface="+mj-lt"/>
              <a:buAutoNum type="arabicPeriod"/>
            </a:pPr>
            <a:r>
              <a:rPr lang="ru-RU" dirty="0" smtClean="0"/>
              <a:t>Модель живет, но хорошо бы усилить её дополнительными проверками</a:t>
            </a:r>
          </a:p>
          <a:p>
            <a:pPr>
              <a:buFont typeface="+mj-lt"/>
              <a:buAutoNum type="arabicPeriod"/>
            </a:pPr>
            <a:r>
              <a:rPr lang="ru-RU" dirty="0" smtClean="0"/>
              <a:t>Полноценный </a:t>
            </a:r>
            <a:r>
              <a:rPr lang="en-US" dirty="0" smtClean="0"/>
              <a:t>CI</a:t>
            </a:r>
            <a:endParaRPr lang="ru-RU" dirty="0" smtClean="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771902"/>
            <a:ext cx="3121152" cy="2072640"/>
          </a:xfrm>
          <a:prstGeom prst="rect">
            <a:avLst/>
          </a:prstGeom>
        </p:spPr>
      </p:pic>
    </p:spTree>
    <p:extLst>
      <p:ext uri="{BB962C8B-B14F-4D97-AF65-F5344CB8AC3E}">
        <p14:creationId xmlns:p14="http://schemas.microsoft.com/office/powerpoint/2010/main" val="3625045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endParaRPr lang="ru-RU" dirty="0" smtClean="0"/>
          </a:p>
        </p:txBody>
      </p:sp>
      <p:sp>
        <p:nvSpPr>
          <p:cNvPr id="88067" name="Rectangle 3"/>
          <p:cNvSpPr>
            <a:spLocks noGrp="1"/>
          </p:cNvSpPr>
          <p:nvPr>
            <p:ph type="body" idx="4294967295"/>
          </p:nvPr>
        </p:nvSpPr>
        <p:spPr>
          <a:xfrm>
            <a:off x="4572000" y="1600200"/>
            <a:ext cx="4114800" cy="4525965"/>
          </a:xfrm>
        </p:spPr>
        <p:txBody>
          <a:bodyPr/>
          <a:lstStyle/>
          <a:p>
            <a:pPr marL="0" indent="0" algn="ctr">
              <a:buNone/>
            </a:pPr>
            <a:r>
              <a:rPr lang="ru-RU" sz="3200" dirty="0" smtClean="0"/>
              <a:t>Жду ваших вопросов =)</a:t>
            </a:r>
            <a:endParaRPr lang="en-US" sz="3200" dirty="0" smtClean="0"/>
          </a:p>
          <a:p>
            <a:pPr marL="0" indent="0" algn="ctr">
              <a:buNone/>
            </a:pPr>
            <a:endParaRPr lang="ru-RU" sz="3200" dirty="0" smtClean="0"/>
          </a:p>
          <a:p>
            <a:pPr marL="0" indent="0" algn="ctr">
              <a:buNone/>
            </a:pPr>
            <a:r>
              <a:rPr lang="en-US" sz="3200" dirty="0" smtClean="0"/>
              <a:t>Skype: </a:t>
            </a:r>
          </a:p>
          <a:p>
            <a:pPr marL="0" indent="0" algn="ctr">
              <a:buNone/>
            </a:pPr>
            <a:r>
              <a:rPr lang="en-US" sz="3200" dirty="0" smtClean="0"/>
              <a:t>geepard666</a:t>
            </a:r>
            <a:endParaRPr lang="en-US" sz="3200" dirty="0"/>
          </a:p>
          <a:p>
            <a:pPr marL="0" indent="0" algn="ctr">
              <a:buNone/>
            </a:pPr>
            <a:r>
              <a:rPr lang="en-US" sz="3200" dirty="0" smtClean="0"/>
              <a:t>E-mail:</a:t>
            </a:r>
          </a:p>
          <a:p>
            <a:pPr marL="0" indent="0" algn="ctr">
              <a:buNone/>
            </a:pPr>
            <a:r>
              <a:rPr lang="en-US" sz="3200" dirty="0" smtClean="0"/>
              <a:t>chui-gep@mail.ru</a:t>
            </a:r>
            <a:endParaRPr lang="ru-RU" sz="32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00202"/>
            <a:ext cx="3006092" cy="4525963"/>
          </a:xfrm>
          <a:prstGeom prst="rect">
            <a:avLst/>
          </a:prstGeom>
        </p:spPr>
      </p:pic>
    </p:spTree>
    <p:extLst>
      <p:ext uri="{BB962C8B-B14F-4D97-AF65-F5344CB8AC3E}">
        <p14:creationId xmlns:p14="http://schemas.microsoft.com/office/powerpoint/2010/main" val="165255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r>
              <a:rPr lang="ru-RU" dirty="0" smtClean="0"/>
              <a:t>Вопросы к вам  =)</a:t>
            </a:r>
          </a:p>
        </p:txBody>
      </p:sp>
      <p:sp>
        <p:nvSpPr>
          <p:cNvPr id="88067" name="Rectangle 3"/>
          <p:cNvSpPr>
            <a:spLocks noGrp="1"/>
          </p:cNvSpPr>
          <p:nvPr>
            <p:ph type="body" idx="4294967295"/>
          </p:nvPr>
        </p:nvSpPr>
        <p:spPr>
          <a:xfrm>
            <a:off x="457200" y="1417640"/>
            <a:ext cx="8229600" cy="4708525"/>
          </a:xfrm>
        </p:spPr>
        <p:txBody>
          <a:bodyPr/>
          <a:lstStyle/>
          <a:p>
            <a:r>
              <a:rPr lang="ru-RU" sz="3600" dirty="0" smtClean="0"/>
              <a:t>Кто проверял взаимодействие с шиной ?</a:t>
            </a:r>
          </a:p>
          <a:p>
            <a:endParaRPr lang="ru-RU" sz="3600" dirty="0"/>
          </a:p>
          <a:p>
            <a:r>
              <a:rPr lang="ru-RU" sz="3600" dirty="0" smtClean="0"/>
              <a:t>А кто проводил тестирование со стороны шины ?</a:t>
            </a:r>
          </a:p>
        </p:txBody>
      </p:sp>
    </p:spTree>
    <p:extLst>
      <p:ext uri="{BB962C8B-B14F-4D97-AF65-F5344CB8AC3E}">
        <p14:creationId xmlns:p14="http://schemas.microsoft.com/office/powerpoint/2010/main" val="551057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r>
              <a:rPr lang="ru-RU" dirty="0" smtClean="0"/>
              <a:t>Топология </a:t>
            </a:r>
            <a:r>
              <a:rPr lang="en-US" dirty="0" smtClean="0"/>
              <a:t>POINT-TO-POINT</a:t>
            </a:r>
            <a:endParaRPr lang="ru-RU" dirty="0" smtClean="0"/>
          </a:p>
        </p:txBody>
      </p:sp>
      <p:sp>
        <p:nvSpPr>
          <p:cNvPr id="88067" name="Rectangle 3"/>
          <p:cNvSpPr>
            <a:spLocks noGrp="1"/>
          </p:cNvSpPr>
          <p:nvPr>
            <p:ph type="body" idx="4294967295"/>
          </p:nvPr>
        </p:nvSpPr>
        <p:spPr>
          <a:xfrm>
            <a:off x="4421529" y="1417638"/>
            <a:ext cx="4265271" cy="4708527"/>
          </a:xfrm>
        </p:spPr>
        <p:txBody>
          <a:bodyPr/>
          <a:lstStyle/>
          <a:p>
            <a:pPr algn="ctr"/>
            <a:r>
              <a:rPr lang="ru-RU" sz="2400" dirty="0" smtClean="0"/>
              <a:t>Архитектура типа (</a:t>
            </a:r>
            <a:r>
              <a:rPr lang="en-US" sz="2400" dirty="0" smtClean="0"/>
              <a:t>point-to-point</a:t>
            </a:r>
            <a:r>
              <a:rPr lang="ru-RU" sz="2400" dirty="0" smtClean="0"/>
              <a:t>)</a:t>
            </a:r>
            <a:endParaRPr lang="en-US" sz="2400" dirty="0" smtClean="0"/>
          </a:p>
          <a:p>
            <a:pPr marL="0" indent="0" algn="ctr">
              <a:buNone/>
            </a:pPr>
            <a:r>
              <a:rPr lang="ru-RU" sz="2400" dirty="0" smtClean="0"/>
              <a:t>подразумевает создание </a:t>
            </a:r>
            <a:r>
              <a:rPr lang="en-US" sz="2400" dirty="0" smtClean="0"/>
              <a:t>n</a:t>
            </a:r>
            <a:r>
              <a:rPr lang="en-US" sz="2400" baseline="30000" dirty="0" smtClean="0"/>
              <a:t>2</a:t>
            </a:r>
            <a:r>
              <a:rPr lang="en-US" sz="2400" dirty="0" smtClean="0"/>
              <a:t> </a:t>
            </a:r>
            <a:r>
              <a:rPr lang="ru-RU" sz="2400" dirty="0" smtClean="0"/>
              <a:t>интеграционных соединений</a:t>
            </a:r>
            <a:endParaRPr lang="en-US" sz="2400" dirty="0"/>
          </a:p>
          <a:p>
            <a:pPr algn="ctr"/>
            <a:r>
              <a:rPr lang="ru-RU" sz="2400" dirty="0" smtClean="0"/>
              <a:t>Каждая </a:t>
            </a:r>
            <a:r>
              <a:rPr lang="ru-RU" sz="2400" dirty="0"/>
              <a:t>система самостоятельно решает </a:t>
            </a:r>
            <a:r>
              <a:rPr lang="ru-RU" sz="2400" dirty="0" smtClean="0"/>
              <a:t>вопросы интеграции </a:t>
            </a:r>
            <a:r>
              <a:rPr lang="ru-RU" sz="2400" dirty="0"/>
              <a:t>с каждой из других систем</a:t>
            </a:r>
            <a:endParaRPr lang="en-US" sz="2400" dirty="0" smtClean="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60" y="1404615"/>
            <a:ext cx="3927140" cy="3492000"/>
          </a:xfrm>
          <a:prstGeom prst="rect">
            <a:avLst/>
          </a:prstGeom>
        </p:spPr>
      </p:pic>
    </p:spTree>
    <p:extLst>
      <p:ext uri="{BB962C8B-B14F-4D97-AF65-F5344CB8AC3E}">
        <p14:creationId xmlns:p14="http://schemas.microsoft.com/office/powerpoint/2010/main" val="1092343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r>
              <a:rPr lang="ru-RU" dirty="0" smtClean="0"/>
              <a:t>Топология МАГИСТРАЛЬ</a:t>
            </a:r>
          </a:p>
        </p:txBody>
      </p:sp>
      <p:sp>
        <p:nvSpPr>
          <p:cNvPr id="88067" name="Rectangle 3"/>
          <p:cNvSpPr>
            <a:spLocks noGrp="1"/>
          </p:cNvSpPr>
          <p:nvPr>
            <p:ph type="body" idx="4294967295"/>
          </p:nvPr>
        </p:nvSpPr>
        <p:spPr>
          <a:xfrm>
            <a:off x="4085864" y="1417638"/>
            <a:ext cx="4600936" cy="4708527"/>
          </a:xfrm>
        </p:spPr>
        <p:txBody>
          <a:bodyPr/>
          <a:lstStyle/>
          <a:p>
            <a:pPr algn="ctr"/>
            <a:r>
              <a:rPr lang="ru-RU" sz="2800" dirty="0" smtClean="0"/>
              <a:t>Топология уменьшает </a:t>
            </a:r>
            <a:r>
              <a:rPr lang="ru-RU" sz="2800" dirty="0" err="1" smtClean="0"/>
              <a:t>количесто</a:t>
            </a:r>
            <a:r>
              <a:rPr lang="ru-RU" sz="2800" dirty="0" smtClean="0"/>
              <a:t> до </a:t>
            </a:r>
            <a:r>
              <a:rPr lang="en-US" sz="2800" dirty="0" smtClean="0"/>
              <a:t>n</a:t>
            </a:r>
            <a:r>
              <a:rPr lang="ru-RU" sz="2800" dirty="0" smtClean="0"/>
              <a:t> соединений</a:t>
            </a:r>
            <a:endParaRPr lang="en-US" sz="2800" dirty="0"/>
          </a:p>
          <a:p>
            <a:pPr algn="ctr"/>
            <a:r>
              <a:rPr lang="ru-RU" sz="2800" dirty="0" smtClean="0"/>
              <a:t>Каждая </a:t>
            </a:r>
            <a:r>
              <a:rPr lang="ru-RU" sz="2800" dirty="0"/>
              <a:t>система самостоятельно решает </a:t>
            </a:r>
            <a:r>
              <a:rPr lang="ru-RU" sz="2800" dirty="0" smtClean="0"/>
              <a:t>вопросы интеграции </a:t>
            </a:r>
            <a:r>
              <a:rPr lang="ru-RU" sz="2800" dirty="0"/>
              <a:t>с каждой из других систем</a:t>
            </a:r>
            <a:endParaRPr lang="en-US" sz="2800" dirty="0" smtClean="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97" y="1600199"/>
            <a:ext cx="4119503" cy="3006525"/>
          </a:xfrm>
          <a:prstGeom prst="rect">
            <a:avLst/>
          </a:prstGeom>
        </p:spPr>
      </p:pic>
    </p:spTree>
    <p:extLst>
      <p:ext uri="{BB962C8B-B14F-4D97-AF65-F5344CB8AC3E}">
        <p14:creationId xmlns:p14="http://schemas.microsoft.com/office/powerpoint/2010/main" val="126947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algn="r"/>
            <a:r>
              <a:rPr lang="ru-RU" dirty="0" smtClean="0"/>
              <a:t>Топология ЗВЕЗДА</a:t>
            </a:r>
          </a:p>
        </p:txBody>
      </p:sp>
      <p:sp>
        <p:nvSpPr>
          <p:cNvPr id="88067" name="Rectangle 3"/>
          <p:cNvSpPr>
            <a:spLocks noGrp="1"/>
          </p:cNvSpPr>
          <p:nvPr>
            <p:ph type="body" idx="4294967295"/>
          </p:nvPr>
        </p:nvSpPr>
        <p:spPr>
          <a:xfrm>
            <a:off x="4617785" y="1417640"/>
            <a:ext cx="4306296" cy="4708525"/>
          </a:xfrm>
        </p:spPr>
        <p:txBody>
          <a:bodyPr/>
          <a:lstStyle/>
          <a:p>
            <a:r>
              <a:rPr lang="ru-RU" sz="2400" dirty="0" smtClean="0"/>
              <a:t>Архитектура типа «Звезда»</a:t>
            </a:r>
            <a:r>
              <a:rPr lang="ru-RU" sz="2400" dirty="0"/>
              <a:t> с центральным «</a:t>
            </a:r>
            <a:r>
              <a:rPr lang="ru-RU" sz="2400" dirty="0" err="1"/>
              <a:t>хабом</a:t>
            </a:r>
            <a:r>
              <a:rPr lang="ru-RU" sz="2400" dirty="0"/>
              <a:t>», которая предполагает применение специализированного ПО «промежуточного слоя» </a:t>
            </a:r>
            <a:r>
              <a:rPr lang="ru-RU" sz="2400" dirty="0" smtClean="0"/>
              <a:t>(«Шина»)</a:t>
            </a:r>
          </a:p>
          <a:p>
            <a:r>
              <a:rPr lang="ru-RU" sz="2400" dirty="0" smtClean="0"/>
              <a:t>Линейная зависимость соединений</a:t>
            </a:r>
            <a:r>
              <a:rPr lang="en-US" sz="2400" dirty="0" smtClean="0"/>
              <a:t> </a:t>
            </a:r>
            <a:r>
              <a:rPr lang="ru-RU" sz="2400" dirty="0" smtClean="0"/>
              <a:t>2</a:t>
            </a:r>
            <a:r>
              <a:rPr lang="en-US" sz="2400" dirty="0" smtClean="0"/>
              <a:t>n</a:t>
            </a:r>
            <a:endParaRPr lang="ru-RU" sz="2400" dirty="0" smtClean="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1" y="1600199"/>
            <a:ext cx="4220379" cy="3168571"/>
          </a:xfrm>
          <a:prstGeom prst="rect">
            <a:avLst/>
          </a:prstGeom>
        </p:spPr>
      </p:pic>
    </p:spTree>
    <p:extLst>
      <p:ext uri="{BB962C8B-B14F-4D97-AF65-F5344CB8AC3E}">
        <p14:creationId xmlns:p14="http://schemas.microsoft.com/office/powerpoint/2010/main" val="2558027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marL="0" indent="0" algn="r">
              <a:buNone/>
            </a:pPr>
            <a:r>
              <a:rPr lang="ru-RU" dirty="0"/>
              <a:t>Основные требования к сервисной шине</a:t>
            </a:r>
          </a:p>
        </p:txBody>
      </p:sp>
      <p:sp>
        <p:nvSpPr>
          <p:cNvPr id="88067" name="Rectangle 3"/>
          <p:cNvSpPr>
            <a:spLocks noGrp="1"/>
          </p:cNvSpPr>
          <p:nvPr>
            <p:ph type="body" idx="4294967295"/>
          </p:nvPr>
        </p:nvSpPr>
        <p:spPr>
          <a:xfrm>
            <a:off x="457200" y="1417640"/>
            <a:ext cx="8229600" cy="4708525"/>
          </a:xfrm>
        </p:spPr>
        <p:txBody>
          <a:bodyPr/>
          <a:lstStyle/>
          <a:p>
            <a:pPr marL="457200" lvl="1" indent="0">
              <a:buNone/>
            </a:pPr>
            <a:r>
              <a:rPr lang="ru-RU" dirty="0" smtClean="0"/>
              <a:t>Надежность</a:t>
            </a:r>
          </a:p>
          <a:p>
            <a:pPr marL="457200" lvl="1" indent="0">
              <a:buNone/>
            </a:pPr>
            <a:r>
              <a:rPr lang="ru-RU" dirty="0" smtClean="0"/>
              <a:t>Устойчивость</a:t>
            </a:r>
          </a:p>
          <a:p>
            <a:pPr marL="457200" lvl="1" indent="0">
              <a:buNone/>
            </a:pPr>
            <a:r>
              <a:rPr lang="ru-RU" dirty="0" smtClean="0"/>
              <a:t>Производительность</a:t>
            </a:r>
          </a:p>
          <a:p>
            <a:pPr marL="457200" lvl="1" indent="0">
              <a:buNone/>
            </a:pPr>
            <a:r>
              <a:rPr lang="ru-RU" dirty="0" smtClean="0"/>
              <a:t>Безопасность</a:t>
            </a:r>
          </a:p>
          <a:p>
            <a:pPr marL="457200" lvl="1" indent="0">
              <a:buNone/>
            </a:pPr>
            <a:r>
              <a:rPr lang="ru-RU" dirty="0" smtClean="0"/>
              <a:t>Маршрутизация </a:t>
            </a:r>
          </a:p>
          <a:p>
            <a:pPr marL="457200" lvl="1" indent="0">
              <a:buNone/>
            </a:pPr>
            <a:r>
              <a:rPr lang="ru-RU" dirty="0" smtClean="0"/>
              <a:t>Интеграция</a:t>
            </a:r>
          </a:p>
        </p:txBody>
      </p:sp>
    </p:spTree>
    <p:extLst>
      <p:ext uri="{BB962C8B-B14F-4D97-AF65-F5344CB8AC3E}">
        <p14:creationId xmlns:p14="http://schemas.microsoft.com/office/powerpoint/2010/main" val="2569483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marL="0" indent="0" algn="r">
              <a:buNone/>
            </a:pPr>
            <a:r>
              <a:rPr lang="ru-RU" dirty="0"/>
              <a:t>Возможности Шины </a:t>
            </a:r>
          </a:p>
        </p:txBody>
      </p:sp>
      <p:sp>
        <p:nvSpPr>
          <p:cNvPr id="88067" name="Rectangle 3"/>
          <p:cNvSpPr>
            <a:spLocks noGrp="1"/>
          </p:cNvSpPr>
          <p:nvPr>
            <p:ph type="body" idx="4294967295"/>
          </p:nvPr>
        </p:nvSpPr>
        <p:spPr>
          <a:xfrm>
            <a:off x="457200" y="1417640"/>
            <a:ext cx="8229600" cy="4708525"/>
          </a:xfrm>
        </p:spPr>
        <p:txBody>
          <a:bodyPr/>
          <a:lstStyle/>
          <a:p>
            <a:pPr lvl="1"/>
            <a:r>
              <a:rPr lang="ru-RU" dirty="0" smtClean="0"/>
              <a:t>Статическая и Алгоритмическая маршрутизация</a:t>
            </a:r>
          </a:p>
          <a:p>
            <a:pPr lvl="1"/>
            <a:r>
              <a:rPr lang="ru-RU" dirty="0" smtClean="0"/>
              <a:t>Преобразование данных</a:t>
            </a:r>
          </a:p>
          <a:p>
            <a:pPr lvl="1"/>
            <a:r>
              <a:rPr lang="ru-RU" dirty="0" smtClean="0"/>
              <a:t>Оркестровка и хореография</a:t>
            </a:r>
          </a:p>
          <a:p>
            <a:pPr lvl="1"/>
            <a:r>
              <a:rPr lang="ru-RU" dirty="0" smtClean="0"/>
              <a:t>Синхронное и асинхронное взаимодействие</a:t>
            </a:r>
          </a:p>
          <a:p>
            <a:pPr lvl="1"/>
            <a:r>
              <a:rPr lang="ru-RU" dirty="0" smtClean="0"/>
              <a:t>Аудит и механизмы контроля</a:t>
            </a:r>
          </a:p>
          <a:p>
            <a:pPr lvl="1"/>
            <a:r>
              <a:rPr lang="ru-RU" dirty="0" smtClean="0"/>
              <a:t>Использование </a:t>
            </a:r>
            <a:r>
              <a:rPr lang="ru-RU" dirty="0"/>
              <a:t>защищённого </a:t>
            </a:r>
            <a:r>
              <a:rPr lang="ru-RU" dirty="0" smtClean="0"/>
              <a:t>транспорта </a:t>
            </a:r>
            <a:r>
              <a:rPr lang="ru-RU" dirty="0"/>
              <a:t>с </a:t>
            </a:r>
            <a:r>
              <a:rPr lang="ru-RU" dirty="0" smtClean="0"/>
              <a:t>единственной доставкой </a:t>
            </a:r>
            <a:r>
              <a:rPr lang="ru-RU" dirty="0"/>
              <a:t>сообщений</a:t>
            </a:r>
            <a:endParaRPr lang="ru-RU" dirty="0" smtClean="0"/>
          </a:p>
        </p:txBody>
      </p:sp>
    </p:spTree>
    <p:extLst>
      <p:ext uri="{BB962C8B-B14F-4D97-AF65-F5344CB8AC3E}">
        <p14:creationId xmlns:p14="http://schemas.microsoft.com/office/powerpoint/2010/main" val="2004825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Verdana"/>
        <a:ea typeface="Verdana"/>
        <a:cs typeface="Verdana"/>
      </a:majorFont>
      <a:minorFont>
        <a:latin typeface="Arial"/>
        <a:ea typeface="Verdana"/>
        <a:cs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4280</TotalTime>
  <Words>3516</Words>
  <Application>Microsoft Office PowerPoint</Application>
  <PresentationFormat>Экран (4:3)</PresentationFormat>
  <Paragraphs>206</Paragraphs>
  <Slides>35</Slides>
  <Notes>35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ＭＳ Ｐゴシック</vt:lpstr>
      <vt:lpstr>Arial</vt:lpstr>
      <vt:lpstr>Calibri</vt:lpstr>
      <vt:lpstr>Cambria Math</vt:lpstr>
      <vt:lpstr>Verdana</vt:lpstr>
      <vt:lpstr>2_Office Theme</vt:lpstr>
      <vt:lpstr>Внедрение автоматизированного тестирования на Сервисной шине</vt:lpstr>
      <vt:lpstr>О себе:</vt:lpstr>
      <vt:lpstr>План доклада</vt:lpstr>
      <vt:lpstr>Вопросы к вам  =)</vt:lpstr>
      <vt:lpstr>Топология POINT-TO-POINT</vt:lpstr>
      <vt:lpstr>Топология МАГИСТРАЛЬ</vt:lpstr>
      <vt:lpstr>Топология ЗВЕЗДА</vt:lpstr>
      <vt:lpstr>Основные требования к сервисной шине</vt:lpstr>
      <vt:lpstr>Возможности Шины </vt:lpstr>
      <vt:lpstr>Cервисно-ориентированная архитектура</vt:lpstr>
      <vt:lpstr>Очереди</vt:lpstr>
      <vt:lpstr>Топики</vt:lpstr>
      <vt:lpstr>Синхронное взаимодействие</vt:lpstr>
      <vt:lpstr>Синхронное взаимодействие</vt:lpstr>
      <vt:lpstr>Синхронное взаимодействие</vt:lpstr>
      <vt:lpstr>Синхронное взаимодействие</vt:lpstr>
      <vt:lpstr>Асинхронное взаимодействие</vt:lpstr>
      <vt:lpstr>Асинхронное взаимодействие</vt:lpstr>
      <vt:lpstr>Адаптер </vt:lpstr>
      <vt:lpstr>Трансформация</vt:lpstr>
      <vt:lpstr>Пример процесса на шине</vt:lpstr>
      <vt:lpstr>Пример плохой интеграции</vt:lpstr>
      <vt:lpstr>Основные проблемы</vt:lpstr>
      <vt:lpstr>Наша Шина</vt:lpstr>
      <vt:lpstr>Инструменты</vt:lpstr>
      <vt:lpstr>Инструменты</vt:lpstr>
      <vt:lpstr>Рандомизация- наше всё</vt:lpstr>
      <vt:lpstr>Утилита для автотестов Jmeter</vt:lpstr>
      <vt:lpstr>Jenkins +плагин PerfPublisher</vt:lpstr>
      <vt:lpstr>Jenkins +плагин PerfPublisher</vt:lpstr>
      <vt:lpstr>Jenkins +плагин PerfPublisher</vt:lpstr>
      <vt:lpstr>Итоги</vt:lpstr>
      <vt:lpstr>Итоги</vt:lpstr>
      <vt:lpstr>Итоги</vt:lpstr>
      <vt:lpstr>Презентация PowerPoint</vt:lpstr>
    </vt:vector>
  </TitlesOfParts>
  <Company>УЦ Люксофт</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тестированием. Анализ типичных проблем</dc:title>
  <dc:creator>Александр Александров</dc:creator>
  <cp:lastModifiedBy>Иванов</cp:lastModifiedBy>
  <cp:revision>153</cp:revision>
  <dcterms:created xsi:type="dcterms:W3CDTF">2008-04-02T17:11:54Z</dcterms:created>
  <dcterms:modified xsi:type="dcterms:W3CDTF">2017-05-26T04:24:35Z</dcterms:modified>
</cp:coreProperties>
</file>