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6" r:id="rId4"/>
    <p:sldId id="277" r:id="rId5"/>
    <p:sldId id="271" r:id="rId6"/>
    <p:sldId id="282" r:id="rId7"/>
    <p:sldId id="283" r:id="rId8"/>
    <p:sldId id="284" r:id="rId9"/>
    <p:sldId id="285" r:id="rId10"/>
    <p:sldId id="287" r:id="rId11"/>
    <p:sldId id="288" r:id="rId12"/>
    <p:sldId id="289" r:id="rId13"/>
    <p:sldId id="291" r:id="rId14"/>
    <p:sldId id="299" r:id="rId15"/>
    <p:sldId id="292" r:id="rId16"/>
    <p:sldId id="293" r:id="rId17"/>
    <p:sldId id="294" r:id="rId18"/>
    <p:sldId id="302" r:id="rId19"/>
    <p:sldId id="301" r:id="rId20"/>
    <p:sldId id="303" r:id="rId21"/>
    <p:sldId id="295" r:id="rId22"/>
    <p:sldId id="304" r:id="rId23"/>
    <p:sldId id="296" r:id="rId24"/>
    <p:sldId id="305" r:id="rId25"/>
    <p:sldId id="297" r:id="rId26"/>
    <p:sldId id="306" r:id="rId27"/>
    <p:sldId id="307" r:id="rId28"/>
    <p:sldId id="300" r:id="rId29"/>
    <p:sldId id="298" r:id="rId30"/>
    <p:sldId id="269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2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491B-0D42-7D4B-894E-8257B07A9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E3688-2B58-5D43-B5C6-5B3BFEA96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C9EE-3352-4A41-9129-49A99E17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DD9C-1368-A843-BA5C-3928DE4E1C2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5412B-D524-7A4A-886D-B435D3B0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E1DE0-A96D-8B40-857D-05A43121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953D-0EF9-AC43-AC1E-86244D050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3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C84BF-18BA-7747-AAFD-B67B9141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DFDAE-331B-6946-BE9C-5D1131865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196DE-11AD-1547-AE5B-C06C4BB0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DD9C-1368-A843-BA5C-3928DE4E1C2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1285-DF3E-7642-ACA9-3ACCB8E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81AE-4970-5B4D-A7B1-C69D72F0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953D-0EF9-AC43-AC1E-86244D050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3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900AF-75DE-B145-97CA-99DC4D5DD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5E37D-8A5D-224B-8CFB-99FA6B87D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B6B95-C443-204C-9354-63DB6013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DD9C-1368-A843-BA5C-3928DE4E1C2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F1396-7679-6240-B1B7-29F6E7BB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BF4B7-8C5C-DD46-BD21-C0EBA458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953D-0EF9-AC43-AC1E-86244D050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8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sonal Profile - Righ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1193213" y="1938535"/>
            <a:ext cx="5065240" cy="3611555"/>
          </a:xfrm>
        </p:spPr>
        <p:txBody>
          <a:bodyPr/>
          <a:lstStyle>
            <a:lvl1pPr marL="228594" marR="0" indent="-228594" algn="l" defTabSz="1219170" rtl="0" eaLnBrk="1" fontAlgn="auto" latinLnBrk="0" hangingPunct="1">
              <a:lnSpc>
                <a:spcPts val="2133"/>
              </a:lnSpc>
              <a:spcBef>
                <a:spcPts val="352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diam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diam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93211" y="889001"/>
            <a:ext cx="5065240" cy="459288"/>
          </a:xfrm>
        </p:spPr>
        <p:txBody>
          <a:bodyPr wrap="none" bIns="0" anchor="ctr">
            <a:noAutofit/>
          </a:bodyPr>
          <a:lstStyle>
            <a:lvl1pPr marL="0" indent="0">
              <a:spcBef>
                <a:spcPts val="384"/>
              </a:spcBef>
              <a:buNone/>
              <a:defRPr sz="2133" b="1" i="0" cap="all" spc="2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193211" y="1413768"/>
            <a:ext cx="5065240" cy="459288"/>
          </a:xfrm>
        </p:spPr>
        <p:txBody>
          <a:bodyPr wrap="none" bIns="0" anchor="ctr">
            <a:noAutofit/>
          </a:bodyPr>
          <a:lstStyle>
            <a:lvl1pPr marL="0" indent="0">
              <a:spcBef>
                <a:spcPts val="384"/>
              </a:spcBef>
              <a:buNone/>
              <a:defRPr sz="1467" b="1" i="1" cap="none" spc="13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8305208" y="1870968"/>
            <a:ext cx="2693581" cy="2693581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542527" y="2108287"/>
            <a:ext cx="2218944" cy="221894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1129195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112000" y="0"/>
            <a:ext cx="5080000" cy="6426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2546" y="955249"/>
            <a:ext cx="562937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456655"/>
            <a:ext cx="475488" cy="475488"/>
          </a:xfrm>
          <a:solidFill>
            <a:srgbClr val="F15D45"/>
          </a:solidFill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4" indent="0">
              <a:buNone/>
              <a:defRPr>
                <a:latin typeface="+mj-lt"/>
              </a:defRPr>
            </a:lvl4pPr>
            <a:lvl5pPr marL="2438339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47963" y="1456655"/>
            <a:ext cx="4843237" cy="475488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67" baseline="0">
                <a:latin typeface="+mn-lt"/>
              </a:defRPr>
            </a:lvl1pPr>
            <a:lvl5pPr marL="2819330" indent="-38099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one title here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1" y="5493512"/>
            <a:ext cx="475488" cy="475488"/>
          </a:xfrm>
          <a:solidFill>
            <a:srgbClr val="F15D45"/>
          </a:solidFill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4" indent="0">
              <a:buNone/>
              <a:defRPr>
                <a:latin typeface="+mj-lt"/>
              </a:defRPr>
            </a:lvl4pPr>
            <a:lvl5pPr marL="2438339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76251" y="2264027"/>
            <a:ext cx="475488" cy="475488"/>
          </a:xfrm>
          <a:solidFill>
            <a:srgbClr val="F15D45"/>
          </a:solidFill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4" indent="0">
              <a:buNone/>
              <a:defRPr>
                <a:latin typeface="+mj-lt"/>
              </a:defRPr>
            </a:lvl4pPr>
            <a:lvl5pPr marL="2438339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6251" y="3071399"/>
            <a:ext cx="475488" cy="475488"/>
          </a:xfrm>
          <a:solidFill>
            <a:srgbClr val="F15D45"/>
          </a:solidFill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4" indent="0">
              <a:buNone/>
              <a:defRPr>
                <a:latin typeface="+mj-lt"/>
              </a:defRPr>
            </a:lvl4pPr>
            <a:lvl5pPr marL="2438339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76251" y="3878771"/>
            <a:ext cx="475488" cy="475488"/>
          </a:xfrm>
          <a:solidFill>
            <a:srgbClr val="F15D45"/>
          </a:solidFill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4" indent="0">
              <a:buNone/>
              <a:defRPr>
                <a:latin typeface="+mj-lt"/>
              </a:defRPr>
            </a:lvl4pPr>
            <a:lvl5pPr marL="2438339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76251" y="4686143"/>
            <a:ext cx="475488" cy="475488"/>
          </a:xfrm>
          <a:solidFill>
            <a:srgbClr val="F15D45"/>
          </a:solidFill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4" indent="0">
              <a:buNone/>
              <a:defRPr>
                <a:latin typeface="+mj-lt"/>
              </a:defRPr>
            </a:lvl4pPr>
            <a:lvl5pPr marL="2438339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947963" y="2263477"/>
            <a:ext cx="4843237" cy="475488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67" baseline="0">
                <a:latin typeface="+mn-lt"/>
              </a:defRPr>
            </a:lvl1pPr>
            <a:lvl5pPr marL="2819330" indent="-38099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TWO title here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947963" y="3070300"/>
            <a:ext cx="4843237" cy="475488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67" baseline="0">
                <a:latin typeface="+mn-lt"/>
              </a:defRPr>
            </a:lvl1pPr>
            <a:lvl5pPr marL="2819330" indent="-38099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THREE title here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947963" y="3877123"/>
            <a:ext cx="4843237" cy="475488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67" baseline="0">
                <a:latin typeface="+mn-lt"/>
              </a:defRPr>
            </a:lvl1pPr>
            <a:lvl5pPr marL="2819330" indent="-38099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…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947963" y="4683945"/>
            <a:ext cx="4843237" cy="475488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67" baseline="0">
                <a:latin typeface="+mn-lt"/>
              </a:defRPr>
            </a:lvl1pPr>
            <a:lvl5pPr marL="2819330" indent="-38099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And delete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947963" y="5490769"/>
            <a:ext cx="4843237" cy="475488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67" baseline="0">
                <a:latin typeface="+mn-lt"/>
              </a:defRPr>
            </a:lvl1pPr>
            <a:lvl5pPr marL="2819330" indent="-38099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The extras</a:t>
            </a:r>
          </a:p>
        </p:txBody>
      </p:sp>
    </p:spTree>
    <p:extLst>
      <p:ext uri="{BB962C8B-B14F-4D97-AF65-F5344CB8AC3E}">
        <p14:creationId xmlns:p14="http://schemas.microsoft.com/office/powerpoint/2010/main" val="723788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 - Co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4605" y="2423354"/>
            <a:ext cx="7442791" cy="1626909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>
              <a:lnSpc>
                <a:spcPct val="100000"/>
              </a:lnSpc>
              <a:spcBef>
                <a:spcPts val="507"/>
              </a:spcBef>
              <a:spcAft>
                <a:spcPts val="400"/>
              </a:spcAft>
              <a:defRPr sz="2133" b="1" spc="267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276150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B494-3342-4841-B26F-404718D9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98DA3-5D71-B54D-990E-835443C35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9BC87-243D-644D-93AA-658E26A5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DD9C-1368-A843-BA5C-3928DE4E1C2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C2E05-27FA-2A4F-93DF-870C1232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EC495-0EB2-5B4C-984D-17697D77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953D-0EF9-AC43-AC1E-86244D050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6253-52C3-6246-8A75-DFD19BF60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C2605-BDA2-2D4A-9FC6-DDFF59558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C09C1-669C-E14E-A27A-45FC2CF2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DD9C-1368-A843-BA5C-3928DE4E1C2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46D66-02D7-2847-A1CF-2B032F3E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C4082-6A6E-914D-9A8C-7745686C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953D-0EF9-AC43-AC1E-86244D050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4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1BA7-D04B-EB4D-9AEC-0C36C1A37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416E6-0AE7-B846-B5DF-4A2A69E77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5378D-6CFD-7946-886A-200243896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A92E8-DD77-1148-8002-B142FF935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DD9C-1368-A843-BA5C-3928DE4E1C2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DA99C-3784-A94F-ADEA-189A8522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3706E-C6BB-4F4A-8F67-3383F63A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953D-0EF9-AC43-AC1E-86244D050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2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BEE7-73C9-444C-B80D-6F48EFCF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BA39C-E1AA-584E-9EA9-A243DB9A0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CCB8E-1AA2-B845-86B5-D03A77F6D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C2888-8E63-F64C-9215-D7C2C0840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1ADA5-9140-F440-B022-C8BB2E449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E78817-DC6D-E04E-A879-68936153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DD9C-1368-A843-BA5C-3928DE4E1C2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78140-7B4A-274D-8CBC-0C717A04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9B3FA4-5833-0641-9FDE-AF0A4F23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953D-0EF9-AC43-AC1E-86244D050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4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1E2F-484F-D843-B065-990B0799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AD4BA-8267-3743-A259-B78CB523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DD9C-1368-A843-BA5C-3928DE4E1C2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69BE1-701D-1D4D-8C97-5C71622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9FE28-1AB9-D045-B358-15F7C891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953D-0EF9-AC43-AC1E-86244D050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7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7A0E3-E9A8-5546-AA65-BF7269AB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DD9C-1368-A843-BA5C-3928DE4E1C2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B86022-3686-874A-A407-3810800B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5599E-46B8-8241-B670-3C74B9CF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953D-0EF9-AC43-AC1E-86244D050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5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1725-0053-5E49-B53D-134130D6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C3CDE-9D66-3F45-8F1E-40C259748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79EF9-D89F-5044-BC53-4DD83430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973D7-D578-6446-BCCC-DA850E53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DD9C-1368-A843-BA5C-3928DE4E1C2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47BFD-496B-744F-BC6A-9F1E7A250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83734-978C-284B-AF8F-B42ED28E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953D-0EF9-AC43-AC1E-86244D050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4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5CFA6-ECBA-EF49-BCA8-26061470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48B763-A81D-3C4D-A240-A8E7E0C87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3B623-19FF-B142-A6FE-75E9CBCEA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E3816-97B6-DA44-8A92-0A5BC864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DD9C-1368-A843-BA5C-3928DE4E1C2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47176-E2C9-7142-83E5-739B5CC03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59145-98FA-0B40-B324-526365BE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953D-0EF9-AC43-AC1E-86244D050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70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31329F-3B01-F74E-B698-B6A8B76F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A2358-D7E8-9140-9724-4ACECFE5A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5810B-E93A-1E48-B675-86342A495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FDD9C-1368-A843-BA5C-3928DE4E1C2C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2C4A8-E8E7-4443-9647-D53D62690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E7F0A-DC72-BF4B-A3D5-96BA8C930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9953D-0EF9-AC43-AC1E-86244D050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Sergey.Atroschenkov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19F4-A951-E049-85F3-7509D02AB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STAR/AR </a:t>
            </a:r>
            <a:r>
              <a:rPr lang="ru-RU" dirty="0"/>
              <a:t>на собеседовании.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F4B23-99C1-ED4B-B452-272D1D727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7208"/>
            <a:ext cx="9144000" cy="1016854"/>
          </a:xfrm>
        </p:spPr>
        <p:txBody>
          <a:bodyPr/>
          <a:lstStyle/>
          <a:p>
            <a:r>
              <a:rPr lang="en-GB" dirty="0"/>
              <a:t>Do’s and </a:t>
            </a:r>
            <a:r>
              <a:rPr lang="en-GB" dirty="0" err="1"/>
              <a:t>Dont’s</a:t>
            </a:r>
            <a:r>
              <a:rPr lang="en-GB" dirty="0"/>
              <a:t>. </a:t>
            </a:r>
          </a:p>
          <a:p>
            <a:r>
              <a:rPr lang="ru-RU" dirty="0"/>
              <a:t>Сергей Атрощенков.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B4A257-68DE-7B45-9C49-1E699B82C56E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030E8AF-B96F-5147-A9FD-3A96266F7238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4D85B4D-9A31-374E-8122-C550EFDB7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89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/>
              <a:t>А как?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669F83-15DA-F040-B0AA-CF4F3C26733C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85B3A70-DD22-2F48-9288-4BFADD02D596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38CF017-B7F5-FD42-BB92-D517B6E76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748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/>
              <a:t>А как?</a:t>
            </a:r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553915" y="2418484"/>
            <a:ext cx="11084169" cy="288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700" b="1" dirty="0"/>
              <a:t>S.T.A.R.</a:t>
            </a:r>
            <a:endParaRPr lang="ru-RU" sz="217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5929FA-DAF6-3748-9F97-7E8491E86A0E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2F6B455-2904-0745-B638-124DC5FFA658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5334518-BAB3-9B4D-9986-B917BD7C3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526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/>
              <a:t>А как?</a:t>
            </a:r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0" y="1961575"/>
            <a:ext cx="12192000" cy="3564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700" b="1" dirty="0"/>
              <a:t>S.T.A.R./AR</a:t>
            </a:r>
            <a:endParaRPr lang="ru-RU" sz="217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AF67D-087D-C84C-8097-1D36DCBCE3C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9C441E-5446-A94C-867C-5ECE0A35959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0E53BB-94E0-1B49-8A15-1FBE2E8A8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17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/>
              <a:t>А как?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AF67D-087D-C84C-8097-1D36DCBCE3C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9C441E-5446-A94C-867C-5ECE0A35959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0E53BB-94E0-1B49-8A15-1FBE2E8A8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79E132FE-9E7F-A84F-AA07-F677BAF03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19" y="1338998"/>
            <a:ext cx="1110056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ru-RU" altLang="ru-RU" sz="4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</a:t>
            </a:r>
            <a:r>
              <a:rPr kumimoji="0" lang="en-US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: </a:t>
            </a:r>
            <a:r>
              <a:rPr kumimoji="0" lang="ru-RU" altLang="ru-RU" sz="4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Situation</a:t>
            </a:r>
            <a:r>
              <a:rPr kumimoji="0" lang="en-US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(</a:t>
            </a:r>
            <a:r>
              <a:rPr kumimoji="0" lang="ru-RU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Ситуация)</a:t>
            </a:r>
            <a:endParaRPr kumimoji="0" lang="en-US" altLang="ru-RU" sz="40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</a:t>
            </a:r>
            <a:r>
              <a:rPr kumimoji="0" lang="ru-RU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: </a:t>
            </a:r>
            <a:r>
              <a:rPr kumimoji="0" lang="ru-RU" altLang="ru-RU" sz="4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Task</a:t>
            </a:r>
            <a:r>
              <a:rPr kumimoji="0" lang="ru-RU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\</a:t>
            </a:r>
            <a:r>
              <a:rPr kumimoji="0" lang="en-US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Target</a:t>
            </a:r>
            <a:r>
              <a:rPr kumimoji="0" lang="ru-RU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(</a:t>
            </a:r>
            <a:r>
              <a:rPr kumimoji="0" lang="ru-RU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Задача)</a:t>
            </a:r>
            <a:br>
              <a:rPr kumimoji="0" lang="ru-RU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ru-RU" altLang="ru-RU" sz="4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A</a:t>
            </a:r>
            <a:r>
              <a:rPr kumimoji="0" lang="ru-RU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: </a:t>
            </a:r>
            <a:r>
              <a:rPr kumimoji="0" lang="ru-RU" altLang="ru-RU" sz="4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Action</a:t>
            </a:r>
            <a:r>
              <a:rPr kumimoji="0" lang="ru-RU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(</a:t>
            </a:r>
            <a:r>
              <a:rPr lang="ru-RU" altLang="ru-RU" sz="4000" dirty="0">
                <a:latin typeface="+mn-lt"/>
              </a:rPr>
              <a:t>Действия)</a:t>
            </a:r>
            <a:br>
              <a:rPr kumimoji="0" lang="ru-RU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ru-RU" altLang="ru-RU" sz="4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R</a:t>
            </a:r>
            <a:r>
              <a:rPr kumimoji="0" lang="ru-RU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: </a:t>
            </a:r>
            <a:r>
              <a:rPr kumimoji="0" lang="ru-RU" altLang="ru-RU" sz="4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Result</a:t>
            </a:r>
            <a:r>
              <a:rPr kumimoji="0" lang="ru-RU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(Результат)</a:t>
            </a:r>
            <a:endParaRPr kumimoji="0" lang="en-US" altLang="ru-RU" sz="40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40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A</a:t>
            </a:r>
            <a:r>
              <a:rPr kumimoji="0" lang="ru-RU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: </a:t>
            </a:r>
            <a:r>
              <a:rPr kumimoji="0" lang="ru-RU" altLang="ru-RU" sz="4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Alternative</a:t>
            </a:r>
            <a:r>
              <a:rPr kumimoji="0" lang="ru-RU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ru-RU" altLang="ru-RU" sz="4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Action</a:t>
            </a:r>
            <a:r>
              <a:rPr kumimoji="0" lang="ru-RU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(Альтернативные действия)</a:t>
            </a:r>
            <a:endParaRPr kumimoji="0" lang="ru-RU" altLang="ru-RU" sz="24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R</a:t>
            </a:r>
            <a:r>
              <a:rPr kumimoji="0" lang="ru-RU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: </a:t>
            </a:r>
            <a:r>
              <a:rPr kumimoji="0" lang="ru-RU" altLang="ru-RU" sz="4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Alternative</a:t>
            </a:r>
            <a:r>
              <a:rPr kumimoji="0" lang="ru-RU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ru-RU" altLang="ru-RU" sz="400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Result</a:t>
            </a:r>
            <a:r>
              <a:rPr kumimoji="0" lang="ru-RU" altLang="ru-RU" sz="4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(Альтернативный результат)</a:t>
            </a:r>
            <a:endParaRPr kumimoji="0" lang="ru-RU" altLang="ru-RU" sz="54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259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/>
              <a:t>Situation</a:t>
            </a:r>
            <a:endParaRPr lang="ru-RU" sz="8000" dirty="0"/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0" y="1961575"/>
            <a:ext cx="12192000" cy="3564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7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AF67D-087D-C84C-8097-1D36DCBCE3C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9C441E-5446-A94C-867C-5ECE0A35959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0E53BB-94E0-1B49-8A15-1FBE2E8A8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  <p:pic>
        <p:nvPicPr>
          <p:cNvPr id="3" name="Graphic 2" descr="Head with gears">
            <a:extLst>
              <a:ext uri="{FF2B5EF4-FFF2-40B4-BE49-F238E27FC236}">
                <a16:creationId xmlns:a16="http://schemas.microsoft.com/office/drawing/2014/main" id="{F046348F-ACD2-A84F-B416-823EC8E8A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3950" y="2563145"/>
            <a:ext cx="3784152" cy="3784152"/>
          </a:xfrm>
          <a:prstGeom prst="rect">
            <a:avLst/>
          </a:prstGeom>
        </p:spPr>
      </p:pic>
      <p:pic>
        <p:nvPicPr>
          <p:cNvPr id="5" name="Graphic 4" descr="Bats">
            <a:extLst>
              <a:ext uri="{FF2B5EF4-FFF2-40B4-BE49-F238E27FC236}">
                <a16:creationId xmlns:a16="http://schemas.microsoft.com/office/drawing/2014/main" id="{8E4ADBDC-79B4-E440-BA81-2E4F34288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3345" y="1805160"/>
            <a:ext cx="914400" cy="914400"/>
          </a:xfrm>
          <a:prstGeom prst="rect">
            <a:avLst/>
          </a:prstGeom>
        </p:spPr>
      </p:pic>
      <p:pic>
        <p:nvPicPr>
          <p:cNvPr id="23" name="Graphic 22" descr="Bats">
            <a:extLst>
              <a:ext uri="{FF2B5EF4-FFF2-40B4-BE49-F238E27FC236}">
                <a16:creationId xmlns:a16="http://schemas.microsoft.com/office/drawing/2014/main" id="{1DE13696-8038-064B-B717-FE1DA83A0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085513">
            <a:off x="4185461" y="2239300"/>
            <a:ext cx="914400" cy="914400"/>
          </a:xfrm>
          <a:prstGeom prst="rect">
            <a:avLst/>
          </a:prstGeom>
        </p:spPr>
      </p:pic>
      <p:pic>
        <p:nvPicPr>
          <p:cNvPr id="25" name="Graphic 24" descr="Bats">
            <a:extLst>
              <a:ext uri="{FF2B5EF4-FFF2-40B4-BE49-F238E27FC236}">
                <a16:creationId xmlns:a16="http://schemas.microsoft.com/office/drawing/2014/main" id="{584CA9A9-BB0E-1C49-B9B2-AFAC46FAC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032997">
            <a:off x="6696278" y="21967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Situation</a:t>
            </a:r>
            <a:endParaRPr lang="ru-RU" sz="8000" dirty="0"/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0" y="1961575"/>
            <a:ext cx="12192000" cy="3564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7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AF67D-087D-C84C-8097-1D36DCBCE3C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9C441E-5446-A94C-867C-5ECE0A35959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0E53BB-94E0-1B49-8A15-1FBE2E8A8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DB15659F-F4F0-A146-9FDD-C4157C74D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23" y="2193482"/>
            <a:ext cx="1102495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ru-RU" sz="4400" dirty="0"/>
              <a:t>Приведите пример ситуации, когда вам надо было оптимизировать скорость </a:t>
            </a:r>
            <a:r>
              <a:rPr lang="ru-RU" sz="4400" dirty="0" err="1"/>
              <a:t>автотестов</a:t>
            </a:r>
            <a:r>
              <a:rPr lang="ru-RU" sz="4400" dirty="0"/>
              <a:t>?</a:t>
            </a:r>
            <a:endParaRPr kumimoji="0" lang="ru-RU" altLang="ru-RU" sz="115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0531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4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11117"/>
            <a:ext cx="6618051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Task\Target</a:t>
            </a:r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Target">
            <a:extLst>
              <a:ext uri="{FF2B5EF4-FFF2-40B4-BE49-F238E27FC236}">
                <a16:creationId xmlns:a16="http://schemas.microsoft.com/office/drawing/2014/main" id="{10A63B0E-5921-5740-9210-17455378C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4618" y="958047"/>
            <a:ext cx="4106140" cy="4106140"/>
          </a:xfrm>
          <a:prstGeom prst="rect">
            <a:avLst/>
          </a:prstGeom>
        </p:spPr>
      </p:pic>
      <p:sp>
        <p:nvSpPr>
          <p:cNvPr id="28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0" y="1961575"/>
            <a:ext cx="12192000" cy="3564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7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AF67D-087D-C84C-8097-1D36DCBCE3C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9C441E-5446-A94C-867C-5ECE0A35959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0E53BB-94E0-1B49-8A15-1FBE2E8A8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2231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Task\Target</a:t>
            </a:r>
            <a:endParaRPr lang="ru-RU" sz="8000" dirty="0"/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0" y="1961575"/>
            <a:ext cx="12192000" cy="3564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7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AF67D-087D-C84C-8097-1D36DCBCE3C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9C441E-5446-A94C-867C-5ECE0A35959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0E53BB-94E0-1B49-8A15-1FBE2E8A8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5184C9CE-F317-774E-A783-68A788A96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23" y="2870590"/>
            <a:ext cx="110249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ru-RU" sz="4400" dirty="0"/>
              <a:t>Какая задача стояла перед вами?</a:t>
            </a:r>
            <a:endParaRPr kumimoji="0" lang="ru-RU" altLang="ru-RU" sz="115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4057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Task\Target</a:t>
            </a:r>
            <a:endParaRPr lang="ru-RU" sz="8000" dirty="0"/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0" y="1961575"/>
            <a:ext cx="12192000" cy="3564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7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AF67D-087D-C84C-8097-1D36DCBCE3C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9C441E-5446-A94C-867C-5ECE0A35959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0E53BB-94E0-1B49-8A15-1FBE2E8A8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5184C9CE-F317-774E-A783-68A788A96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23" y="2532036"/>
            <a:ext cx="1102495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ru-RU" sz="4400" dirty="0"/>
              <a:t>На сколько надо было увеличить скорость?</a:t>
            </a:r>
            <a:endParaRPr kumimoji="0" lang="ru-RU" altLang="ru-RU" sz="115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0222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Actions</a:t>
            </a:r>
          </a:p>
        </p:txBody>
      </p:sp>
      <p:pic>
        <p:nvPicPr>
          <p:cNvPr id="5" name="Graphic 4" descr="Chevron arrows RTL">
            <a:extLst>
              <a:ext uri="{FF2B5EF4-FFF2-40B4-BE49-F238E27FC236}">
                <a16:creationId xmlns:a16="http://schemas.microsoft.com/office/drawing/2014/main" id="{48684A17-ED9B-9846-ABE9-F334FFC49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40" y="593745"/>
            <a:ext cx="3425609" cy="3425609"/>
          </a:xfrm>
          <a:prstGeom prst="rect">
            <a:avLst/>
          </a:prstGeom>
        </p:spPr>
      </p:pic>
      <p:pic>
        <p:nvPicPr>
          <p:cNvPr id="7" name="Graphic 6" descr="Lightbulb and gear">
            <a:extLst>
              <a:ext uri="{FF2B5EF4-FFF2-40B4-BE49-F238E27FC236}">
                <a16:creationId xmlns:a16="http://schemas.microsoft.com/office/drawing/2014/main" id="{265957A6-BEA5-E74B-8BC4-64CE78ACA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5729" y="589887"/>
            <a:ext cx="3433324" cy="343332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Chevron arrows">
            <a:extLst>
              <a:ext uri="{FF2B5EF4-FFF2-40B4-BE49-F238E27FC236}">
                <a16:creationId xmlns:a16="http://schemas.microsoft.com/office/drawing/2014/main" id="{56DCE4DA-2772-4D49-81EC-EB3D93ED9A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9725" y="616905"/>
            <a:ext cx="3423916" cy="342391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0" y="1961575"/>
            <a:ext cx="12192000" cy="3564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7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AF67D-087D-C84C-8097-1D36DCBCE3C0}"/>
              </a:ext>
            </a:extLst>
          </p:cNvPr>
          <p:cNvGrpSpPr/>
          <p:nvPr/>
        </p:nvGrpSpPr>
        <p:grpSpPr>
          <a:xfrm>
            <a:off x="38956" y="44832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9C441E-5446-A94C-867C-5ECE0A35959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0E53BB-94E0-1B49-8A15-1FBE2E8A8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581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F35A1-5F94-4211-BBCD-08834B2CF2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269" y="420035"/>
            <a:ext cx="5368663" cy="900764"/>
          </a:xfrm>
        </p:spPr>
        <p:txBody>
          <a:bodyPr/>
          <a:lstStyle/>
          <a:p>
            <a:r>
              <a:rPr lang="en-US" sz="4800" dirty="0"/>
              <a:t> </a:t>
            </a:r>
            <a:r>
              <a:rPr lang="ru-RU" sz="4800" dirty="0"/>
              <a:t>привет</a:t>
            </a:r>
            <a:endParaRPr lang="en-US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845E0-CE8A-45F5-A2F5-2AC44C54C5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979" y="1378143"/>
            <a:ext cx="5065240" cy="459288"/>
          </a:xfrm>
        </p:spPr>
        <p:txBody>
          <a:bodyPr/>
          <a:lstStyle/>
          <a:p>
            <a:r>
              <a:rPr lang="ru-RU" sz="2667" dirty="0"/>
              <a:t>Как дела?</a:t>
            </a:r>
            <a:endParaRPr lang="en-US" sz="2667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8846418-E073-0648-B747-BC1F6DB207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5" b="16875"/>
          <a:stretch>
            <a:fillRect/>
          </a:stretch>
        </p:blipFill>
        <p:spPr/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563973E-6FDE-AC49-8BB5-BFD32286472D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41709F3-E0E5-A242-8999-A913110C1E7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6CBE100-B72B-4A4A-85BF-6F4032896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6897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Actions</a:t>
            </a:r>
            <a:endParaRPr lang="ru-RU" sz="8000" dirty="0"/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0" y="1961575"/>
            <a:ext cx="12192000" cy="3564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7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AF67D-087D-C84C-8097-1D36DCBCE3C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9C441E-5446-A94C-867C-5ECE0A35959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0E53BB-94E0-1B49-8A15-1FBE2E8A8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5184C9CE-F317-774E-A783-68A788A96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21" y="2099697"/>
            <a:ext cx="1102495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ru-RU" altLang="ru-RU" sz="44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- Что вы сделали?</a:t>
            </a:r>
          </a:p>
          <a:p>
            <a:pPr lvl="0" algn="ctr"/>
            <a:r>
              <a:rPr kumimoji="0" lang="ru-RU" altLang="ru-RU" sz="44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- К кому обращались?</a:t>
            </a:r>
          </a:p>
          <a:p>
            <a:pPr algn="ctr"/>
            <a:r>
              <a:rPr lang="ru-RU" altLang="ru-RU" sz="4400" dirty="0">
                <a:latin typeface="+mn-lt"/>
              </a:rPr>
              <a:t>- Как мерили скорость?</a:t>
            </a:r>
          </a:p>
        </p:txBody>
      </p:sp>
    </p:spTree>
    <p:extLst>
      <p:ext uri="{BB962C8B-B14F-4D97-AF65-F5344CB8AC3E}">
        <p14:creationId xmlns:p14="http://schemas.microsoft.com/office/powerpoint/2010/main" val="1490136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48">
            <a:extLst>
              <a:ext uri="{FF2B5EF4-FFF2-40B4-BE49-F238E27FC236}">
                <a16:creationId xmlns:a16="http://schemas.microsoft.com/office/drawing/2014/main" id="{AE7446D0-1ECD-41DE-B419-58C86D37E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874" y="0"/>
            <a:ext cx="6519834" cy="6858000"/>
          </a:xfrm>
          <a:custGeom>
            <a:avLst/>
            <a:gdLst>
              <a:gd name="connsiteX0" fmla="*/ 3176153 w 6519834"/>
              <a:gd name="connsiteY0" fmla="*/ 0 h 6858000"/>
              <a:gd name="connsiteX1" fmla="*/ 6519834 w 6519834"/>
              <a:gd name="connsiteY1" fmla="*/ 0 h 6858000"/>
              <a:gd name="connsiteX2" fmla="*/ 6519834 w 6519834"/>
              <a:gd name="connsiteY2" fmla="*/ 6858000 h 6858000"/>
              <a:gd name="connsiteX3" fmla="*/ 0 w 651983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9834" h="6858000">
                <a:moveTo>
                  <a:pt x="3176153" y="0"/>
                </a:moveTo>
                <a:lnTo>
                  <a:pt x="6519834" y="0"/>
                </a:lnTo>
                <a:lnTo>
                  <a:pt x="65198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9898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5810"/>
            <a:ext cx="6394450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Result</a:t>
            </a:r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AC795A7F-5B31-4FB1-B065-3E746F34E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82160" cy="2130951"/>
          </a:xfrm>
          <a:custGeom>
            <a:avLst/>
            <a:gdLst>
              <a:gd name="connsiteX0" fmla="*/ 0 w 8682160"/>
              <a:gd name="connsiteY0" fmla="*/ 0 h 2130951"/>
              <a:gd name="connsiteX1" fmla="*/ 838200 w 8682160"/>
              <a:gd name="connsiteY1" fmla="*/ 0 h 2130951"/>
              <a:gd name="connsiteX2" fmla="*/ 3368820 w 8682160"/>
              <a:gd name="connsiteY2" fmla="*/ 0 h 2130951"/>
              <a:gd name="connsiteX3" fmla="*/ 3581400 w 8682160"/>
              <a:gd name="connsiteY3" fmla="*/ 0 h 2130951"/>
              <a:gd name="connsiteX4" fmla="*/ 4207020 w 8682160"/>
              <a:gd name="connsiteY4" fmla="*/ 0 h 2130951"/>
              <a:gd name="connsiteX5" fmla="*/ 4419600 w 8682160"/>
              <a:gd name="connsiteY5" fmla="*/ 0 h 2130951"/>
              <a:gd name="connsiteX6" fmla="*/ 4443641 w 8682160"/>
              <a:gd name="connsiteY6" fmla="*/ 0 h 2130951"/>
              <a:gd name="connsiteX7" fmla="*/ 5281841 w 8682160"/>
              <a:gd name="connsiteY7" fmla="*/ 0 h 2130951"/>
              <a:gd name="connsiteX8" fmla="*/ 5281841 w 8682160"/>
              <a:gd name="connsiteY8" fmla="*/ 478 h 2130951"/>
              <a:gd name="connsiteX9" fmla="*/ 7843960 w 8682160"/>
              <a:gd name="connsiteY9" fmla="*/ 478 h 2130951"/>
              <a:gd name="connsiteX10" fmla="*/ 8682160 w 8682160"/>
              <a:gd name="connsiteY10" fmla="*/ 478 h 2130951"/>
              <a:gd name="connsiteX11" fmla="*/ 7695472 w 8682160"/>
              <a:gd name="connsiteY11" fmla="*/ 2130951 h 2130951"/>
              <a:gd name="connsiteX12" fmla="*/ 6857272 w 8682160"/>
              <a:gd name="connsiteY12" fmla="*/ 2130951 h 2130951"/>
              <a:gd name="connsiteX13" fmla="*/ 4419600 w 8682160"/>
              <a:gd name="connsiteY13" fmla="*/ 2130951 h 2130951"/>
              <a:gd name="connsiteX14" fmla="*/ 4207020 w 8682160"/>
              <a:gd name="connsiteY14" fmla="*/ 2130951 h 2130951"/>
              <a:gd name="connsiteX15" fmla="*/ 3581400 w 8682160"/>
              <a:gd name="connsiteY15" fmla="*/ 2130951 h 2130951"/>
              <a:gd name="connsiteX16" fmla="*/ 3368820 w 8682160"/>
              <a:gd name="connsiteY16" fmla="*/ 2130951 h 2130951"/>
              <a:gd name="connsiteX17" fmla="*/ 838200 w 8682160"/>
              <a:gd name="connsiteY17" fmla="*/ 2130951 h 2130951"/>
              <a:gd name="connsiteX18" fmla="*/ 0 w 8682160"/>
              <a:gd name="connsiteY18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82160" h="2130951">
                <a:moveTo>
                  <a:pt x="0" y="0"/>
                </a:moveTo>
                <a:lnTo>
                  <a:pt x="838200" y="0"/>
                </a:lnTo>
                <a:lnTo>
                  <a:pt x="3368820" y="0"/>
                </a:lnTo>
                <a:lnTo>
                  <a:pt x="3581400" y="0"/>
                </a:lnTo>
                <a:lnTo>
                  <a:pt x="4207020" y="0"/>
                </a:lnTo>
                <a:lnTo>
                  <a:pt x="4419600" y="0"/>
                </a:lnTo>
                <a:lnTo>
                  <a:pt x="4443641" y="0"/>
                </a:lnTo>
                <a:lnTo>
                  <a:pt x="5281841" y="0"/>
                </a:lnTo>
                <a:lnTo>
                  <a:pt x="5281841" y="478"/>
                </a:lnTo>
                <a:lnTo>
                  <a:pt x="7843960" y="478"/>
                </a:lnTo>
                <a:lnTo>
                  <a:pt x="8682160" y="478"/>
                </a:lnTo>
                <a:lnTo>
                  <a:pt x="7695472" y="2130951"/>
                </a:lnTo>
                <a:lnTo>
                  <a:pt x="6857272" y="2130951"/>
                </a:lnTo>
                <a:lnTo>
                  <a:pt x="4419600" y="2130951"/>
                </a:lnTo>
                <a:lnTo>
                  <a:pt x="4207020" y="2130951"/>
                </a:lnTo>
                <a:lnTo>
                  <a:pt x="3581400" y="2130951"/>
                </a:lnTo>
                <a:lnTo>
                  <a:pt x="3368820" y="2130951"/>
                </a:lnTo>
                <a:lnTo>
                  <a:pt x="83820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Puzzle">
            <a:extLst>
              <a:ext uri="{FF2B5EF4-FFF2-40B4-BE49-F238E27FC236}">
                <a16:creationId xmlns:a16="http://schemas.microsoft.com/office/drawing/2014/main" id="{63755A9A-BD47-4245-842E-E82BF9A20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7285" y="643467"/>
            <a:ext cx="2705099" cy="2705099"/>
          </a:xfrm>
          <a:prstGeom prst="rect">
            <a:avLst/>
          </a:prstGeom>
        </p:spPr>
      </p:pic>
      <p:sp>
        <p:nvSpPr>
          <p:cNvPr id="26" name="Freeform 45">
            <a:extLst>
              <a:ext uri="{FF2B5EF4-FFF2-40B4-BE49-F238E27FC236}">
                <a16:creationId xmlns:a16="http://schemas.microsoft.com/office/drawing/2014/main" id="{B9D8496E-C924-4F8E-A90C-022E2875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3319"/>
            <a:ext cx="6535924" cy="2174681"/>
          </a:xfrm>
          <a:custGeom>
            <a:avLst/>
            <a:gdLst>
              <a:gd name="connsiteX0" fmla="*/ 0 w 6535924"/>
              <a:gd name="connsiteY0" fmla="*/ 0 h 2174681"/>
              <a:gd name="connsiteX1" fmla="*/ 838200 w 6535924"/>
              <a:gd name="connsiteY1" fmla="*/ 0 h 2174681"/>
              <a:gd name="connsiteX2" fmla="*/ 5697724 w 6535924"/>
              <a:gd name="connsiteY2" fmla="*/ 0 h 2174681"/>
              <a:gd name="connsiteX3" fmla="*/ 6535924 w 6535924"/>
              <a:gd name="connsiteY3" fmla="*/ 0 h 2174681"/>
              <a:gd name="connsiteX4" fmla="*/ 5528762 w 6535924"/>
              <a:gd name="connsiteY4" fmla="*/ 2174681 h 2174681"/>
              <a:gd name="connsiteX5" fmla="*/ 4690562 w 6535924"/>
              <a:gd name="connsiteY5" fmla="*/ 2174681 h 2174681"/>
              <a:gd name="connsiteX6" fmla="*/ 967037 w 6535924"/>
              <a:gd name="connsiteY6" fmla="*/ 2174681 h 2174681"/>
              <a:gd name="connsiteX7" fmla="*/ 838200 w 6535924"/>
              <a:gd name="connsiteY7" fmla="*/ 2174681 h 2174681"/>
              <a:gd name="connsiteX8" fmla="*/ 128837 w 6535924"/>
              <a:gd name="connsiteY8" fmla="*/ 2174681 h 2174681"/>
              <a:gd name="connsiteX9" fmla="*/ 0 w 6535924"/>
              <a:gd name="connsiteY9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35924" h="2174681">
                <a:moveTo>
                  <a:pt x="0" y="0"/>
                </a:moveTo>
                <a:lnTo>
                  <a:pt x="838200" y="0"/>
                </a:lnTo>
                <a:lnTo>
                  <a:pt x="5697724" y="0"/>
                </a:lnTo>
                <a:lnTo>
                  <a:pt x="6535924" y="0"/>
                </a:lnTo>
                <a:lnTo>
                  <a:pt x="5528762" y="2174681"/>
                </a:lnTo>
                <a:lnTo>
                  <a:pt x="4690562" y="2174681"/>
                </a:lnTo>
                <a:lnTo>
                  <a:pt x="967037" y="2174681"/>
                </a:lnTo>
                <a:lnTo>
                  <a:pt x="838200" y="2174681"/>
                </a:lnTo>
                <a:lnTo>
                  <a:pt x="128837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Puzzle pieces">
            <a:extLst>
              <a:ext uri="{FF2B5EF4-FFF2-40B4-BE49-F238E27FC236}">
                <a16:creationId xmlns:a16="http://schemas.microsoft.com/office/drawing/2014/main" id="{74DB515D-434A-3340-B4BA-6D94EBC35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3650" y="3608516"/>
            <a:ext cx="2608662" cy="2608662"/>
          </a:xfrm>
          <a:prstGeom prst="rect">
            <a:avLst/>
          </a:prstGeom>
        </p:spPr>
      </p:pic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0" y="1961575"/>
            <a:ext cx="12192000" cy="3564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7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AF67D-087D-C84C-8097-1D36DCBCE3C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9C441E-5446-A94C-867C-5ECE0A35959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0E53BB-94E0-1B49-8A15-1FBE2E8A8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8392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Result</a:t>
            </a:r>
            <a:endParaRPr lang="ru-RU" sz="8000" dirty="0"/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0" y="1961575"/>
            <a:ext cx="12192000" cy="3564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7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AF67D-087D-C84C-8097-1D36DCBCE3C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9C441E-5446-A94C-867C-5ECE0A35959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0E53BB-94E0-1B49-8A15-1FBE2E8A8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5184C9CE-F317-774E-A783-68A788A96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86" y="2129425"/>
            <a:ext cx="1192602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400" dirty="0">
                <a:latin typeface="+mn-lt"/>
              </a:rPr>
              <a:t>- На этом все?</a:t>
            </a:r>
          </a:p>
          <a:p>
            <a:pPr lvl="0" algn="ctr"/>
            <a:r>
              <a:rPr lang="ru-RU" altLang="ru-RU" sz="4400" dirty="0">
                <a:latin typeface="+mn-lt"/>
              </a:rPr>
              <a:t>- Чем все закончилось?</a:t>
            </a:r>
            <a:endParaRPr kumimoji="0" lang="ru-RU" altLang="ru-RU" sz="44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algn="ctr"/>
            <a:r>
              <a:rPr lang="ru-RU" altLang="ru-RU" sz="4400" dirty="0">
                <a:latin typeface="+mn-lt"/>
              </a:rPr>
              <a:t>- Что сказал ПМ\Команда\Заказчик?</a:t>
            </a:r>
          </a:p>
          <a:p>
            <a:pPr algn="ctr"/>
            <a:r>
              <a:rPr lang="ru-RU" altLang="ru-RU" sz="4400" dirty="0">
                <a:latin typeface="+mn-lt"/>
              </a:rPr>
              <a:t>- В какой момент вы завершили оптимизацию?</a:t>
            </a:r>
          </a:p>
        </p:txBody>
      </p:sp>
    </p:spTree>
    <p:extLst>
      <p:ext uri="{BB962C8B-B14F-4D97-AF65-F5344CB8AC3E}">
        <p14:creationId xmlns:p14="http://schemas.microsoft.com/office/powerpoint/2010/main" val="1997612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51652"/>
            <a:ext cx="6024154" cy="9773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Alternative Actions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Baby crawling">
            <a:extLst>
              <a:ext uri="{FF2B5EF4-FFF2-40B4-BE49-F238E27FC236}">
                <a16:creationId xmlns:a16="http://schemas.microsoft.com/office/drawing/2014/main" id="{234F8539-3180-D147-BF6C-C464096CB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0" y="1961575"/>
            <a:ext cx="12192000" cy="3564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7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AF67D-087D-C84C-8097-1D36DCBCE3C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9C441E-5446-A94C-867C-5ECE0A35959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0E53BB-94E0-1B49-8A15-1FBE2E8A8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3069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Alternative Actions</a:t>
            </a:r>
            <a:endParaRPr lang="ru-RU" sz="8000" dirty="0"/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0" y="1961575"/>
            <a:ext cx="12192000" cy="3564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7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AF67D-087D-C84C-8097-1D36DCBCE3C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9C441E-5446-A94C-867C-5ECE0A35959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0E53BB-94E0-1B49-8A15-1FBE2E8A8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5184C9CE-F317-774E-A783-68A788A96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39" y="2890391"/>
            <a:ext cx="1233267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latin typeface="+mn-lt"/>
              </a:rPr>
              <a:t>- Если еще появится подобная задача – как станете решать?</a:t>
            </a:r>
          </a:p>
          <a:p>
            <a:pPr algn="ctr"/>
            <a:r>
              <a:rPr lang="ru-RU" altLang="ru-RU" sz="3200" dirty="0">
                <a:latin typeface="+mn-lt"/>
              </a:rPr>
              <a:t>- Что Вы еще хотели попробовать для увеличения скорости </a:t>
            </a:r>
            <a:r>
              <a:rPr lang="en-US" altLang="ru-RU" sz="3200" dirty="0">
                <a:latin typeface="+mn-lt"/>
              </a:rPr>
              <a:t>UI</a:t>
            </a:r>
            <a:r>
              <a:rPr lang="ru-RU" altLang="ru-RU" sz="3200" dirty="0">
                <a:latin typeface="+mn-lt"/>
              </a:rPr>
              <a:t> тестов?</a:t>
            </a:r>
          </a:p>
        </p:txBody>
      </p:sp>
    </p:spTree>
    <p:extLst>
      <p:ext uri="{BB962C8B-B14F-4D97-AF65-F5344CB8AC3E}">
        <p14:creationId xmlns:p14="http://schemas.microsoft.com/office/powerpoint/2010/main" val="3398233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Alternative Results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Artist">
            <a:extLst>
              <a:ext uri="{FF2B5EF4-FFF2-40B4-BE49-F238E27FC236}">
                <a16:creationId xmlns:a16="http://schemas.microsoft.com/office/drawing/2014/main" id="{4A74ED60-29C5-884C-9437-7C53596BB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707" y="2426818"/>
            <a:ext cx="3997637" cy="399763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Welder">
            <a:extLst>
              <a:ext uri="{FF2B5EF4-FFF2-40B4-BE49-F238E27FC236}">
                <a16:creationId xmlns:a16="http://schemas.microsoft.com/office/drawing/2014/main" id="{CDCADD74-1C58-B44C-BD30-D3D09B9D1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4213" y="2426818"/>
            <a:ext cx="3997637" cy="3997637"/>
          </a:xfrm>
          <a:prstGeom prst="rect">
            <a:avLst/>
          </a:prstGeom>
        </p:spPr>
      </p:pic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0" y="1961575"/>
            <a:ext cx="12192000" cy="3564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7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AF67D-087D-C84C-8097-1D36DCBCE3C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9C441E-5446-A94C-867C-5ECE0A35959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0E53BB-94E0-1B49-8A15-1FBE2E8A8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720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Alternative Result</a:t>
            </a:r>
            <a:endParaRPr lang="ru-RU" sz="8000" dirty="0"/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0" y="1961575"/>
            <a:ext cx="12192000" cy="3564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7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AF67D-087D-C84C-8097-1D36DCBCE3C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9C441E-5446-A94C-867C-5ECE0A35959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0E53BB-94E0-1B49-8A15-1FBE2E8A8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5184C9CE-F317-774E-A783-68A788A96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86" y="3145088"/>
            <a:ext cx="1192602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400" dirty="0">
                <a:latin typeface="+mn-lt"/>
              </a:rPr>
              <a:t>Как вам кажется, что изменится в результате?</a:t>
            </a:r>
          </a:p>
        </p:txBody>
      </p:sp>
    </p:spTree>
    <p:extLst>
      <p:ext uri="{BB962C8B-B14F-4D97-AF65-F5344CB8AC3E}">
        <p14:creationId xmlns:p14="http://schemas.microsoft.com/office/powerpoint/2010/main" val="3889829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0" y="1961575"/>
            <a:ext cx="12192000" cy="3564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7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AF67D-087D-C84C-8097-1D36DCBCE3C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9C441E-5446-A94C-867C-5ECE0A35959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0E53BB-94E0-1B49-8A15-1FBE2E8A8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  <p:pic>
        <p:nvPicPr>
          <p:cNvPr id="3" name="Graphic 2" descr="Television">
            <a:extLst>
              <a:ext uri="{FF2B5EF4-FFF2-40B4-BE49-F238E27FC236}">
                <a16:creationId xmlns:a16="http://schemas.microsoft.com/office/drawing/2014/main" id="{55A36E54-22E7-F84F-B3AB-AE09CEA7C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0846" y="-941706"/>
            <a:ext cx="8944708" cy="8944708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331484"/>
            <a:ext cx="10515600" cy="3564941"/>
          </a:xfrm>
        </p:spPr>
        <p:txBody>
          <a:bodyPr>
            <a:noAutofit/>
          </a:bodyPr>
          <a:lstStyle/>
          <a:p>
            <a:pPr algn="ctr"/>
            <a:r>
              <a:rPr lang="ru-RU" sz="13800" dirty="0"/>
              <a:t>Советы?</a:t>
            </a:r>
          </a:p>
        </p:txBody>
      </p:sp>
    </p:spTree>
    <p:extLst>
      <p:ext uri="{BB962C8B-B14F-4D97-AF65-F5344CB8AC3E}">
        <p14:creationId xmlns:p14="http://schemas.microsoft.com/office/powerpoint/2010/main" val="2692726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08D6B-B7A6-6F48-ADBE-043AEA4A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Советы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Crane">
            <a:extLst>
              <a:ext uri="{FF2B5EF4-FFF2-40B4-BE49-F238E27FC236}">
                <a16:creationId xmlns:a16="http://schemas.microsoft.com/office/drawing/2014/main" id="{28A08C02-361C-9D44-BEC3-D99295B29F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9935" y="2379819"/>
            <a:ext cx="1169370" cy="11693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Mining tools">
            <a:extLst>
              <a:ext uri="{FF2B5EF4-FFF2-40B4-BE49-F238E27FC236}">
                <a16:creationId xmlns:a16="http://schemas.microsoft.com/office/drawing/2014/main" id="{2A282D4F-24DC-F94E-9D3D-7D9C8230DC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6305" y="2355627"/>
            <a:ext cx="1169370" cy="11693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D9492E-1E06-5341-AA82-47772B1D6A54}"/>
              </a:ext>
            </a:extLst>
          </p:cNvPr>
          <p:cNvSpPr txBox="1"/>
          <p:nvPr/>
        </p:nvSpPr>
        <p:spPr>
          <a:xfrm>
            <a:off x="405333" y="3725142"/>
            <a:ext cx="5323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Готовьте вопросы</a:t>
            </a:r>
          </a:p>
          <a:p>
            <a:r>
              <a:rPr lang="ru-RU" sz="3200" dirty="0"/>
              <a:t>СЛУШАЙТЕ ответы</a:t>
            </a:r>
          </a:p>
          <a:p>
            <a:r>
              <a:rPr lang="ru-RU" sz="3200" dirty="0"/>
              <a:t>Помните про контекст</a:t>
            </a:r>
          </a:p>
          <a:p>
            <a:r>
              <a:rPr lang="ru-RU" sz="3200" dirty="0"/>
              <a:t>Конкретизируйте ответы</a:t>
            </a:r>
          </a:p>
          <a:p>
            <a:endParaRPr lang="ru-RU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7DEF8A-797A-DD47-B323-26A8159C71C8}"/>
              </a:ext>
            </a:extLst>
          </p:cNvPr>
          <p:cNvSpPr txBox="1"/>
          <p:nvPr/>
        </p:nvSpPr>
        <p:spPr>
          <a:xfrm>
            <a:off x="6462696" y="3725142"/>
            <a:ext cx="55417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Будьте сложным</a:t>
            </a:r>
          </a:p>
          <a:p>
            <a:r>
              <a:rPr lang="ru-RU" sz="3200" dirty="0"/>
              <a:t>Отвечайте за человека</a:t>
            </a:r>
          </a:p>
          <a:p>
            <a:r>
              <a:rPr lang="ru-RU" sz="3200" dirty="0"/>
              <a:t>Прыгайте с темы на тему</a:t>
            </a:r>
          </a:p>
          <a:p>
            <a:r>
              <a:rPr lang="ru-RU" sz="3200" dirty="0"/>
              <a:t>Задавайте ДА\НЕТ вопросы</a:t>
            </a:r>
          </a:p>
          <a:p>
            <a:endParaRPr lang="ru-RU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AFCEFE-9450-1E4F-A52F-D24CAA44ED69}"/>
              </a:ext>
            </a:extLst>
          </p:cNvPr>
          <p:cNvSpPr txBox="1"/>
          <p:nvPr/>
        </p:nvSpPr>
        <p:spPr>
          <a:xfrm>
            <a:off x="405333" y="2155482"/>
            <a:ext cx="2513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B050"/>
                </a:solidFill>
              </a:rPr>
              <a:t>ДА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C860CA-9226-5444-8057-799E7B6AC5E1}"/>
              </a:ext>
            </a:extLst>
          </p:cNvPr>
          <p:cNvSpPr txBox="1"/>
          <p:nvPr/>
        </p:nvSpPr>
        <p:spPr>
          <a:xfrm>
            <a:off x="6462696" y="2155482"/>
            <a:ext cx="2513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C00000"/>
                </a:solidFill>
              </a:rPr>
              <a:t>НЕТ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BF1D03-6F3E-C743-B688-D5CF38E42B0B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A50267A-45EC-E64A-9109-3232A7A51699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147AEDE-58E6-3E46-B98C-F76D00CBD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176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072"/>
            <a:ext cx="10515600" cy="35649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700" dirty="0"/>
              <a:t>И?</a:t>
            </a:r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0" y="1961575"/>
            <a:ext cx="12192000" cy="3564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17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6AF67D-087D-C84C-8097-1D36DCBCE3C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9C441E-5446-A94C-867C-5ECE0A359595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E0E53BB-94E0-1B49-8A15-1FBE2E8A8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172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F35A1-5F94-4211-BBCD-08834B2CF2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269" y="420035"/>
            <a:ext cx="5368663" cy="900764"/>
          </a:xfrm>
        </p:spPr>
        <p:txBody>
          <a:bodyPr/>
          <a:lstStyle/>
          <a:p>
            <a:r>
              <a:rPr lang="en-US" sz="4800" dirty="0"/>
              <a:t> </a:t>
            </a:r>
            <a:r>
              <a:rPr lang="ru-RU" sz="4800" dirty="0"/>
              <a:t>привет</a:t>
            </a:r>
            <a:endParaRPr lang="en-US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845E0-CE8A-45F5-A2F5-2AC44C54C5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979" y="1378143"/>
            <a:ext cx="5065240" cy="459288"/>
          </a:xfrm>
        </p:spPr>
        <p:txBody>
          <a:bodyPr/>
          <a:lstStyle/>
          <a:p>
            <a:r>
              <a:rPr lang="ru-RU" sz="2667" dirty="0">
                <a:solidFill>
                  <a:schemeClr val="bg1">
                    <a:lumMod val="85000"/>
                  </a:schemeClr>
                </a:solidFill>
              </a:rPr>
              <a:t>Как дела?</a:t>
            </a:r>
            <a:endParaRPr lang="en-US" sz="2667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8846418-E073-0648-B747-BC1F6DB207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5" b="16875"/>
          <a:stretch>
            <a:fillRect/>
          </a:stretch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93A043A-9688-074D-A147-95E4C14AA2A7}"/>
              </a:ext>
            </a:extLst>
          </p:cNvPr>
          <p:cNvSpPr txBox="1">
            <a:spLocks/>
          </p:cNvSpPr>
          <p:nvPr/>
        </p:nvSpPr>
        <p:spPr>
          <a:xfrm>
            <a:off x="660979" y="1966024"/>
            <a:ext cx="5065240" cy="45928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288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b="1" i="1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67" dirty="0"/>
              <a:t>Что вы знаете о </a:t>
            </a:r>
            <a:r>
              <a:rPr lang="en-US" sz="2667" dirty="0"/>
              <a:t>STAR?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BB5C5E-0555-854F-8C36-A36A436B52B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A3EF93B-477E-1643-A2F6-F3A2E1E3F662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7AF55A0-AE1C-D242-892C-65F9F5E1C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0472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979F3C-0695-E042-B7C4-1E36A0352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91" y="194620"/>
            <a:ext cx="3613419" cy="2393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F23A1-1526-43AD-9775-68342472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604" y="2353015"/>
            <a:ext cx="7442791" cy="1626909"/>
          </a:xfr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800" dirty="0"/>
              <a:t>Добра!</a:t>
            </a:r>
            <a:endParaRPr lang="en-US" sz="8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D8E6AB-86CD-474C-A3F5-FDAA81F4C065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95E7F9F-01BE-D244-9C09-C9C977DFCBB0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C1C0264-D364-CA48-A0D0-D4793719B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765201AF-8B44-1D42-9411-BF846A2CC7DE}"/>
              </a:ext>
            </a:extLst>
          </p:cNvPr>
          <p:cNvSpPr txBox="1">
            <a:spLocks/>
          </p:cNvSpPr>
          <p:nvPr/>
        </p:nvSpPr>
        <p:spPr>
          <a:xfrm>
            <a:off x="7557645" y="4494313"/>
            <a:ext cx="4508197" cy="187238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ts val="507"/>
              </a:spcBef>
              <a:spcAft>
                <a:spcPts val="400"/>
              </a:spcAft>
              <a:buNone/>
              <a:defRPr sz="2133" b="1" kern="1200" spc="267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/>
              <a:t>Сергей Атрощенков</a:t>
            </a:r>
            <a:r>
              <a:rPr lang="en-US" sz="1800" dirty="0"/>
              <a:t>.</a:t>
            </a:r>
            <a:endParaRPr lang="ru-RU" sz="1800" dirty="0"/>
          </a:p>
          <a:p>
            <a:pPr algn="l"/>
            <a:r>
              <a:rPr lang="en-US" sz="1800" dirty="0">
                <a:hlinkClick r:id="rId4"/>
              </a:rPr>
              <a:t>Sergey.Atroschenkov@gmail.com</a:t>
            </a:r>
            <a:r>
              <a:rPr lang="en-US" sz="1800" dirty="0"/>
              <a:t> </a:t>
            </a:r>
          </a:p>
          <a:p>
            <a:pPr algn="l"/>
            <a:r>
              <a:rPr lang="en-US" sz="1800" dirty="0"/>
              <a:t>@</a:t>
            </a:r>
            <a:r>
              <a:rPr lang="en-US" sz="1800" dirty="0" err="1"/>
              <a:t>Zmei_Gorynych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2297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F35A1-5F94-4211-BBCD-08834B2CF2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269" y="420035"/>
            <a:ext cx="5368663" cy="900764"/>
          </a:xfrm>
        </p:spPr>
        <p:txBody>
          <a:bodyPr/>
          <a:lstStyle/>
          <a:p>
            <a:r>
              <a:rPr lang="en-US" sz="4800" dirty="0"/>
              <a:t> </a:t>
            </a:r>
            <a:r>
              <a:rPr lang="ru-RU" sz="4800" dirty="0"/>
              <a:t>привет</a:t>
            </a:r>
            <a:endParaRPr lang="en-US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845E0-CE8A-45F5-A2F5-2AC44C54C5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979" y="1378143"/>
            <a:ext cx="5065240" cy="459288"/>
          </a:xfrm>
        </p:spPr>
        <p:txBody>
          <a:bodyPr/>
          <a:lstStyle/>
          <a:p>
            <a:r>
              <a:rPr lang="ru-RU" sz="2667" dirty="0">
                <a:solidFill>
                  <a:schemeClr val="bg1">
                    <a:lumMod val="85000"/>
                  </a:schemeClr>
                </a:solidFill>
              </a:rPr>
              <a:t>Как дела?</a:t>
            </a:r>
            <a:endParaRPr lang="en-US" sz="2667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8846418-E073-0648-B747-BC1F6DB207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5" b="16875"/>
          <a:stretch>
            <a:fillRect/>
          </a:stretch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93A043A-9688-074D-A147-95E4C14AA2A7}"/>
              </a:ext>
            </a:extLst>
          </p:cNvPr>
          <p:cNvSpPr txBox="1">
            <a:spLocks/>
          </p:cNvSpPr>
          <p:nvPr/>
        </p:nvSpPr>
        <p:spPr>
          <a:xfrm>
            <a:off x="660979" y="1966024"/>
            <a:ext cx="5065240" cy="45928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288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b="1" i="1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67" dirty="0">
                <a:solidFill>
                  <a:schemeClr val="bg1">
                    <a:lumMod val="85000"/>
                  </a:schemeClr>
                </a:solidFill>
              </a:rPr>
              <a:t>Что вы знаете о </a:t>
            </a:r>
            <a:r>
              <a:rPr lang="en-US" sz="2667" dirty="0">
                <a:solidFill>
                  <a:schemeClr val="bg1">
                    <a:lumMod val="85000"/>
                  </a:schemeClr>
                </a:solidFill>
              </a:rPr>
              <a:t>STAR?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6162E71-130D-0E4D-A8CD-BF98336E0D29}"/>
              </a:ext>
            </a:extLst>
          </p:cNvPr>
          <p:cNvSpPr txBox="1">
            <a:spLocks/>
          </p:cNvSpPr>
          <p:nvPr/>
        </p:nvSpPr>
        <p:spPr>
          <a:xfrm>
            <a:off x="660979" y="2553905"/>
            <a:ext cx="5065240" cy="45928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288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b="1" i="1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67" dirty="0"/>
              <a:t>Что вы больше всего любите в интервью?</a:t>
            </a:r>
            <a:endParaRPr lang="en-US" sz="2667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88930D-B819-AD40-92F3-2173B59177DB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541079D-1638-1E46-A9B7-F96DF3F1D52E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318E74C-64F4-F64B-B250-35B6C6CEC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345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D97D-F8F8-4D4A-BB63-3E92DC37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32" y="4806"/>
            <a:ext cx="5569068" cy="1325563"/>
          </a:xfrm>
        </p:spPr>
        <p:txBody>
          <a:bodyPr>
            <a:normAutofit/>
          </a:bodyPr>
          <a:lstStyle/>
          <a:p>
            <a:r>
              <a:rPr lang="ru-RU" sz="6600" dirty="0"/>
              <a:t>Поговорим о</a:t>
            </a:r>
            <a:r>
              <a:rPr lang="en-US" sz="6600" dirty="0"/>
              <a:t>…</a:t>
            </a:r>
            <a:endParaRPr lang="ru-RU" sz="6600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FF740B51-8B5B-184A-A702-2ADD09F52C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" b="7306"/>
          <a:stretch>
            <a:fillRect/>
          </a:stretch>
        </p:blipFill>
        <p:spPr>
          <a:xfrm>
            <a:off x="6770656" y="0"/>
            <a:ext cx="5421344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6550D-A457-5245-BD05-0B48437045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164" y="2562229"/>
            <a:ext cx="475488" cy="475488"/>
          </a:xfr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EAB633-0A8A-2A43-A85E-DF88F638F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9876" y="2562229"/>
            <a:ext cx="4843237" cy="475488"/>
          </a:xfrm>
        </p:spPr>
        <p:txBody>
          <a:bodyPr/>
          <a:lstStyle/>
          <a:p>
            <a:r>
              <a:rPr lang="ru-RU" dirty="0"/>
              <a:t>Собеседованиях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E9A6D6-051F-5A46-BB1B-09E2A6C2C8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164" y="3369601"/>
            <a:ext cx="475488" cy="475488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904730-0EEA-6D44-82A9-80B5318598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8164" y="4176973"/>
            <a:ext cx="475488" cy="475488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55CAA8-B53A-F343-8920-9B78126ADB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9876" y="4175875"/>
            <a:ext cx="4843237" cy="475488"/>
          </a:xfrm>
        </p:spPr>
        <p:txBody>
          <a:bodyPr/>
          <a:lstStyle/>
          <a:p>
            <a:r>
              <a:rPr lang="en-US" dirty="0"/>
              <a:t>      …/AR</a:t>
            </a:r>
            <a:endParaRPr lang="ru-RU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2484088-1823-C049-A2A9-A89F99801498}"/>
              </a:ext>
            </a:extLst>
          </p:cNvPr>
          <p:cNvSpPr txBox="1">
            <a:spLocks/>
          </p:cNvSpPr>
          <p:nvPr/>
        </p:nvSpPr>
        <p:spPr>
          <a:xfrm>
            <a:off x="1179875" y="3369601"/>
            <a:ext cx="4843237" cy="475488"/>
          </a:xfrm>
          <a:prstGeom prst="rect">
            <a:avLst/>
          </a:prstGeom>
          <a:ln w="19050">
            <a:solidFill>
              <a:srgbClr val="F5F5F5"/>
            </a:solidFill>
          </a:ln>
        </p:spPr>
        <p:txBody>
          <a:bodyPr vert="horz" lIns="10800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cap="all" spc="267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19330" indent="-38099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STAR</a:t>
            </a:r>
            <a:endParaRPr lang="ru-RU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8DB58EB-7C86-5847-9B3E-5615870F1030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D319E143-E3F2-EC42-AB7D-094E2FF308DE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4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9195F9C-61D1-C548-8964-629DE1F5B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996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/>
              <a:t>Собеседование</a:t>
            </a:r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158261" y="11397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Хищники против Чужих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EC4297-CDE3-6C4F-9FAB-84D52962B2DC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D9C0AB2-29D5-FC40-ACFA-3B226C01C77F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8F105E2-C63E-294F-8962-B16F2C62D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22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C</a:t>
            </a:r>
            <a:r>
              <a:rPr lang="ru-RU" sz="8000" dirty="0" err="1"/>
              <a:t>обеседование</a:t>
            </a:r>
            <a:endParaRPr lang="ru-RU" sz="8000" dirty="0"/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158261" y="11397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>
                    <a:lumMod val="65000"/>
                  </a:schemeClr>
                </a:solidFill>
              </a:rPr>
              <a:t>Хищники против Чужих</a:t>
            </a:r>
          </a:p>
        </p:txBody>
      </p:sp>
      <p:sp>
        <p:nvSpPr>
          <p:cNvPr id="18" name="Title 15">
            <a:extLst>
              <a:ext uri="{FF2B5EF4-FFF2-40B4-BE49-F238E27FC236}">
                <a16:creationId xmlns:a16="http://schemas.microsoft.com/office/drawing/2014/main" id="{CED71F1E-250B-0948-B67F-994755EBE8F0}"/>
              </a:ext>
            </a:extLst>
          </p:cNvPr>
          <p:cNvSpPr txBox="1">
            <a:spLocks/>
          </p:cNvSpPr>
          <p:nvPr/>
        </p:nvSpPr>
        <p:spPr>
          <a:xfrm>
            <a:off x="498231" y="19590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Протестируйте КА-РАН-ДА</a:t>
            </a:r>
            <a:r>
              <a:rPr lang="ru-RU" sz="5400" b="1" dirty="0"/>
              <a:t>Ж</a:t>
            </a:r>
            <a:endParaRPr lang="ru-RU" sz="4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0EFEB6-ED53-924E-9CDB-4DDB8BC9BF59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04B283A-6593-B043-916B-BA4F9EEC4C27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06E0A90-927F-F246-8D83-D4677D504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969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C</a:t>
            </a:r>
            <a:r>
              <a:rPr lang="ru-RU" sz="8000" dirty="0" err="1"/>
              <a:t>обеседование</a:t>
            </a:r>
            <a:endParaRPr lang="ru-RU" sz="8000" dirty="0"/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158261" y="11397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>
                    <a:lumMod val="65000"/>
                  </a:schemeClr>
                </a:solidFill>
              </a:rPr>
              <a:t>Хищники против Чужих</a:t>
            </a:r>
          </a:p>
        </p:txBody>
      </p:sp>
      <p:sp>
        <p:nvSpPr>
          <p:cNvPr id="18" name="Title 15">
            <a:extLst>
              <a:ext uri="{FF2B5EF4-FFF2-40B4-BE49-F238E27FC236}">
                <a16:creationId xmlns:a16="http://schemas.microsoft.com/office/drawing/2014/main" id="{CED71F1E-250B-0948-B67F-994755EBE8F0}"/>
              </a:ext>
            </a:extLst>
          </p:cNvPr>
          <p:cNvSpPr txBox="1">
            <a:spLocks/>
          </p:cNvSpPr>
          <p:nvPr/>
        </p:nvSpPr>
        <p:spPr>
          <a:xfrm>
            <a:off x="498231" y="19590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>
                    <a:lumMod val="65000"/>
                  </a:schemeClr>
                </a:solidFill>
              </a:rPr>
              <a:t>Протестируйте КА-РАН-ДА</a:t>
            </a:r>
            <a:r>
              <a:rPr lang="ru-RU" sz="5400" b="1" dirty="0">
                <a:solidFill>
                  <a:schemeClr val="bg1">
                    <a:lumMod val="65000"/>
                  </a:schemeClr>
                </a:solidFill>
              </a:rPr>
              <a:t>Ж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A7CF3B5C-DF80-1E41-8F47-074D0CF050B5}"/>
              </a:ext>
            </a:extLst>
          </p:cNvPr>
          <p:cNvSpPr txBox="1">
            <a:spLocks/>
          </p:cNvSpPr>
          <p:nvPr/>
        </p:nvSpPr>
        <p:spPr>
          <a:xfrm>
            <a:off x="838200" y="2824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Что такое </a:t>
            </a:r>
            <a:r>
              <a:rPr lang="en-US" sz="4000" dirty="0"/>
              <a:t>Bug\CI\RadioQA?</a:t>
            </a:r>
            <a:endParaRPr lang="ru-RU" sz="4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77E8D-C167-2A4F-9055-4DEE665C95B9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55A474-8F8F-9C4A-987F-36BC9A8B6B6F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B6FA080-D97F-3440-B724-E8C1D08CA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041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7D9F0D-6430-6641-A2F6-0D325591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/>
              <a:t>Собеседование</a:t>
            </a:r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F53E7AF6-7657-7E42-A3C4-3D033ECBCF7B}"/>
              </a:ext>
            </a:extLst>
          </p:cNvPr>
          <p:cNvSpPr txBox="1">
            <a:spLocks/>
          </p:cNvSpPr>
          <p:nvPr/>
        </p:nvSpPr>
        <p:spPr>
          <a:xfrm>
            <a:off x="158261" y="11397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>
                    <a:lumMod val="65000"/>
                  </a:schemeClr>
                </a:solidFill>
              </a:rPr>
              <a:t>Хищники против Чужих</a:t>
            </a:r>
          </a:p>
        </p:txBody>
      </p:sp>
      <p:sp>
        <p:nvSpPr>
          <p:cNvPr id="18" name="Title 15">
            <a:extLst>
              <a:ext uri="{FF2B5EF4-FFF2-40B4-BE49-F238E27FC236}">
                <a16:creationId xmlns:a16="http://schemas.microsoft.com/office/drawing/2014/main" id="{CED71F1E-250B-0948-B67F-994755EBE8F0}"/>
              </a:ext>
            </a:extLst>
          </p:cNvPr>
          <p:cNvSpPr txBox="1">
            <a:spLocks/>
          </p:cNvSpPr>
          <p:nvPr/>
        </p:nvSpPr>
        <p:spPr>
          <a:xfrm>
            <a:off x="498231" y="19590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>
                    <a:lumMod val="65000"/>
                  </a:schemeClr>
                </a:solidFill>
              </a:rPr>
              <a:t>Протестируйте КА-РАН-ДА</a:t>
            </a:r>
            <a:r>
              <a:rPr lang="ru-RU" sz="5400" b="1" dirty="0">
                <a:solidFill>
                  <a:schemeClr val="bg1">
                    <a:lumMod val="65000"/>
                  </a:schemeClr>
                </a:solidFill>
              </a:rPr>
              <a:t>Ж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C1EF6C7F-AD9E-1A45-A0C3-F7060184F9FD}"/>
              </a:ext>
            </a:extLst>
          </p:cNvPr>
          <p:cNvSpPr txBox="1">
            <a:spLocks/>
          </p:cNvSpPr>
          <p:nvPr/>
        </p:nvSpPr>
        <p:spPr>
          <a:xfrm>
            <a:off x="1166446" y="36784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-Назовите 3 своих сильных качества.</a:t>
            </a:r>
          </a:p>
          <a:p>
            <a:r>
              <a:rPr lang="ru-RU" sz="3200" dirty="0"/>
              <a:t>- Ум, Харизма, </a:t>
            </a:r>
            <a:r>
              <a:rPr lang="en-US" sz="3200" dirty="0"/>
              <a:t>Java</a:t>
            </a:r>
            <a:r>
              <a:rPr lang="ru-RU" sz="3200" dirty="0"/>
              <a:t> и Внимательность.</a:t>
            </a:r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A7CF3B5C-DF80-1E41-8F47-074D0CF050B5}"/>
              </a:ext>
            </a:extLst>
          </p:cNvPr>
          <p:cNvSpPr txBox="1">
            <a:spLocks/>
          </p:cNvSpPr>
          <p:nvPr/>
        </p:nvSpPr>
        <p:spPr>
          <a:xfrm>
            <a:off x="838200" y="2824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>
                    <a:lumMod val="65000"/>
                  </a:schemeClr>
                </a:solidFill>
              </a:rPr>
              <a:t>Что такое 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Bug\CI\RadioQA?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4251F0-04E6-1545-A557-D2003FC4C88F}"/>
              </a:ext>
            </a:extLst>
          </p:cNvPr>
          <p:cNvGrpSpPr/>
          <p:nvPr/>
        </p:nvGrpSpPr>
        <p:grpSpPr>
          <a:xfrm>
            <a:off x="31509" y="6096711"/>
            <a:ext cx="797169" cy="727542"/>
            <a:chOff x="2532184" y="5369169"/>
            <a:chExt cx="797169" cy="727542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32DE10C-0C05-F14E-A51E-7C73796316EA}"/>
                </a:ext>
              </a:extLst>
            </p:cNvPr>
            <p:cNvSpPr/>
            <p:nvPr/>
          </p:nvSpPr>
          <p:spPr>
            <a:xfrm>
              <a:off x="2532184" y="5369169"/>
              <a:ext cx="797169" cy="72754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A9E2A61-2CD2-2E4A-AFE9-C8A9ED9C5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3397" y="5511396"/>
              <a:ext cx="714742" cy="44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53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357</Words>
  <Application>Microsoft Macintosh PowerPoint</Application>
  <PresentationFormat>Widescreen</PresentationFormat>
  <Paragraphs>88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STAR/AR на собеседовании. </vt:lpstr>
      <vt:lpstr>PowerPoint Presentation</vt:lpstr>
      <vt:lpstr>PowerPoint Presentation</vt:lpstr>
      <vt:lpstr>PowerPoint Presentation</vt:lpstr>
      <vt:lpstr>Поговорим о…</vt:lpstr>
      <vt:lpstr>Собеседование</vt:lpstr>
      <vt:lpstr>Cобеседование</vt:lpstr>
      <vt:lpstr>Cобеседование</vt:lpstr>
      <vt:lpstr>Собеседование</vt:lpstr>
      <vt:lpstr>А как?</vt:lpstr>
      <vt:lpstr>А как?</vt:lpstr>
      <vt:lpstr>А как?</vt:lpstr>
      <vt:lpstr>А как?</vt:lpstr>
      <vt:lpstr>Situation</vt:lpstr>
      <vt:lpstr>Situation</vt:lpstr>
      <vt:lpstr>Task\Target</vt:lpstr>
      <vt:lpstr>Task\Target</vt:lpstr>
      <vt:lpstr>Task\Target</vt:lpstr>
      <vt:lpstr>Actions</vt:lpstr>
      <vt:lpstr>Actions</vt:lpstr>
      <vt:lpstr>Result</vt:lpstr>
      <vt:lpstr>Result</vt:lpstr>
      <vt:lpstr>Alternative Actions</vt:lpstr>
      <vt:lpstr>Alternative Actions</vt:lpstr>
      <vt:lpstr>Alternative Results</vt:lpstr>
      <vt:lpstr>Alternative Result</vt:lpstr>
      <vt:lpstr>Советы?</vt:lpstr>
      <vt:lpstr>Советы</vt:lpstr>
      <vt:lpstr>И?</vt:lpstr>
      <vt:lpstr>Добра!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STAR/AR на собеседовании. </dc:title>
  <dc:creator>Sergei Atroshchenkov</dc:creator>
  <cp:lastModifiedBy>Sergei Atroshchenkov</cp:lastModifiedBy>
  <cp:revision>4</cp:revision>
  <dcterms:created xsi:type="dcterms:W3CDTF">2019-11-14T21:32:51Z</dcterms:created>
  <dcterms:modified xsi:type="dcterms:W3CDTF">2019-11-14T21:54:02Z</dcterms:modified>
</cp:coreProperties>
</file>