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7"/>
  </p:notesMasterIdLst>
  <p:sldIdLst>
    <p:sldId id="256" r:id="rId2"/>
    <p:sldId id="257" r:id="rId3"/>
    <p:sldId id="258" r:id="rId4"/>
    <p:sldId id="259" r:id="rId5"/>
    <p:sldId id="405" r:id="rId6"/>
    <p:sldId id="406" r:id="rId7"/>
    <p:sldId id="408" r:id="rId8"/>
    <p:sldId id="409" r:id="rId9"/>
    <p:sldId id="410" r:id="rId10"/>
    <p:sldId id="411" r:id="rId11"/>
    <p:sldId id="416" r:id="rId12"/>
    <p:sldId id="413" r:id="rId13"/>
    <p:sldId id="407" r:id="rId14"/>
    <p:sldId id="414" r:id="rId15"/>
    <p:sldId id="415" r:id="rId16"/>
    <p:sldId id="419" r:id="rId17"/>
    <p:sldId id="429" r:id="rId18"/>
    <p:sldId id="277" r:id="rId19"/>
    <p:sldId id="439" r:id="rId20"/>
    <p:sldId id="450" r:id="rId21"/>
    <p:sldId id="451" r:id="rId22"/>
    <p:sldId id="440" r:id="rId23"/>
    <p:sldId id="421" r:id="rId24"/>
    <p:sldId id="441" r:id="rId25"/>
    <p:sldId id="442" r:id="rId26"/>
    <p:sldId id="443" r:id="rId27"/>
    <p:sldId id="412" r:id="rId28"/>
    <p:sldId id="417" r:id="rId29"/>
    <p:sldId id="418" r:id="rId30"/>
    <p:sldId id="423" r:id="rId31"/>
    <p:sldId id="444" r:id="rId32"/>
    <p:sldId id="445" r:id="rId33"/>
    <p:sldId id="425" r:id="rId34"/>
    <p:sldId id="426" r:id="rId35"/>
    <p:sldId id="428" r:id="rId36"/>
    <p:sldId id="430" r:id="rId37"/>
    <p:sldId id="431" r:id="rId38"/>
    <p:sldId id="432" r:id="rId39"/>
    <p:sldId id="446" r:id="rId40"/>
    <p:sldId id="447" r:id="rId41"/>
    <p:sldId id="434" r:id="rId42"/>
    <p:sldId id="448" r:id="rId43"/>
    <p:sldId id="449" r:id="rId44"/>
    <p:sldId id="436" r:id="rId45"/>
    <p:sldId id="438" r:id="rId46"/>
  </p:sldIdLst>
  <p:sldSz cx="24384000" cy="13716000"/>
  <p:notesSz cx="6858000" cy="9144000"/>
  <p:embeddedFontLst>
    <p:embeddedFont>
      <p:font typeface="Open Sans Semibold" panose="020B0604020202020204" charset="0"/>
      <p:regular r:id="rId48"/>
      <p:bold r:id="rId49"/>
      <p:italic r:id="rId50"/>
      <p:boldItalic r:id="rId51"/>
    </p:embeddedFont>
    <p:embeddedFont>
      <p:font typeface="FontAwesome" charset="0"/>
      <p:regular r:id="rId52"/>
    </p:embeddedFont>
    <p:embeddedFont>
      <p:font typeface="et-line" panose="020B0604020202020204" charset="2"/>
      <p:regular r:id="rId53"/>
    </p:embeddedFont>
    <p:embeddedFont>
      <p:font typeface="Monaco" panose="020B0509030404040204" pitchFamily="49" charset="0"/>
      <p:regular r:id="rId54"/>
    </p:embeddedFont>
    <p:embeddedFont>
      <p:font typeface="Open Sans Light" panose="020B0604020202020204" charset="0"/>
      <p:regular r:id="rId55"/>
      <p:italic r:id="rId56"/>
    </p:embeddedFont>
    <p:embeddedFont>
      <p:font typeface="Open Sans" panose="020B0606030504020204" pitchFamily="34" charset="0"/>
      <p:regular r:id="rId57"/>
      <p:bold r:id="rId58"/>
      <p:italic r:id="rId59"/>
      <p:boldItalic r:id="rId60"/>
    </p:embeddedFont>
    <p:embeddedFont>
      <p:font typeface="Sosa" pitchFamily="2" charset="0"/>
      <p:regular r:id="rId61"/>
    </p:embeddedFont>
  </p:embeddedFontLst>
  <p:defaultTextStyle>
    <a:lvl1pPr defTabSz="825500">
      <a:defRPr sz="2000">
        <a:solidFill>
          <a:srgbClr val="687189"/>
        </a:solidFill>
        <a:latin typeface="Open Sans Light"/>
        <a:ea typeface="Open Sans Light"/>
        <a:cs typeface="Open Sans Light"/>
        <a:sym typeface="Open Sans Light"/>
      </a:defRPr>
    </a:lvl1pPr>
    <a:lvl2pPr indent="228600" defTabSz="825500">
      <a:defRPr sz="2000">
        <a:solidFill>
          <a:srgbClr val="687189"/>
        </a:solidFill>
        <a:latin typeface="Open Sans Light"/>
        <a:ea typeface="Open Sans Light"/>
        <a:cs typeface="Open Sans Light"/>
        <a:sym typeface="Open Sans Light"/>
      </a:defRPr>
    </a:lvl2pPr>
    <a:lvl3pPr indent="457200" defTabSz="825500">
      <a:defRPr sz="2000">
        <a:solidFill>
          <a:srgbClr val="687189"/>
        </a:solidFill>
        <a:latin typeface="Open Sans Light"/>
        <a:ea typeface="Open Sans Light"/>
        <a:cs typeface="Open Sans Light"/>
        <a:sym typeface="Open Sans Light"/>
      </a:defRPr>
    </a:lvl3pPr>
    <a:lvl4pPr indent="685800" defTabSz="825500">
      <a:defRPr sz="2000">
        <a:solidFill>
          <a:srgbClr val="687189"/>
        </a:solidFill>
        <a:latin typeface="Open Sans Light"/>
        <a:ea typeface="Open Sans Light"/>
        <a:cs typeface="Open Sans Light"/>
        <a:sym typeface="Open Sans Light"/>
      </a:defRPr>
    </a:lvl4pPr>
    <a:lvl5pPr indent="914400" defTabSz="825500">
      <a:defRPr sz="2000">
        <a:solidFill>
          <a:srgbClr val="687189"/>
        </a:solidFill>
        <a:latin typeface="Open Sans Light"/>
        <a:ea typeface="Open Sans Light"/>
        <a:cs typeface="Open Sans Light"/>
        <a:sym typeface="Open Sans Light"/>
      </a:defRPr>
    </a:lvl5pPr>
    <a:lvl6pPr indent="1143000" defTabSz="825500">
      <a:defRPr sz="2000">
        <a:solidFill>
          <a:srgbClr val="687189"/>
        </a:solidFill>
        <a:latin typeface="Open Sans Light"/>
        <a:ea typeface="Open Sans Light"/>
        <a:cs typeface="Open Sans Light"/>
        <a:sym typeface="Open Sans Light"/>
      </a:defRPr>
    </a:lvl6pPr>
    <a:lvl7pPr indent="1371600" defTabSz="825500">
      <a:defRPr sz="2000">
        <a:solidFill>
          <a:srgbClr val="687189"/>
        </a:solidFill>
        <a:latin typeface="Open Sans Light"/>
        <a:ea typeface="Open Sans Light"/>
        <a:cs typeface="Open Sans Light"/>
        <a:sym typeface="Open Sans Light"/>
      </a:defRPr>
    </a:lvl7pPr>
    <a:lvl8pPr indent="1600200" defTabSz="825500">
      <a:defRPr sz="2000">
        <a:solidFill>
          <a:srgbClr val="687189"/>
        </a:solidFill>
        <a:latin typeface="Open Sans Light"/>
        <a:ea typeface="Open Sans Light"/>
        <a:cs typeface="Open Sans Light"/>
        <a:sym typeface="Open Sans Light"/>
      </a:defRPr>
    </a:lvl8pPr>
    <a:lvl9pPr indent="1828800" defTabSz="825500">
      <a:defRPr sz="2000">
        <a:solidFill>
          <a:srgbClr val="687189"/>
        </a:solidFill>
        <a:latin typeface="Open Sans Light"/>
        <a:ea typeface="Open Sans Light"/>
        <a:cs typeface="Open Sans Light"/>
        <a:sym typeface="Open Sans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6F6F6"/>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D9D8DC"/>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575A8"/>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E15365"/>
          </a:solidFill>
        </a:fill>
      </a:tcStyle>
    </a:firstRow>
  </a:tblStyle>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4A9BC294-FFE2-49D5-8D69-9E1BD2C41BD5}" styleName="">
    <a:tblBg/>
    <a:wholeTbl>
      <a:tcTxStyle b="off" i="off">
        <a:font>
          <a:latin typeface="Open Sans Light"/>
          <a:ea typeface="Open Sans Light"/>
          <a:cs typeface="Open Sans Light"/>
        </a:font>
        <a:srgbClr val="7D87A4"/>
      </a:tcTxStyle>
      <a:tcStyle>
        <a:tcBdr>
          <a:left>
            <a:ln w="12700" cap="flat">
              <a:solidFill>
                <a:srgbClr val="D9D8DC"/>
              </a:solidFill>
              <a:prstDash val="solid"/>
              <a:miter lim="400000"/>
            </a:ln>
          </a:left>
          <a:right>
            <a:ln w="12700" cap="flat">
              <a:solidFill>
                <a:srgbClr val="D9D8DC"/>
              </a:solidFill>
              <a:prstDash val="solid"/>
              <a:miter lim="400000"/>
            </a:ln>
          </a:right>
          <a:top>
            <a:ln w="12700" cap="flat">
              <a:solidFill>
                <a:srgbClr val="D9D8DC"/>
              </a:solidFill>
              <a:prstDash val="solid"/>
              <a:miter lim="400000"/>
            </a:ln>
          </a:top>
          <a:bottom>
            <a:ln w="12700" cap="flat">
              <a:solidFill>
                <a:srgbClr val="D9D8DC"/>
              </a:solidFill>
              <a:prstDash val="solid"/>
              <a:miter lim="400000"/>
            </a:ln>
          </a:bottom>
          <a:insideH>
            <a:ln w="12700" cap="flat">
              <a:solidFill>
                <a:srgbClr val="D9D8DC"/>
              </a:solidFill>
              <a:prstDash val="solid"/>
              <a:miter lim="400000"/>
            </a:ln>
          </a:insideH>
          <a:insideV>
            <a:ln w="12700" cap="flat">
              <a:solidFill>
                <a:srgbClr val="D9D8DC"/>
              </a:solidFill>
              <a:prstDash val="solid"/>
              <a:miter lim="400000"/>
            </a:ln>
          </a:insideV>
        </a:tcBdr>
        <a:fill>
          <a:solidFill>
            <a:srgbClr val="F1F1F3"/>
          </a:solidFill>
        </a:fill>
      </a:tcStyle>
    </a:wholeTbl>
    <a:band2H>
      <a:tcTxStyle/>
      <a:tcStyle>
        <a:tcBdr/>
        <a:fill>
          <a:solidFill>
            <a:srgbClr val="E3E5E8"/>
          </a:solidFill>
        </a:fill>
      </a:tcStyle>
    </a:band2H>
    <a:firstCol>
      <a:tcTxStyle b="off" i="off">
        <a:fontRef idx="minor">
          <a:srgbClr val="FFFFFF"/>
        </a:fontRef>
        <a:srgbClr val="FFFFFF"/>
      </a:tcTxStyle>
      <a:tcStyle>
        <a:tcBdr>
          <a:left>
            <a:ln w="12700" cap="flat">
              <a:solidFill>
                <a:srgbClr val="D9D8DC"/>
              </a:solidFill>
              <a:prstDash val="solid"/>
              <a:miter lim="400000"/>
            </a:ln>
          </a:left>
          <a:right>
            <a:ln w="12700" cap="flat">
              <a:solidFill>
                <a:srgbClr val="D9D8DC"/>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575A8"/>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9D8DC"/>
              </a:solidFill>
              <a:prstDash val="solid"/>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E15365"/>
          </a:solidFill>
        </a:fill>
      </a:tcStyle>
    </a:firstRow>
  </a:tblStyle>
  <a:tblStyle styleId="{BBFC77FB-9ED0-4EC9-95AA-A1379042E648}" styleName="">
    <a:tblBg/>
    <a:wholeTbl>
      <a:tcTxStyle b="off" i="off">
        <a:font>
          <a:latin typeface="Open Sans Light"/>
          <a:ea typeface="Open Sans Light"/>
          <a:cs typeface="Open Sans Light"/>
        </a:font>
        <a:srgbClr val="7D87A4"/>
      </a:tcTxStyle>
      <a:tcStyle>
        <a:tcBdr>
          <a:left>
            <a:ln w="12700" cap="flat">
              <a:solidFill>
                <a:srgbClr val="D9D8DC"/>
              </a:solidFill>
              <a:prstDash val="solid"/>
              <a:miter lim="400000"/>
            </a:ln>
          </a:left>
          <a:right>
            <a:ln w="12700" cap="flat">
              <a:solidFill>
                <a:srgbClr val="D9D8DC"/>
              </a:solidFill>
              <a:prstDash val="solid"/>
              <a:miter lim="400000"/>
            </a:ln>
          </a:right>
          <a:top>
            <a:ln w="12700" cap="flat">
              <a:solidFill>
                <a:srgbClr val="D9D8DC"/>
              </a:solidFill>
              <a:prstDash val="solid"/>
              <a:miter lim="400000"/>
            </a:ln>
          </a:top>
          <a:bottom>
            <a:ln w="12700" cap="flat">
              <a:solidFill>
                <a:srgbClr val="D9D8DC"/>
              </a:solidFill>
              <a:prstDash val="solid"/>
              <a:miter lim="400000"/>
            </a:ln>
          </a:bottom>
          <a:insideH>
            <a:ln w="12700" cap="flat">
              <a:solidFill>
                <a:srgbClr val="D9D8DC"/>
              </a:solidFill>
              <a:prstDash val="solid"/>
              <a:miter lim="400000"/>
            </a:ln>
          </a:insideH>
          <a:insideV>
            <a:ln w="12700" cap="flat">
              <a:solidFill>
                <a:srgbClr val="D9D8DC"/>
              </a:solidFill>
              <a:prstDash val="solid"/>
              <a:miter lim="400000"/>
            </a:ln>
          </a:insideV>
        </a:tcBdr>
        <a:fill>
          <a:solidFill>
            <a:srgbClr val="F6F6F6"/>
          </a:solidFill>
        </a:fill>
      </a:tcStyle>
    </a:wholeTbl>
    <a:band2H>
      <a:tcTxStyle/>
      <a:tcStyle>
        <a:tcBdr/>
        <a:fill>
          <a:solidFill>
            <a:srgbClr val="F1F1F3"/>
          </a:solidFill>
        </a:fill>
      </a:tcStyle>
    </a:band2H>
    <a:firstCol>
      <a:tcTxStyle b="off" i="off">
        <a:fontRef idx="minor">
          <a:srgbClr val="FFFFFF"/>
        </a:fontRef>
        <a:srgbClr val="FFFFFF"/>
      </a:tcTxStyle>
      <a:tcStyle>
        <a:tcBdr>
          <a:left>
            <a:ln w="12700" cap="flat">
              <a:solidFill>
                <a:srgbClr val="D9D8DC"/>
              </a:solidFill>
              <a:prstDash val="solid"/>
              <a:miter lim="400000"/>
            </a:ln>
          </a:left>
          <a:right>
            <a:ln w="12700" cap="flat">
              <a:solidFill>
                <a:srgbClr val="D9D8DC"/>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575A8"/>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9D8DC"/>
              </a:solidFill>
              <a:prstDash val="solid"/>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E15365"/>
          </a:solidFill>
        </a:fill>
      </a:tcStyle>
    </a:firstRow>
  </a:tblStyle>
  <a:tblStyle styleId="{3DC5C2F9-1CAC-4260-A1DD-9FCDBB877499}" styleName="">
    <a:tblBg/>
    <a:wholeTbl>
      <a:tcTxStyle b="off" i="off">
        <a:font>
          <a:latin typeface="Open Sans Light"/>
          <a:ea typeface="Open Sans Light"/>
          <a:cs typeface="Open Sans Light"/>
        </a:font>
        <a:srgbClr val="7D87A4"/>
      </a:tcTxStyle>
      <a:tcStyle>
        <a:tcBdr>
          <a:left>
            <a:ln w="12700" cap="flat">
              <a:solidFill>
                <a:srgbClr val="D9D8DC"/>
              </a:solidFill>
              <a:prstDash val="solid"/>
              <a:miter lim="400000"/>
            </a:ln>
          </a:left>
          <a:right>
            <a:ln w="12700" cap="flat">
              <a:solidFill>
                <a:srgbClr val="D9D8DC"/>
              </a:solidFill>
              <a:prstDash val="solid"/>
              <a:miter lim="400000"/>
            </a:ln>
          </a:right>
          <a:top>
            <a:ln w="12700" cap="flat">
              <a:solidFill>
                <a:srgbClr val="D9D8DC"/>
              </a:solidFill>
              <a:prstDash val="solid"/>
              <a:miter lim="400000"/>
            </a:ln>
          </a:top>
          <a:bottom>
            <a:ln w="12700" cap="flat">
              <a:solidFill>
                <a:srgbClr val="D9D8DC"/>
              </a:solidFill>
              <a:prstDash val="solid"/>
              <a:miter lim="400000"/>
            </a:ln>
          </a:bottom>
          <a:insideH>
            <a:ln w="12700" cap="flat">
              <a:solidFill>
                <a:srgbClr val="D9D8DC"/>
              </a:solidFill>
              <a:prstDash val="solid"/>
              <a:miter lim="400000"/>
            </a:ln>
          </a:insideH>
          <a:insideV>
            <a:ln w="12700" cap="flat">
              <a:solidFill>
                <a:srgbClr val="D9D8DC"/>
              </a:solidFill>
              <a:prstDash val="solid"/>
              <a:miter lim="400000"/>
            </a:ln>
          </a:insideV>
        </a:tcBdr>
        <a:fill>
          <a:solidFill>
            <a:srgbClr val="F6F6F6"/>
          </a:solidFill>
        </a:fill>
      </a:tcStyle>
    </a:wholeTbl>
    <a:band2H>
      <a:tcTxStyle/>
      <a:tcStyle>
        <a:tcBdr/>
        <a:fill>
          <a:solidFill>
            <a:srgbClr val="F1F1F3"/>
          </a:solidFill>
        </a:fill>
      </a:tcStyle>
    </a:band2H>
    <a:firstCol>
      <a:tcTxStyle b="off" i="off">
        <a:fontRef idx="minor">
          <a:srgbClr val="FFFFFF"/>
        </a:fontRef>
        <a:srgbClr val="FFFFFF"/>
      </a:tcTxStyle>
      <a:tcStyle>
        <a:tcBdr>
          <a:left>
            <a:ln w="12700" cap="flat">
              <a:solidFill>
                <a:srgbClr val="D9D8DC"/>
              </a:solidFill>
              <a:prstDash val="solid"/>
              <a:miter lim="400000"/>
            </a:ln>
          </a:left>
          <a:right>
            <a:ln w="12700" cap="flat">
              <a:solidFill>
                <a:srgbClr val="D9D8DC"/>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575A8"/>
          </a:solidFill>
        </a:fill>
      </a:tcStyle>
    </a:firstCol>
    <a:lastRow>
      <a:tcTxStyle b="off" i="off">
        <a:fontRef idx="minor">
          <a:srgbClr val="F6F6F6"/>
        </a:fontRef>
        <a:srgbClr val="F6F6F6"/>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25A98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9D8DC"/>
              </a:solidFill>
              <a:prstDash val="solid"/>
              <a:miter lim="400000"/>
            </a:ln>
          </a:top>
          <a:bottom>
            <a:ln w="12700" cap="flat">
              <a:solidFill>
                <a:srgbClr val="D9D8DC"/>
              </a:solidFill>
              <a:prstDash val="solid"/>
              <a:miter lim="400000"/>
            </a:ln>
          </a:bottom>
          <a:insideH>
            <a:ln w="12700" cap="flat">
              <a:noFill/>
              <a:miter lim="400000"/>
            </a:ln>
          </a:insideH>
          <a:insideV>
            <a:ln w="12700" cap="flat">
              <a:noFill/>
              <a:miter lim="400000"/>
            </a:ln>
          </a:insideV>
        </a:tcBdr>
        <a:fill>
          <a:solidFill>
            <a:srgbClr val="E1536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3"/>
    <p:restoredTop sz="71903"/>
  </p:normalViewPr>
  <p:slideViewPr>
    <p:cSldViewPr snapToGrid="0">
      <p:cViewPr varScale="1">
        <p:scale>
          <a:sx n="28" d="100"/>
          <a:sy n="28" d="100"/>
        </p:scale>
        <p:origin x="1026" y="10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11264326"/>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ithub.com/elgalu/docker-seleniu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estingbot.com/" TargetMode="External"/><Relationship Id="rId5" Type="http://schemas.openxmlformats.org/officeDocument/2006/relationships/hyperlink" Target="https://www.browserstack.com/" TargetMode="External"/><Relationship Id="rId4" Type="http://schemas.openxmlformats.org/officeDocument/2006/relationships/hyperlink" Target="https://saucelabs.co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ithub.com/elgalu/docker-selenium"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testingbot.com/" TargetMode="External"/><Relationship Id="rId5" Type="http://schemas.openxmlformats.org/officeDocument/2006/relationships/hyperlink" Target="https://www.browserstack.com/" TargetMode="External"/><Relationship Id="rId4" Type="http://schemas.openxmlformats.org/officeDocument/2006/relationships/hyperlink" Target="https://saucelabs.co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ithub.com/elgalu/docker-seleniu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testingbot.com/" TargetMode="External"/><Relationship Id="rId5" Type="http://schemas.openxmlformats.org/officeDocument/2006/relationships/hyperlink" Target="https://www.browserstack.com/" TargetMode="External"/><Relationship Id="rId4" Type="http://schemas.openxmlformats.org/officeDocument/2006/relationships/hyperlink" Target="https://saucelabs.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52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707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018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5680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288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375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029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496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2400" b="0" i="0" dirty="0">
                <a:effectLst/>
                <a:latin typeface="Avenir Book"/>
                <a:ea typeface="Avenir Book"/>
                <a:cs typeface="Avenir Book"/>
                <a:sym typeface="Avenir Book"/>
              </a:rPr>
              <a:t>A Selenium Hub starts and listens on port 4444.</a:t>
            </a:r>
          </a:p>
          <a:p>
            <a:pPr fontAlgn="base"/>
            <a:r>
              <a:rPr lang="en-US" sz="2400" b="0" i="0" dirty="0">
                <a:effectLst/>
                <a:latin typeface="Avenir Book"/>
                <a:ea typeface="Avenir Book"/>
                <a:cs typeface="Avenir Book"/>
                <a:sym typeface="Avenir Book"/>
              </a:rPr>
              <a:t>One custom node for </a:t>
            </a:r>
            <a:r>
              <a:rPr lang="en-US" sz="2400" b="0" i="0" u="sng" dirty="0">
                <a:effectLst/>
                <a:latin typeface="Avenir Book"/>
                <a:ea typeface="Avenir Book"/>
                <a:cs typeface="Avenir Book"/>
                <a:sym typeface="Avenir Book"/>
                <a:hlinkClick r:id="rId3"/>
              </a:rPr>
              <a:t>docker-selenium</a:t>
            </a:r>
            <a:endParaRPr lang="en-US" sz="2400" b="0" i="0" dirty="0">
              <a:effectLst/>
              <a:latin typeface="Avenir Book"/>
              <a:ea typeface="Avenir Book"/>
              <a:cs typeface="Avenir Book"/>
              <a:sym typeface="Avenir Book"/>
            </a:endParaRPr>
          </a:p>
          <a:p>
            <a:pPr fontAlgn="base"/>
            <a:r>
              <a:rPr lang="en-US" sz="2400" b="0" i="0" dirty="0">
                <a:effectLst/>
                <a:latin typeface="Avenir Book"/>
                <a:ea typeface="Avenir Book"/>
                <a:cs typeface="Avenir Book"/>
                <a:sym typeface="Avenir Book"/>
              </a:rPr>
              <a:t>If a cloud testing integration is enabled, a cloud proxy node to support a cloud provider (</a:t>
            </a:r>
            <a:r>
              <a:rPr lang="en-US" sz="2400" b="0" i="0" u="sng" dirty="0">
                <a:effectLst/>
                <a:latin typeface="Avenir Book"/>
                <a:ea typeface="Avenir Book"/>
                <a:cs typeface="Avenir Book"/>
                <a:sym typeface="Avenir Book"/>
                <a:hlinkClick r:id="rId4"/>
              </a:rPr>
              <a:t>Sauce Labs</a:t>
            </a:r>
            <a:r>
              <a:rPr lang="en-US" sz="2400" b="0" i="0" dirty="0">
                <a:effectLst/>
                <a:latin typeface="Avenir Book"/>
                <a:ea typeface="Avenir Book"/>
                <a:cs typeface="Avenir Book"/>
                <a:sym typeface="Avenir Book"/>
              </a:rPr>
              <a:t>, </a:t>
            </a:r>
            <a:r>
              <a:rPr lang="en-US" sz="2400" b="0" i="0" u="sng" dirty="0" err="1">
                <a:effectLst/>
                <a:latin typeface="Avenir Book"/>
                <a:ea typeface="Avenir Book"/>
                <a:cs typeface="Avenir Book"/>
                <a:sym typeface="Avenir Book"/>
                <a:hlinkClick r:id="rId5"/>
              </a:rPr>
              <a:t>BrowserStack</a:t>
            </a:r>
            <a:r>
              <a:rPr lang="en-US" sz="2400" b="0" i="0" dirty="0" err="1">
                <a:effectLst/>
                <a:latin typeface="Avenir Book"/>
                <a:ea typeface="Avenir Book"/>
                <a:cs typeface="Avenir Book"/>
                <a:sym typeface="Avenir Book"/>
              </a:rPr>
              <a:t>,</a:t>
            </a:r>
            <a:r>
              <a:rPr lang="en-US" sz="2400" b="0" i="0" u="sng" dirty="0" err="1">
                <a:effectLst/>
                <a:latin typeface="Avenir Book"/>
                <a:ea typeface="Avenir Book"/>
                <a:cs typeface="Avenir Book"/>
                <a:sym typeface="Avenir Book"/>
                <a:hlinkClick r:id="rId6"/>
              </a:rPr>
              <a:t>TestingBot</a:t>
            </a:r>
            <a:r>
              <a:rPr lang="en-US" sz="2400" b="0" i="0" dirty="0">
                <a:effectLst/>
                <a:latin typeface="Avenir Book"/>
                <a:ea typeface="Avenir Book"/>
                <a:cs typeface="Avenir Book"/>
                <a:sym typeface="Avenir Book"/>
              </a:rPr>
              <a:t>) will register to the grid.</a:t>
            </a:r>
          </a:p>
          <a:p>
            <a:pPr fontAlgn="base"/>
            <a:r>
              <a:rPr lang="en-US" sz="2400" b="0" i="0" dirty="0">
                <a:effectLst/>
                <a:latin typeface="Avenir Book"/>
                <a:ea typeface="Avenir Book"/>
                <a:cs typeface="Avenir Book"/>
                <a:sym typeface="Avenir Book"/>
              </a:rPr>
              <a:t>A test request is received by the hub and the requested capabilities are verified against each one of the nodes.</a:t>
            </a:r>
          </a:p>
          <a:p>
            <a:pPr fontAlgn="base"/>
            <a:r>
              <a:rPr lang="en-US" sz="2400" b="0" i="0" dirty="0">
                <a:effectLst/>
                <a:latin typeface="Avenir Book"/>
                <a:ea typeface="Avenir Book"/>
                <a:cs typeface="Avenir Book"/>
                <a:sym typeface="Avenir Book"/>
              </a:rPr>
              <a:t>If </a:t>
            </a:r>
            <a:r>
              <a:rPr lang="en-US" sz="2400" b="0" i="0" u="sng" dirty="0">
                <a:effectLst/>
                <a:latin typeface="Avenir Book"/>
                <a:ea typeface="Avenir Book"/>
                <a:cs typeface="Avenir Book"/>
                <a:sym typeface="Avenir Book"/>
                <a:hlinkClick r:id="rId3"/>
              </a:rPr>
              <a:t>docker-selenium</a:t>
            </a:r>
            <a:r>
              <a:rPr lang="en-US" sz="2400" b="0" i="0" dirty="0">
                <a:effectLst/>
                <a:latin typeface="Avenir Book"/>
                <a:ea typeface="Avenir Book"/>
                <a:cs typeface="Avenir Book"/>
                <a:sym typeface="Avenir Book"/>
              </a:rPr>
              <a:t> can fulfill the requested capabilities, a docker container is created on the run, and the test request is sent back to the hub while the new node registers.</a:t>
            </a:r>
          </a:p>
          <a:p>
            <a:pPr fontAlgn="base"/>
            <a:r>
              <a:rPr lang="en-US" sz="2400" b="0" i="0" dirty="0">
                <a:effectLst/>
                <a:latin typeface="Avenir Book"/>
                <a:ea typeface="Avenir Book"/>
                <a:cs typeface="Avenir Book"/>
                <a:sym typeface="Avenir Book"/>
              </a:rPr>
              <a:t>The hub acknowledges the new node and routes the test request with to it.</a:t>
            </a:r>
          </a:p>
          <a:p>
            <a:pPr fontAlgn="base"/>
            <a:r>
              <a:rPr lang="en-US" sz="2400" b="0" i="0" dirty="0">
                <a:effectLst/>
                <a:latin typeface="Avenir Book"/>
                <a:ea typeface="Avenir Book"/>
                <a:cs typeface="Avenir Book"/>
                <a:sym typeface="Avenir Book"/>
              </a:rPr>
              <a:t>The test is executed and the container is disposed after test completion.</a:t>
            </a:r>
          </a:p>
          <a:p>
            <a:pPr fontAlgn="base"/>
            <a:r>
              <a:rPr lang="en-US" sz="2400" b="0" i="0" dirty="0">
                <a:effectLst/>
                <a:latin typeface="Avenir Book"/>
                <a:ea typeface="Avenir Book"/>
                <a:cs typeface="Avenir Book"/>
                <a:sym typeface="Avenir Book"/>
              </a:rPr>
              <a:t>If </a:t>
            </a:r>
            <a:r>
              <a:rPr lang="en-US" sz="2400" b="0" i="0" u="sng" dirty="0">
                <a:effectLst/>
                <a:latin typeface="Avenir Book"/>
                <a:ea typeface="Avenir Book"/>
                <a:cs typeface="Avenir Book"/>
                <a:sym typeface="Avenir Book"/>
                <a:hlinkClick r:id="rId3"/>
              </a:rPr>
              <a:t>docker-selenium</a:t>
            </a:r>
            <a:r>
              <a:rPr lang="en-US" sz="2400" b="0" i="0" dirty="0">
                <a:effectLst/>
                <a:latin typeface="Avenir Book"/>
                <a:ea typeface="Avenir Book"/>
                <a:cs typeface="Avenir Book"/>
                <a:sym typeface="Avenir Book"/>
              </a:rPr>
              <a:t> cannot fulfill the requested capabilities, it will processed by one of the enabled cloud testing platforms.</a:t>
            </a:r>
          </a:p>
          <a:p>
            <a:endParaRPr lang="en-US" dirty="0"/>
          </a:p>
        </p:txBody>
      </p:sp>
    </p:spTree>
    <p:extLst>
      <p:ext uri="{BB962C8B-B14F-4D97-AF65-F5344CB8AC3E}">
        <p14:creationId xmlns:p14="http://schemas.microsoft.com/office/powerpoint/2010/main" val="3906748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2400" b="0" i="0" dirty="0">
                <a:effectLst/>
                <a:latin typeface="Avenir Book"/>
                <a:ea typeface="Avenir Book"/>
                <a:cs typeface="Avenir Book"/>
                <a:sym typeface="Avenir Book"/>
              </a:rPr>
              <a:t>A Selenium Hub starts and listens on port 4444.</a:t>
            </a:r>
          </a:p>
          <a:p>
            <a:pPr fontAlgn="base"/>
            <a:r>
              <a:rPr lang="en-US" sz="2400" b="0" i="0" dirty="0">
                <a:effectLst/>
                <a:latin typeface="Avenir Book"/>
                <a:ea typeface="Avenir Book"/>
                <a:cs typeface="Avenir Book"/>
                <a:sym typeface="Avenir Book"/>
              </a:rPr>
              <a:t>One custom node for </a:t>
            </a:r>
            <a:r>
              <a:rPr lang="en-US" sz="2400" b="0" i="0" u="sng" dirty="0">
                <a:effectLst/>
                <a:latin typeface="Avenir Book"/>
                <a:ea typeface="Avenir Book"/>
                <a:cs typeface="Avenir Book"/>
                <a:sym typeface="Avenir Book"/>
                <a:hlinkClick r:id="rId3"/>
              </a:rPr>
              <a:t>docker-selenium</a:t>
            </a:r>
            <a:endParaRPr lang="en-US" sz="2400" b="0" i="0" dirty="0">
              <a:effectLst/>
              <a:latin typeface="Avenir Book"/>
              <a:ea typeface="Avenir Book"/>
              <a:cs typeface="Avenir Book"/>
              <a:sym typeface="Avenir Book"/>
            </a:endParaRPr>
          </a:p>
          <a:p>
            <a:pPr fontAlgn="base"/>
            <a:r>
              <a:rPr lang="en-US" sz="2400" b="0" i="0" dirty="0">
                <a:effectLst/>
                <a:latin typeface="Avenir Book"/>
                <a:ea typeface="Avenir Book"/>
                <a:cs typeface="Avenir Book"/>
                <a:sym typeface="Avenir Book"/>
              </a:rPr>
              <a:t>If a cloud testing integration is enabled, a cloud proxy node to support a cloud provider (</a:t>
            </a:r>
            <a:r>
              <a:rPr lang="en-US" sz="2400" b="0" i="0" u="sng" dirty="0">
                <a:effectLst/>
                <a:latin typeface="Avenir Book"/>
                <a:ea typeface="Avenir Book"/>
                <a:cs typeface="Avenir Book"/>
                <a:sym typeface="Avenir Book"/>
                <a:hlinkClick r:id="rId4"/>
              </a:rPr>
              <a:t>Sauce Labs</a:t>
            </a:r>
            <a:r>
              <a:rPr lang="en-US" sz="2400" b="0" i="0" dirty="0">
                <a:effectLst/>
                <a:latin typeface="Avenir Book"/>
                <a:ea typeface="Avenir Book"/>
                <a:cs typeface="Avenir Book"/>
                <a:sym typeface="Avenir Book"/>
              </a:rPr>
              <a:t>, </a:t>
            </a:r>
            <a:r>
              <a:rPr lang="en-US" sz="2400" b="0" i="0" u="sng" dirty="0" err="1">
                <a:effectLst/>
                <a:latin typeface="Avenir Book"/>
                <a:ea typeface="Avenir Book"/>
                <a:cs typeface="Avenir Book"/>
                <a:sym typeface="Avenir Book"/>
                <a:hlinkClick r:id="rId5"/>
              </a:rPr>
              <a:t>BrowserStack</a:t>
            </a:r>
            <a:r>
              <a:rPr lang="en-US" sz="2400" b="0" i="0" dirty="0" err="1">
                <a:effectLst/>
                <a:latin typeface="Avenir Book"/>
                <a:ea typeface="Avenir Book"/>
                <a:cs typeface="Avenir Book"/>
                <a:sym typeface="Avenir Book"/>
              </a:rPr>
              <a:t>,</a:t>
            </a:r>
            <a:r>
              <a:rPr lang="en-US" sz="2400" b="0" i="0" u="sng" dirty="0" err="1">
                <a:effectLst/>
                <a:latin typeface="Avenir Book"/>
                <a:ea typeface="Avenir Book"/>
                <a:cs typeface="Avenir Book"/>
                <a:sym typeface="Avenir Book"/>
                <a:hlinkClick r:id="rId6"/>
              </a:rPr>
              <a:t>TestingBot</a:t>
            </a:r>
            <a:r>
              <a:rPr lang="en-US" sz="2400" b="0" i="0" dirty="0">
                <a:effectLst/>
                <a:latin typeface="Avenir Book"/>
                <a:ea typeface="Avenir Book"/>
                <a:cs typeface="Avenir Book"/>
                <a:sym typeface="Avenir Book"/>
              </a:rPr>
              <a:t>) will register to the grid.</a:t>
            </a:r>
          </a:p>
          <a:p>
            <a:pPr fontAlgn="base"/>
            <a:r>
              <a:rPr lang="en-US" sz="2400" b="0" i="0" dirty="0">
                <a:effectLst/>
                <a:latin typeface="Avenir Book"/>
                <a:ea typeface="Avenir Book"/>
                <a:cs typeface="Avenir Book"/>
                <a:sym typeface="Avenir Book"/>
              </a:rPr>
              <a:t>A test request is received by the hub and the requested capabilities are verified against each one of the nodes.</a:t>
            </a:r>
          </a:p>
          <a:p>
            <a:pPr fontAlgn="base"/>
            <a:r>
              <a:rPr lang="en-US" sz="2400" b="0" i="0" dirty="0">
                <a:effectLst/>
                <a:latin typeface="Avenir Book"/>
                <a:ea typeface="Avenir Book"/>
                <a:cs typeface="Avenir Book"/>
                <a:sym typeface="Avenir Book"/>
              </a:rPr>
              <a:t>If </a:t>
            </a:r>
            <a:r>
              <a:rPr lang="en-US" sz="2400" b="0" i="0" u="sng" dirty="0">
                <a:effectLst/>
                <a:latin typeface="Avenir Book"/>
                <a:ea typeface="Avenir Book"/>
                <a:cs typeface="Avenir Book"/>
                <a:sym typeface="Avenir Book"/>
                <a:hlinkClick r:id="rId3"/>
              </a:rPr>
              <a:t>docker-selenium</a:t>
            </a:r>
            <a:r>
              <a:rPr lang="en-US" sz="2400" b="0" i="0" dirty="0">
                <a:effectLst/>
                <a:latin typeface="Avenir Book"/>
                <a:ea typeface="Avenir Book"/>
                <a:cs typeface="Avenir Book"/>
                <a:sym typeface="Avenir Book"/>
              </a:rPr>
              <a:t> can fulfill the requested capabilities, a docker container is created on the run, and the test request is sent back to the hub while the new node registers.</a:t>
            </a:r>
          </a:p>
          <a:p>
            <a:pPr fontAlgn="base"/>
            <a:r>
              <a:rPr lang="en-US" sz="2400" b="0" i="0" dirty="0">
                <a:effectLst/>
                <a:latin typeface="Avenir Book"/>
                <a:ea typeface="Avenir Book"/>
                <a:cs typeface="Avenir Book"/>
                <a:sym typeface="Avenir Book"/>
              </a:rPr>
              <a:t>The hub acknowledges the new node and routes the test request with to it.</a:t>
            </a:r>
          </a:p>
          <a:p>
            <a:pPr fontAlgn="base"/>
            <a:r>
              <a:rPr lang="en-US" sz="2400" b="0" i="0" dirty="0">
                <a:effectLst/>
                <a:latin typeface="Avenir Book"/>
                <a:ea typeface="Avenir Book"/>
                <a:cs typeface="Avenir Book"/>
                <a:sym typeface="Avenir Book"/>
              </a:rPr>
              <a:t>The test is executed and the container is disposed after test completion.</a:t>
            </a:r>
          </a:p>
          <a:p>
            <a:pPr fontAlgn="base"/>
            <a:r>
              <a:rPr lang="en-US" sz="2400" b="0" i="0" dirty="0">
                <a:effectLst/>
                <a:latin typeface="Avenir Book"/>
                <a:ea typeface="Avenir Book"/>
                <a:cs typeface="Avenir Book"/>
                <a:sym typeface="Avenir Book"/>
              </a:rPr>
              <a:t>If </a:t>
            </a:r>
            <a:r>
              <a:rPr lang="en-US" sz="2400" b="0" i="0" u="sng" dirty="0">
                <a:effectLst/>
                <a:latin typeface="Avenir Book"/>
                <a:ea typeface="Avenir Book"/>
                <a:cs typeface="Avenir Book"/>
                <a:sym typeface="Avenir Book"/>
                <a:hlinkClick r:id="rId3"/>
              </a:rPr>
              <a:t>docker-selenium</a:t>
            </a:r>
            <a:r>
              <a:rPr lang="en-US" sz="2400" b="0" i="0" dirty="0">
                <a:effectLst/>
                <a:latin typeface="Avenir Book"/>
                <a:ea typeface="Avenir Book"/>
                <a:cs typeface="Avenir Book"/>
                <a:sym typeface="Avenir Book"/>
              </a:rPr>
              <a:t> cannot fulfill the requested capabilities, it will processed by one of the enabled cloud testing platforms.</a:t>
            </a:r>
          </a:p>
          <a:p>
            <a:endParaRPr lang="en-US" dirty="0"/>
          </a:p>
        </p:txBody>
      </p:sp>
    </p:spTree>
    <p:extLst>
      <p:ext uri="{BB962C8B-B14F-4D97-AF65-F5344CB8AC3E}">
        <p14:creationId xmlns:p14="http://schemas.microsoft.com/office/powerpoint/2010/main" val="30018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2400" b="0" i="0" dirty="0">
                <a:effectLst/>
                <a:latin typeface="Avenir Book"/>
                <a:ea typeface="Avenir Book"/>
                <a:cs typeface="Avenir Book"/>
                <a:sym typeface="Avenir Book"/>
              </a:rPr>
              <a:t>A Selenium Hub starts and listens on port 4444.</a:t>
            </a:r>
          </a:p>
          <a:p>
            <a:pPr fontAlgn="base"/>
            <a:r>
              <a:rPr lang="en-US" sz="2400" b="0" i="0" dirty="0">
                <a:effectLst/>
                <a:latin typeface="Avenir Book"/>
                <a:ea typeface="Avenir Book"/>
                <a:cs typeface="Avenir Book"/>
                <a:sym typeface="Avenir Book"/>
              </a:rPr>
              <a:t>One custom node for </a:t>
            </a:r>
            <a:r>
              <a:rPr lang="en-US" sz="2400" b="0" i="0" u="sng" dirty="0">
                <a:effectLst/>
                <a:latin typeface="Avenir Book"/>
                <a:ea typeface="Avenir Book"/>
                <a:cs typeface="Avenir Book"/>
                <a:sym typeface="Avenir Book"/>
                <a:hlinkClick r:id="rId3"/>
              </a:rPr>
              <a:t>docker-selenium</a:t>
            </a:r>
            <a:endParaRPr lang="en-US" sz="2400" b="0" i="0" dirty="0">
              <a:effectLst/>
              <a:latin typeface="Avenir Book"/>
              <a:ea typeface="Avenir Book"/>
              <a:cs typeface="Avenir Book"/>
              <a:sym typeface="Avenir Book"/>
            </a:endParaRPr>
          </a:p>
          <a:p>
            <a:pPr fontAlgn="base"/>
            <a:r>
              <a:rPr lang="en-US" sz="2400" b="0" i="0" dirty="0">
                <a:effectLst/>
                <a:latin typeface="Avenir Book"/>
                <a:ea typeface="Avenir Book"/>
                <a:cs typeface="Avenir Book"/>
                <a:sym typeface="Avenir Book"/>
              </a:rPr>
              <a:t>If a cloud testing integration is enabled, a cloud proxy node to support a cloud provider (</a:t>
            </a:r>
            <a:r>
              <a:rPr lang="en-US" sz="2400" b="0" i="0" u="sng" dirty="0">
                <a:effectLst/>
                <a:latin typeface="Avenir Book"/>
                <a:ea typeface="Avenir Book"/>
                <a:cs typeface="Avenir Book"/>
                <a:sym typeface="Avenir Book"/>
                <a:hlinkClick r:id="rId4"/>
              </a:rPr>
              <a:t>Sauce Labs</a:t>
            </a:r>
            <a:r>
              <a:rPr lang="en-US" sz="2400" b="0" i="0" dirty="0">
                <a:effectLst/>
                <a:latin typeface="Avenir Book"/>
                <a:ea typeface="Avenir Book"/>
                <a:cs typeface="Avenir Book"/>
                <a:sym typeface="Avenir Book"/>
              </a:rPr>
              <a:t>, </a:t>
            </a:r>
            <a:r>
              <a:rPr lang="en-US" sz="2400" b="0" i="0" u="sng" dirty="0" err="1">
                <a:effectLst/>
                <a:latin typeface="Avenir Book"/>
                <a:ea typeface="Avenir Book"/>
                <a:cs typeface="Avenir Book"/>
                <a:sym typeface="Avenir Book"/>
                <a:hlinkClick r:id="rId5"/>
              </a:rPr>
              <a:t>BrowserStack</a:t>
            </a:r>
            <a:r>
              <a:rPr lang="en-US" sz="2400" b="0" i="0" dirty="0" err="1">
                <a:effectLst/>
                <a:latin typeface="Avenir Book"/>
                <a:ea typeface="Avenir Book"/>
                <a:cs typeface="Avenir Book"/>
                <a:sym typeface="Avenir Book"/>
              </a:rPr>
              <a:t>,</a:t>
            </a:r>
            <a:r>
              <a:rPr lang="en-US" sz="2400" b="0" i="0" u="sng" dirty="0" err="1">
                <a:effectLst/>
                <a:latin typeface="Avenir Book"/>
                <a:ea typeface="Avenir Book"/>
                <a:cs typeface="Avenir Book"/>
                <a:sym typeface="Avenir Book"/>
                <a:hlinkClick r:id="rId6"/>
              </a:rPr>
              <a:t>TestingBot</a:t>
            </a:r>
            <a:r>
              <a:rPr lang="en-US" sz="2400" b="0" i="0" dirty="0">
                <a:effectLst/>
                <a:latin typeface="Avenir Book"/>
                <a:ea typeface="Avenir Book"/>
                <a:cs typeface="Avenir Book"/>
                <a:sym typeface="Avenir Book"/>
              </a:rPr>
              <a:t>) will register to the grid.</a:t>
            </a:r>
          </a:p>
          <a:p>
            <a:pPr fontAlgn="base"/>
            <a:r>
              <a:rPr lang="en-US" sz="2400" b="0" i="0" dirty="0">
                <a:effectLst/>
                <a:latin typeface="Avenir Book"/>
                <a:ea typeface="Avenir Book"/>
                <a:cs typeface="Avenir Book"/>
                <a:sym typeface="Avenir Book"/>
              </a:rPr>
              <a:t>A test request is received by the hub and the requested capabilities are verified against each one of the nodes.</a:t>
            </a:r>
          </a:p>
          <a:p>
            <a:pPr fontAlgn="base"/>
            <a:r>
              <a:rPr lang="en-US" sz="2400" b="0" i="0" dirty="0">
                <a:effectLst/>
                <a:latin typeface="Avenir Book"/>
                <a:ea typeface="Avenir Book"/>
                <a:cs typeface="Avenir Book"/>
                <a:sym typeface="Avenir Book"/>
              </a:rPr>
              <a:t>If </a:t>
            </a:r>
            <a:r>
              <a:rPr lang="en-US" sz="2400" b="0" i="0" u="sng" dirty="0">
                <a:effectLst/>
                <a:latin typeface="Avenir Book"/>
                <a:ea typeface="Avenir Book"/>
                <a:cs typeface="Avenir Book"/>
                <a:sym typeface="Avenir Book"/>
                <a:hlinkClick r:id="rId3"/>
              </a:rPr>
              <a:t>docker-selenium</a:t>
            </a:r>
            <a:r>
              <a:rPr lang="en-US" sz="2400" b="0" i="0" dirty="0">
                <a:effectLst/>
                <a:latin typeface="Avenir Book"/>
                <a:ea typeface="Avenir Book"/>
                <a:cs typeface="Avenir Book"/>
                <a:sym typeface="Avenir Book"/>
              </a:rPr>
              <a:t> can fulfill the requested capabilities, a docker container is created on the run, and the test request is sent back to the hub while the new node registers.</a:t>
            </a:r>
          </a:p>
          <a:p>
            <a:pPr fontAlgn="base"/>
            <a:r>
              <a:rPr lang="en-US" sz="2400" b="0" i="0" dirty="0">
                <a:effectLst/>
                <a:latin typeface="Avenir Book"/>
                <a:ea typeface="Avenir Book"/>
                <a:cs typeface="Avenir Book"/>
                <a:sym typeface="Avenir Book"/>
              </a:rPr>
              <a:t>The hub acknowledges the new node and routes the test request with to it.</a:t>
            </a:r>
          </a:p>
          <a:p>
            <a:pPr fontAlgn="base"/>
            <a:r>
              <a:rPr lang="en-US" sz="2400" b="0" i="0" dirty="0">
                <a:effectLst/>
                <a:latin typeface="Avenir Book"/>
                <a:ea typeface="Avenir Book"/>
                <a:cs typeface="Avenir Book"/>
                <a:sym typeface="Avenir Book"/>
              </a:rPr>
              <a:t>The test is executed and the container is disposed after test completion.</a:t>
            </a:r>
          </a:p>
          <a:p>
            <a:pPr fontAlgn="base"/>
            <a:r>
              <a:rPr lang="en-US" sz="2400" b="0" i="0" dirty="0">
                <a:effectLst/>
                <a:latin typeface="Avenir Book"/>
                <a:ea typeface="Avenir Book"/>
                <a:cs typeface="Avenir Book"/>
                <a:sym typeface="Avenir Book"/>
              </a:rPr>
              <a:t>If </a:t>
            </a:r>
            <a:r>
              <a:rPr lang="en-US" sz="2400" b="0" i="0" u="sng" dirty="0">
                <a:effectLst/>
                <a:latin typeface="Avenir Book"/>
                <a:ea typeface="Avenir Book"/>
                <a:cs typeface="Avenir Book"/>
                <a:sym typeface="Avenir Book"/>
                <a:hlinkClick r:id="rId3"/>
              </a:rPr>
              <a:t>docker-selenium</a:t>
            </a:r>
            <a:r>
              <a:rPr lang="en-US" sz="2400" b="0" i="0" dirty="0">
                <a:effectLst/>
                <a:latin typeface="Avenir Book"/>
                <a:ea typeface="Avenir Book"/>
                <a:cs typeface="Avenir Book"/>
                <a:sym typeface="Avenir Book"/>
              </a:rPr>
              <a:t> cannot fulfill the requested capabilities, it will processed by one of the enabled cloud testing platforms.</a:t>
            </a:r>
          </a:p>
          <a:p>
            <a:endParaRPr lang="en-US" dirty="0"/>
          </a:p>
        </p:txBody>
      </p:sp>
    </p:spTree>
    <p:extLst>
      <p:ext uri="{BB962C8B-B14F-4D97-AF65-F5344CB8AC3E}">
        <p14:creationId xmlns:p14="http://schemas.microsoft.com/office/powerpoint/2010/main" val="2344789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0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587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99763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987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2952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Main Master">
    <p:bg>
      <p:bgPr>
        <a:solidFill>
          <a:srgbClr val="2D313D"/>
        </a:solidFill>
        <a:effectLst/>
      </p:bgPr>
    </p:bg>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23636489" y="13084643"/>
            <a:ext cx="404267" cy="444501"/>
          </a:xfrm>
          <a:prstGeom prst="rect">
            <a:avLst/>
          </a:prstGeom>
          <a:ln w="12700">
            <a:miter lim="400000"/>
          </a:ln>
        </p:spPr>
        <p:txBody>
          <a:bodyPr wrap="none" lIns="0" tIns="0" rIns="0" bIns="0">
            <a:spAutoFit/>
          </a:bodyPr>
          <a:lstStyle>
            <a:lvl1pPr algn="r">
              <a:defRPr>
                <a:solidFill>
                  <a:srgbClr val="D9D8DC"/>
                </a:solidFill>
              </a:defRPr>
            </a:lvl1pPr>
          </a:lstStyle>
          <a:p>
            <a:pPr lvl="0"/>
            <a:fld id="{86CB4B4D-7CA3-9044-876B-883B54F8677D}" type="slidenum">
              <a:t>‹#›</a:t>
            </a:fld>
            <a:endParaRPr/>
          </a:p>
        </p:txBody>
      </p:sp>
      <p:sp>
        <p:nvSpPr>
          <p:cNvPr id="18" name="Shape 18"/>
          <p:cNvSpPr/>
          <p:nvPr/>
        </p:nvSpPr>
        <p:spPr>
          <a:xfrm>
            <a:off x="-16401" y="2340293"/>
            <a:ext cx="24416802" cy="1"/>
          </a:xfrm>
          <a:prstGeom prst="line">
            <a:avLst/>
          </a:prstGeom>
          <a:ln w="12700">
            <a:solidFill>
              <a:srgbClr val="484F61"/>
            </a:solidFill>
            <a:miter lim="400000"/>
          </a:ln>
        </p:spPr>
        <p:txBody>
          <a:bodyPr lIns="0" tIns="0" rIns="0" bIns="0" anchor="ctr"/>
          <a:lstStyle/>
          <a:p>
            <a:pPr lvl="0"/>
            <a:endParaRPr/>
          </a:p>
        </p:txBody>
      </p:sp>
      <p:sp>
        <p:nvSpPr>
          <p:cNvPr id="19" name="Shape 19"/>
          <p:cNvSpPr/>
          <p:nvPr/>
        </p:nvSpPr>
        <p:spPr>
          <a:xfrm>
            <a:off x="-16401" y="12893919"/>
            <a:ext cx="24416802" cy="1"/>
          </a:xfrm>
          <a:prstGeom prst="line">
            <a:avLst/>
          </a:prstGeom>
          <a:ln w="12700">
            <a:solidFill>
              <a:srgbClr val="484F61"/>
            </a:solidFill>
            <a:miter lim="400000"/>
          </a:ln>
        </p:spPr>
        <p:txBody>
          <a:bodyPr lIns="0" tIns="0" rIns="0" bIns="0" anchor="ctr"/>
          <a:lstStyle/>
          <a:p>
            <a:pPr lvl="0"/>
            <a:endParaRPr/>
          </a:p>
        </p:txBody>
      </p:sp>
      <p:sp>
        <p:nvSpPr>
          <p:cNvPr id="24" name="Shape 24"/>
          <p:cNvSpPr>
            <a:spLocks noGrp="1"/>
          </p:cNvSpPr>
          <p:nvPr>
            <p:ph type="title" hasCustomPrompt="1"/>
          </p:nvPr>
        </p:nvSpPr>
        <p:spPr>
          <a:xfrm>
            <a:off x="2509536" y="686563"/>
            <a:ext cx="8655614" cy="580901"/>
          </a:xfrm>
          <a:prstGeom prst="rect">
            <a:avLst/>
          </a:prstGeom>
        </p:spPr>
        <p:txBody>
          <a:bodyPr/>
          <a:lstStyle>
            <a:lvl1pPr>
              <a:defRPr sz="3000">
                <a:latin typeface="+mn-lt"/>
                <a:ea typeface="+mn-ea"/>
                <a:cs typeface="+mn-cs"/>
                <a:sym typeface="Open Sans"/>
              </a:defRPr>
            </a:lvl1pPr>
          </a:lstStyle>
          <a:p>
            <a:pPr lvl="0">
              <a:defRPr sz="1800">
                <a:solidFill>
                  <a:srgbClr val="000000"/>
                </a:solidFill>
              </a:defRPr>
            </a:pPr>
            <a:r>
              <a:rPr lang="tr-TR" sz="3000" dirty="0" err="1">
                <a:solidFill>
                  <a:srgbClr val="D9D8DC"/>
                </a:solidFill>
              </a:rPr>
              <a:t>Text</a:t>
            </a:r>
            <a:endParaRPr sz="3000" dirty="0">
              <a:solidFill>
                <a:srgbClr val="D9D8DC"/>
              </a:solidFill>
            </a:endParaRPr>
          </a:p>
        </p:txBody>
      </p:sp>
      <p:sp>
        <p:nvSpPr>
          <p:cNvPr id="2" name="TextBox 1"/>
          <p:cNvSpPr txBox="1"/>
          <p:nvPr userDrawn="1"/>
        </p:nvSpPr>
        <p:spPr>
          <a:xfrm>
            <a:off x="4695497" y="952558"/>
            <a:ext cx="102592"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687189"/>
              </a:solidFill>
              <a:effectLst/>
              <a:uFillTx/>
              <a:latin typeface="Open Sans Light"/>
              <a:ea typeface="Open Sans Light"/>
              <a:cs typeface="Open Sans Light"/>
              <a:sym typeface="Open Sans Light"/>
            </a:endParaRPr>
          </a:p>
        </p:txBody>
      </p:sp>
      <p:pic>
        <p:nvPicPr>
          <p:cNvPr id="8" name="Picture 7">
            <a:extLst>
              <a:ext uri="{FF2B5EF4-FFF2-40B4-BE49-F238E27FC236}">
                <a16:creationId xmlns:a16="http://schemas.microsoft.com/office/drawing/2014/main" xmlns="" id="{07BC0124-C8E8-8E4E-9954-42406FE1B0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823500" y="686563"/>
            <a:ext cx="1912529" cy="1111782"/>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Master">
    <p:bg>
      <p:bgPr>
        <a:solidFill>
          <a:srgbClr val="2D313D"/>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Title Master">
    <p:spTree>
      <p:nvGrpSpPr>
        <p:cNvPr id="1" name=""/>
        <p:cNvGrpSpPr/>
        <p:nvPr/>
      </p:nvGrpSpPr>
      <p:grpSpPr>
        <a:xfrm>
          <a:off x="0" y="0"/>
          <a:ext cx="0" cy="0"/>
          <a:chOff x="0" y="0"/>
          <a:chExt cx="0" cy="0"/>
        </a:xfrm>
      </p:grpSpPr>
      <p:sp>
        <p:nvSpPr>
          <p:cNvPr id="37" name="Shape 37"/>
          <p:cNvSpPr>
            <a:spLocks noGrp="1"/>
          </p:cNvSpPr>
          <p:nvPr>
            <p:ph type="body" idx="1"/>
          </p:nvPr>
        </p:nvSpPr>
        <p:spPr>
          <a:prstGeom prst="rect">
            <a:avLst/>
          </a:prstGeom>
        </p:spPr>
        <p:txBody>
          <a:bodyPr/>
          <a:lstStyle/>
          <a:p>
            <a:pPr lvl="0">
              <a:defRPr sz="1800">
                <a:solidFill>
                  <a:srgbClr val="000000"/>
                </a:solidFill>
              </a:defRPr>
            </a:pPr>
            <a:r>
              <a:rPr sz="2200">
                <a:solidFill>
                  <a:srgbClr val="D9D8DC"/>
                </a:solidFill>
              </a:rPr>
              <a:t>Gövde Düzeyi Bir</a:t>
            </a:r>
          </a:p>
          <a:p>
            <a:pPr lvl="1">
              <a:defRPr sz="1800">
                <a:solidFill>
                  <a:srgbClr val="000000"/>
                </a:solidFill>
              </a:defRPr>
            </a:pPr>
            <a:r>
              <a:rPr sz="2200">
                <a:solidFill>
                  <a:srgbClr val="D9D8DC"/>
                </a:solidFill>
              </a:rPr>
              <a:t>Gövde Düzeyi İki</a:t>
            </a:r>
          </a:p>
          <a:p>
            <a:pPr lvl="2">
              <a:defRPr sz="1800">
                <a:solidFill>
                  <a:srgbClr val="000000"/>
                </a:solidFill>
              </a:defRPr>
            </a:pPr>
            <a:r>
              <a:rPr sz="2200">
                <a:solidFill>
                  <a:srgbClr val="D9D8DC"/>
                </a:solidFill>
              </a:rPr>
              <a:t>Gövde Düzeyi Üç</a:t>
            </a:r>
          </a:p>
          <a:p>
            <a:pPr lvl="3">
              <a:defRPr sz="1800">
                <a:solidFill>
                  <a:srgbClr val="000000"/>
                </a:solidFill>
              </a:defRPr>
            </a:pPr>
            <a:r>
              <a:rPr sz="2200">
                <a:solidFill>
                  <a:srgbClr val="D9D8DC"/>
                </a:solidFill>
              </a:rPr>
              <a:t>Gövde Düzeyi Dört</a:t>
            </a:r>
          </a:p>
          <a:p>
            <a:pPr lvl="4">
              <a:defRPr sz="1800">
                <a:solidFill>
                  <a:srgbClr val="000000"/>
                </a:solidFill>
              </a:defRPr>
            </a:pPr>
            <a:r>
              <a:rPr sz="2200">
                <a:solidFill>
                  <a:srgbClr val="D9D8DC"/>
                </a:solidFill>
              </a:rPr>
              <a:t>Gövde Düzeyi Beş</a:t>
            </a:r>
          </a:p>
        </p:txBody>
      </p:sp>
      <p:sp>
        <p:nvSpPr>
          <p:cNvPr id="38" name="Shape 38"/>
          <p:cNvSpPr>
            <a:spLocks noGrp="1"/>
          </p:cNvSpPr>
          <p:nvPr>
            <p:ph type="title" hasCustomPrompt="1"/>
          </p:nvPr>
        </p:nvSpPr>
        <p:spPr>
          <a:prstGeom prst="rect">
            <a:avLst/>
          </a:prstGeom>
        </p:spPr>
        <p:txBody>
          <a:bodyPr/>
          <a:lstStyle/>
          <a:p>
            <a:pPr lvl="0">
              <a:defRPr sz="1800">
                <a:solidFill>
                  <a:srgbClr val="000000"/>
                </a:solidFill>
              </a:defRPr>
            </a:pPr>
            <a:r>
              <a:rPr lang="tr-TR" sz="5400" dirty="0" err="1">
                <a:solidFill>
                  <a:srgbClr val="D9D8DC"/>
                </a:solidFill>
              </a:rPr>
              <a:t>Text</a:t>
            </a:r>
            <a:endParaRPr sz="5400" dirty="0">
              <a:solidFill>
                <a:srgbClr val="D9D8DC"/>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Title Master">
    <p:bg>
      <p:bgPr>
        <a:solidFill>
          <a:srgbClr val="2D313D"/>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3441"/>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0438871" y="7222528"/>
            <a:ext cx="10894622" cy="482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2200">
                <a:solidFill>
                  <a:srgbClr val="D9D8DC"/>
                </a:solidFill>
              </a:rPr>
              <a:t>Gövde Düzeyi Bir</a:t>
            </a:r>
          </a:p>
          <a:p>
            <a:pPr lvl="1">
              <a:defRPr sz="1800">
                <a:solidFill>
                  <a:srgbClr val="000000"/>
                </a:solidFill>
              </a:defRPr>
            </a:pPr>
            <a:r>
              <a:rPr sz="2200">
                <a:solidFill>
                  <a:srgbClr val="D9D8DC"/>
                </a:solidFill>
              </a:rPr>
              <a:t>Gövde Düzeyi İki</a:t>
            </a:r>
          </a:p>
          <a:p>
            <a:pPr lvl="2">
              <a:defRPr sz="1800">
                <a:solidFill>
                  <a:srgbClr val="000000"/>
                </a:solidFill>
              </a:defRPr>
            </a:pPr>
            <a:r>
              <a:rPr sz="2200">
                <a:solidFill>
                  <a:srgbClr val="D9D8DC"/>
                </a:solidFill>
              </a:rPr>
              <a:t>Gövde Düzeyi Üç</a:t>
            </a:r>
          </a:p>
          <a:p>
            <a:pPr lvl="3">
              <a:defRPr sz="1800">
                <a:solidFill>
                  <a:srgbClr val="000000"/>
                </a:solidFill>
              </a:defRPr>
            </a:pPr>
            <a:r>
              <a:rPr sz="2200">
                <a:solidFill>
                  <a:srgbClr val="D9D8DC"/>
                </a:solidFill>
              </a:rPr>
              <a:t>Gövde Düzeyi Dört</a:t>
            </a:r>
          </a:p>
          <a:p>
            <a:pPr lvl="4">
              <a:defRPr sz="1800">
                <a:solidFill>
                  <a:srgbClr val="000000"/>
                </a:solidFill>
              </a:defRPr>
            </a:pPr>
            <a:r>
              <a:rPr sz="2200">
                <a:solidFill>
                  <a:srgbClr val="D9D8DC"/>
                </a:solidFill>
              </a:rPr>
              <a:t>Gövde Düzeyi Beş</a:t>
            </a:r>
          </a:p>
        </p:txBody>
      </p:sp>
      <p:sp>
        <p:nvSpPr>
          <p:cNvPr id="3" name="Shape 3"/>
          <p:cNvSpPr>
            <a:spLocks noGrp="1"/>
          </p:cNvSpPr>
          <p:nvPr>
            <p:ph type="title"/>
          </p:nvPr>
        </p:nvSpPr>
        <p:spPr>
          <a:xfrm>
            <a:off x="10418008" y="6010871"/>
            <a:ext cx="10073313" cy="1041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lang="tr-TR" sz="5400" dirty="0" err="1">
                <a:solidFill>
                  <a:srgbClr val="D9D8DC"/>
                </a:solidFill>
              </a:rPr>
              <a:t>Text</a:t>
            </a:r>
            <a:endParaRPr sz="5400" dirty="0">
              <a:solidFill>
                <a:srgbClr val="D9D8DC"/>
              </a:solidFill>
            </a:endParaRPr>
          </a:p>
        </p:txBody>
      </p:sp>
      <p:grpSp>
        <p:nvGrpSpPr>
          <p:cNvPr id="14" name="Group 14"/>
          <p:cNvGrpSpPr/>
          <p:nvPr/>
        </p:nvGrpSpPr>
        <p:grpSpPr>
          <a:xfrm>
            <a:off x="2962027" y="3531199"/>
            <a:ext cx="6650209" cy="6653601"/>
            <a:chOff x="0" y="0"/>
            <a:chExt cx="6650208" cy="6653600"/>
          </a:xfrm>
        </p:grpSpPr>
        <p:sp>
          <p:nvSpPr>
            <p:cNvPr id="4" name="Shape 4"/>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 name="Shape 5"/>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 name="Shape 6"/>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 name="Shape 7"/>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8" name="Shape 8"/>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 name="Shape 9"/>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 name="Shape 10"/>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1" name="Shape 11"/>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2" name="Shape 12"/>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3" name="Shape 13"/>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transition spd="med"/>
  <p:txStyles>
    <p:titleStyle>
      <a:lvl1pPr defTabSz="825500">
        <a:defRPr sz="5400">
          <a:solidFill>
            <a:srgbClr val="D9D8DC"/>
          </a:solidFill>
          <a:latin typeface="Open Sans Light"/>
          <a:ea typeface="Open Sans Light"/>
          <a:cs typeface="Open Sans Light"/>
          <a:sym typeface="Open Sans Light"/>
        </a:defRPr>
      </a:lvl1pPr>
      <a:lvl2pPr indent="228600" defTabSz="825500">
        <a:defRPr sz="5400">
          <a:solidFill>
            <a:srgbClr val="D9D8DC"/>
          </a:solidFill>
          <a:latin typeface="Open Sans Light"/>
          <a:ea typeface="Open Sans Light"/>
          <a:cs typeface="Open Sans Light"/>
          <a:sym typeface="Open Sans Light"/>
        </a:defRPr>
      </a:lvl2pPr>
      <a:lvl3pPr indent="457200" defTabSz="825500">
        <a:defRPr sz="5400">
          <a:solidFill>
            <a:srgbClr val="D9D8DC"/>
          </a:solidFill>
          <a:latin typeface="Open Sans Light"/>
          <a:ea typeface="Open Sans Light"/>
          <a:cs typeface="Open Sans Light"/>
          <a:sym typeface="Open Sans Light"/>
        </a:defRPr>
      </a:lvl3pPr>
      <a:lvl4pPr indent="685800" defTabSz="825500">
        <a:defRPr sz="5400">
          <a:solidFill>
            <a:srgbClr val="D9D8DC"/>
          </a:solidFill>
          <a:latin typeface="Open Sans Light"/>
          <a:ea typeface="Open Sans Light"/>
          <a:cs typeface="Open Sans Light"/>
          <a:sym typeface="Open Sans Light"/>
        </a:defRPr>
      </a:lvl4pPr>
      <a:lvl5pPr indent="914400" defTabSz="825500">
        <a:defRPr sz="5400">
          <a:solidFill>
            <a:srgbClr val="D9D8DC"/>
          </a:solidFill>
          <a:latin typeface="Open Sans Light"/>
          <a:ea typeface="Open Sans Light"/>
          <a:cs typeface="Open Sans Light"/>
          <a:sym typeface="Open Sans Light"/>
        </a:defRPr>
      </a:lvl5pPr>
      <a:lvl6pPr indent="1143000" defTabSz="825500">
        <a:defRPr sz="5400">
          <a:solidFill>
            <a:srgbClr val="D9D8DC"/>
          </a:solidFill>
          <a:latin typeface="Open Sans Light"/>
          <a:ea typeface="Open Sans Light"/>
          <a:cs typeface="Open Sans Light"/>
          <a:sym typeface="Open Sans Light"/>
        </a:defRPr>
      </a:lvl6pPr>
      <a:lvl7pPr indent="1371600" defTabSz="825500">
        <a:defRPr sz="5400">
          <a:solidFill>
            <a:srgbClr val="D9D8DC"/>
          </a:solidFill>
          <a:latin typeface="Open Sans Light"/>
          <a:ea typeface="Open Sans Light"/>
          <a:cs typeface="Open Sans Light"/>
          <a:sym typeface="Open Sans Light"/>
        </a:defRPr>
      </a:lvl7pPr>
      <a:lvl8pPr indent="1600200" defTabSz="825500">
        <a:defRPr sz="5400">
          <a:solidFill>
            <a:srgbClr val="D9D8DC"/>
          </a:solidFill>
          <a:latin typeface="Open Sans Light"/>
          <a:ea typeface="Open Sans Light"/>
          <a:cs typeface="Open Sans Light"/>
          <a:sym typeface="Open Sans Light"/>
        </a:defRPr>
      </a:lvl8pPr>
      <a:lvl9pPr indent="1828800" defTabSz="825500">
        <a:defRPr sz="5400">
          <a:solidFill>
            <a:srgbClr val="D9D8DC"/>
          </a:solidFill>
          <a:latin typeface="Open Sans Light"/>
          <a:ea typeface="Open Sans Light"/>
          <a:cs typeface="Open Sans Light"/>
          <a:sym typeface="Open Sans Light"/>
        </a:defRPr>
      </a:lvl9pPr>
    </p:titleStyle>
    <p:bodyStyle>
      <a:lvl1pPr defTabSz="825500">
        <a:spcBef>
          <a:spcPts val="5200"/>
        </a:spcBef>
        <a:defRPr sz="2200">
          <a:solidFill>
            <a:srgbClr val="D9D8DC"/>
          </a:solidFill>
          <a:latin typeface="Open Sans Light"/>
          <a:ea typeface="Open Sans Light"/>
          <a:cs typeface="Open Sans Light"/>
          <a:sym typeface="Open Sans Light"/>
        </a:defRPr>
      </a:lvl1pPr>
      <a:lvl2pPr indent="228600" defTabSz="825500">
        <a:spcBef>
          <a:spcPts val="5200"/>
        </a:spcBef>
        <a:defRPr sz="2200">
          <a:solidFill>
            <a:srgbClr val="D9D8DC"/>
          </a:solidFill>
          <a:latin typeface="Open Sans Light"/>
          <a:ea typeface="Open Sans Light"/>
          <a:cs typeface="Open Sans Light"/>
          <a:sym typeface="Open Sans Light"/>
        </a:defRPr>
      </a:lvl2pPr>
      <a:lvl3pPr indent="457200" defTabSz="825500">
        <a:spcBef>
          <a:spcPts val="5200"/>
        </a:spcBef>
        <a:defRPr sz="2200">
          <a:solidFill>
            <a:srgbClr val="D9D8DC"/>
          </a:solidFill>
          <a:latin typeface="Open Sans Light"/>
          <a:ea typeface="Open Sans Light"/>
          <a:cs typeface="Open Sans Light"/>
          <a:sym typeface="Open Sans Light"/>
        </a:defRPr>
      </a:lvl3pPr>
      <a:lvl4pPr indent="685800" defTabSz="825500">
        <a:spcBef>
          <a:spcPts val="5200"/>
        </a:spcBef>
        <a:defRPr sz="2200">
          <a:solidFill>
            <a:srgbClr val="D9D8DC"/>
          </a:solidFill>
          <a:latin typeface="Open Sans Light"/>
          <a:ea typeface="Open Sans Light"/>
          <a:cs typeface="Open Sans Light"/>
          <a:sym typeface="Open Sans Light"/>
        </a:defRPr>
      </a:lvl4pPr>
      <a:lvl5pPr indent="914400" defTabSz="825500">
        <a:spcBef>
          <a:spcPts val="5200"/>
        </a:spcBef>
        <a:defRPr sz="2200">
          <a:solidFill>
            <a:srgbClr val="D9D8DC"/>
          </a:solidFill>
          <a:latin typeface="Open Sans Light"/>
          <a:ea typeface="Open Sans Light"/>
          <a:cs typeface="Open Sans Light"/>
          <a:sym typeface="Open Sans Light"/>
        </a:defRPr>
      </a:lvl5pPr>
      <a:lvl6pPr indent="1143000" defTabSz="825500">
        <a:spcBef>
          <a:spcPts val="5200"/>
        </a:spcBef>
        <a:defRPr sz="2200">
          <a:solidFill>
            <a:srgbClr val="D9D8DC"/>
          </a:solidFill>
          <a:latin typeface="Open Sans Light"/>
          <a:ea typeface="Open Sans Light"/>
          <a:cs typeface="Open Sans Light"/>
          <a:sym typeface="Open Sans Light"/>
        </a:defRPr>
      </a:lvl6pPr>
      <a:lvl7pPr indent="1371600" defTabSz="825500">
        <a:spcBef>
          <a:spcPts val="5200"/>
        </a:spcBef>
        <a:defRPr sz="2200">
          <a:solidFill>
            <a:srgbClr val="D9D8DC"/>
          </a:solidFill>
          <a:latin typeface="Open Sans Light"/>
          <a:ea typeface="Open Sans Light"/>
          <a:cs typeface="Open Sans Light"/>
          <a:sym typeface="Open Sans Light"/>
        </a:defRPr>
      </a:lvl7pPr>
      <a:lvl8pPr indent="1600200" defTabSz="825500">
        <a:spcBef>
          <a:spcPts val="5200"/>
        </a:spcBef>
        <a:defRPr sz="2200">
          <a:solidFill>
            <a:srgbClr val="D9D8DC"/>
          </a:solidFill>
          <a:latin typeface="Open Sans Light"/>
          <a:ea typeface="Open Sans Light"/>
          <a:cs typeface="Open Sans Light"/>
          <a:sym typeface="Open Sans Light"/>
        </a:defRPr>
      </a:lvl8pPr>
      <a:lvl9pPr indent="1828800" defTabSz="825500">
        <a:spcBef>
          <a:spcPts val="5200"/>
        </a:spcBef>
        <a:defRPr sz="2200">
          <a:solidFill>
            <a:srgbClr val="D9D8DC"/>
          </a:solidFill>
          <a:latin typeface="Open Sans Light"/>
          <a:ea typeface="Open Sans Light"/>
          <a:cs typeface="Open Sans Light"/>
          <a:sym typeface="Open Sans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seleniumhq.org/docs/07_selenium_grid.jsp"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opensource.zalando.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opensource.zalando.com/"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opensource.zalando.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hyperlink" Target="https://opensource.zalando.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hyperlink" Target="https://opensource.zalando.com/zaleniu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opensource.zalando.com/zaleniu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opensource.zalando.com/zaleniu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aucelabs.com/"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aucelabs.com/"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opensource.zalando.com/zaleniu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opensource.zalando.com/zaleniu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eleniumhq.github.io/docs/grid.html" TargetMode="Externa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seleniumhq.org/docs/07_selenium_grid.jsp"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90C32FA-5B09-914D-9842-D3F8443D034F}"/>
              </a:ext>
            </a:extLst>
          </p:cNvPr>
          <p:cNvGrpSpPr/>
          <p:nvPr/>
        </p:nvGrpSpPr>
        <p:grpSpPr>
          <a:xfrm>
            <a:off x="2392856" y="5201397"/>
            <a:ext cx="20419019" cy="3313206"/>
            <a:chOff x="2055972" y="5374189"/>
            <a:chExt cx="20419019" cy="3313206"/>
          </a:xfrm>
        </p:grpSpPr>
        <p:sp>
          <p:nvSpPr>
            <p:cNvPr id="65" name="Shape 65"/>
            <p:cNvSpPr/>
            <p:nvPr/>
          </p:nvSpPr>
          <p:spPr>
            <a:xfrm>
              <a:off x="5533343" y="6437372"/>
              <a:ext cx="16941648"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4000">
                  <a:solidFill>
                    <a:srgbClr val="D9D8DC"/>
                  </a:solidFill>
                </a:defRPr>
              </a:lvl1pPr>
            </a:lstStyle>
            <a:p>
              <a:pPr lvl="0">
                <a:defRPr sz="1800">
                  <a:solidFill>
                    <a:srgbClr val="000000"/>
                  </a:solidFill>
                </a:defRPr>
              </a:pPr>
              <a:r>
                <a:rPr lang="en-US" sz="4800" dirty="0">
                  <a:solidFill>
                    <a:srgbClr val="D9D8DC"/>
                  </a:solidFill>
                </a:rPr>
                <a:t>Easy Setup for Parallel Test Execution with Selenium Docker</a:t>
              </a:r>
              <a:endParaRPr sz="4800" dirty="0">
                <a:solidFill>
                  <a:srgbClr val="D9D8DC"/>
                </a:solidFill>
              </a:endParaRPr>
            </a:p>
          </p:txBody>
        </p:sp>
        <p:sp>
          <p:nvSpPr>
            <p:cNvPr id="66" name="Shape 66"/>
            <p:cNvSpPr/>
            <p:nvPr/>
          </p:nvSpPr>
          <p:spPr>
            <a:xfrm>
              <a:off x="5533342" y="7322749"/>
              <a:ext cx="3201583" cy="5334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300">
                  <a:solidFill>
                    <a:srgbClr val="D9D8DC"/>
                  </a:solidFill>
                  <a:latin typeface="+mn-lt"/>
                  <a:ea typeface="+mn-ea"/>
                  <a:cs typeface="+mn-cs"/>
                  <a:sym typeface="Open Sans"/>
                </a:defRPr>
              </a:lvl1pPr>
            </a:lstStyle>
            <a:p>
              <a:pPr lvl="0">
                <a:defRPr sz="1800">
                  <a:solidFill>
                    <a:srgbClr val="000000"/>
                  </a:solidFill>
                </a:defRPr>
              </a:pPr>
              <a:r>
                <a:rPr lang="en-US" sz="2800" dirty="0" err="1">
                  <a:solidFill>
                    <a:srgbClr val="D9D8DC"/>
                  </a:solidFill>
                </a:rPr>
                <a:t>Sargis</a:t>
              </a:r>
              <a:r>
                <a:rPr lang="en-US" sz="2800" dirty="0">
                  <a:solidFill>
                    <a:srgbClr val="D9D8DC"/>
                  </a:solidFill>
                </a:rPr>
                <a:t> Sargsyan</a:t>
              </a:r>
              <a:endParaRPr sz="2800" dirty="0">
                <a:solidFill>
                  <a:srgbClr val="D9D8DC"/>
                </a:solidFill>
              </a:endParaRPr>
            </a:p>
          </p:txBody>
        </p:sp>
        <p:grpSp>
          <p:nvGrpSpPr>
            <p:cNvPr id="2" name="Group 1">
              <a:extLst>
                <a:ext uri="{FF2B5EF4-FFF2-40B4-BE49-F238E27FC236}">
                  <a16:creationId xmlns:a16="http://schemas.microsoft.com/office/drawing/2014/main" xmlns="" id="{EA216F5D-6A80-4044-9AF2-45C9A149FC37}"/>
                </a:ext>
              </a:extLst>
            </p:cNvPr>
            <p:cNvGrpSpPr/>
            <p:nvPr/>
          </p:nvGrpSpPr>
          <p:grpSpPr>
            <a:xfrm>
              <a:off x="2055972" y="5374189"/>
              <a:ext cx="3314897" cy="3313206"/>
              <a:chOff x="3427571" y="5201397"/>
              <a:chExt cx="3314897" cy="3313206"/>
            </a:xfrm>
          </p:grpSpPr>
          <p:grpSp>
            <p:nvGrpSpPr>
              <p:cNvPr id="77" name="Group 77"/>
              <p:cNvGrpSpPr/>
              <p:nvPr/>
            </p:nvGrpSpPr>
            <p:grpSpPr>
              <a:xfrm rot="16200000">
                <a:off x="3428417" y="5200551"/>
                <a:ext cx="3313206" cy="3314897"/>
                <a:chOff x="0" y="0"/>
                <a:chExt cx="1636191" cy="1637025"/>
              </a:xfrm>
            </p:grpSpPr>
            <p:sp>
              <p:nvSpPr>
                <p:cNvPr id="67" name="Shape 67"/>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8" name="Shape 68"/>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 name="Shape 69"/>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0" name="Shape 70"/>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1" name="Shape 71"/>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2" name="Shape 72"/>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3" name="Shape 73"/>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4" name="Shape 74"/>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75" name="Shape 75"/>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76" name="Shape 76"/>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78" name="Shape 78"/>
              <p:cNvSpPr/>
              <p:nvPr/>
            </p:nvSpPr>
            <p:spPr>
              <a:xfrm>
                <a:off x="4134566" y="6191152"/>
                <a:ext cx="1900909"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defRPr sz="5000">
                    <a:solidFill>
                      <a:srgbClr val="D9D8DC"/>
                    </a:solidFill>
                    <a:latin typeface="+mj-lt"/>
                    <a:ea typeface="+mj-ea"/>
                    <a:cs typeface="+mj-cs"/>
                    <a:sym typeface="et-line"/>
                  </a:defRPr>
                </a:lvl1pPr>
              </a:lstStyle>
              <a:p>
                <a:pPr lvl="0">
                  <a:defRPr sz="1800">
                    <a:solidFill>
                      <a:srgbClr val="000000"/>
                    </a:solidFill>
                  </a:defRPr>
                </a:pPr>
                <a:r>
                  <a:rPr sz="8000" dirty="0">
                    <a:solidFill>
                      <a:srgbClr val="D9D8DC"/>
                    </a:solidFill>
                  </a:rPr>
                  <a:t></a:t>
                </a:r>
                <a:endParaRPr sz="8800" dirty="0">
                  <a:solidFill>
                    <a:srgbClr val="D9D8DC"/>
                  </a:solidFill>
                </a:endParaRPr>
              </a:p>
            </p:txBody>
          </p:sp>
        </p:grpSp>
      </p:gr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10</a:t>
            </a:fld>
            <a:endParaRPr sz="2000">
              <a:solidFill>
                <a:srgbClr val="D9D8DC"/>
              </a:solidFill>
            </a:endParaRPr>
          </a:p>
        </p:txBody>
      </p:sp>
      <p:sp>
        <p:nvSpPr>
          <p:cNvPr id="550" name="Shape 550"/>
          <p:cNvSpPr>
            <a:spLocks noGrp="1"/>
          </p:cNvSpPr>
          <p:nvPr>
            <p:ph type="title"/>
          </p:nvPr>
        </p:nvSpPr>
        <p:spPr>
          <a:xfrm>
            <a:off x="2509536" y="928995"/>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000" dirty="0">
                <a:solidFill>
                  <a:srgbClr val="D9D8DC"/>
                </a:solidFill>
              </a:rPr>
              <a:t>Docker Selenium Grid</a:t>
            </a:r>
            <a:endParaRPr sz="4000" dirty="0">
              <a:solidFill>
                <a:srgbClr val="D9D8DC"/>
              </a:solidFill>
            </a:endParaRPr>
          </a:p>
        </p:txBody>
      </p:sp>
      <p:sp>
        <p:nvSpPr>
          <p:cNvPr id="551" name="Shape 551"/>
          <p:cNvSpPr/>
          <p:nvPr/>
        </p:nvSpPr>
        <p:spPr>
          <a:xfrm>
            <a:off x="1216205" y="905715"/>
            <a:ext cx="5588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563" name="Group 563"/>
          <p:cNvGrpSpPr/>
          <p:nvPr/>
        </p:nvGrpSpPr>
        <p:grpSpPr>
          <a:xfrm rot="15540985">
            <a:off x="677509" y="400932"/>
            <a:ext cx="1636193" cy="1637027"/>
            <a:chOff x="0" y="0"/>
            <a:chExt cx="1636191" cy="1637025"/>
          </a:xfrm>
        </p:grpSpPr>
        <p:sp>
          <p:nvSpPr>
            <p:cNvPr id="553" name="Shape 55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54" name="Shape 55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5" name="Shape 55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6" name="Shape 55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7" name="Shape 55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8" name="Shape 55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9" name="Shape 55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0" name="Shape 56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1" name="Shape 56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62" name="Shape 56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66" name="Group 566"/>
          <p:cNvGrpSpPr/>
          <p:nvPr/>
        </p:nvGrpSpPr>
        <p:grpSpPr>
          <a:xfrm>
            <a:off x="12634741" y="6858000"/>
            <a:ext cx="10800013" cy="3898293"/>
            <a:chOff x="-29992" y="-18409"/>
            <a:chExt cx="8059019" cy="2857672"/>
          </a:xfrm>
        </p:grpSpPr>
        <p:sp>
          <p:nvSpPr>
            <p:cNvPr id="564" name="Shape 564"/>
            <p:cNvSpPr/>
            <p:nvPr/>
          </p:nvSpPr>
          <p:spPr>
            <a:xfrm>
              <a:off x="-19050" y="520805"/>
              <a:ext cx="8048077" cy="23184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700">
                  <a:solidFill>
                    <a:srgbClr val="D9D8DC"/>
                  </a:solidFill>
                </a:defRPr>
              </a:lvl1pPr>
            </a:lstStyle>
            <a:p>
              <a:pPr marL="571500" indent="-571500">
                <a:lnSpc>
                  <a:spcPct val="150000"/>
                </a:lnSpc>
                <a:buFont typeface="Arial" panose="020B0604020202020204" pitchFamily="34" charset="0"/>
                <a:buChar char="•"/>
              </a:pPr>
              <a:r>
                <a:rPr lang="en-US" sz="2800" dirty="0"/>
                <a:t>Selenium hub image</a:t>
              </a:r>
            </a:p>
            <a:p>
              <a:pPr marL="571500" indent="-571500">
                <a:lnSpc>
                  <a:spcPct val="150000"/>
                </a:lnSpc>
                <a:buFont typeface="Arial" panose="020B0604020202020204" pitchFamily="34" charset="0"/>
                <a:buChar char="•"/>
              </a:pPr>
              <a:r>
                <a:rPr lang="en-US" sz="2800" dirty="0"/>
                <a:t>Selenium node-</a:t>
              </a:r>
              <a:r>
                <a:rPr lang="en-US" sz="2800" dirty="0" err="1"/>
                <a:t>firefox</a:t>
              </a:r>
              <a:r>
                <a:rPr lang="en-US" sz="2800" dirty="0"/>
                <a:t> image</a:t>
              </a:r>
            </a:p>
            <a:p>
              <a:pPr marL="571500" indent="-571500">
                <a:lnSpc>
                  <a:spcPct val="150000"/>
                </a:lnSpc>
                <a:buFont typeface="Arial" panose="020B0604020202020204" pitchFamily="34" charset="0"/>
                <a:buChar char="•"/>
              </a:pPr>
              <a:r>
                <a:rPr lang="en-US" sz="2800" dirty="0"/>
                <a:t>Selenium node-chrome image</a:t>
              </a:r>
            </a:p>
            <a:p>
              <a:pPr marL="571500" indent="-571500">
                <a:lnSpc>
                  <a:spcPct val="150000"/>
                </a:lnSpc>
                <a:buFont typeface="Arial" panose="020B0604020202020204" pitchFamily="34" charset="0"/>
                <a:buChar char="•"/>
              </a:pPr>
              <a:r>
                <a:rPr lang="en-US" sz="2800" dirty="0"/>
                <a:t>Selenium node-</a:t>
              </a:r>
              <a:r>
                <a:rPr lang="en-US" sz="2800" dirty="0" err="1"/>
                <a:t>firefox</a:t>
              </a:r>
              <a:r>
                <a:rPr lang="en-US" sz="2800" dirty="0"/>
                <a:t>-debug image</a:t>
              </a:r>
            </a:p>
            <a:p>
              <a:pPr marL="571500" indent="-571500">
                <a:lnSpc>
                  <a:spcPct val="150000"/>
                </a:lnSpc>
                <a:buFont typeface="Arial" panose="020B0604020202020204" pitchFamily="34" charset="0"/>
                <a:buChar char="•"/>
              </a:pPr>
              <a:r>
                <a:rPr lang="en-US" sz="2800" dirty="0"/>
                <a:t>Selenium node-chrome-debug image</a:t>
              </a:r>
            </a:p>
          </p:txBody>
        </p:sp>
        <p:sp>
          <p:nvSpPr>
            <p:cNvPr id="565" name="Shape 565"/>
            <p:cNvSpPr/>
            <p:nvPr/>
          </p:nvSpPr>
          <p:spPr>
            <a:xfrm>
              <a:off x="-29992" y="-18409"/>
              <a:ext cx="2815780" cy="4813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C"/>
                  </a:solidFill>
                </a:rPr>
                <a:t>Selenium Images</a:t>
              </a:r>
              <a:endParaRPr sz="3600" dirty="0">
                <a:solidFill>
                  <a:srgbClr val="D9D8DC"/>
                </a:solidFill>
              </a:endParaRPr>
            </a:p>
          </p:txBody>
        </p:sp>
      </p:grpSp>
      <p:grpSp>
        <p:nvGrpSpPr>
          <p:cNvPr id="571" name="Group 571"/>
          <p:cNvGrpSpPr/>
          <p:nvPr/>
        </p:nvGrpSpPr>
        <p:grpSpPr>
          <a:xfrm>
            <a:off x="1129900" y="13018721"/>
            <a:ext cx="6398239" cy="589017"/>
            <a:chOff x="0" y="0"/>
            <a:chExt cx="8057446" cy="741760"/>
          </a:xfrm>
        </p:grpSpPr>
        <p:sp>
          <p:nvSpPr>
            <p:cNvPr id="567" name="Shape 567"/>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568" name="Shape 568"/>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569" name="Shape 569"/>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570" name="Shape 570"/>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a:t>
              </a:r>
              <a:r>
                <a:rPr lang="en-US" sz="1600" dirty="0" err="1">
                  <a:solidFill>
                    <a:srgbClr val="D9D8DD"/>
                  </a:solidFill>
                  <a:hlinkClick r:id="rId2">
                    <a:extLst>
                      <a:ext uri="{A12FA001-AC4F-418D-AE19-62706E023703}">
                        <ahyp:hlinkClr xmlns:ahyp="http://schemas.microsoft.com/office/drawing/2018/hyperlinkcolor" xmlns="" val="tx"/>
                      </a:ext>
                    </a:extLst>
                  </a:hlinkClick>
                </a:rPr>
                <a:t>SeleniumHQ</a:t>
              </a:r>
              <a:r>
                <a:rPr lang="en-US" sz="1600" dirty="0">
                  <a:solidFill>
                    <a:srgbClr val="D9D8DD"/>
                  </a:solidFill>
                  <a:hlinkClick r:id="rId2">
                    <a:extLst>
                      <a:ext uri="{A12FA001-AC4F-418D-AE19-62706E023703}">
                        <ahyp:hlinkClr xmlns:ahyp="http://schemas.microsoft.com/office/drawing/2018/hyperlinkcolor" xmlns="" val="tx"/>
                      </a:ext>
                    </a:extLst>
                  </a:hlinkClick>
                </a:rPr>
                <a:t> Documentation</a:t>
              </a:r>
              <a:endParaRPr lang="en-US" sz="1600" dirty="0">
                <a:solidFill>
                  <a:srgbClr val="D9D8DD"/>
                </a:solidFill>
              </a:endParaRPr>
            </a:p>
          </p:txBody>
        </p:sp>
      </p:grpSp>
      <p:grpSp>
        <p:nvGrpSpPr>
          <p:cNvPr id="30" name="Group 566">
            <a:extLst>
              <a:ext uri="{FF2B5EF4-FFF2-40B4-BE49-F238E27FC236}">
                <a16:creationId xmlns:a16="http://schemas.microsoft.com/office/drawing/2014/main" xmlns="" id="{C7033EEC-89E1-9445-828F-FD9E52A7FA0A}"/>
              </a:ext>
            </a:extLst>
          </p:cNvPr>
          <p:cNvGrpSpPr/>
          <p:nvPr/>
        </p:nvGrpSpPr>
        <p:grpSpPr>
          <a:xfrm>
            <a:off x="12634741" y="3151117"/>
            <a:ext cx="10785349" cy="2528625"/>
            <a:chOff x="-29992" y="-74521"/>
            <a:chExt cx="8059019" cy="2285825"/>
          </a:xfrm>
        </p:grpSpPr>
        <p:sp>
          <p:nvSpPr>
            <p:cNvPr id="31" name="Shape 564">
              <a:extLst>
                <a:ext uri="{FF2B5EF4-FFF2-40B4-BE49-F238E27FC236}">
                  <a16:creationId xmlns:a16="http://schemas.microsoft.com/office/drawing/2014/main" xmlns="" id="{B2CBAE5E-D48F-5D40-8D96-0BE7F2F396A5}"/>
                </a:ext>
              </a:extLst>
            </p:cNvPr>
            <p:cNvSpPr/>
            <p:nvPr/>
          </p:nvSpPr>
          <p:spPr>
            <a:xfrm>
              <a:off x="-19050" y="520805"/>
              <a:ext cx="8048077" cy="16904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700">
                  <a:solidFill>
                    <a:srgbClr val="D9D8DC"/>
                  </a:solidFill>
                </a:defRPr>
              </a:lvl1pPr>
            </a:lstStyle>
            <a:p>
              <a:pPr>
                <a:lnSpc>
                  <a:spcPct val="150000"/>
                </a:lnSpc>
              </a:pPr>
              <a:r>
                <a:rPr lang="en-US" sz="2800" dirty="0"/>
                <a:t>As normal grid with docker we have to install the hub and browser nodes into Docker containers and then start the hub and nodes from the Docker container.</a:t>
              </a:r>
            </a:p>
          </p:txBody>
        </p:sp>
        <p:sp>
          <p:nvSpPr>
            <p:cNvPr id="32" name="Shape 565">
              <a:extLst>
                <a:ext uri="{FF2B5EF4-FFF2-40B4-BE49-F238E27FC236}">
                  <a16:creationId xmlns:a16="http://schemas.microsoft.com/office/drawing/2014/main" xmlns="" id="{5D34D67B-E618-604B-82FE-6121660189FC}"/>
                </a:ext>
              </a:extLst>
            </p:cNvPr>
            <p:cNvSpPr/>
            <p:nvPr/>
          </p:nvSpPr>
          <p:spPr>
            <a:xfrm>
              <a:off x="-29992" y="-74521"/>
              <a:ext cx="4364763" cy="5935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600" dirty="0">
                  <a:solidFill>
                    <a:schemeClr val="tx2"/>
                  </a:solidFill>
                </a:rPr>
                <a:t>Selenium Grid with Docker</a:t>
              </a:r>
              <a:endParaRPr sz="3600" dirty="0">
                <a:solidFill>
                  <a:schemeClr val="tx2"/>
                </a:solidFill>
              </a:endParaRPr>
            </a:p>
          </p:txBody>
        </p:sp>
      </p:grpSp>
      <p:pic>
        <p:nvPicPr>
          <p:cNvPr id="34" name="Picture 33">
            <a:extLst>
              <a:ext uri="{FF2B5EF4-FFF2-40B4-BE49-F238E27FC236}">
                <a16:creationId xmlns:a16="http://schemas.microsoft.com/office/drawing/2014/main" xmlns="" id="{7B9EFF3B-0C53-D94C-82E0-3C153AE4804A}"/>
              </a:ext>
            </a:extLst>
          </p:cNvPr>
          <p:cNvPicPr>
            <a:picLocks noChangeAspect="1"/>
          </p:cNvPicPr>
          <p:nvPr/>
        </p:nvPicPr>
        <p:blipFill>
          <a:blip r:embed="rId3"/>
          <a:stretch>
            <a:fillRect/>
          </a:stretch>
        </p:blipFill>
        <p:spPr>
          <a:xfrm>
            <a:off x="1424407" y="4415430"/>
            <a:ext cx="9958761" cy="5453607"/>
          </a:xfrm>
          <a:prstGeom prst="rect">
            <a:avLst/>
          </a:prstGeom>
        </p:spPr>
      </p:pic>
    </p:spTree>
    <p:extLst>
      <p:ext uri="{BB962C8B-B14F-4D97-AF65-F5344CB8AC3E}">
        <p14:creationId xmlns:p14="http://schemas.microsoft.com/office/powerpoint/2010/main" val="1657046768"/>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566"/>
                                        </p:tgtEl>
                                        <p:attrNameLst>
                                          <p:attrName>style.visibility</p:attrName>
                                        </p:attrNameLst>
                                      </p:cBhvr>
                                      <p:to>
                                        <p:strVal val="visible"/>
                                      </p:to>
                                    </p:set>
                                    <p:animEffect transition="in" filter="fade">
                                      <p:cBhvr>
                                        <p:cTn id="7" dur="1000"/>
                                        <p:tgtEl>
                                          <p:spTgt spid="566"/>
                                        </p:tgtEl>
                                      </p:cBhvr>
                                    </p:animEffect>
                                  </p:childTnLst>
                                </p:cTn>
                              </p:par>
                              <p:par>
                                <p:cTn id="8" presetID="10" presetClass="entr" presetSubtype="0" fill="hold" grpId="0" nodeType="withEffect">
                                  <p:stCondLst>
                                    <p:cond delay="0"/>
                                  </p:stCondLst>
                                  <p:iterate>
                                    <p:tmAbs val="0"/>
                                  </p:iterate>
                                  <p:childTnLst>
                                    <p:set>
                                      <p:cBhvr>
                                        <p:cTn id="9" fill="hold"/>
                                        <p:tgtEl>
                                          <p:spTgt spid="30"/>
                                        </p:tgtEl>
                                        <p:attrNameLst>
                                          <p:attrName>style.visibility</p:attrName>
                                        </p:attrNameLst>
                                      </p:cBhvr>
                                      <p:to>
                                        <p:strVal val="visible"/>
                                      </p:to>
                                    </p:set>
                                    <p:animEffect transition="in" filter="fade">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advAuto="0"/>
      <p:bldP spid="3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p:nvPr/>
        </p:nvSpPr>
        <p:spPr>
          <a:xfrm>
            <a:off x="5452106" y="5909171"/>
            <a:ext cx="1670051" cy="18976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14000">
                <a:solidFill>
                  <a:srgbClr val="D9D8DC"/>
                </a:solidFill>
                <a:latin typeface="+mj-lt"/>
                <a:ea typeface="+mj-ea"/>
                <a:cs typeface="+mj-cs"/>
                <a:sym typeface="et-line"/>
              </a:defRPr>
            </a:lvl1pPr>
          </a:lstStyle>
          <a:p>
            <a:pPr lvl="0">
              <a:defRPr sz="1800">
                <a:solidFill>
                  <a:srgbClr val="000000"/>
                </a:solidFill>
              </a:defRPr>
            </a:pPr>
            <a:r>
              <a:rPr sz="14000">
                <a:solidFill>
                  <a:srgbClr val="D9D8DC"/>
                </a:solidFill>
              </a:rPr>
              <a:t></a:t>
            </a:r>
          </a:p>
        </p:txBody>
      </p:sp>
      <p:sp>
        <p:nvSpPr>
          <p:cNvPr id="666" name="Shape 666"/>
          <p:cNvSpPr/>
          <p:nvPr/>
        </p:nvSpPr>
        <p:spPr>
          <a:xfrm>
            <a:off x="10472453" y="7227866"/>
            <a:ext cx="5238614"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D9D8DC"/>
                </a:solidFill>
              </a:defRPr>
            </a:lvl1pPr>
          </a:lstStyle>
          <a:p>
            <a:pPr lvl="0">
              <a:defRPr sz="1800">
                <a:solidFill>
                  <a:srgbClr val="000000"/>
                </a:solidFill>
              </a:defRPr>
            </a:pPr>
            <a:r>
              <a:rPr lang="en-US" sz="2400" dirty="0">
                <a:solidFill>
                  <a:srgbClr val="D9D8DD"/>
                </a:solidFill>
              </a:rPr>
              <a:t>A flexible and scalable Selenium Grid</a:t>
            </a:r>
            <a:endParaRPr sz="2800" dirty="0">
              <a:solidFill>
                <a:srgbClr val="D9D8DD"/>
              </a:solidFill>
            </a:endParaRPr>
          </a:p>
        </p:txBody>
      </p:sp>
      <p:sp>
        <p:nvSpPr>
          <p:cNvPr id="667" name="Shape 667"/>
          <p:cNvSpPr/>
          <p:nvPr/>
        </p:nvSpPr>
        <p:spPr>
          <a:xfrm>
            <a:off x="10465130" y="6064777"/>
            <a:ext cx="2991203"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400">
                <a:solidFill>
                  <a:srgbClr val="D9D8DC"/>
                </a:solidFill>
              </a:defRPr>
            </a:lvl1pPr>
          </a:lstStyle>
          <a:p>
            <a:pPr lvl="0">
              <a:defRPr sz="1800">
                <a:solidFill>
                  <a:srgbClr val="000000"/>
                </a:solidFill>
              </a:defRPr>
            </a:pPr>
            <a:r>
              <a:rPr lang="en-US" sz="5400" dirty="0" err="1">
                <a:solidFill>
                  <a:srgbClr val="D9D8DC"/>
                </a:solidFill>
              </a:rPr>
              <a:t>Zalenium</a:t>
            </a:r>
            <a:endParaRPr sz="5400" dirty="0">
              <a:solidFill>
                <a:srgbClr val="D9D8DC"/>
              </a:solidFill>
            </a:endParaRPr>
          </a:p>
        </p:txBody>
      </p:sp>
      <p:grpSp>
        <p:nvGrpSpPr>
          <p:cNvPr id="678" name="Group 678"/>
          <p:cNvGrpSpPr/>
          <p:nvPr/>
        </p:nvGrpSpPr>
        <p:grpSpPr>
          <a:xfrm>
            <a:off x="2962027" y="3531199"/>
            <a:ext cx="6650209" cy="6653601"/>
            <a:chOff x="0" y="0"/>
            <a:chExt cx="6650208" cy="6653600"/>
          </a:xfrm>
        </p:grpSpPr>
        <p:sp>
          <p:nvSpPr>
            <p:cNvPr id="668" name="Shape 668"/>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69" name="Shape 669"/>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0" name="Shape 670"/>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1" name="Shape 671"/>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2" name="Shape 672"/>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3" name="Shape 673"/>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4" name="Shape 674"/>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5" name="Shape 675"/>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6" name="Shape 676"/>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77" name="Shape 677"/>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Tree>
    <p:extLst>
      <p:ext uri="{BB962C8B-B14F-4D97-AF65-F5344CB8AC3E}">
        <p14:creationId xmlns:p14="http://schemas.microsoft.com/office/powerpoint/2010/main" val="257480519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12</a:t>
            </a:fld>
            <a:endParaRPr sz="2000">
              <a:solidFill>
                <a:srgbClr val="D9D8DC"/>
              </a:solidFill>
            </a:endParaRPr>
          </a:p>
        </p:txBody>
      </p:sp>
      <p:sp>
        <p:nvSpPr>
          <p:cNvPr id="419" name="Shape 419"/>
          <p:cNvSpPr>
            <a:spLocks noGrp="1"/>
          </p:cNvSpPr>
          <p:nvPr>
            <p:ph type="title"/>
          </p:nvPr>
        </p:nvSpPr>
        <p:spPr>
          <a:xfrm>
            <a:off x="2496836" y="730271"/>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400" dirty="0" err="1">
                <a:solidFill>
                  <a:srgbClr val="D9D8DC"/>
                </a:solidFill>
              </a:rPr>
              <a:t>Zalenium</a:t>
            </a:r>
            <a:endParaRPr sz="2850" dirty="0">
              <a:solidFill>
                <a:srgbClr val="D9D8DC"/>
              </a:solidFill>
            </a:endParaRPr>
          </a:p>
        </p:txBody>
      </p:sp>
      <p:sp>
        <p:nvSpPr>
          <p:cNvPr id="420" name="Shape 420"/>
          <p:cNvSpPr/>
          <p:nvPr/>
        </p:nvSpPr>
        <p:spPr>
          <a:xfrm>
            <a:off x="1184455" y="905715"/>
            <a:ext cx="6223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421" name="Shape 421"/>
          <p:cNvSpPr/>
          <p:nvPr/>
        </p:nvSpPr>
        <p:spPr>
          <a:xfrm>
            <a:off x="2493211" y="1315624"/>
            <a:ext cx="4313681"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a:solidFill>
                  <a:srgbClr val="000000"/>
                </a:solidFill>
              </a:defRPr>
            </a:pPr>
            <a:r>
              <a:rPr lang="en-US" dirty="0">
                <a:solidFill>
                  <a:srgbClr val="D9D8DC"/>
                </a:solidFill>
              </a:rPr>
              <a:t>A grid that scales using docker-selenium</a:t>
            </a:r>
            <a:endParaRPr dirty="0">
              <a:solidFill>
                <a:srgbClr val="D9D8DC"/>
              </a:solidFill>
            </a:endParaRPr>
          </a:p>
        </p:txBody>
      </p:sp>
      <p:grpSp>
        <p:nvGrpSpPr>
          <p:cNvPr id="432" name="Group 432"/>
          <p:cNvGrpSpPr/>
          <p:nvPr/>
        </p:nvGrpSpPr>
        <p:grpSpPr>
          <a:xfrm rot="15540985">
            <a:off x="677509" y="400932"/>
            <a:ext cx="1636193" cy="1637027"/>
            <a:chOff x="0" y="0"/>
            <a:chExt cx="1636191" cy="1637025"/>
          </a:xfrm>
        </p:grpSpPr>
        <p:sp>
          <p:nvSpPr>
            <p:cNvPr id="422" name="Shape 422"/>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23" name="Shape 423"/>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4" name="Shape 424"/>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5" name="Shape 425"/>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6" name="Shape 426"/>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7" name="Shape 427"/>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8" name="Shape 428"/>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9" name="Shape 429"/>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30" name="Shape 430"/>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31" name="Shape 431"/>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 name="Group 2">
            <a:extLst>
              <a:ext uri="{FF2B5EF4-FFF2-40B4-BE49-F238E27FC236}">
                <a16:creationId xmlns:a16="http://schemas.microsoft.com/office/drawing/2014/main" xmlns="" id="{0D90A8F1-721F-D54F-9A93-BC55631D787A}"/>
              </a:ext>
            </a:extLst>
          </p:cNvPr>
          <p:cNvGrpSpPr/>
          <p:nvPr/>
        </p:nvGrpSpPr>
        <p:grpSpPr>
          <a:xfrm>
            <a:off x="2038725" y="4621429"/>
            <a:ext cx="21935856" cy="6282376"/>
            <a:chOff x="3441422" y="4740726"/>
            <a:chExt cx="20760064" cy="5640621"/>
          </a:xfrm>
        </p:grpSpPr>
        <p:grpSp>
          <p:nvGrpSpPr>
            <p:cNvPr id="442" name="Group 442"/>
            <p:cNvGrpSpPr/>
            <p:nvPr/>
          </p:nvGrpSpPr>
          <p:grpSpPr>
            <a:xfrm>
              <a:off x="13050231" y="6289048"/>
              <a:ext cx="8355618" cy="954505"/>
              <a:chOff x="-1" y="-1"/>
              <a:chExt cx="8355618" cy="954503"/>
            </a:xfrm>
          </p:grpSpPr>
          <p:grpSp>
            <p:nvGrpSpPr>
              <p:cNvPr id="439" name="Group 439"/>
              <p:cNvGrpSpPr/>
              <p:nvPr/>
            </p:nvGrpSpPr>
            <p:grpSpPr>
              <a:xfrm>
                <a:off x="-1" y="-1"/>
                <a:ext cx="954503" cy="954503"/>
                <a:chOff x="0" y="0"/>
                <a:chExt cx="954501" cy="954501"/>
              </a:xfrm>
            </p:grpSpPr>
            <p:sp>
              <p:nvSpPr>
                <p:cNvPr id="437" name="Shape 437"/>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15365"/>
                </a:solidFill>
                <a:ln w="12700" cap="flat">
                  <a:noFill/>
                  <a:miter lim="400000"/>
                </a:ln>
                <a:effectLst/>
              </p:spPr>
              <p:txBody>
                <a:bodyPr wrap="square" lIns="50800" tIns="50800" rIns="50800" bIns="50800" numCol="1" anchor="ctr">
                  <a:noAutofit/>
                </a:bodyPr>
                <a:lstStyle/>
                <a:p>
                  <a:pPr lvl="0" algn="ctr">
                    <a:defRPr sz="2700">
                      <a:solidFill>
                        <a:srgbClr val="F6F6F6"/>
                      </a:solidFill>
                    </a:defRPr>
                  </a:pPr>
                  <a:endParaRPr/>
                </a:p>
              </p:txBody>
            </p:sp>
            <p:sp>
              <p:nvSpPr>
                <p:cNvPr id="438" name="Shape 438"/>
                <p:cNvSpPr/>
                <p:nvPr/>
              </p:nvSpPr>
              <p:spPr>
                <a:xfrm>
                  <a:off x="259242" y="225901"/>
                  <a:ext cx="436016" cy="502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sz="2600" dirty="0">
                      <a:solidFill>
                        <a:srgbClr val="F6F6F6"/>
                      </a:solidFill>
                    </a:rPr>
                    <a:t></a:t>
                  </a:r>
                </a:p>
              </p:txBody>
            </p:sp>
          </p:grpSp>
          <p:sp>
            <p:nvSpPr>
              <p:cNvPr id="441" name="Shape 441"/>
              <p:cNvSpPr/>
              <p:nvPr/>
            </p:nvSpPr>
            <p:spPr>
              <a:xfrm>
                <a:off x="1336067" y="148957"/>
                <a:ext cx="7019550"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600" dirty="0">
                    <a:solidFill>
                      <a:srgbClr val="D9D8DC"/>
                    </a:solidFill>
                  </a:rPr>
                  <a:t>Hard to maintain a Selenium Grid</a:t>
                </a:r>
                <a:endParaRPr sz="3600" dirty="0">
                  <a:solidFill>
                    <a:srgbClr val="D9D8DC"/>
                  </a:solidFill>
                </a:endParaRPr>
              </a:p>
            </p:txBody>
          </p:sp>
        </p:grpSp>
        <p:grpSp>
          <p:nvGrpSpPr>
            <p:cNvPr id="448" name="Group 448"/>
            <p:cNvGrpSpPr/>
            <p:nvPr/>
          </p:nvGrpSpPr>
          <p:grpSpPr>
            <a:xfrm>
              <a:off x="13050231" y="7741922"/>
              <a:ext cx="11151255" cy="1210588"/>
              <a:chOff x="-1" y="-128042"/>
              <a:chExt cx="11151255" cy="1210587"/>
            </a:xfrm>
          </p:grpSpPr>
          <p:grpSp>
            <p:nvGrpSpPr>
              <p:cNvPr id="445" name="Group 445"/>
              <p:cNvGrpSpPr/>
              <p:nvPr/>
            </p:nvGrpSpPr>
            <p:grpSpPr>
              <a:xfrm>
                <a:off x="-1" y="-1"/>
                <a:ext cx="954503" cy="954503"/>
                <a:chOff x="0" y="0"/>
                <a:chExt cx="954501" cy="954501"/>
              </a:xfrm>
            </p:grpSpPr>
            <p:sp>
              <p:nvSpPr>
                <p:cNvPr id="443" name="Shape 443"/>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575A8"/>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44" name="Shape 444"/>
                <p:cNvSpPr/>
                <p:nvPr/>
              </p:nvSpPr>
              <p:spPr>
                <a:xfrm>
                  <a:off x="259243" y="225901"/>
                  <a:ext cx="436017" cy="502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lang="en-US" sz="2600" dirty="0">
                      <a:solidFill>
                        <a:schemeClr val="bg1"/>
                      </a:solidFill>
                    </a:rPr>
                    <a:t></a:t>
                  </a:r>
                </a:p>
              </p:txBody>
            </p:sp>
          </p:grpSp>
          <p:sp>
            <p:nvSpPr>
              <p:cNvPr id="447" name="Shape 447"/>
              <p:cNvSpPr/>
              <p:nvPr/>
            </p:nvSpPr>
            <p:spPr>
              <a:xfrm>
                <a:off x="1336067" y="-128042"/>
                <a:ext cx="9815187" cy="12105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600" dirty="0">
                    <a:solidFill>
                      <a:srgbClr val="D9D8DC"/>
                    </a:solidFill>
                  </a:rPr>
                  <a:t>Allow anyone to have a disposable and flexible </a:t>
                </a:r>
              </a:p>
              <a:p>
                <a:pPr lvl="0">
                  <a:defRPr sz="1800">
                    <a:solidFill>
                      <a:srgbClr val="000000"/>
                    </a:solidFill>
                  </a:defRPr>
                </a:pPr>
                <a:r>
                  <a:rPr lang="en-US" sz="3600" dirty="0">
                    <a:solidFill>
                      <a:srgbClr val="D9D8DC"/>
                    </a:solidFill>
                  </a:rPr>
                  <a:t>Selenium Grid infrastructure</a:t>
                </a:r>
                <a:endParaRPr sz="3600" dirty="0">
                  <a:solidFill>
                    <a:srgbClr val="D9D8DC"/>
                  </a:solidFill>
                </a:endParaRPr>
              </a:p>
            </p:txBody>
          </p:sp>
        </p:grpSp>
        <p:sp>
          <p:nvSpPr>
            <p:cNvPr id="459" name="Shape 459"/>
            <p:cNvSpPr/>
            <p:nvPr/>
          </p:nvSpPr>
          <p:spPr>
            <a:xfrm>
              <a:off x="14386298" y="4747616"/>
              <a:ext cx="4288033"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4800" dirty="0">
                  <a:solidFill>
                    <a:srgbClr val="D9D8DC"/>
                  </a:solidFill>
                </a:rPr>
                <a:t>Why </a:t>
              </a:r>
              <a:r>
                <a:rPr lang="en-US" sz="4800" b="1" dirty="0" err="1">
                  <a:solidFill>
                    <a:srgbClr val="D9D8DC"/>
                  </a:solidFill>
                </a:rPr>
                <a:t>Zalenium</a:t>
              </a:r>
              <a:r>
                <a:rPr lang="en-US" sz="4800" dirty="0">
                  <a:solidFill>
                    <a:srgbClr val="D9D8DC"/>
                  </a:solidFill>
                </a:rPr>
                <a:t>?</a:t>
              </a:r>
              <a:endParaRPr sz="4800" dirty="0">
                <a:solidFill>
                  <a:srgbClr val="D9D8DC"/>
                </a:solidFill>
              </a:endParaRPr>
            </a:p>
          </p:txBody>
        </p:sp>
        <p:sp>
          <p:nvSpPr>
            <p:cNvPr id="48" name="Shape 441">
              <a:extLst>
                <a:ext uri="{FF2B5EF4-FFF2-40B4-BE49-F238E27FC236}">
                  <a16:creationId xmlns:a16="http://schemas.microsoft.com/office/drawing/2014/main" xmlns="" id="{B843AFD5-3391-8447-B7F2-92515BF3FAA2}"/>
                </a:ext>
              </a:extLst>
            </p:cNvPr>
            <p:cNvSpPr/>
            <p:nvPr/>
          </p:nvSpPr>
          <p:spPr>
            <a:xfrm>
              <a:off x="4777490" y="4740726"/>
              <a:ext cx="4895571" cy="841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4400" dirty="0">
                  <a:solidFill>
                    <a:srgbClr val="D9D8DC"/>
                  </a:solidFill>
                </a:rPr>
                <a:t>What is </a:t>
              </a:r>
              <a:r>
                <a:rPr lang="en-US" sz="4800" b="1" dirty="0" err="1">
                  <a:solidFill>
                    <a:srgbClr val="D9D8DC"/>
                  </a:solidFill>
                </a:rPr>
                <a:t>Zalenium</a:t>
              </a:r>
              <a:r>
                <a:rPr lang="en-US" sz="4400" dirty="0">
                  <a:solidFill>
                    <a:srgbClr val="D9D8DC"/>
                  </a:solidFill>
                </a:rPr>
                <a:t>?</a:t>
              </a:r>
              <a:endParaRPr sz="4400" dirty="0">
                <a:solidFill>
                  <a:srgbClr val="D9D8DC"/>
                </a:solidFill>
              </a:endParaRPr>
            </a:p>
          </p:txBody>
        </p:sp>
        <p:grpSp>
          <p:nvGrpSpPr>
            <p:cNvPr id="51" name="Group 448">
              <a:extLst>
                <a:ext uri="{FF2B5EF4-FFF2-40B4-BE49-F238E27FC236}">
                  <a16:creationId xmlns:a16="http://schemas.microsoft.com/office/drawing/2014/main" xmlns="" id="{94FC4B9E-718C-0940-B448-433E434D7C7C}"/>
                </a:ext>
              </a:extLst>
            </p:cNvPr>
            <p:cNvGrpSpPr/>
            <p:nvPr/>
          </p:nvGrpSpPr>
          <p:grpSpPr>
            <a:xfrm>
              <a:off x="3441422" y="6265015"/>
              <a:ext cx="8806062" cy="954504"/>
              <a:chOff x="-1" y="-1"/>
              <a:chExt cx="8806062" cy="954503"/>
            </a:xfrm>
          </p:grpSpPr>
          <p:grpSp>
            <p:nvGrpSpPr>
              <p:cNvPr id="52" name="Group 445">
                <a:extLst>
                  <a:ext uri="{FF2B5EF4-FFF2-40B4-BE49-F238E27FC236}">
                    <a16:creationId xmlns:a16="http://schemas.microsoft.com/office/drawing/2014/main" xmlns="" id="{B41A018A-7176-5D4C-A289-B76FF657CE5D}"/>
                  </a:ext>
                </a:extLst>
              </p:cNvPr>
              <p:cNvGrpSpPr/>
              <p:nvPr/>
            </p:nvGrpSpPr>
            <p:grpSpPr>
              <a:xfrm>
                <a:off x="-1" y="-1"/>
                <a:ext cx="954503" cy="954503"/>
                <a:chOff x="0" y="0"/>
                <a:chExt cx="954501" cy="954501"/>
              </a:xfrm>
            </p:grpSpPr>
            <p:sp>
              <p:nvSpPr>
                <p:cNvPr id="55" name="Shape 443">
                  <a:extLst>
                    <a:ext uri="{FF2B5EF4-FFF2-40B4-BE49-F238E27FC236}">
                      <a16:creationId xmlns:a16="http://schemas.microsoft.com/office/drawing/2014/main" xmlns="" id="{5D507AF2-B680-7448-B6BB-A69CC94C1BFA}"/>
                    </a:ext>
                  </a:extLst>
                </p:cNvPr>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575A8"/>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6" name="Shape 444">
                  <a:extLst>
                    <a:ext uri="{FF2B5EF4-FFF2-40B4-BE49-F238E27FC236}">
                      <a16:creationId xmlns:a16="http://schemas.microsoft.com/office/drawing/2014/main" xmlns="" id="{EB0A6AD5-D5A8-9E4F-A530-A66A2108B8FD}"/>
                    </a:ext>
                  </a:extLst>
                </p:cNvPr>
                <p:cNvSpPr/>
                <p:nvPr/>
              </p:nvSpPr>
              <p:spPr>
                <a:xfrm>
                  <a:off x="316149" y="195124"/>
                  <a:ext cx="322203" cy="5642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lang="en-US" sz="3000" dirty="0">
                      <a:solidFill>
                        <a:schemeClr val="bg1"/>
                      </a:solidFill>
                    </a:rPr>
                    <a:t></a:t>
                  </a:r>
                </a:p>
              </p:txBody>
            </p:sp>
          </p:grpSp>
          <p:sp>
            <p:nvSpPr>
              <p:cNvPr id="54" name="Shape 447">
                <a:extLst>
                  <a:ext uri="{FF2B5EF4-FFF2-40B4-BE49-F238E27FC236}">
                    <a16:creationId xmlns:a16="http://schemas.microsoft.com/office/drawing/2014/main" xmlns="" id="{87F6D21D-3D3D-4A47-A21B-723A2F17668B}"/>
                  </a:ext>
                </a:extLst>
              </p:cNvPr>
              <p:cNvSpPr/>
              <p:nvPr/>
            </p:nvSpPr>
            <p:spPr>
              <a:xfrm>
                <a:off x="1336067" y="148957"/>
                <a:ext cx="7469994"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600" dirty="0" err="1">
                    <a:solidFill>
                      <a:srgbClr val="D9D8DC"/>
                    </a:solidFill>
                  </a:rPr>
                  <a:t>Dinamic</a:t>
                </a:r>
                <a:r>
                  <a:rPr lang="en-US" sz="3600" dirty="0">
                    <a:solidFill>
                      <a:srgbClr val="D9D8DC"/>
                    </a:solidFill>
                  </a:rPr>
                  <a:t>, on-demand Selenium Grid</a:t>
                </a:r>
                <a:endParaRPr sz="3600" dirty="0">
                  <a:solidFill>
                    <a:srgbClr val="D9D8DC"/>
                  </a:solidFill>
                </a:endParaRPr>
              </a:p>
            </p:txBody>
          </p:sp>
        </p:grpSp>
        <p:grpSp>
          <p:nvGrpSpPr>
            <p:cNvPr id="57" name="Group 454">
              <a:extLst>
                <a:ext uri="{FF2B5EF4-FFF2-40B4-BE49-F238E27FC236}">
                  <a16:creationId xmlns:a16="http://schemas.microsoft.com/office/drawing/2014/main" xmlns="" id="{D6416668-FCF8-964B-A9BC-69C033182FD4}"/>
                </a:ext>
              </a:extLst>
            </p:cNvPr>
            <p:cNvGrpSpPr/>
            <p:nvPr/>
          </p:nvGrpSpPr>
          <p:grpSpPr>
            <a:xfrm>
              <a:off x="3441422" y="7845929"/>
              <a:ext cx="6951388" cy="954504"/>
              <a:chOff x="-1" y="-1"/>
              <a:chExt cx="6951388" cy="954503"/>
            </a:xfrm>
          </p:grpSpPr>
          <p:grpSp>
            <p:nvGrpSpPr>
              <p:cNvPr id="58" name="Group 451">
                <a:extLst>
                  <a:ext uri="{FF2B5EF4-FFF2-40B4-BE49-F238E27FC236}">
                    <a16:creationId xmlns:a16="http://schemas.microsoft.com/office/drawing/2014/main" xmlns="" id="{1AABC828-297C-2945-87BF-F359B24F96FC}"/>
                  </a:ext>
                </a:extLst>
              </p:cNvPr>
              <p:cNvGrpSpPr/>
              <p:nvPr/>
            </p:nvGrpSpPr>
            <p:grpSpPr>
              <a:xfrm>
                <a:off x="-1" y="-1"/>
                <a:ext cx="954503" cy="954503"/>
                <a:chOff x="0" y="0"/>
                <a:chExt cx="954501" cy="954501"/>
              </a:xfrm>
            </p:grpSpPr>
            <p:sp>
              <p:nvSpPr>
                <p:cNvPr id="61" name="Shape 449">
                  <a:extLst>
                    <a:ext uri="{FF2B5EF4-FFF2-40B4-BE49-F238E27FC236}">
                      <a16:creationId xmlns:a16="http://schemas.microsoft.com/office/drawing/2014/main" xmlns="" id="{E74E0966-A20A-4A4A-8DF3-DC7BC8EB186B}"/>
                    </a:ext>
                  </a:extLst>
                </p:cNvPr>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2AF33"/>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2" name="Shape 450">
                  <a:extLst>
                    <a:ext uri="{FF2B5EF4-FFF2-40B4-BE49-F238E27FC236}">
                      <a16:creationId xmlns:a16="http://schemas.microsoft.com/office/drawing/2014/main" xmlns="" id="{BA4C924E-B1A0-1D41-BBB1-5C750AD8F05B}"/>
                    </a:ext>
                  </a:extLst>
                </p:cNvPr>
                <p:cNvSpPr/>
                <p:nvPr/>
              </p:nvSpPr>
              <p:spPr>
                <a:xfrm>
                  <a:off x="316148" y="195122"/>
                  <a:ext cx="322203" cy="5642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a:defRPr sz="1800">
                      <a:solidFill>
                        <a:srgbClr val="000000"/>
                      </a:solidFill>
                    </a:defRPr>
                  </a:pPr>
                  <a:r>
                    <a:rPr lang="en-US" sz="3000" dirty="0">
                      <a:solidFill>
                        <a:schemeClr val="bg1"/>
                      </a:solidFill>
                    </a:rPr>
                    <a:t></a:t>
                  </a:r>
                </a:p>
              </p:txBody>
            </p:sp>
          </p:grpSp>
          <p:sp>
            <p:nvSpPr>
              <p:cNvPr id="60" name="Shape 453">
                <a:extLst>
                  <a:ext uri="{FF2B5EF4-FFF2-40B4-BE49-F238E27FC236}">
                    <a16:creationId xmlns:a16="http://schemas.microsoft.com/office/drawing/2014/main" xmlns="" id="{9EF204DA-B220-5C40-89AA-A4BBB8CFCAE8}"/>
                  </a:ext>
                </a:extLst>
              </p:cNvPr>
              <p:cNvSpPr/>
              <p:nvPr/>
            </p:nvSpPr>
            <p:spPr>
              <a:xfrm>
                <a:off x="1336067" y="148957"/>
                <a:ext cx="5615320"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600" dirty="0">
                    <a:solidFill>
                      <a:srgbClr val="D9D8DC"/>
                    </a:solidFill>
                  </a:rPr>
                  <a:t>Based on docker-selenium</a:t>
                </a:r>
                <a:endParaRPr sz="3600" dirty="0">
                  <a:solidFill>
                    <a:srgbClr val="D9D8DC"/>
                  </a:solidFill>
                </a:endParaRPr>
              </a:p>
            </p:txBody>
          </p:sp>
        </p:grpSp>
        <p:grpSp>
          <p:nvGrpSpPr>
            <p:cNvPr id="63" name="Group 460">
              <a:extLst>
                <a:ext uri="{FF2B5EF4-FFF2-40B4-BE49-F238E27FC236}">
                  <a16:creationId xmlns:a16="http://schemas.microsoft.com/office/drawing/2014/main" xmlns="" id="{6BDC60DD-421F-5942-B1E0-5637077571E9}"/>
                </a:ext>
              </a:extLst>
            </p:cNvPr>
            <p:cNvGrpSpPr/>
            <p:nvPr/>
          </p:nvGrpSpPr>
          <p:grpSpPr>
            <a:xfrm>
              <a:off x="3441422" y="9426843"/>
              <a:ext cx="6423999" cy="954504"/>
              <a:chOff x="-1" y="-1"/>
              <a:chExt cx="6423999" cy="954503"/>
            </a:xfrm>
          </p:grpSpPr>
          <p:grpSp>
            <p:nvGrpSpPr>
              <p:cNvPr id="64" name="Group 457">
                <a:extLst>
                  <a:ext uri="{FF2B5EF4-FFF2-40B4-BE49-F238E27FC236}">
                    <a16:creationId xmlns:a16="http://schemas.microsoft.com/office/drawing/2014/main" xmlns="" id="{5CFEAA81-7B15-3549-B343-10453500F0BD}"/>
                  </a:ext>
                </a:extLst>
              </p:cNvPr>
              <p:cNvGrpSpPr/>
              <p:nvPr/>
            </p:nvGrpSpPr>
            <p:grpSpPr>
              <a:xfrm>
                <a:off x="-1" y="-1"/>
                <a:ext cx="954503" cy="954503"/>
                <a:chOff x="0" y="0"/>
                <a:chExt cx="954501" cy="954501"/>
              </a:xfrm>
            </p:grpSpPr>
            <p:sp>
              <p:nvSpPr>
                <p:cNvPr id="67" name="Shape 455">
                  <a:extLst>
                    <a:ext uri="{FF2B5EF4-FFF2-40B4-BE49-F238E27FC236}">
                      <a16:creationId xmlns:a16="http://schemas.microsoft.com/office/drawing/2014/main" xmlns="" id="{346500E5-A629-9848-B4C9-AA0F9CEE0C8F}"/>
                    </a:ext>
                  </a:extLst>
                </p:cNvPr>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5A982"/>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8" name="Shape 456">
                  <a:extLst>
                    <a:ext uri="{FF2B5EF4-FFF2-40B4-BE49-F238E27FC236}">
                      <a16:creationId xmlns:a16="http://schemas.microsoft.com/office/drawing/2014/main" xmlns="" id="{EE692C67-7A60-D048-8F61-326A04DC7785}"/>
                    </a:ext>
                  </a:extLst>
                </p:cNvPr>
                <p:cNvSpPr/>
                <p:nvPr/>
              </p:nvSpPr>
              <p:spPr>
                <a:xfrm>
                  <a:off x="316149" y="195123"/>
                  <a:ext cx="322203" cy="5642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sz="3000" dirty="0">
                      <a:solidFill>
                        <a:srgbClr val="F6F6F6"/>
                      </a:solidFill>
                    </a:rPr>
                    <a:t></a:t>
                  </a:r>
                </a:p>
              </p:txBody>
            </p:sp>
          </p:grpSp>
          <p:sp>
            <p:nvSpPr>
              <p:cNvPr id="66" name="Shape 459">
                <a:extLst>
                  <a:ext uri="{FF2B5EF4-FFF2-40B4-BE49-F238E27FC236}">
                    <a16:creationId xmlns:a16="http://schemas.microsoft.com/office/drawing/2014/main" xmlns="" id="{7C193A30-A26A-BA4B-84B8-3F10FEB06D3E}"/>
                  </a:ext>
                </a:extLst>
              </p:cNvPr>
              <p:cNvSpPr/>
              <p:nvPr/>
            </p:nvSpPr>
            <p:spPr>
              <a:xfrm>
                <a:off x="1336067" y="148957"/>
                <a:ext cx="5087931"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600" dirty="0">
                    <a:solidFill>
                      <a:srgbClr val="D9D8DC"/>
                    </a:solidFill>
                  </a:rPr>
                  <a:t>Simple to setup and run</a:t>
                </a:r>
                <a:endParaRPr sz="3600" dirty="0">
                  <a:solidFill>
                    <a:srgbClr val="D9D8DC"/>
                  </a:solidFill>
                </a:endParaRPr>
              </a:p>
            </p:txBody>
          </p:sp>
        </p:grpSp>
      </p:grpSp>
      <p:grpSp>
        <p:nvGrpSpPr>
          <p:cNvPr id="72" name="Group 571">
            <a:extLst>
              <a:ext uri="{FF2B5EF4-FFF2-40B4-BE49-F238E27FC236}">
                <a16:creationId xmlns:a16="http://schemas.microsoft.com/office/drawing/2014/main" xmlns="" id="{C6083961-E411-424F-ABE4-3C6AB714BC8B}"/>
              </a:ext>
            </a:extLst>
          </p:cNvPr>
          <p:cNvGrpSpPr/>
          <p:nvPr/>
        </p:nvGrpSpPr>
        <p:grpSpPr>
          <a:xfrm>
            <a:off x="1129900" y="13018721"/>
            <a:ext cx="6398238" cy="589017"/>
            <a:chOff x="0" y="0"/>
            <a:chExt cx="8057446" cy="741760"/>
          </a:xfrm>
        </p:grpSpPr>
        <p:sp>
          <p:nvSpPr>
            <p:cNvPr id="73" name="Shape 567">
              <a:extLst>
                <a:ext uri="{FF2B5EF4-FFF2-40B4-BE49-F238E27FC236}">
                  <a16:creationId xmlns:a16="http://schemas.microsoft.com/office/drawing/2014/main" xmlns="" id="{110DF9C0-6423-6946-A971-86644C76A452}"/>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74" name="Shape 568">
              <a:extLst>
                <a:ext uri="{FF2B5EF4-FFF2-40B4-BE49-F238E27FC236}">
                  <a16:creationId xmlns:a16="http://schemas.microsoft.com/office/drawing/2014/main" xmlns="" id="{0C9D50FF-CDC5-F641-B141-67736EC9270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75" name="Shape 569">
              <a:extLst>
                <a:ext uri="{FF2B5EF4-FFF2-40B4-BE49-F238E27FC236}">
                  <a16:creationId xmlns:a16="http://schemas.microsoft.com/office/drawing/2014/main" xmlns="" id="{2697B892-9E09-D54C-8C2B-C20494052D33}"/>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76" name="Shape 570">
              <a:extLst>
                <a:ext uri="{FF2B5EF4-FFF2-40B4-BE49-F238E27FC236}">
                  <a16:creationId xmlns:a16="http://schemas.microsoft.com/office/drawing/2014/main" xmlns="" id="{A0263AF2-6940-FD4A-8CF8-E8D8EDB06621}"/>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err="1">
                  <a:solidFill>
                    <a:srgbClr val="D9D8DD"/>
                  </a:solidFill>
                  <a:hlinkClick r:id="rId2">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spTree>
    <p:extLst>
      <p:ext uri="{BB962C8B-B14F-4D97-AF65-F5344CB8AC3E}">
        <p14:creationId xmlns:p14="http://schemas.microsoft.com/office/powerpoint/2010/main" val="26662757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13</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000" dirty="0" err="1">
                <a:solidFill>
                  <a:srgbClr val="D9D8DC"/>
                </a:solidFill>
              </a:rPr>
              <a:t>Zalenium</a:t>
            </a:r>
            <a:r>
              <a:rPr lang="en-US" sz="4000" dirty="0">
                <a:solidFill>
                  <a:srgbClr val="D9D8DC"/>
                </a:solidFill>
              </a:rPr>
              <a:t> Additional Features</a:t>
            </a:r>
            <a:endParaRPr sz="40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4"/>
            <a:ext cx="459581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a:solidFill>
                  <a:srgbClr val="000000"/>
                </a:solidFill>
              </a:defRPr>
            </a:pPr>
            <a:r>
              <a:rPr lang="en-US" dirty="0">
                <a:solidFill>
                  <a:srgbClr val="D9D8DD"/>
                </a:solidFill>
              </a:rPr>
              <a:t>Get a grid up and running in a few seconds!</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653" name="Group 3653"/>
          <p:cNvGrpSpPr/>
          <p:nvPr/>
        </p:nvGrpSpPr>
        <p:grpSpPr>
          <a:xfrm>
            <a:off x="1773226" y="5240760"/>
            <a:ext cx="21708566" cy="720325"/>
            <a:chOff x="0" y="35398"/>
            <a:chExt cx="21708563" cy="720324"/>
          </a:xfrm>
        </p:grpSpPr>
        <p:sp>
          <p:nvSpPr>
            <p:cNvPr id="3650" name="Shape 3650"/>
            <p:cNvSpPr/>
            <p:nvPr/>
          </p:nvSpPr>
          <p:spPr>
            <a:xfrm>
              <a:off x="763722" y="35398"/>
              <a:ext cx="20944841" cy="720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D"/>
                  </a:solidFill>
                </a:rPr>
                <a:t>Test status and steps directly in the video</a:t>
              </a:r>
            </a:p>
          </p:txBody>
        </p:sp>
        <p:sp>
          <p:nvSpPr>
            <p:cNvPr id="3652" name="Shape 3652"/>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15365"/>
            </a:solidFill>
            <a:ln w="12700" cap="flat">
              <a:noFill/>
              <a:miter lim="400000"/>
            </a:ln>
            <a:effectLst/>
          </p:spPr>
          <p:txBody>
            <a:bodyPr wrap="square" lIns="50800" tIns="50800" rIns="50800" bIns="50800" numCol="1" anchor="ctr">
              <a:noAutofit/>
            </a:bodyPr>
            <a:lstStyle/>
            <a:p>
              <a:pPr lvl="0" algn="ctr">
                <a:defRPr sz="2700">
                  <a:solidFill>
                    <a:srgbClr val="F6F6F6"/>
                  </a:solidFill>
                </a:defRPr>
              </a:pPr>
              <a:endParaRPr sz="3200"/>
            </a:p>
          </p:txBody>
        </p:sp>
      </p:grpSp>
      <p:grpSp>
        <p:nvGrpSpPr>
          <p:cNvPr id="3657" name="Group 3657"/>
          <p:cNvGrpSpPr/>
          <p:nvPr/>
        </p:nvGrpSpPr>
        <p:grpSpPr>
          <a:xfrm>
            <a:off x="1773226" y="6860719"/>
            <a:ext cx="20724065" cy="720325"/>
            <a:chOff x="0" y="35397"/>
            <a:chExt cx="20724058" cy="720324"/>
          </a:xfrm>
        </p:grpSpPr>
        <p:sp>
          <p:nvSpPr>
            <p:cNvPr id="3654" name="Shape 3654"/>
            <p:cNvSpPr/>
            <p:nvPr/>
          </p:nvSpPr>
          <p:spPr>
            <a:xfrm>
              <a:off x="763722" y="35397"/>
              <a:ext cx="19960336" cy="720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D"/>
                  </a:solidFill>
                </a:rPr>
                <a:t>Basic </a:t>
              </a:r>
              <a:r>
                <a:rPr lang="en-US" sz="3600" dirty="0" err="1">
                  <a:solidFill>
                    <a:srgbClr val="D9D8DD"/>
                  </a:solidFill>
                </a:rPr>
                <a:t>auth</a:t>
              </a:r>
              <a:r>
                <a:rPr lang="en-US" sz="3600" dirty="0">
                  <a:solidFill>
                    <a:srgbClr val="D9D8DD"/>
                  </a:solidFill>
                </a:rPr>
                <a:t> grid protection when deploying </a:t>
              </a:r>
              <a:r>
                <a:rPr lang="en-US" sz="3600" dirty="0" err="1">
                  <a:solidFill>
                    <a:srgbClr val="D9D8DD"/>
                  </a:solidFill>
                </a:rPr>
                <a:t>Zalenium</a:t>
              </a:r>
              <a:r>
                <a:rPr lang="en-US" sz="3600" dirty="0">
                  <a:solidFill>
                    <a:srgbClr val="D9D8DD"/>
                  </a:solidFill>
                </a:rPr>
                <a:t> in the cloud (AWS, GCP, …)</a:t>
              </a:r>
            </a:p>
          </p:txBody>
        </p:sp>
        <p:sp>
          <p:nvSpPr>
            <p:cNvPr id="3656" name="Shape 3656"/>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575A8"/>
            </a:solidFill>
            <a:ln w="12700" cap="flat">
              <a:noFill/>
              <a:miter lim="400000"/>
            </a:ln>
            <a:effectLst/>
          </p:spPr>
          <p:txBody>
            <a:bodyPr wrap="square" lIns="0" tIns="0" rIns="0" bIns="0" numCol="1" anchor="ctr">
              <a:noAutofit/>
            </a:bodyPr>
            <a:lstStyle/>
            <a:p>
              <a:pPr lvl="0" algn="ctr">
                <a:defRPr sz="2700">
                  <a:solidFill>
                    <a:srgbClr val="F6F6F6"/>
                  </a:solidFill>
                </a:defRPr>
              </a:pPr>
              <a:endParaRPr sz="3200"/>
            </a:p>
          </p:txBody>
        </p:sp>
      </p:grpSp>
      <p:grpSp>
        <p:nvGrpSpPr>
          <p:cNvPr id="3661" name="Group 3661"/>
          <p:cNvGrpSpPr/>
          <p:nvPr/>
        </p:nvGrpSpPr>
        <p:grpSpPr>
          <a:xfrm>
            <a:off x="1773226" y="8480679"/>
            <a:ext cx="20724064" cy="720325"/>
            <a:chOff x="0" y="35397"/>
            <a:chExt cx="20724061" cy="720324"/>
          </a:xfrm>
        </p:grpSpPr>
        <p:sp>
          <p:nvSpPr>
            <p:cNvPr id="3658" name="Shape 3658"/>
            <p:cNvSpPr/>
            <p:nvPr/>
          </p:nvSpPr>
          <p:spPr>
            <a:xfrm>
              <a:off x="763721" y="35397"/>
              <a:ext cx="19960340" cy="720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D"/>
                  </a:solidFill>
                </a:rPr>
                <a:t>Mount volumes across containers when you need to specific files in your tests</a:t>
              </a:r>
            </a:p>
          </p:txBody>
        </p:sp>
        <p:sp>
          <p:nvSpPr>
            <p:cNvPr id="3660" name="Shape 3660"/>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2AF33"/>
            </a:solidFill>
            <a:ln w="12700" cap="flat">
              <a:noFill/>
              <a:miter lim="400000"/>
            </a:ln>
            <a:effectLst/>
          </p:spPr>
          <p:txBody>
            <a:bodyPr wrap="square" lIns="0" tIns="0" rIns="0" bIns="0" numCol="1" anchor="ctr">
              <a:noAutofit/>
            </a:bodyPr>
            <a:lstStyle/>
            <a:p>
              <a:pPr lvl="0" algn="ctr">
                <a:defRPr sz="2700">
                  <a:solidFill>
                    <a:srgbClr val="F6F6F6"/>
                  </a:solidFill>
                </a:defRPr>
              </a:pPr>
              <a:endParaRPr sz="3200"/>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35" name="Shape 569">
              <a:extLst>
                <a:ext uri="{FF2B5EF4-FFF2-40B4-BE49-F238E27FC236}">
                  <a16:creationId xmlns:a16="http://schemas.microsoft.com/office/drawing/2014/main" xmlns="" id="{B6057450-0193-8B48-A0A7-19890E259D2A}"/>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err="1">
                  <a:solidFill>
                    <a:srgbClr val="D9D8DD"/>
                  </a:solidFill>
                  <a:hlinkClick r:id="rId2">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spTree>
    <p:extLst>
      <p:ext uri="{BB962C8B-B14F-4D97-AF65-F5344CB8AC3E}">
        <p14:creationId xmlns:p14="http://schemas.microsoft.com/office/powerpoint/2010/main" val="3393662698"/>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53"/>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3657"/>
                                        </p:tgtEl>
                                        <p:attrNameLst>
                                          <p:attrName>style.visibility</p:attrName>
                                        </p:attrNameLst>
                                      </p:cBhvr>
                                      <p:to>
                                        <p:strVal val="visible"/>
                                      </p:to>
                                    </p:set>
                                  </p:childTnLst>
                                </p:cTn>
                              </p:par>
                              <p:par>
                                <p:cTn id="9" presetID="1" presetClass="entr" presetSubtype="0" fill="hold" grpId="0" nodeType="withEffect">
                                  <p:stCondLst>
                                    <p:cond delay="800"/>
                                  </p:stCondLst>
                                  <p:childTnLst>
                                    <p:set>
                                      <p:cBhvr>
                                        <p:cTn id="10" dur="1" fill="hold">
                                          <p:stCondLst>
                                            <p:cond delay="0"/>
                                          </p:stCondLst>
                                        </p:cTn>
                                        <p:tgtEl>
                                          <p:spTgt spid="3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3" grpId="0" animBg="1" advAuto="0"/>
      <p:bldP spid="3657" grpId="0" animBg="1" advAuto="0"/>
      <p:bldP spid="3661"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14</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lstStyle>
            <a:lvl1pPr defTabSz="784225">
              <a:defRPr sz="2850"/>
            </a:lvl1pPr>
          </a:lstStyle>
          <a:p>
            <a:pPr lvl="0">
              <a:defRPr sz="1800">
                <a:solidFill>
                  <a:srgbClr val="000000"/>
                </a:solidFill>
              </a:defRPr>
            </a:pPr>
            <a:r>
              <a:rPr lang="en-US" sz="2850" dirty="0">
                <a:solidFill>
                  <a:srgbClr val="D9D8DC"/>
                </a:solidFill>
              </a:rPr>
              <a:t>How It Works?</a:t>
            </a:r>
            <a:endParaRPr sz="285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42784"/>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35" name="Shape 569">
              <a:extLst>
                <a:ext uri="{FF2B5EF4-FFF2-40B4-BE49-F238E27FC236}">
                  <a16:creationId xmlns:a16="http://schemas.microsoft.com/office/drawing/2014/main" xmlns="" id="{B6057450-0193-8B48-A0A7-19890E259D2A}"/>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err="1">
                  <a:solidFill>
                    <a:srgbClr val="D9D8DD"/>
                  </a:solidFill>
                  <a:hlinkClick r:id="rId3">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pic>
        <p:nvPicPr>
          <p:cNvPr id="23" name="Picture 22">
            <a:extLst>
              <a:ext uri="{FF2B5EF4-FFF2-40B4-BE49-F238E27FC236}">
                <a16:creationId xmlns:a16="http://schemas.microsoft.com/office/drawing/2014/main" xmlns="" id="{C593D77E-743A-3548-B79D-34C96DBFA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375" y="2905931"/>
            <a:ext cx="15843250" cy="9657952"/>
          </a:xfrm>
          <a:prstGeom prst="rect">
            <a:avLst/>
          </a:prstGeom>
        </p:spPr>
      </p:pic>
    </p:spTree>
    <p:extLst>
      <p:ext uri="{BB962C8B-B14F-4D97-AF65-F5344CB8AC3E}">
        <p14:creationId xmlns:p14="http://schemas.microsoft.com/office/powerpoint/2010/main" val="264446607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15</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lstStyle>
            <a:lvl1pPr defTabSz="784225">
              <a:defRPr sz="2850"/>
            </a:lvl1pPr>
          </a:lstStyle>
          <a:p>
            <a:pPr lvl="0">
              <a:defRPr sz="1800">
                <a:solidFill>
                  <a:srgbClr val="000000"/>
                </a:solidFill>
              </a:defRPr>
            </a:pPr>
            <a:r>
              <a:rPr lang="en-US" sz="2850" dirty="0">
                <a:solidFill>
                  <a:srgbClr val="D9D8DC"/>
                </a:solidFill>
              </a:rPr>
              <a:t>How It Works?</a:t>
            </a:r>
            <a:endParaRPr sz="285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35" name="Shape 569">
              <a:extLst>
                <a:ext uri="{FF2B5EF4-FFF2-40B4-BE49-F238E27FC236}">
                  <a16:creationId xmlns:a16="http://schemas.microsoft.com/office/drawing/2014/main" xmlns="" id="{B6057450-0193-8B48-A0A7-19890E259D2A}"/>
                </a:ext>
              </a:extLst>
            </p:cNvPr>
            <p:cNvSpPr/>
            <p:nvPr/>
          </p:nvSpPr>
          <p:spPr>
            <a:xfrm>
              <a:off x="216991" y="196472"/>
              <a:ext cx="307777" cy="348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C"/>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C"/>
                  </a:solidFill>
                </a:rPr>
                <a:t>* </a:t>
              </a:r>
              <a:r>
                <a:rPr lang="en-US" sz="1600" dirty="0" err="1">
                  <a:solidFill>
                    <a:srgbClr val="D9D8DC"/>
                  </a:solidFill>
                  <a:hlinkClick r:id="rId3"/>
                </a:rPr>
                <a:t>Zalenium</a:t>
              </a:r>
              <a:r>
                <a:rPr lang="en-US" sz="1600" dirty="0">
                  <a:solidFill>
                    <a:srgbClr val="D9D8DC"/>
                  </a:solidFill>
                </a:rPr>
                <a:t> </a:t>
              </a:r>
            </a:p>
          </p:txBody>
        </p:sp>
      </p:grpSp>
      <p:pic>
        <p:nvPicPr>
          <p:cNvPr id="23" name="Picture 22">
            <a:extLst>
              <a:ext uri="{FF2B5EF4-FFF2-40B4-BE49-F238E27FC236}">
                <a16:creationId xmlns:a16="http://schemas.microsoft.com/office/drawing/2014/main" xmlns="" id="{78999921-517E-A74D-B099-90ABFCE51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375" y="2713010"/>
            <a:ext cx="15843250" cy="9921669"/>
          </a:xfrm>
          <a:prstGeom prst="rect">
            <a:avLst/>
          </a:prstGeom>
        </p:spPr>
      </p:pic>
    </p:spTree>
    <p:extLst>
      <p:ext uri="{BB962C8B-B14F-4D97-AF65-F5344CB8AC3E}">
        <p14:creationId xmlns:p14="http://schemas.microsoft.com/office/powerpoint/2010/main" val="301803582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16</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How to Build </a:t>
            </a:r>
            <a:r>
              <a:rPr lang="en-US" sz="3600" dirty="0" err="1">
                <a:solidFill>
                  <a:srgbClr val="D9D8DC"/>
                </a:solidFill>
              </a:rPr>
              <a:t>Zealenium</a:t>
            </a:r>
            <a:r>
              <a:rPr lang="en-US" sz="3600" dirty="0">
                <a:solidFill>
                  <a:srgbClr val="D9D8DC"/>
                </a:solidFill>
              </a:rPr>
              <a:t>?</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35" name="Shape 569">
              <a:extLst>
                <a:ext uri="{FF2B5EF4-FFF2-40B4-BE49-F238E27FC236}">
                  <a16:creationId xmlns:a16="http://schemas.microsoft.com/office/drawing/2014/main" xmlns="" id="{B6057450-0193-8B48-A0A7-19890E259D2A}"/>
                </a:ext>
              </a:extLst>
            </p:cNvPr>
            <p:cNvSpPr/>
            <p:nvPr/>
          </p:nvSpPr>
          <p:spPr>
            <a:xfrm>
              <a:off x="216991" y="196472"/>
              <a:ext cx="307777" cy="348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C"/>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C"/>
                  </a:solidFill>
                </a:rPr>
                <a:t>* </a:t>
              </a:r>
              <a:r>
                <a:rPr lang="en-US" sz="1600" dirty="0">
                  <a:solidFill>
                    <a:srgbClr val="D9D8DC"/>
                  </a:solidFill>
                  <a:hlinkClick r:id="rId3"/>
                </a:rPr>
                <a:t>Zalenium</a:t>
              </a:r>
              <a:r>
                <a:rPr lang="en-US" sz="1600" dirty="0">
                  <a:solidFill>
                    <a:srgbClr val="D9D8DC"/>
                  </a:solidFill>
                </a:rPr>
                <a:t> </a:t>
              </a:r>
            </a:p>
          </p:txBody>
        </p:sp>
      </p:grpSp>
      <p:grpSp>
        <p:nvGrpSpPr>
          <p:cNvPr id="4" name="Group 3">
            <a:extLst>
              <a:ext uri="{FF2B5EF4-FFF2-40B4-BE49-F238E27FC236}">
                <a16:creationId xmlns:a16="http://schemas.microsoft.com/office/drawing/2014/main" xmlns="" id="{796E7BB6-8333-DA46-AF1A-AD8A14886B18}"/>
              </a:ext>
            </a:extLst>
          </p:cNvPr>
          <p:cNvGrpSpPr/>
          <p:nvPr/>
        </p:nvGrpSpPr>
        <p:grpSpPr>
          <a:xfrm>
            <a:off x="7055003" y="5862896"/>
            <a:ext cx="10273993" cy="2604100"/>
            <a:chOff x="5443801" y="3697847"/>
            <a:chExt cx="10273993" cy="2604100"/>
          </a:xfrm>
        </p:grpSpPr>
        <p:grpSp>
          <p:nvGrpSpPr>
            <p:cNvPr id="24" name="Group 436">
              <a:extLst>
                <a:ext uri="{FF2B5EF4-FFF2-40B4-BE49-F238E27FC236}">
                  <a16:creationId xmlns:a16="http://schemas.microsoft.com/office/drawing/2014/main" xmlns="" id="{85C9816F-F55F-474A-B2E5-BC0181B4F41E}"/>
                </a:ext>
              </a:extLst>
            </p:cNvPr>
            <p:cNvGrpSpPr/>
            <p:nvPr/>
          </p:nvGrpSpPr>
          <p:grpSpPr>
            <a:xfrm>
              <a:off x="5443801" y="3697847"/>
              <a:ext cx="10273993" cy="2604100"/>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sp>
            <p:nvSpPr>
              <p:cNvPr id="27" name="Shape 435">
                <a:extLst>
                  <a:ext uri="{FF2B5EF4-FFF2-40B4-BE49-F238E27FC236}">
                    <a16:creationId xmlns:a16="http://schemas.microsoft.com/office/drawing/2014/main" xmlns="" id="{42652022-61EA-2D4B-8B58-8550621E5E30}"/>
                  </a:ext>
                </a:extLst>
              </p:cNvPr>
              <p:cNvSpPr/>
              <p:nvPr/>
            </p:nvSpPr>
            <p:spPr>
              <a:xfrm>
                <a:off x="976370" y="1460585"/>
                <a:ext cx="8315579" cy="10241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defRPr sz="1800">
                    <a:solidFill>
                      <a:srgbClr val="000000"/>
                    </a:solidFill>
                  </a:defRPr>
                </a:pPr>
                <a:r>
                  <a:rPr lang="en-US" sz="3600" dirty="0">
                    <a:solidFill>
                      <a:schemeClr val="bg1"/>
                    </a:solidFill>
                    <a:latin typeface="Monaco" pitchFamily="2" charset="77"/>
                  </a:rPr>
                  <a:t>docker pull </a:t>
                </a:r>
                <a:r>
                  <a:rPr lang="en-US" sz="3600" dirty="0" err="1">
                    <a:solidFill>
                      <a:schemeClr val="bg1"/>
                    </a:solidFill>
                    <a:latin typeface="Monaco" pitchFamily="2" charset="77"/>
                  </a:rPr>
                  <a:t>elgalu</a:t>
                </a:r>
                <a:r>
                  <a:rPr lang="en-US" sz="3600" dirty="0">
                    <a:solidFill>
                      <a:schemeClr val="bg1"/>
                    </a:solidFill>
                    <a:latin typeface="Monaco" pitchFamily="2" charset="77"/>
                  </a:rPr>
                  <a:t>/selenium</a:t>
                </a:r>
                <a:endParaRPr sz="3600" dirty="0">
                  <a:solidFill>
                    <a:schemeClr val="bg1"/>
                  </a:solidFill>
                  <a:latin typeface="Monaco" pitchFamily="2" charset="77"/>
                </a:endParaRPr>
              </a:p>
            </p:txBody>
          </p:sp>
        </p:grpSp>
        <p:sp>
          <p:nvSpPr>
            <p:cNvPr id="41" name="Shape 435">
              <a:extLst>
                <a:ext uri="{FF2B5EF4-FFF2-40B4-BE49-F238E27FC236}">
                  <a16:creationId xmlns:a16="http://schemas.microsoft.com/office/drawing/2014/main" xmlns="" id="{6B7F026F-EB67-C44A-80CA-93CF060FDFE7}"/>
                </a:ext>
              </a:extLst>
            </p:cNvPr>
            <p:cNvSpPr/>
            <p:nvPr/>
          </p:nvSpPr>
          <p:spPr>
            <a:xfrm>
              <a:off x="6394929" y="5115551"/>
              <a:ext cx="8315580"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defRPr sz="1800">
                  <a:solidFill>
                    <a:srgbClr val="000000"/>
                  </a:solidFill>
                </a:defRPr>
              </a:pPr>
              <a:r>
                <a:rPr lang="en-US" sz="3600" dirty="0">
                  <a:solidFill>
                    <a:schemeClr val="bg1"/>
                  </a:solidFill>
                  <a:latin typeface="Monaco" pitchFamily="2" charset="77"/>
                </a:rPr>
                <a:t>docker pull </a:t>
              </a:r>
              <a:r>
                <a:rPr lang="en-US" sz="3600" dirty="0" err="1">
                  <a:solidFill>
                    <a:schemeClr val="bg1"/>
                  </a:solidFill>
                  <a:latin typeface="Monaco" pitchFamily="2" charset="77"/>
                </a:rPr>
                <a:t>dosel</a:t>
              </a:r>
              <a:r>
                <a:rPr lang="en-US" sz="3600" dirty="0">
                  <a:solidFill>
                    <a:schemeClr val="bg1"/>
                  </a:solidFill>
                  <a:latin typeface="Monaco" pitchFamily="2" charset="77"/>
                </a:rPr>
                <a:t>/</a:t>
              </a:r>
              <a:r>
                <a:rPr lang="en-US" sz="3600" dirty="0" err="1">
                  <a:solidFill>
                    <a:schemeClr val="bg1"/>
                  </a:solidFill>
                  <a:latin typeface="Monaco" pitchFamily="2" charset="77"/>
                </a:rPr>
                <a:t>zalenium</a:t>
              </a:r>
              <a:endParaRPr sz="3600" dirty="0">
                <a:solidFill>
                  <a:schemeClr val="bg1"/>
                </a:solidFill>
                <a:latin typeface="Monaco" pitchFamily="2" charset="77"/>
              </a:endParaRPr>
            </a:p>
          </p:txBody>
        </p:sp>
      </p:grpSp>
    </p:spTree>
    <p:extLst>
      <p:ext uri="{BB962C8B-B14F-4D97-AF65-F5344CB8AC3E}">
        <p14:creationId xmlns:p14="http://schemas.microsoft.com/office/powerpoint/2010/main" val="75901948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17</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How to Build </a:t>
            </a:r>
            <a:r>
              <a:rPr lang="en-US" sz="3600" dirty="0" err="1">
                <a:solidFill>
                  <a:srgbClr val="D9D8DC"/>
                </a:solidFill>
              </a:rPr>
              <a:t>Zealenium</a:t>
            </a:r>
            <a:r>
              <a:rPr lang="en-US" sz="3600" dirty="0">
                <a:solidFill>
                  <a:srgbClr val="D9D8DC"/>
                </a:solidFill>
              </a:rPr>
              <a:t>?</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35" name="Shape 569">
              <a:extLst>
                <a:ext uri="{FF2B5EF4-FFF2-40B4-BE49-F238E27FC236}">
                  <a16:creationId xmlns:a16="http://schemas.microsoft.com/office/drawing/2014/main" xmlns="" id="{B6057450-0193-8B48-A0A7-19890E259D2A}"/>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a:solidFill>
                    <a:srgbClr val="D9D8DD"/>
                  </a:solidFill>
                  <a:hlinkClick r:id="rId3">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grpSp>
        <p:nvGrpSpPr>
          <p:cNvPr id="24" name="Group 436">
            <a:extLst>
              <a:ext uri="{FF2B5EF4-FFF2-40B4-BE49-F238E27FC236}">
                <a16:creationId xmlns:a16="http://schemas.microsoft.com/office/drawing/2014/main" xmlns="" id="{85C9816F-F55F-474A-B2E5-BC0181B4F41E}"/>
              </a:ext>
            </a:extLst>
          </p:cNvPr>
          <p:cNvGrpSpPr/>
          <p:nvPr/>
        </p:nvGrpSpPr>
        <p:grpSpPr>
          <a:xfrm>
            <a:off x="3807588" y="4449214"/>
            <a:ext cx="16768824" cy="5939350"/>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sp>
          <p:nvSpPr>
            <p:cNvPr id="27" name="Shape 435">
              <a:extLst>
                <a:ext uri="{FF2B5EF4-FFF2-40B4-BE49-F238E27FC236}">
                  <a16:creationId xmlns:a16="http://schemas.microsoft.com/office/drawing/2014/main" xmlns="" id="{42652022-61EA-2D4B-8B58-8550621E5E30}"/>
                </a:ext>
              </a:extLst>
            </p:cNvPr>
            <p:cNvSpPr/>
            <p:nvPr/>
          </p:nvSpPr>
          <p:spPr>
            <a:xfrm>
              <a:off x="595933" y="971848"/>
              <a:ext cx="9255796" cy="45465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lnSpc>
                  <a:spcPct val="150000"/>
                </a:lnSpc>
                <a:defRPr sz="1800">
                  <a:solidFill>
                    <a:srgbClr val="000000"/>
                  </a:solidFill>
                </a:defRPr>
              </a:pPr>
              <a:r>
                <a:rPr lang="en-US" sz="3600" dirty="0">
                  <a:solidFill>
                    <a:schemeClr val="bg1"/>
                  </a:solidFill>
                  <a:latin typeface="Monaco" pitchFamily="2" charset="77"/>
                </a:rPr>
                <a:t>docker run --</a:t>
              </a:r>
              <a:r>
                <a:rPr lang="en-US" sz="3600" dirty="0" err="1">
                  <a:solidFill>
                    <a:schemeClr val="bg1"/>
                  </a:solidFill>
                  <a:latin typeface="Monaco" pitchFamily="2" charset="77"/>
                </a:rPr>
                <a:t>rm</a:t>
              </a:r>
              <a:r>
                <a:rPr lang="en-US" sz="3600" dirty="0">
                  <a:solidFill>
                    <a:schemeClr val="bg1"/>
                  </a:solidFill>
                  <a:latin typeface="Monaco" pitchFamily="2" charset="77"/>
                </a:rPr>
                <a:t> -</a:t>
              </a:r>
              <a:r>
                <a:rPr lang="en-US" sz="3600" dirty="0" err="1">
                  <a:solidFill>
                    <a:schemeClr val="bg1"/>
                  </a:solidFill>
                  <a:latin typeface="Monaco" pitchFamily="2" charset="77"/>
                </a:rPr>
                <a:t>ti</a:t>
              </a:r>
              <a:r>
                <a:rPr lang="en-US" sz="3600" dirty="0">
                  <a:solidFill>
                    <a:schemeClr val="bg1"/>
                  </a:solidFill>
                  <a:latin typeface="Monaco" pitchFamily="2" charset="77"/>
                </a:rPr>
                <a:t> --name </a:t>
              </a:r>
              <a:r>
                <a:rPr lang="en-US" sz="3600" dirty="0" err="1">
                  <a:solidFill>
                    <a:schemeClr val="bg1"/>
                  </a:solidFill>
                  <a:latin typeface="Monaco" pitchFamily="2" charset="77"/>
                </a:rPr>
                <a:t>zalenium</a:t>
              </a:r>
              <a:r>
                <a:rPr lang="en-US" sz="3600" dirty="0">
                  <a:solidFill>
                    <a:schemeClr val="bg1"/>
                  </a:solidFill>
                  <a:latin typeface="Monaco" pitchFamily="2" charset="77"/>
                </a:rPr>
                <a:t> -p 4444:4444 \ </a:t>
              </a:r>
            </a:p>
            <a:p>
              <a:pPr lvl="0">
                <a:lnSpc>
                  <a:spcPct val="150000"/>
                </a:lnSpc>
                <a:defRPr sz="1800">
                  <a:solidFill>
                    <a:srgbClr val="000000"/>
                  </a:solidFill>
                </a:defRPr>
              </a:pPr>
              <a:r>
                <a:rPr lang="en-US" sz="3600" dirty="0">
                  <a:solidFill>
                    <a:schemeClr val="bg1"/>
                  </a:solidFill>
                  <a:latin typeface="Monaco" pitchFamily="2" charset="77"/>
                </a:rPr>
                <a:t>	-e DOCKER=17.06.2-ce \ </a:t>
              </a:r>
            </a:p>
            <a:p>
              <a:pPr lvl="0">
                <a:lnSpc>
                  <a:spcPct val="150000"/>
                </a:lnSpc>
                <a:defRPr sz="1800">
                  <a:solidFill>
                    <a:srgbClr val="000000"/>
                  </a:solidFill>
                </a:defRPr>
              </a:pPr>
              <a:r>
                <a:rPr lang="en-US" sz="3600" dirty="0">
                  <a:solidFill>
                    <a:schemeClr val="bg1"/>
                  </a:solidFill>
                  <a:latin typeface="Monaco" pitchFamily="2" charset="77"/>
                </a:rPr>
                <a:t>	-v /</a:t>
              </a:r>
              <a:r>
                <a:rPr lang="en-US" sz="3600" dirty="0" err="1">
                  <a:solidFill>
                    <a:schemeClr val="bg1"/>
                  </a:solidFill>
                  <a:latin typeface="Monaco" pitchFamily="2" charset="77"/>
                </a:rPr>
                <a:t>var</a:t>
              </a:r>
              <a:r>
                <a:rPr lang="en-US" sz="3600" dirty="0">
                  <a:solidFill>
                    <a:schemeClr val="bg1"/>
                  </a:solidFill>
                  <a:latin typeface="Monaco" pitchFamily="2" charset="77"/>
                </a:rPr>
                <a:t>/run/</a:t>
              </a:r>
              <a:r>
                <a:rPr lang="en-US" sz="3600" dirty="0" err="1">
                  <a:solidFill>
                    <a:schemeClr val="bg1"/>
                  </a:solidFill>
                  <a:latin typeface="Monaco" pitchFamily="2" charset="77"/>
                </a:rPr>
                <a:t>docker.sock</a:t>
              </a:r>
              <a:r>
                <a:rPr lang="en-US" sz="3600" dirty="0">
                  <a:solidFill>
                    <a:schemeClr val="bg1"/>
                  </a:solidFill>
                  <a:latin typeface="Monaco" pitchFamily="2" charset="77"/>
                </a:rPr>
                <a:t>:/</a:t>
              </a:r>
              <a:r>
                <a:rPr lang="en-US" sz="3600" dirty="0" err="1">
                  <a:solidFill>
                    <a:schemeClr val="bg1"/>
                  </a:solidFill>
                  <a:latin typeface="Monaco" pitchFamily="2" charset="77"/>
                </a:rPr>
                <a:t>var</a:t>
              </a:r>
              <a:r>
                <a:rPr lang="en-US" sz="3600" dirty="0">
                  <a:solidFill>
                    <a:schemeClr val="bg1"/>
                  </a:solidFill>
                  <a:latin typeface="Monaco" pitchFamily="2" charset="77"/>
                </a:rPr>
                <a:t>/run/</a:t>
              </a:r>
              <a:r>
                <a:rPr lang="en-US" sz="3600" dirty="0" err="1">
                  <a:solidFill>
                    <a:schemeClr val="bg1"/>
                  </a:solidFill>
                  <a:latin typeface="Monaco" pitchFamily="2" charset="77"/>
                </a:rPr>
                <a:t>docker.sock</a:t>
              </a:r>
              <a:r>
                <a:rPr lang="en-US" sz="3600" dirty="0">
                  <a:solidFill>
                    <a:schemeClr val="bg1"/>
                  </a:solidFill>
                  <a:latin typeface="Monaco" pitchFamily="2" charset="77"/>
                </a:rPr>
                <a:t> \ 	</a:t>
              </a:r>
            </a:p>
            <a:p>
              <a:pPr lvl="0">
                <a:lnSpc>
                  <a:spcPct val="150000"/>
                </a:lnSpc>
                <a:defRPr sz="1800">
                  <a:solidFill>
                    <a:srgbClr val="000000"/>
                  </a:solidFill>
                </a:defRPr>
              </a:pPr>
              <a:r>
                <a:rPr lang="en-US" sz="3600" dirty="0">
                  <a:solidFill>
                    <a:schemeClr val="bg1"/>
                  </a:solidFill>
                  <a:latin typeface="Monaco" pitchFamily="2" charset="77"/>
                </a:rPr>
                <a:t>	-v /</a:t>
              </a:r>
              <a:r>
                <a:rPr lang="en-US" sz="3600" dirty="0" err="1">
                  <a:solidFill>
                    <a:schemeClr val="bg1"/>
                  </a:solidFill>
                  <a:latin typeface="Monaco" pitchFamily="2" charset="77"/>
                </a:rPr>
                <a:t>tmp</a:t>
              </a:r>
              <a:r>
                <a:rPr lang="en-US" sz="3600" dirty="0">
                  <a:solidFill>
                    <a:schemeClr val="bg1"/>
                  </a:solidFill>
                  <a:latin typeface="Monaco" pitchFamily="2" charset="77"/>
                </a:rPr>
                <a:t>/videos:/home/</a:t>
              </a:r>
              <a:r>
                <a:rPr lang="en-US" sz="3600" dirty="0" err="1">
                  <a:solidFill>
                    <a:schemeClr val="bg1"/>
                  </a:solidFill>
                  <a:latin typeface="Monaco" pitchFamily="2" charset="77"/>
                </a:rPr>
                <a:t>seluser</a:t>
              </a:r>
              <a:r>
                <a:rPr lang="en-US" sz="3600" dirty="0">
                  <a:solidFill>
                    <a:schemeClr val="bg1"/>
                  </a:solidFill>
                  <a:latin typeface="Monaco" pitchFamily="2" charset="77"/>
                </a:rPr>
                <a:t>/videos \ </a:t>
              </a:r>
            </a:p>
            <a:p>
              <a:pPr lvl="0">
                <a:lnSpc>
                  <a:spcPct val="150000"/>
                </a:lnSpc>
                <a:defRPr sz="1800">
                  <a:solidFill>
                    <a:srgbClr val="000000"/>
                  </a:solidFill>
                </a:defRPr>
              </a:pPr>
              <a:r>
                <a:rPr lang="en-US" sz="3600" dirty="0">
                  <a:solidFill>
                    <a:schemeClr val="bg1"/>
                  </a:solidFill>
                  <a:latin typeface="Monaco" pitchFamily="2" charset="77"/>
                </a:rPr>
                <a:t>	--privileged </a:t>
              </a:r>
              <a:r>
                <a:rPr lang="en-US" sz="3600" dirty="0" err="1">
                  <a:solidFill>
                    <a:schemeClr val="bg1"/>
                  </a:solidFill>
                  <a:latin typeface="Monaco" pitchFamily="2" charset="77"/>
                </a:rPr>
                <a:t>dosel</a:t>
              </a:r>
              <a:r>
                <a:rPr lang="en-US" sz="3600" dirty="0">
                  <a:solidFill>
                    <a:schemeClr val="bg1"/>
                  </a:solidFill>
                  <a:latin typeface="Monaco" pitchFamily="2" charset="77"/>
                </a:rPr>
                <a:t>/</a:t>
              </a:r>
              <a:r>
                <a:rPr lang="en-US" sz="3600" dirty="0" err="1">
                  <a:solidFill>
                    <a:schemeClr val="bg1"/>
                  </a:solidFill>
                  <a:latin typeface="Monaco" pitchFamily="2" charset="77"/>
                </a:rPr>
                <a:t>zalenium</a:t>
              </a:r>
              <a:r>
                <a:rPr lang="en-US" sz="3600" dirty="0">
                  <a:solidFill>
                    <a:schemeClr val="bg1"/>
                  </a:solidFill>
                  <a:latin typeface="Monaco" pitchFamily="2" charset="77"/>
                </a:rPr>
                <a:t> start</a:t>
              </a:r>
              <a:endParaRPr sz="3600" dirty="0">
                <a:solidFill>
                  <a:schemeClr val="bg1"/>
                </a:solidFill>
                <a:latin typeface="Monaco" pitchFamily="2" charset="77"/>
              </a:endParaRPr>
            </a:p>
          </p:txBody>
        </p:sp>
      </p:grpSp>
    </p:spTree>
    <p:extLst>
      <p:ext uri="{BB962C8B-B14F-4D97-AF65-F5344CB8AC3E}">
        <p14:creationId xmlns:p14="http://schemas.microsoft.com/office/powerpoint/2010/main" val="397498501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081247" y="5745388"/>
            <a:ext cx="1592744" cy="2225225"/>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lgn="ctr">
              <a:defRPr sz="15400">
                <a:solidFill>
                  <a:srgbClr val="D9D8DC"/>
                </a:solidFill>
                <a:latin typeface="+mj-lt"/>
                <a:ea typeface="+mj-ea"/>
                <a:cs typeface="+mj-cs"/>
                <a:sym typeface="et-line"/>
              </a:defRPr>
            </a:lvl1pPr>
          </a:lstStyle>
          <a:p>
            <a:pPr lvl="0">
              <a:defRPr sz="1800">
                <a:solidFill>
                  <a:srgbClr val="000000"/>
                </a:solidFill>
              </a:defRPr>
            </a:pPr>
            <a:r>
              <a:rPr sz="13860" dirty="0">
                <a:solidFill>
                  <a:srgbClr val="D9D8DD"/>
                </a:solidFill>
              </a:rPr>
              <a:t></a:t>
            </a:r>
          </a:p>
        </p:txBody>
      </p:sp>
      <p:sp>
        <p:nvSpPr>
          <p:cNvPr id="794" name="Shape 794"/>
          <p:cNvSpPr/>
          <p:nvPr/>
        </p:nvSpPr>
        <p:spPr>
          <a:xfrm>
            <a:off x="10644408" y="7203191"/>
            <a:ext cx="5226752" cy="40011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2400">
                <a:solidFill>
                  <a:srgbClr val="D9D8DC"/>
                </a:solidFill>
              </a:defRPr>
            </a:lvl1pPr>
          </a:lstStyle>
          <a:p>
            <a:pPr fontAlgn="base"/>
            <a:r>
              <a:rPr lang="en-US" sz="2000" dirty="0" err="1"/>
              <a:t>Zalenium</a:t>
            </a:r>
            <a:r>
              <a:rPr lang="en-US" sz="2000" dirty="0"/>
              <a:t> works conceptually in a simple way</a:t>
            </a:r>
          </a:p>
        </p:txBody>
      </p:sp>
      <p:sp>
        <p:nvSpPr>
          <p:cNvPr id="795" name="Shape 795"/>
          <p:cNvSpPr/>
          <p:nvPr/>
        </p:nvSpPr>
        <p:spPr>
          <a:xfrm>
            <a:off x="10637817" y="6102550"/>
            <a:ext cx="7422866" cy="92333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6000">
                <a:solidFill>
                  <a:srgbClr val="D9D8DC"/>
                </a:solidFill>
              </a:defRPr>
            </a:lvl1pPr>
          </a:lstStyle>
          <a:p>
            <a:pPr lvl="0">
              <a:defRPr sz="1800">
                <a:solidFill>
                  <a:srgbClr val="000000"/>
                </a:solidFill>
              </a:defRPr>
            </a:pPr>
            <a:r>
              <a:rPr lang="en-US" sz="5400" dirty="0">
                <a:solidFill>
                  <a:srgbClr val="D9D8DD"/>
                </a:solidFill>
              </a:rPr>
              <a:t>How to Build </a:t>
            </a:r>
            <a:r>
              <a:rPr lang="en-US" sz="5400" dirty="0" err="1" smtClean="0">
                <a:solidFill>
                  <a:srgbClr val="D9D8DD"/>
                </a:solidFill>
              </a:rPr>
              <a:t>Zalenium</a:t>
            </a:r>
            <a:r>
              <a:rPr lang="en-US" sz="5400" dirty="0">
                <a:solidFill>
                  <a:srgbClr val="D9D8DD"/>
                </a:solidFill>
              </a:rPr>
              <a:t>?</a:t>
            </a:r>
            <a:endParaRPr sz="5400" dirty="0">
              <a:solidFill>
                <a:srgbClr val="D9D8DD"/>
              </a:solidFill>
            </a:endParaRPr>
          </a:p>
        </p:txBody>
      </p:sp>
      <p:grpSp>
        <p:nvGrpSpPr>
          <p:cNvPr id="806" name="Group 806"/>
          <p:cNvGrpSpPr/>
          <p:nvPr/>
        </p:nvGrpSpPr>
        <p:grpSpPr>
          <a:xfrm>
            <a:off x="3885025" y="3863880"/>
            <a:ext cx="5985188" cy="5988241"/>
            <a:chOff x="0" y="0"/>
            <a:chExt cx="6650208" cy="6653600"/>
          </a:xfrm>
        </p:grpSpPr>
        <p:sp>
          <p:nvSpPr>
            <p:cNvPr id="796" name="Shape 796"/>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797" name="Shape 797"/>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8" name="Shape 798"/>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9" name="Shape 799"/>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0" name="Shape 800"/>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1" name="Shape 801"/>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2" name="Shape 802"/>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3" name="Shape 803"/>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4" name="Shape 804"/>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805" name="Shape 805"/>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grpSp>
    </p:spTree>
    <p:extLst>
      <p:ext uri="{BB962C8B-B14F-4D97-AF65-F5344CB8AC3E}">
        <p14:creationId xmlns:p14="http://schemas.microsoft.com/office/powerpoint/2010/main" val="115484033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1EAEE35A-E207-C042-98AC-50A018B65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 y="1075038"/>
            <a:ext cx="24380233" cy="11565924"/>
          </a:xfrm>
          <a:prstGeom prst="rect">
            <a:avLst/>
          </a:prstGeom>
        </p:spPr>
      </p:pic>
    </p:spTree>
    <p:extLst>
      <p:ext uri="{BB962C8B-B14F-4D97-AF65-F5344CB8AC3E}">
        <p14:creationId xmlns:p14="http://schemas.microsoft.com/office/powerpoint/2010/main" val="356190597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nvSpPr>
        <p:spPr>
          <a:xfrm flipV="1">
            <a:off x="12192000" y="-170586"/>
            <a:ext cx="1" cy="13222388"/>
          </a:xfrm>
          <a:prstGeom prst="line">
            <a:avLst/>
          </a:prstGeom>
          <a:ln w="25400">
            <a:solidFill>
              <a:srgbClr val="484F61">
                <a:alpha val="54780"/>
              </a:srgbClr>
            </a:solidFill>
            <a:miter lim="400000"/>
          </a:ln>
        </p:spPr>
        <p:txBody>
          <a:bodyPr lIns="0" tIns="0" rIns="0" bIns="0" anchor="ctr"/>
          <a:lstStyle/>
          <a:p>
            <a:pPr lvl="0"/>
            <a:endParaRPr/>
          </a:p>
        </p:txBody>
      </p:sp>
      <p:sp>
        <p:nvSpPr>
          <p:cNvPr id="133" name="Shape 133"/>
          <p:cNvSpPr>
            <a:spLocks noGrp="1"/>
          </p:cNvSpPr>
          <p:nvPr>
            <p:ph type="sldNum" sz="quarter" idx="4294967295"/>
          </p:nvPr>
        </p:nvSpPr>
        <p:spPr>
          <a:xfrm>
            <a:off x="12062234" y="13153344"/>
            <a:ext cx="259532" cy="4445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ctr">
              <a:defRPr>
                <a:solidFill>
                  <a:srgbClr val="D9D8DC"/>
                </a:solidFill>
                <a:latin typeface="+mn-lt"/>
                <a:ea typeface="+mn-ea"/>
                <a:cs typeface="+mn-cs"/>
                <a:sym typeface="Open Sans"/>
              </a:defRPr>
            </a:lvl1pPr>
          </a:lstStyle>
          <a:p>
            <a:pPr lvl="0">
              <a:defRPr sz="1800">
                <a:solidFill>
                  <a:srgbClr val="000000"/>
                </a:solidFill>
              </a:defRPr>
            </a:pPr>
            <a:fld id="{86CB4B4D-7CA3-9044-876B-883B54F8677D}" type="slidenum">
              <a:rPr sz="2000">
                <a:solidFill>
                  <a:srgbClr val="D9D8DC"/>
                </a:solidFill>
              </a:rPr>
              <a:t>2</a:t>
            </a:fld>
            <a:endParaRPr sz="2000">
              <a:solidFill>
                <a:srgbClr val="D9D8DC"/>
              </a:solidFill>
            </a:endParaRPr>
          </a:p>
        </p:txBody>
      </p:sp>
      <p:pic>
        <p:nvPicPr>
          <p:cNvPr id="4" name="Picture 3">
            <a:extLst>
              <a:ext uri="{FF2B5EF4-FFF2-40B4-BE49-F238E27FC236}">
                <a16:creationId xmlns:a16="http://schemas.microsoft.com/office/drawing/2014/main" xmlns="" id="{7D524C65-146A-7B47-B4B5-6CB3A5F2BD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65259" y="5272390"/>
            <a:ext cx="4701395" cy="2732991"/>
          </a:xfrm>
          <a:prstGeom prst="rect">
            <a:avLst/>
          </a:prstGeom>
        </p:spPr>
      </p:pic>
      <p:grpSp>
        <p:nvGrpSpPr>
          <p:cNvPr id="9" name="Group 85">
            <a:extLst>
              <a:ext uri="{FF2B5EF4-FFF2-40B4-BE49-F238E27FC236}">
                <a16:creationId xmlns:a16="http://schemas.microsoft.com/office/drawing/2014/main" xmlns="" id="{FEA39ACC-38E8-2B4D-9942-F91577E4C9F5}"/>
              </a:ext>
            </a:extLst>
          </p:cNvPr>
          <p:cNvGrpSpPr/>
          <p:nvPr/>
        </p:nvGrpSpPr>
        <p:grpSpPr>
          <a:xfrm>
            <a:off x="2853729" y="4305408"/>
            <a:ext cx="5665013" cy="5063314"/>
            <a:chOff x="995324" y="1253770"/>
            <a:chExt cx="2927236" cy="2616325"/>
          </a:xfrm>
        </p:grpSpPr>
        <p:sp>
          <p:nvSpPr>
            <p:cNvPr id="10" name="Shape 80">
              <a:extLst>
                <a:ext uri="{FF2B5EF4-FFF2-40B4-BE49-F238E27FC236}">
                  <a16:creationId xmlns:a16="http://schemas.microsoft.com/office/drawing/2014/main" xmlns="" id="{E52F3D60-90D1-2C4F-95F3-6589E4C71E52}"/>
                </a:ext>
              </a:extLst>
            </p:cNvPr>
            <p:cNvSpPr/>
            <p:nvPr/>
          </p:nvSpPr>
          <p:spPr>
            <a:xfrm>
              <a:off x="1597972" y="1314983"/>
              <a:ext cx="1721915" cy="17219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stretch>
                <a:fillRect/>
              </a:stretch>
            </a:blip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2700">
                  <a:solidFill>
                    <a:srgbClr val="F6F6F6"/>
                  </a:solidFill>
                </a:defRPr>
              </a:lvl1pPr>
            </a:lstStyle>
            <a:p>
              <a:pPr lvl="0">
                <a:defRPr sz="1800">
                  <a:solidFill>
                    <a:srgbClr val="000000"/>
                  </a:solidFill>
                </a:defRPr>
              </a:pPr>
              <a:endParaRPr sz="2700" dirty="0">
                <a:solidFill>
                  <a:srgbClr val="F6F6F6"/>
                </a:solidFill>
              </a:endParaRPr>
            </a:p>
          </p:txBody>
        </p:sp>
        <p:sp>
          <p:nvSpPr>
            <p:cNvPr id="11" name="Shape 83">
              <a:extLst>
                <a:ext uri="{FF2B5EF4-FFF2-40B4-BE49-F238E27FC236}">
                  <a16:creationId xmlns:a16="http://schemas.microsoft.com/office/drawing/2014/main" xmlns="" id="{3C5BC543-5914-C246-A4B7-EC97DF229C14}"/>
                </a:ext>
              </a:extLst>
            </p:cNvPr>
            <p:cNvSpPr/>
            <p:nvPr/>
          </p:nvSpPr>
          <p:spPr>
            <a:xfrm>
              <a:off x="1535217" y="1253770"/>
              <a:ext cx="1847426" cy="184742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12" name="Shape 84">
              <a:extLst>
                <a:ext uri="{FF2B5EF4-FFF2-40B4-BE49-F238E27FC236}">
                  <a16:creationId xmlns:a16="http://schemas.microsoft.com/office/drawing/2014/main" xmlns="" id="{C3D9AC93-799B-EA49-B5E5-2564874CD193}"/>
                </a:ext>
              </a:extLst>
            </p:cNvPr>
            <p:cNvSpPr/>
            <p:nvPr/>
          </p:nvSpPr>
          <p:spPr>
            <a:xfrm>
              <a:off x="995324" y="3339979"/>
              <a:ext cx="2927236" cy="5301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lgn="ctr">
                <a:defRPr sz="1800">
                  <a:solidFill>
                    <a:srgbClr val="000000"/>
                  </a:solidFill>
                </a:defRPr>
              </a:pPr>
              <a:r>
                <a:rPr lang="en-US" sz="3200" dirty="0" err="1">
                  <a:solidFill>
                    <a:srgbClr val="D9D8DC"/>
                  </a:solidFill>
                  <a:latin typeface="+mn-lt"/>
                  <a:ea typeface="+mn-ea"/>
                  <a:cs typeface="+mn-cs"/>
                  <a:sym typeface="Open Sans"/>
                </a:rPr>
                <a:t>Sargis</a:t>
              </a:r>
              <a:r>
                <a:rPr lang="en-US" sz="3200" dirty="0">
                  <a:solidFill>
                    <a:srgbClr val="D9D8DC"/>
                  </a:solidFill>
                  <a:latin typeface="+mn-lt"/>
                  <a:ea typeface="+mn-ea"/>
                  <a:cs typeface="+mn-cs"/>
                  <a:sym typeface="Open Sans"/>
                </a:rPr>
                <a:t> Sargsyan </a:t>
              </a:r>
            </a:p>
            <a:p>
              <a:pPr lvl="0" algn="ctr">
                <a:defRPr sz="1800">
                  <a:solidFill>
                    <a:srgbClr val="000000"/>
                  </a:solidFill>
                </a:defRPr>
              </a:pPr>
              <a:r>
                <a:rPr lang="en-US" sz="2800" dirty="0">
                  <a:solidFill>
                    <a:srgbClr val="D9D8DC"/>
                  </a:solidFill>
                </a:rPr>
                <a:t>Principal Software Engineer in Test</a:t>
              </a:r>
              <a:endParaRPr sz="2800" dirty="0">
                <a:solidFill>
                  <a:srgbClr val="D9D8DC"/>
                </a:solidFill>
              </a:endParaRPr>
            </a:p>
          </p:txBody>
        </p:sp>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20</a:t>
            </a:fld>
            <a:endParaRPr sz="2000">
              <a:solidFill>
                <a:srgbClr val="D9D8DC"/>
              </a:solidFill>
            </a:endParaRPr>
          </a:p>
        </p:txBody>
      </p:sp>
      <p:sp>
        <p:nvSpPr>
          <p:cNvPr id="3630" name="Shape 3630"/>
          <p:cNvSpPr>
            <a:spLocks noGrp="1"/>
          </p:cNvSpPr>
          <p:nvPr>
            <p:ph type="title"/>
          </p:nvPr>
        </p:nvSpPr>
        <p:spPr>
          <a:xfrm>
            <a:off x="2471436" y="730271"/>
            <a:ext cx="972056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3600" dirty="0">
                <a:solidFill>
                  <a:srgbClr val="D9D8DC"/>
                </a:solidFill>
              </a:rPr>
              <a:t>How to Build </a:t>
            </a:r>
            <a:r>
              <a:rPr lang="en-US" sz="3600" dirty="0" err="1">
                <a:solidFill>
                  <a:srgbClr val="D9D8DC"/>
                </a:solidFill>
              </a:rPr>
              <a:t>Zealenium</a:t>
            </a:r>
            <a:r>
              <a:rPr lang="en-US" sz="3600" dirty="0">
                <a:solidFill>
                  <a:srgbClr val="D9D8DC"/>
                </a:solidFill>
              </a:rPr>
              <a:t> with docker-compose?</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35" name="Shape 569">
              <a:extLst>
                <a:ext uri="{FF2B5EF4-FFF2-40B4-BE49-F238E27FC236}">
                  <a16:creationId xmlns:a16="http://schemas.microsoft.com/office/drawing/2014/main" xmlns="" id="{B6057450-0193-8B48-A0A7-19890E259D2A}"/>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a:solidFill>
                    <a:srgbClr val="D9D8DD"/>
                  </a:solidFill>
                  <a:hlinkClick r:id="rId3">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grpSp>
        <p:nvGrpSpPr>
          <p:cNvPr id="24" name="Group 436">
            <a:extLst>
              <a:ext uri="{FF2B5EF4-FFF2-40B4-BE49-F238E27FC236}">
                <a16:creationId xmlns:a16="http://schemas.microsoft.com/office/drawing/2014/main" xmlns="" id="{85C9816F-F55F-474A-B2E5-BC0181B4F41E}"/>
              </a:ext>
            </a:extLst>
          </p:cNvPr>
          <p:cNvGrpSpPr/>
          <p:nvPr/>
        </p:nvGrpSpPr>
        <p:grpSpPr>
          <a:xfrm>
            <a:off x="3807588" y="3043296"/>
            <a:ext cx="16768824" cy="8927031"/>
            <a:chOff x="0" y="-1717988"/>
            <a:chExt cx="10068851" cy="9754993"/>
          </a:xfrm>
        </p:grpSpPr>
        <p:sp>
          <p:nvSpPr>
            <p:cNvPr id="25" name="Shape 433">
              <a:extLst>
                <a:ext uri="{FF2B5EF4-FFF2-40B4-BE49-F238E27FC236}">
                  <a16:creationId xmlns:a16="http://schemas.microsoft.com/office/drawing/2014/main" xmlns="" id="{0238368D-2C13-BA4D-9A54-C03DAEF39A62}"/>
                </a:ext>
              </a:extLst>
            </p:cNvPr>
            <p:cNvSpPr/>
            <p:nvPr/>
          </p:nvSpPr>
          <p:spPr>
            <a:xfrm>
              <a:off x="0" y="-1717988"/>
              <a:ext cx="10068851" cy="9754993"/>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sp>
          <p:nvSpPr>
            <p:cNvPr id="27" name="Shape 435">
              <a:extLst>
                <a:ext uri="{FF2B5EF4-FFF2-40B4-BE49-F238E27FC236}">
                  <a16:creationId xmlns:a16="http://schemas.microsoft.com/office/drawing/2014/main" xmlns="" id="{42652022-61EA-2D4B-8B58-8550621E5E30}"/>
                </a:ext>
              </a:extLst>
            </p:cNvPr>
            <p:cNvSpPr/>
            <p:nvPr/>
          </p:nvSpPr>
          <p:spPr>
            <a:xfrm>
              <a:off x="595933" y="-1284032"/>
              <a:ext cx="9255796" cy="90582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defRPr sz="1800">
                  <a:solidFill>
                    <a:srgbClr val="000000"/>
                  </a:solidFill>
                </a:defRPr>
              </a:pPr>
              <a:r>
                <a:rPr lang="en-US" sz="2800" i="1" dirty="0">
                  <a:solidFill>
                    <a:srgbClr val="D9D8DD"/>
                  </a:solidFill>
                  <a:latin typeface="Monaco" pitchFamily="2" charset="77"/>
                </a:rPr>
                <a:t># Usage:</a:t>
              </a:r>
              <a:br>
                <a:rPr lang="en-US" sz="2800" i="1" dirty="0">
                  <a:solidFill>
                    <a:srgbClr val="D9D8DD"/>
                  </a:solidFill>
                  <a:latin typeface="Monaco" pitchFamily="2" charset="77"/>
                </a:rPr>
              </a:br>
              <a:r>
                <a:rPr lang="en-US" sz="2800" i="1" dirty="0">
                  <a:solidFill>
                    <a:srgbClr val="D9D8DD"/>
                  </a:solidFill>
                  <a:latin typeface="Monaco" pitchFamily="2" charset="77"/>
                </a:rPr>
                <a:t>#   docker-compose up --force-recreate</a:t>
              </a:r>
              <a:br>
                <a:rPr lang="en-US" sz="2800" i="1" dirty="0">
                  <a:solidFill>
                    <a:srgbClr val="D9D8DD"/>
                  </a:solidFill>
                  <a:latin typeface="Monaco" pitchFamily="2" charset="77"/>
                </a:rPr>
              </a:br>
              <a:r>
                <a:rPr lang="en-US" sz="2800" b="1" dirty="0">
                  <a:solidFill>
                    <a:srgbClr val="D9D8DD"/>
                  </a:solidFill>
                  <a:latin typeface="Monaco" pitchFamily="2" charset="77"/>
                </a:rPr>
                <a:t>version</a:t>
              </a:r>
              <a:r>
                <a:rPr lang="en-US" sz="2800" dirty="0">
                  <a:solidFill>
                    <a:srgbClr val="D9D8DD"/>
                  </a:solidFill>
                  <a:latin typeface="Monaco" pitchFamily="2" charset="77"/>
                </a:rPr>
                <a:t>: '2.1'</a:t>
              </a:r>
              <a:br>
                <a:rPr lang="en-US" sz="2800" dirty="0">
                  <a:solidFill>
                    <a:srgbClr val="D9D8DD"/>
                  </a:solidFill>
                  <a:latin typeface="Monaco" pitchFamily="2" charset="77"/>
                </a:rPr>
              </a:br>
              <a:r>
                <a:rPr lang="en-US" sz="2800" b="1" dirty="0">
                  <a:solidFill>
                    <a:srgbClr val="D9D8DD"/>
                  </a:solidFill>
                  <a:latin typeface="Monaco" pitchFamily="2" charset="77"/>
                </a:rPr>
                <a:t>services</a:t>
              </a:r>
              <a:r>
                <a:rPr lang="en-US" sz="2800" dirty="0">
                  <a:solidFill>
                    <a:srgbClr val="D9D8DD"/>
                  </a:solidFill>
                  <a:latin typeface="Monaco" pitchFamily="2" charset="77"/>
                </a:rPr>
                <a:t>:</a:t>
              </a:r>
              <a:br>
                <a:rPr lang="en-US" sz="2800" dirty="0">
                  <a:solidFill>
                    <a:srgbClr val="D9D8DD"/>
                  </a:solidFill>
                  <a:latin typeface="Monaco" pitchFamily="2" charset="77"/>
                </a:rPr>
              </a:br>
              <a:r>
                <a:rPr lang="en-US" sz="2800" b="1" dirty="0" err="1">
                  <a:solidFill>
                    <a:srgbClr val="D9D8DD"/>
                  </a:solidFill>
                  <a:latin typeface="Monaco" pitchFamily="2" charset="77"/>
                </a:rPr>
                <a:t>zalenium</a:t>
              </a:r>
              <a:r>
                <a:rPr lang="en-US" sz="2800" dirty="0">
                  <a:solidFill>
                    <a:srgbClr val="D9D8DD"/>
                  </a:solidFill>
                  <a:latin typeface="Monaco" pitchFamily="2" charset="77"/>
                </a:rPr>
                <a:t>:</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a:solidFill>
                    <a:srgbClr val="D9D8DD"/>
                  </a:solidFill>
                  <a:latin typeface="Monaco" pitchFamily="2" charset="77"/>
                </a:rPr>
                <a:t>image</a:t>
              </a:r>
              <a:r>
                <a:rPr lang="en-US" sz="2800" dirty="0">
                  <a:solidFill>
                    <a:srgbClr val="D9D8DD"/>
                  </a:solidFill>
                  <a:latin typeface="Monaco" pitchFamily="2" charset="77"/>
                </a:rPr>
                <a:t>: "</a:t>
              </a:r>
              <a:r>
                <a:rPr lang="en-US" sz="2800" dirty="0" err="1">
                  <a:solidFill>
                    <a:srgbClr val="D9D8DD"/>
                  </a:solidFill>
                  <a:latin typeface="Monaco" pitchFamily="2" charset="77"/>
                </a:rPr>
                <a:t>dosel</a:t>
              </a:r>
              <a:r>
                <a:rPr lang="en-US" sz="2800" dirty="0">
                  <a:solidFill>
                    <a:srgbClr val="D9D8DD"/>
                  </a:solidFill>
                  <a:latin typeface="Monaco" pitchFamily="2" charset="77"/>
                </a:rPr>
                <a:t>/</a:t>
              </a:r>
              <a:r>
                <a:rPr lang="en-US" sz="2800" dirty="0" err="1">
                  <a:solidFill>
                    <a:srgbClr val="D9D8DD"/>
                  </a:solidFill>
                  <a:latin typeface="Monaco" pitchFamily="2" charset="77"/>
                </a:rPr>
                <a:t>zalenium</a:t>
              </a:r>
              <a:r>
                <a:rPr lang="en-US" sz="2800" dirty="0">
                  <a:solidFill>
                    <a:srgbClr val="D9D8DD"/>
                  </a:solidFill>
                  <a:latin typeface="Monaco" pitchFamily="2" charset="77"/>
                </a:rPr>
                <a:t>"</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err="1">
                  <a:solidFill>
                    <a:srgbClr val="D9D8DD"/>
                  </a:solidFill>
                  <a:latin typeface="Monaco" pitchFamily="2" charset="77"/>
                </a:rPr>
                <a:t>container_name</a:t>
              </a:r>
              <a:r>
                <a:rPr lang="en-US" sz="2800" dirty="0">
                  <a:solidFill>
                    <a:srgbClr val="D9D8DD"/>
                  </a:solidFill>
                  <a:latin typeface="Monaco" pitchFamily="2" charset="77"/>
                </a:rPr>
                <a:t>: </a:t>
              </a:r>
              <a:r>
                <a:rPr lang="en-US" sz="2800" dirty="0" err="1">
                  <a:solidFill>
                    <a:srgbClr val="D9D8DD"/>
                  </a:solidFill>
                  <a:latin typeface="Monaco" pitchFamily="2" charset="77"/>
                </a:rPr>
                <a:t>zalenium</a:t>
              </a:r>
              <a:r>
                <a:rPr lang="en-US" sz="2800" dirty="0">
                  <a:solidFill>
                    <a:srgbClr val="D9D8DD"/>
                  </a:solidFill>
                  <a:latin typeface="Monaco" pitchFamily="2" charset="77"/>
                </a:rPr>
                <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a:solidFill>
                    <a:srgbClr val="D9D8DD"/>
                  </a:solidFill>
                  <a:latin typeface="Monaco" pitchFamily="2" charset="77"/>
                </a:rPr>
                <a:t>hostname</a:t>
              </a:r>
              <a:r>
                <a:rPr lang="en-US" sz="2800" dirty="0">
                  <a:solidFill>
                    <a:srgbClr val="D9D8DD"/>
                  </a:solidFill>
                  <a:latin typeface="Monaco" pitchFamily="2" charset="77"/>
                </a:rPr>
                <a:t>: </a:t>
              </a:r>
              <a:r>
                <a:rPr lang="en-US" sz="2800" dirty="0" err="1">
                  <a:solidFill>
                    <a:srgbClr val="D9D8DD"/>
                  </a:solidFill>
                  <a:latin typeface="Monaco" pitchFamily="2" charset="77"/>
                </a:rPr>
                <a:t>zalenium</a:t>
              </a:r>
              <a:r>
                <a:rPr lang="en-US" sz="2800" dirty="0">
                  <a:solidFill>
                    <a:srgbClr val="D9D8DD"/>
                  </a:solidFill>
                  <a:latin typeface="Monaco" pitchFamily="2" charset="77"/>
                </a:rPr>
                <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err="1">
                  <a:solidFill>
                    <a:srgbClr val="D9D8DD"/>
                  </a:solidFill>
                  <a:latin typeface="Monaco" pitchFamily="2" charset="77"/>
                </a:rPr>
                <a:t>tty</a:t>
              </a:r>
              <a:r>
                <a:rPr lang="en-US" sz="2800" dirty="0">
                  <a:solidFill>
                    <a:srgbClr val="D9D8DD"/>
                  </a:solidFill>
                  <a:latin typeface="Monaco" pitchFamily="2" charset="77"/>
                </a:rPr>
                <a:t>: true</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a:solidFill>
                    <a:srgbClr val="D9D8DD"/>
                  </a:solidFill>
                  <a:latin typeface="Monaco" pitchFamily="2" charset="77"/>
                </a:rPr>
                <a:t>volumes</a:t>
              </a:r>
              <a:r>
                <a:rPr lang="en-US" sz="2800" dirty="0">
                  <a:solidFill>
                    <a:srgbClr val="D9D8DD"/>
                  </a:solidFill>
                  <a:latin typeface="Monaco" pitchFamily="2" charset="77"/>
                </a:rPr>
                <a:t>:</a:t>
              </a:r>
              <a:br>
                <a:rPr lang="en-US" sz="2800" dirty="0">
                  <a:solidFill>
                    <a:srgbClr val="D9D8DD"/>
                  </a:solidFill>
                  <a:latin typeface="Monaco" pitchFamily="2" charset="77"/>
                </a:rPr>
              </a:br>
              <a:r>
                <a:rPr lang="en-US" sz="2800" dirty="0">
                  <a:solidFill>
                    <a:srgbClr val="D9D8DD"/>
                  </a:solidFill>
                  <a:latin typeface="Monaco" pitchFamily="2" charset="77"/>
                </a:rPr>
                <a:t>      - /</a:t>
              </a:r>
              <a:r>
                <a:rPr lang="en-US" sz="2800" dirty="0" err="1">
                  <a:solidFill>
                    <a:srgbClr val="D9D8DD"/>
                  </a:solidFill>
                  <a:latin typeface="Monaco" pitchFamily="2" charset="77"/>
                </a:rPr>
                <a:t>tmp</a:t>
              </a:r>
              <a:r>
                <a:rPr lang="en-US" sz="2800" dirty="0">
                  <a:solidFill>
                    <a:srgbClr val="D9D8DD"/>
                  </a:solidFill>
                  <a:latin typeface="Monaco" pitchFamily="2" charset="77"/>
                </a:rPr>
                <a:t>/videos:/home/</a:t>
              </a:r>
              <a:r>
                <a:rPr lang="en-US" sz="2800" dirty="0" err="1">
                  <a:solidFill>
                    <a:srgbClr val="D9D8DD"/>
                  </a:solidFill>
                  <a:latin typeface="Monaco" pitchFamily="2" charset="77"/>
                </a:rPr>
                <a:t>seluser</a:t>
              </a:r>
              <a:r>
                <a:rPr lang="en-US" sz="2800" dirty="0">
                  <a:solidFill>
                    <a:srgbClr val="D9D8DD"/>
                  </a:solidFill>
                  <a:latin typeface="Monaco" pitchFamily="2" charset="77"/>
                </a:rPr>
                <a:t>/videos</a:t>
              </a:r>
              <a:br>
                <a:rPr lang="en-US" sz="2800" dirty="0">
                  <a:solidFill>
                    <a:srgbClr val="D9D8DD"/>
                  </a:solidFill>
                  <a:latin typeface="Monaco" pitchFamily="2" charset="77"/>
                </a:rPr>
              </a:br>
              <a:r>
                <a:rPr lang="en-US" sz="2800" dirty="0">
                  <a:solidFill>
                    <a:srgbClr val="D9D8DD"/>
                  </a:solidFill>
                  <a:latin typeface="Monaco" pitchFamily="2" charset="77"/>
                </a:rPr>
                <a:t>      - /</a:t>
              </a:r>
              <a:r>
                <a:rPr lang="en-US" sz="2800" dirty="0" err="1">
                  <a:solidFill>
                    <a:srgbClr val="D9D8DD"/>
                  </a:solidFill>
                  <a:latin typeface="Monaco" pitchFamily="2" charset="77"/>
                </a:rPr>
                <a:t>var</a:t>
              </a:r>
              <a:r>
                <a:rPr lang="en-US" sz="2800" dirty="0">
                  <a:solidFill>
                    <a:srgbClr val="D9D8DD"/>
                  </a:solidFill>
                  <a:latin typeface="Monaco" pitchFamily="2" charset="77"/>
                </a:rPr>
                <a:t>/run/</a:t>
              </a:r>
              <a:r>
                <a:rPr lang="en-US" sz="2800" dirty="0" err="1">
                  <a:solidFill>
                    <a:srgbClr val="D9D8DD"/>
                  </a:solidFill>
                  <a:latin typeface="Monaco" pitchFamily="2" charset="77"/>
                </a:rPr>
                <a:t>docker.sock</a:t>
              </a:r>
              <a:r>
                <a:rPr lang="en-US" sz="2800" dirty="0">
                  <a:solidFill>
                    <a:srgbClr val="D9D8DD"/>
                  </a:solidFill>
                  <a:latin typeface="Monaco" pitchFamily="2" charset="77"/>
                </a:rPr>
                <a:t>:/</a:t>
              </a:r>
              <a:r>
                <a:rPr lang="en-US" sz="2800" dirty="0" err="1">
                  <a:solidFill>
                    <a:srgbClr val="D9D8DD"/>
                  </a:solidFill>
                  <a:latin typeface="Monaco" pitchFamily="2" charset="77"/>
                </a:rPr>
                <a:t>var</a:t>
              </a:r>
              <a:r>
                <a:rPr lang="en-US" sz="2800" dirty="0">
                  <a:solidFill>
                    <a:srgbClr val="D9D8DD"/>
                  </a:solidFill>
                  <a:latin typeface="Monaco" pitchFamily="2" charset="77"/>
                </a:rPr>
                <a:t>/run/</a:t>
              </a:r>
              <a:r>
                <a:rPr lang="en-US" sz="2800" dirty="0" err="1">
                  <a:solidFill>
                    <a:srgbClr val="D9D8DD"/>
                  </a:solidFill>
                  <a:latin typeface="Monaco" pitchFamily="2" charset="77"/>
                </a:rPr>
                <a:t>docker.sock</a:t>
              </a:r>
              <a:r>
                <a:rPr lang="en-US" sz="2800" dirty="0">
                  <a:solidFill>
                    <a:srgbClr val="D9D8DD"/>
                  </a:solidFill>
                  <a:latin typeface="Monaco" pitchFamily="2" charset="77"/>
                </a:rPr>
                <a:t/>
              </a:r>
              <a:br>
                <a:rPr lang="en-US" sz="2800" dirty="0">
                  <a:solidFill>
                    <a:srgbClr val="D9D8DD"/>
                  </a:solidFill>
                  <a:latin typeface="Monaco" pitchFamily="2" charset="77"/>
                </a:rPr>
              </a:br>
              <a:r>
                <a:rPr lang="en-US" sz="2800" dirty="0">
                  <a:solidFill>
                    <a:srgbClr val="D9D8DD"/>
                  </a:solidFill>
                  <a:latin typeface="Monaco" pitchFamily="2" charset="77"/>
                </a:rPr>
                <a:t>      - /</a:t>
              </a:r>
              <a:r>
                <a:rPr lang="en-US" sz="2800" dirty="0" err="1">
                  <a:solidFill>
                    <a:srgbClr val="D9D8DD"/>
                  </a:solidFill>
                  <a:latin typeface="Monaco" pitchFamily="2" charset="77"/>
                </a:rPr>
                <a:t>usr</a:t>
              </a:r>
              <a:r>
                <a:rPr lang="en-US" sz="2800" dirty="0">
                  <a:solidFill>
                    <a:srgbClr val="D9D8DD"/>
                  </a:solidFill>
                  <a:latin typeface="Monaco" pitchFamily="2" charset="77"/>
                </a:rPr>
                <a:t>/bin/docker:/</a:t>
              </a:r>
              <a:r>
                <a:rPr lang="en-US" sz="2800" dirty="0" err="1">
                  <a:solidFill>
                    <a:srgbClr val="D9D8DD"/>
                  </a:solidFill>
                  <a:latin typeface="Monaco" pitchFamily="2" charset="77"/>
                </a:rPr>
                <a:t>usr</a:t>
              </a:r>
              <a:r>
                <a:rPr lang="en-US" sz="2800" dirty="0">
                  <a:solidFill>
                    <a:srgbClr val="D9D8DD"/>
                  </a:solidFill>
                  <a:latin typeface="Monaco" pitchFamily="2" charset="77"/>
                </a:rPr>
                <a:t>/bin/docker</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a:solidFill>
                    <a:srgbClr val="D9D8DD"/>
                  </a:solidFill>
                  <a:latin typeface="Monaco" pitchFamily="2" charset="77"/>
                </a:rPr>
                <a:t>ports</a:t>
              </a:r>
              <a:r>
                <a:rPr lang="en-US" sz="2800" dirty="0">
                  <a:solidFill>
                    <a:srgbClr val="D9D8DD"/>
                  </a:solidFill>
                  <a:latin typeface="Monaco" pitchFamily="2" charset="77"/>
                </a:rPr>
                <a:t>:</a:t>
              </a:r>
              <a:br>
                <a:rPr lang="en-US" sz="2800" dirty="0">
                  <a:solidFill>
                    <a:srgbClr val="D9D8DD"/>
                  </a:solidFill>
                  <a:latin typeface="Monaco" pitchFamily="2" charset="77"/>
                </a:rPr>
              </a:br>
              <a:r>
                <a:rPr lang="en-US" sz="2800" dirty="0">
                  <a:solidFill>
                    <a:srgbClr val="D9D8DD"/>
                  </a:solidFill>
                  <a:latin typeface="Monaco" pitchFamily="2" charset="77"/>
                </a:rPr>
                <a:t>      - 4444:4444</a:t>
              </a:r>
              <a:br>
                <a:rPr lang="en-US" sz="2800" dirty="0">
                  <a:solidFill>
                    <a:srgbClr val="D9D8DD"/>
                  </a:solidFill>
                  <a:latin typeface="Monaco" pitchFamily="2" charset="77"/>
                </a:rPr>
              </a:br>
              <a:r>
                <a:rPr lang="en-US" sz="2800" dirty="0">
                  <a:solidFill>
                    <a:srgbClr val="D9D8DD"/>
                  </a:solidFill>
                  <a:latin typeface="Monaco" pitchFamily="2" charset="77"/>
                </a:rPr>
                <a:t>    </a:t>
              </a:r>
              <a:r>
                <a:rPr lang="en-US" sz="2800" b="1" dirty="0">
                  <a:solidFill>
                    <a:srgbClr val="D9D8DD"/>
                  </a:solidFill>
                  <a:latin typeface="Monaco" pitchFamily="2" charset="77"/>
                </a:rPr>
                <a:t>command</a:t>
              </a:r>
              <a:r>
                <a:rPr lang="en-US" sz="2800" dirty="0">
                  <a:solidFill>
                    <a:srgbClr val="D9D8DD"/>
                  </a:solidFill>
                  <a:latin typeface="Monaco" pitchFamily="2" charset="77"/>
                </a:rPr>
                <a:t>: &gt;</a:t>
              </a:r>
            </a:p>
            <a:p>
              <a:pPr lvl="0">
                <a:defRPr sz="1800">
                  <a:solidFill>
                    <a:srgbClr val="000000"/>
                  </a:solidFill>
                </a:defRPr>
              </a:pPr>
              <a:r>
                <a:rPr lang="en-US" sz="2800" dirty="0">
                  <a:solidFill>
                    <a:srgbClr val="D9D8DD"/>
                  </a:solidFill>
                  <a:latin typeface="Monaco" pitchFamily="2" charset="77"/>
                </a:rPr>
                <a:t>………………………….</a:t>
              </a:r>
            </a:p>
            <a:p>
              <a:pPr lvl="0">
                <a:defRPr sz="1800">
                  <a:solidFill>
                    <a:srgbClr val="000000"/>
                  </a:solidFill>
                </a:defRPr>
              </a:pPr>
              <a:r>
                <a:rPr lang="en-US" sz="2800" dirty="0">
                  <a:solidFill>
                    <a:srgbClr val="D9D8DD"/>
                  </a:solidFill>
                  <a:latin typeface="Monaco" pitchFamily="2" charset="77"/>
                </a:rPr>
                <a:t>………………………….</a:t>
              </a:r>
              <a:br>
                <a:rPr lang="en-US" sz="2800" dirty="0">
                  <a:solidFill>
                    <a:srgbClr val="D9D8DD"/>
                  </a:solidFill>
                  <a:latin typeface="Monaco" pitchFamily="2" charset="77"/>
                </a:rPr>
              </a:br>
              <a:endParaRPr sz="2800" dirty="0">
                <a:solidFill>
                  <a:srgbClr val="D9D8DD"/>
                </a:solidFill>
                <a:latin typeface="Monaco" pitchFamily="2" charset="77"/>
              </a:endParaRPr>
            </a:p>
          </p:txBody>
        </p:sp>
      </p:grpSp>
    </p:spTree>
    <p:extLst>
      <p:ext uri="{BB962C8B-B14F-4D97-AF65-F5344CB8AC3E}">
        <p14:creationId xmlns:p14="http://schemas.microsoft.com/office/powerpoint/2010/main" val="178282975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234DD8-F3FF-4948-8A33-17028170A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527126" cy="14505709"/>
          </a:xfrm>
          <a:prstGeom prst="rect">
            <a:avLst/>
          </a:prstGeom>
        </p:spPr>
      </p:pic>
    </p:spTree>
    <p:extLst>
      <p:ext uri="{BB962C8B-B14F-4D97-AF65-F5344CB8AC3E}">
        <p14:creationId xmlns:p14="http://schemas.microsoft.com/office/powerpoint/2010/main" val="322169656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081247" y="5745388"/>
            <a:ext cx="1592744" cy="2225225"/>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lgn="ctr">
              <a:defRPr sz="15400">
                <a:solidFill>
                  <a:srgbClr val="D9D8DC"/>
                </a:solidFill>
                <a:latin typeface="+mj-lt"/>
                <a:ea typeface="+mj-ea"/>
                <a:cs typeface="+mj-cs"/>
                <a:sym typeface="et-line"/>
              </a:defRPr>
            </a:lvl1pPr>
          </a:lstStyle>
          <a:p>
            <a:pPr lvl="0">
              <a:defRPr sz="1800">
                <a:solidFill>
                  <a:srgbClr val="000000"/>
                </a:solidFill>
              </a:defRPr>
            </a:pPr>
            <a:r>
              <a:rPr sz="13860" dirty="0">
                <a:solidFill>
                  <a:srgbClr val="D9D8DD"/>
                </a:solidFill>
              </a:rPr>
              <a:t></a:t>
            </a:r>
          </a:p>
        </p:txBody>
      </p:sp>
      <p:sp>
        <p:nvSpPr>
          <p:cNvPr id="794" name="Shape 794"/>
          <p:cNvSpPr/>
          <p:nvPr/>
        </p:nvSpPr>
        <p:spPr>
          <a:xfrm>
            <a:off x="10644408" y="7203191"/>
            <a:ext cx="5226752" cy="40011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2400">
                <a:solidFill>
                  <a:srgbClr val="D9D8DC"/>
                </a:solidFill>
              </a:defRPr>
            </a:lvl1pPr>
          </a:lstStyle>
          <a:p>
            <a:pPr fontAlgn="base"/>
            <a:r>
              <a:rPr lang="en-US" sz="2000" dirty="0" err="1"/>
              <a:t>Zalenium</a:t>
            </a:r>
            <a:r>
              <a:rPr lang="en-US" sz="2000" dirty="0"/>
              <a:t> works conceptually in a simple way</a:t>
            </a:r>
          </a:p>
        </p:txBody>
      </p:sp>
      <p:sp>
        <p:nvSpPr>
          <p:cNvPr id="795" name="Shape 795"/>
          <p:cNvSpPr/>
          <p:nvPr/>
        </p:nvSpPr>
        <p:spPr>
          <a:xfrm>
            <a:off x="10637817" y="6102550"/>
            <a:ext cx="5491247" cy="92333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6000">
                <a:solidFill>
                  <a:srgbClr val="D9D8DC"/>
                </a:solidFill>
              </a:defRPr>
            </a:lvl1pPr>
          </a:lstStyle>
          <a:p>
            <a:pPr lvl="0">
              <a:defRPr sz="1800">
                <a:solidFill>
                  <a:srgbClr val="000000"/>
                </a:solidFill>
              </a:defRPr>
            </a:pPr>
            <a:r>
              <a:rPr lang="en-US" sz="5400" dirty="0">
                <a:solidFill>
                  <a:srgbClr val="D9D8DD"/>
                </a:solidFill>
              </a:rPr>
              <a:t>How to Run Test?</a:t>
            </a:r>
            <a:endParaRPr sz="5400" dirty="0">
              <a:solidFill>
                <a:srgbClr val="D9D8DD"/>
              </a:solidFill>
            </a:endParaRPr>
          </a:p>
        </p:txBody>
      </p:sp>
      <p:grpSp>
        <p:nvGrpSpPr>
          <p:cNvPr id="806" name="Group 806"/>
          <p:cNvGrpSpPr/>
          <p:nvPr/>
        </p:nvGrpSpPr>
        <p:grpSpPr>
          <a:xfrm>
            <a:off x="3885025" y="3863880"/>
            <a:ext cx="5985188" cy="5988241"/>
            <a:chOff x="0" y="0"/>
            <a:chExt cx="6650208" cy="6653600"/>
          </a:xfrm>
        </p:grpSpPr>
        <p:sp>
          <p:nvSpPr>
            <p:cNvPr id="796" name="Shape 796"/>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797" name="Shape 797"/>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8" name="Shape 798"/>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9" name="Shape 799"/>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0" name="Shape 800"/>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1" name="Shape 801"/>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2" name="Shape 802"/>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3" name="Shape 803"/>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4" name="Shape 804"/>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805" name="Shape 805"/>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grpSp>
    </p:spTree>
    <p:extLst>
      <p:ext uri="{BB962C8B-B14F-4D97-AF65-F5344CB8AC3E}">
        <p14:creationId xmlns:p14="http://schemas.microsoft.com/office/powerpoint/2010/main" val="180571713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23</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How to Build </a:t>
            </a:r>
            <a:r>
              <a:rPr lang="en-US" sz="3600" dirty="0" err="1">
                <a:solidFill>
                  <a:srgbClr val="D9D8DC"/>
                </a:solidFill>
              </a:rPr>
              <a:t>Zalenium</a:t>
            </a:r>
            <a:r>
              <a:rPr lang="en-US" sz="3600" dirty="0">
                <a:solidFill>
                  <a:srgbClr val="D9D8DC"/>
                </a:solidFill>
              </a:rPr>
              <a:t>?</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 name="Group 4">
            <a:extLst>
              <a:ext uri="{FF2B5EF4-FFF2-40B4-BE49-F238E27FC236}">
                <a16:creationId xmlns:a16="http://schemas.microsoft.com/office/drawing/2014/main" xmlns="" id="{979724DC-EEC6-A44A-A04F-136BF4798B2A}"/>
              </a:ext>
            </a:extLst>
          </p:cNvPr>
          <p:cNvGrpSpPr/>
          <p:nvPr/>
        </p:nvGrpSpPr>
        <p:grpSpPr>
          <a:xfrm>
            <a:off x="884288" y="5767199"/>
            <a:ext cx="22326520" cy="3311611"/>
            <a:chOff x="1309969" y="2693773"/>
            <a:chExt cx="22326520" cy="3311611"/>
          </a:xfrm>
        </p:grpSpPr>
        <p:grpSp>
          <p:nvGrpSpPr>
            <p:cNvPr id="24" name="Group 436">
              <a:extLst>
                <a:ext uri="{FF2B5EF4-FFF2-40B4-BE49-F238E27FC236}">
                  <a16:creationId xmlns:a16="http://schemas.microsoft.com/office/drawing/2014/main" xmlns="" id="{85C9816F-F55F-474A-B2E5-BC0181B4F41E}"/>
                </a:ext>
              </a:extLst>
            </p:cNvPr>
            <p:cNvGrpSpPr/>
            <p:nvPr/>
          </p:nvGrpSpPr>
          <p:grpSpPr>
            <a:xfrm>
              <a:off x="1309969" y="2693773"/>
              <a:ext cx="22326520" cy="3311611"/>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grpSp>
        <p:pic>
          <p:nvPicPr>
            <p:cNvPr id="3" name="Picture 2">
              <a:extLst>
                <a:ext uri="{FF2B5EF4-FFF2-40B4-BE49-F238E27FC236}">
                  <a16:creationId xmlns:a16="http://schemas.microsoft.com/office/drawing/2014/main" xmlns="" id="{734969A8-68EB-774A-BF8A-88657167D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909" y="3053364"/>
              <a:ext cx="21605772" cy="2655458"/>
            </a:xfrm>
            <a:prstGeom prst="rect">
              <a:avLst/>
            </a:prstGeom>
          </p:spPr>
        </p:pic>
      </p:grpSp>
    </p:spTree>
    <p:extLst>
      <p:ext uri="{BB962C8B-B14F-4D97-AF65-F5344CB8AC3E}">
        <p14:creationId xmlns:p14="http://schemas.microsoft.com/office/powerpoint/2010/main" val="232267912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9BFB0A0D-9B95-A747-97F1-1BCFF954C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979385"/>
          </a:xfrm>
          <a:prstGeom prst="rect">
            <a:avLst/>
          </a:prstGeom>
        </p:spPr>
      </p:pic>
    </p:spTree>
    <p:extLst>
      <p:ext uri="{BB962C8B-B14F-4D97-AF65-F5344CB8AC3E}">
        <p14:creationId xmlns:p14="http://schemas.microsoft.com/office/powerpoint/2010/main" val="155322666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081247" y="5745388"/>
            <a:ext cx="1592744" cy="2225225"/>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lgn="ctr">
              <a:defRPr sz="15400">
                <a:solidFill>
                  <a:srgbClr val="D9D8DC"/>
                </a:solidFill>
                <a:latin typeface="+mj-lt"/>
                <a:ea typeface="+mj-ea"/>
                <a:cs typeface="+mj-cs"/>
                <a:sym typeface="et-line"/>
              </a:defRPr>
            </a:lvl1pPr>
          </a:lstStyle>
          <a:p>
            <a:pPr lvl="0">
              <a:defRPr sz="1800">
                <a:solidFill>
                  <a:srgbClr val="000000"/>
                </a:solidFill>
              </a:defRPr>
            </a:pPr>
            <a:r>
              <a:rPr sz="13860" dirty="0">
                <a:solidFill>
                  <a:srgbClr val="D9D8DD"/>
                </a:solidFill>
              </a:rPr>
              <a:t></a:t>
            </a:r>
          </a:p>
        </p:txBody>
      </p:sp>
      <p:sp>
        <p:nvSpPr>
          <p:cNvPr id="794" name="Shape 794"/>
          <p:cNvSpPr/>
          <p:nvPr/>
        </p:nvSpPr>
        <p:spPr>
          <a:xfrm>
            <a:off x="10644408" y="7203191"/>
            <a:ext cx="5226752" cy="40011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2400">
                <a:solidFill>
                  <a:srgbClr val="D9D8DC"/>
                </a:solidFill>
              </a:defRPr>
            </a:lvl1pPr>
          </a:lstStyle>
          <a:p>
            <a:pPr fontAlgn="base"/>
            <a:r>
              <a:rPr lang="en-US" sz="2000" dirty="0" err="1"/>
              <a:t>Zalenium</a:t>
            </a:r>
            <a:r>
              <a:rPr lang="en-US" sz="2000" dirty="0"/>
              <a:t> works conceptually in a simple way</a:t>
            </a:r>
          </a:p>
        </p:txBody>
      </p:sp>
      <p:sp>
        <p:nvSpPr>
          <p:cNvPr id="795" name="Shape 795"/>
          <p:cNvSpPr/>
          <p:nvPr/>
        </p:nvSpPr>
        <p:spPr>
          <a:xfrm>
            <a:off x="10637817" y="6102550"/>
            <a:ext cx="11281293" cy="92333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6000">
                <a:solidFill>
                  <a:srgbClr val="D9D8DC"/>
                </a:solidFill>
              </a:defRPr>
            </a:lvl1pPr>
          </a:lstStyle>
          <a:p>
            <a:pPr lvl="0">
              <a:defRPr sz="1800">
                <a:solidFill>
                  <a:srgbClr val="000000"/>
                </a:solidFill>
              </a:defRPr>
            </a:pPr>
            <a:r>
              <a:rPr lang="en-US" sz="5400" dirty="0">
                <a:solidFill>
                  <a:srgbClr val="D9D8DD"/>
                </a:solidFill>
              </a:rPr>
              <a:t>View browser via VNC in </a:t>
            </a:r>
            <a:r>
              <a:rPr lang="en-US" sz="5400" dirty="0" err="1">
                <a:solidFill>
                  <a:srgbClr val="D9D8DD"/>
                </a:solidFill>
              </a:rPr>
              <a:t>Zalenium</a:t>
            </a:r>
            <a:r>
              <a:rPr lang="en-US" sz="5400" dirty="0">
                <a:solidFill>
                  <a:srgbClr val="D9D8DD"/>
                </a:solidFill>
              </a:rPr>
              <a:t>?</a:t>
            </a:r>
            <a:endParaRPr sz="5400" dirty="0">
              <a:solidFill>
                <a:srgbClr val="D9D8DD"/>
              </a:solidFill>
            </a:endParaRPr>
          </a:p>
        </p:txBody>
      </p:sp>
      <p:grpSp>
        <p:nvGrpSpPr>
          <p:cNvPr id="806" name="Group 806"/>
          <p:cNvGrpSpPr/>
          <p:nvPr/>
        </p:nvGrpSpPr>
        <p:grpSpPr>
          <a:xfrm>
            <a:off x="3885025" y="3863880"/>
            <a:ext cx="5985188" cy="5988241"/>
            <a:chOff x="0" y="0"/>
            <a:chExt cx="6650208" cy="6653600"/>
          </a:xfrm>
        </p:grpSpPr>
        <p:sp>
          <p:nvSpPr>
            <p:cNvPr id="796" name="Shape 796"/>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797" name="Shape 797"/>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8" name="Shape 798"/>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9" name="Shape 799"/>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0" name="Shape 800"/>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1" name="Shape 801"/>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2" name="Shape 802"/>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3" name="Shape 803"/>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4" name="Shape 804"/>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805" name="Shape 805"/>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grpSp>
    </p:spTree>
    <p:extLst>
      <p:ext uri="{BB962C8B-B14F-4D97-AF65-F5344CB8AC3E}">
        <p14:creationId xmlns:p14="http://schemas.microsoft.com/office/powerpoint/2010/main" val="376557560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B7F106BF-323C-DE45-BE09-26BFEB76D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9" y="160638"/>
            <a:ext cx="24349422" cy="13394724"/>
          </a:xfrm>
          <a:prstGeom prst="rect">
            <a:avLst/>
          </a:prstGeom>
        </p:spPr>
      </p:pic>
    </p:spTree>
    <p:extLst>
      <p:ext uri="{BB962C8B-B14F-4D97-AF65-F5344CB8AC3E}">
        <p14:creationId xmlns:p14="http://schemas.microsoft.com/office/powerpoint/2010/main" val="75982644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p:nvPr/>
        </p:nvSpPr>
        <p:spPr>
          <a:xfrm>
            <a:off x="5452106" y="5909171"/>
            <a:ext cx="1670051" cy="18976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14000">
                <a:solidFill>
                  <a:srgbClr val="D9D8DC"/>
                </a:solidFill>
                <a:latin typeface="+mj-lt"/>
                <a:ea typeface="+mj-ea"/>
                <a:cs typeface="+mj-cs"/>
                <a:sym typeface="et-line"/>
              </a:defRPr>
            </a:lvl1pPr>
          </a:lstStyle>
          <a:p>
            <a:pPr lvl="0">
              <a:defRPr sz="1800">
                <a:solidFill>
                  <a:srgbClr val="000000"/>
                </a:solidFill>
              </a:defRPr>
            </a:pPr>
            <a:r>
              <a:rPr sz="14000">
                <a:solidFill>
                  <a:srgbClr val="D9D8DC"/>
                </a:solidFill>
              </a:rPr>
              <a:t></a:t>
            </a:r>
          </a:p>
        </p:txBody>
      </p:sp>
      <p:sp>
        <p:nvSpPr>
          <p:cNvPr id="666" name="Shape 666"/>
          <p:cNvSpPr/>
          <p:nvPr/>
        </p:nvSpPr>
        <p:spPr>
          <a:xfrm>
            <a:off x="10472453" y="7227866"/>
            <a:ext cx="8782854"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D9D8DC"/>
                </a:solidFill>
              </a:defRPr>
            </a:lvl1pPr>
          </a:lstStyle>
          <a:p>
            <a:pPr lvl="0">
              <a:defRPr sz="1800">
                <a:solidFill>
                  <a:srgbClr val="000000"/>
                </a:solidFill>
              </a:defRPr>
            </a:pPr>
            <a:r>
              <a:rPr lang="en-US" sz="2400" dirty="0">
                <a:solidFill>
                  <a:srgbClr val="D9D8DD"/>
                </a:solidFill>
              </a:rPr>
              <a:t>Cloud-hosted web and mobile application automation platform</a:t>
            </a:r>
            <a:endParaRPr sz="2800" dirty="0">
              <a:solidFill>
                <a:srgbClr val="D9D8DD"/>
              </a:solidFill>
            </a:endParaRPr>
          </a:p>
        </p:txBody>
      </p:sp>
      <p:sp>
        <p:nvSpPr>
          <p:cNvPr id="667" name="Shape 667"/>
          <p:cNvSpPr/>
          <p:nvPr/>
        </p:nvSpPr>
        <p:spPr>
          <a:xfrm>
            <a:off x="10465130" y="6064777"/>
            <a:ext cx="3779881"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400">
                <a:solidFill>
                  <a:srgbClr val="D9D8DC"/>
                </a:solidFill>
              </a:defRPr>
            </a:lvl1pPr>
          </a:lstStyle>
          <a:p>
            <a:pPr lvl="0">
              <a:defRPr sz="1800">
                <a:solidFill>
                  <a:srgbClr val="000000"/>
                </a:solidFill>
              </a:defRPr>
            </a:pPr>
            <a:r>
              <a:rPr lang="en-US" sz="5400" dirty="0">
                <a:solidFill>
                  <a:srgbClr val="D9D8DC"/>
                </a:solidFill>
              </a:rPr>
              <a:t>Sauce Labs </a:t>
            </a:r>
            <a:endParaRPr sz="5400" dirty="0">
              <a:solidFill>
                <a:srgbClr val="D9D8DC"/>
              </a:solidFill>
            </a:endParaRPr>
          </a:p>
        </p:txBody>
      </p:sp>
      <p:grpSp>
        <p:nvGrpSpPr>
          <p:cNvPr id="678" name="Group 678"/>
          <p:cNvGrpSpPr/>
          <p:nvPr/>
        </p:nvGrpSpPr>
        <p:grpSpPr>
          <a:xfrm>
            <a:off x="2962027" y="3531199"/>
            <a:ext cx="6650209" cy="6653601"/>
            <a:chOff x="0" y="0"/>
            <a:chExt cx="6650208" cy="6653600"/>
          </a:xfrm>
        </p:grpSpPr>
        <p:sp>
          <p:nvSpPr>
            <p:cNvPr id="668" name="Shape 668"/>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69" name="Shape 669"/>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0" name="Shape 670"/>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1" name="Shape 671"/>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2" name="Shape 672"/>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3" name="Shape 673"/>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4" name="Shape 674"/>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5" name="Shape 675"/>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6" name="Shape 676"/>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77" name="Shape 677"/>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pic>
        <p:nvPicPr>
          <p:cNvPr id="3" name="Picture 2">
            <a:extLst>
              <a:ext uri="{FF2B5EF4-FFF2-40B4-BE49-F238E27FC236}">
                <a16:creationId xmlns:a16="http://schemas.microsoft.com/office/drawing/2014/main" xmlns="" id="{4242C6BD-3D1F-5545-8826-039FD5350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0407" y="7984772"/>
            <a:ext cx="3714604" cy="578548"/>
          </a:xfrm>
          <a:prstGeom prst="rect">
            <a:avLst/>
          </a:prstGeom>
        </p:spPr>
      </p:pic>
    </p:spTree>
    <p:extLst>
      <p:ext uri="{BB962C8B-B14F-4D97-AF65-F5344CB8AC3E}">
        <p14:creationId xmlns:p14="http://schemas.microsoft.com/office/powerpoint/2010/main" val="210703508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28</a:t>
            </a:fld>
            <a:endParaRPr sz="2000">
              <a:solidFill>
                <a:srgbClr val="D9D8DC"/>
              </a:solidFill>
            </a:endParaRPr>
          </a:p>
        </p:txBody>
      </p:sp>
      <p:sp>
        <p:nvSpPr>
          <p:cNvPr id="419" name="Shape 419"/>
          <p:cNvSpPr>
            <a:spLocks noGrp="1"/>
          </p:cNvSpPr>
          <p:nvPr>
            <p:ph type="title"/>
          </p:nvPr>
        </p:nvSpPr>
        <p:spPr>
          <a:xfrm>
            <a:off x="2496836" y="730271"/>
            <a:ext cx="8655614" cy="580901"/>
          </a:xfrm>
          <a:prstGeom prst="rect">
            <a:avLst/>
          </a:prstGeom>
        </p:spPr>
        <p:txBody>
          <a:bodyPr/>
          <a:lstStyle>
            <a:lvl1pPr defTabSz="784225">
              <a:defRPr sz="2850"/>
            </a:lvl1pPr>
          </a:lstStyle>
          <a:p>
            <a:pPr lvl="0">
              <a:defRPr sz="1800">
                <a:solidFill>
                  <a:srgbClr val="000000"/>
                </a:solidFill>
              </a:defRPr>
            </a:pPr>
            <a:r>
              <a:rPr lang="en-US" sz="2850" dirty="0">
                <a:solidFill>
                  <a:srgbClr val="D9D8DC"/>
                </a:solidFill>
              </a:rPr>
              <a:t>Sauce Labs</a:t>
            </a:r>
            <a:endParaRPr sz="2850" dirty="0">
              <a:solidFill>
                <a:srgbClr val="D9D8DC"/>
              </a:solidFill>
            </a:endParaRPr>
          </a:p>
        </p:txBody>
      </p:sp>
      <p:sp>
        <p:nvSpPr>
          <p:cNvPr id="420" name="Shape 420"/>
          <p:cNvSpPr/>
          <p:nvPr/>
        </p:nvSpPr>
        <p:spPr>
          <a:xfrm>
            <a:off x="1184455" y="905715"/>
            <a:ext cx="6223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421" name="Shape 421"/>
          <p:cNvSpPr/>
          <p:nvPr/>
        </p:nvSpPr>
        <p:spPr>
          <a:xfrm>
            <a:off x="2493211" y="1315624"/>
            <a:ext cx="395941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sz="1800">
                <a:solidFill>
                  <a:srgbClr val="000000"/>
                </a:solidFill>
              </a:defRPr>
            </a:pPr>
            <a:r>
              <a:rPr lang="en-US" dirty="0">
                <a:solidFill>
                  <a:srgbClr val="D9D8DD"/>
                </a:solidFill>
              </a:rPr>
              <a:t>A flexible and scalable Selenium Grid</a:t>
            </a:r>
            <a:endParaRPr lang="en-US" sz="2000" dirty="0">
              <a:solidFill>
                <a:srgbClr val="D9D8DD"/>
              </a:solidFill>
            </a:endParaRPr>
          </a:p>
        </p:txBody>
      </p:sp>
      <p:grpSp>
        <p:nvGrpSpPr>
          <p:cNvPr id="432" name="Group 432"/>
          <p:cNvGrpSpPr/>
          <p:nvPr/>
        </p:nvGrpSpPr>
        <p:grpSpPr>
          <a:xfrm rot="15540985">
            <a:off x="677509" y="400932"/>
            <a:ext cx="1636193" cy="1637027"/>
            <a:chOff x="0" y="0"/>
            <a:chExt cx="1636191" cy="1637025"/>
          </a:xfrm>
        </p:grpSpPr>
        <p:sp>
          <p:nvSpPr>
            <p:cNvPr id="422" name="Shape 422"/>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23" name="Shape 423"/>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4" name="Shape 424"/>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5" name="Shape 425"/>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6" name="Shape 426"/>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7" name="Shape 427"/>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8" name="Shape 428"/>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9" name="Shape 429"/>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30" name="Shape 430"/>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31" name="Shape 431"/>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436" name="Group 436"/>
          <p:cNvGrpSpPr/>
          <p:nvPr/>
        </p:nvGrpSpPr>
        <p:grpSpPr>
          <a:xfrm>
            <a:off x="1860343" y="3648419"/>
            <a:ext cx="10068852" cy="7831907"/>
            <a:chOff x="0" y="0"/>
            <a:chExt cx="10068851" cy="6490211"/>
          </a:xfrm>
        </p:grpSpPr>
        <p:sp>
          <p:nvSpPr>
            <p:cNvPr id="433" name="Shape 433"/>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a:solidFill>
                  <a:schemeClr val="bg1"/>
                </a:solidFill>
              </a:endParaRPr>
            </a:p>
          </p:txBody>
        </p:sp>
        <p:sp>
          <p:nvSpPr>
            <p:cNvPr id="434" name="Shape 434"/>
            <p:cNvSpPr/>
            <p:nvPr/>
          </p:nvSpPr>
          <p:spPr>
            <a:xfrm>
              <a:off x="976370" y="1937832"/>
              <a:ext cx="7710074" cy="36074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r>
                <a:rPr lang="en-US" sz="3200" dirty="0">
                  <a:solidFill>
                    <a:schemeClr val="bg1"/>
                  </a:solidFill>
                </a:rPr>
                <a:t>As the co-developers of Selenium, our team maintains the most up-to-date and reliable platform for web testing. Test securely knowing that our experts can help your organization build their test automation strategy.</a:t>
              </a:r>
              <a:endParaRPr sz="3200" dirty="0">
                <a:solidFill>
                  <a:schemeClr val="bg1"/>
                </a:solidFill>
              </a:endParaRPr>
            </a:p>
          </p:txBody>
        </p:sp>
        <p:sp>
          <p:nvSpPr>
            <p:cNvPr id="435" name="Shape 435"/>
            <p:cNvSpPr/>
            <p:nvPr/>
          </p:nvSpPr>
          <p:spPr>
            <a:xfrm>
              <a:off x="951127" y="1200469"/>
              <a:ext cx="4656724" cy="5951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a:solidFill>
                    <a:srgbClr val="D9D8DC"/>
                  </a:solidFill>
                  <a:latin typeface="+mn-lt"/>
                  <a:ea typeface="+mn-ea"/>
                  <a:cs typeface="+mn-cs"/>
                  <a:sym typeface="Open Sans"/>
                </a:defRPr>
              </a:lvl1pPr>
            </a:lstStyle>
            <a:p>
              <a:pPr lvl="0">
                <a:defRPr sz="1800">
                  <a:solidFill>
                    <a:srgbClr val="000000"/>
                  </a:solidFill>
                </a:defRPr>
              </a:pPr>
              <a:r>
                <a:rPr lang="en-US" sz="4000" dirty="0">
                  <a:solidFill>
                    <a:schemeClr val="bg1"/>
                  </a:solidFill>
                </a:rPr>
                <a:t>What is Sauce Labs</a:t>
              </a:r>
              <a:endParaRPr sz="4000" dirty="0">
                <a:solidFill>
                  <a:schemeClr val="bg1"/>
                </a:solidFill>
              </a:endParaRPr>
            </a:p>
          </p:txBody>
        </p:sp>
      </p:grpSp>
      <p:grpSp>
        <p:nvGrpSpPr>
          <p:cNvPr id="442" name="Group 442"/>
          <p:cNvGrpSpPr/>
          <p:nvPr/>
        </p:nvGrpSpPr>
        <p:grpSpPr>
          <a:xfrm>
            <a:off x="13672534" y="4653016"/>
            <a:ext cx="9081778" cy="954505"/>
            <a:chOff x="-1" y="-1"/>
            <a:chExt cx="9081778" cy="954503"/>
          </a:xfrm>
        </p:grpSpPr>
        <p:grpSp>
          <p:nvGrpSpPr>
            <p:cNvPr id="439" name="Group 439"/>
            <p:cNvGrpSpPr/>
            <p:nvPr/>
          </p:nvGrpSpPr>
          <p:grpSpPr>
            <a:xfrm>
              <a:off x="-1" y="-1"/>
              <a:ext cx="954503" cy="954503"/>
              <a:chOff x="0" y="0"/>
              <a:chExt cx="954501" cy="954501"/>
            </a:xfrm>
          </p:grpSpPr>
          <p:sp>
            <p:nvSpPr>
              <p:cNvPr id="437" name="Shape 437"/>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15365"/>
              </a:solidFill>
              <a:ln w="12700" cap="flat">
                <a:noFill/>
                <a:miter lim="400000"/>
              </a:ln>
              <a:effectLst/>
            </p:spPr>
            <p:txBody>
              <a:bodyPr wrap="square" lIns="50800" tIns="50800" rIns="50800" bIns="50800" numCol="1" anchor="ctr">
                <a:noAutofit/>
              </a:bodyPr>
              <a:lstStyle/>
              <a:p>
                <a:pPr lvl="0" algn="ctr">
                  <a:defRPr sz="2700">
                    <a:solidFill>
                      <a:srgbClr val="F6F6F6"/>
                    </a:solidFill>
                  </a:defRPr>
                </a:pPr>
                <a:endParaRPr>
                  <a:solidFill>
                    <a:schemeClr val="bg1"/>
                  </a:solidFill>
                </a:endParaRPr>
              </a:p>
            </p:txBody>
          </p:sp>
          <p:sp>
            <p:nvSpPr>
              <p:cNvPr id="438" name="Shape 438"/>
              <p:cNvSpPr/>
              <p:nvPr/>
            </p:nvSpPr>
            <p:spPr>
              <a:xfrm>
                <a:off x="246418" y="210512"/>
                <a:ext cx="461664" cy="5334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sz="2800" dirty="0">
                    <a:solidFill>
                      <a:schemeClr val="bg1"/>
                    </a:solidFill>
                  </a:rPr>
                  <a:t></a:t>
                </a:r>
              </a:p>
            </p:txBody>
          </p:sp>
        </p:grpSp>
        <p:sp>
          <p:nvSpPr>
            <p:cNvPr id="441" name="Shape 441"/>
            <p:cNvSpPr/>
            <p:nvPr/>
          </p:nvSpPr>
          <p:spPr>
            <a:xfrm>
              <a:off x="1336067" y="195123"/>
              <a:ext cx="7745710"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000" dirty="0">
                  <a:solidFill>
                    <a:schemeClr val="bg1"/>
                  </a:solidFill>
                </a:rPr>
                <a:t>Run Selenium tests in real browsers in cloud</a:t>
              </a:r>
              <a:endParaRPr sz="3000" dirty="0">
                <a:solidFill>
                  <a:schemeClr val="bg1"/>
                </a:solidFill>
              </a:endParaRPr>
            </a:p>
          </p:txBody>
        </p:sp>
      </p:grpSp>
      <p:grpSp>
        <p:nvGrpSpPr>
          <p:cNvPr id="448" name="Group 448"/>
          <p:cNvGrpSpPr/>
          <p:nvPr/>
        </p:nvGrpSpPr>
        <p:grpSpPr>
          <a:xfrm>
            <a:off x="13672534" y="6233931"/>
            <a:ext cx="7884335" cy="954504"/>
            <a:chOff x="-1" y="-1"/>
            <a:chExt cx="7884335" cy="954503"/>
          </a:xfrm>
        </p:grpSpPr>
        <p:grpSp>
          <p:nvGrpSpPr>
            <p:cNvPr id="445" name="Group 445"/>
            <p:cNvGrpSpPr/>
            <p:nvPr/>
          </p:nvGrpSpPr>
          <p:grpSpPr>
            <a:xfrm>
              <a:off x="-1" y="-1"/>
              <a:ext cx="954503" cy="954503"/>
              <a:chOff x="0" y="0"/>
              <a:chExt cx="954501" cy="954501"/>
            </a:xfrm>
          </p:grpSpPr>
          <p:sp>
            <p:nvSpPr>
              <p:cNvPr id="443" name="Shape 443"/>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575A8"/>
              </a:solidFill>
              <a:ln w="12700" cap="flat">
                <a:noFill/>
                <a:miter lim="400000"/>
              </a:ln>
              <a:effectLst/>
            </p:spPr>
            <p:txBody>
              <a:bodyPr wrap="square" lIns="0" tIns="0" rIns="0" bIns="0" numCol="1" anchor="ctr">
                <a:noAutofit/>
              </a:bodyPr>
              <a:lstStyle/>
              <a:p>
                <a:pPr lvl="0" algn="ctr">
                  <a:defRPr sz="2700">
                    <a:solidFill>
                      <a:srgbClr val="F6F6F6"/>
                    </a:solidFill>
                  </a:defRPr>
                </a:pPr>
                <a:endParaRPr>
                  <a:solidFill>
                    <a:schemeClr val="bg1"/>
                  </a:solidFill>
                </a:endParaRPr>
              </a:p>
            </p:txBody>
          </p:sp>
          <p:sp>
            <p:nvSpPr>
              <p:cNvPr id="444" name="Shape 444"/>
              <p:cNvSpPr/>
              <p:nvPr/>
            </p:nvSpPr>
            <p:spPr>
              <a:xfrm>
                <a:off x="349011" y="210512"/>
                <a:ext cx="256479" cy="5334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sz="2800">
                    <a:solidFill>
                      <a:schemeClr val="bg1"/>
                    </a:solidFill>
                  </a:rPr>
                  <a:t></a:t>
                </a:r>
              </a:p>
            </p:txBody>
          </p:sp>
        </p:grpSp>
        <p:sp>
          <p:nvSpPr>
            <p:cNvPr id="447" name="Shape 447"/>
            <p:cNvSpPr/>
            <p:nvPr/>
          </p:nvSpPr>
          <p:spPr>
            <a:xfrm>
              <a:off x="1336067" y="195123"/>
              <a:ext cx="6548267"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000" dirty="0">
                  <a:solidFill>
                    <a:schemeClr val="bg1"/>
                  </a:solidFill>
                </a:rPr>
                <a:t>Write test in most popular languages </a:t>
              </a:r>
              <a:endParaRPr sz="3000" dirty="0">
                <a:solidFill>
                  <a:schemeClr val="bg1"/>
                </a:solidFill>
              </a:endParaRPr>
            </a:p>
          </p:txBody>
        </p:sp>
      </p:grpSp>
      <p:grpSp>
        <p:nvGrpSpPr>
          <p:cNvPr id="454" name="Group 454"/>
          <p:cNvGrpSpPr/>
          <p:nvPr/>
        </p:nvGrpSpPr>
        <p:grpSpPr>
          <a:xfrm>
            <a:off x="13672534" y="7814845"/>
            <a:ext cx="6715746" cy="954504"/>
            <a:chOff x="-1" y="-1"/>
            <a:chExt cx="6715746" cy="954503"/>
          </a:xfrm>
        </p:grpSpPr>
        <p:grpSp>
          <p:nvGrpSpPr>
            <p:cNvPr id="451" name="Group 451"/>
            <p:cNvGrpSpPr/>
            <p:nvPr/>
          </p:nvGrpSpPr>
          <p:grpSpPr>
            <a:xfrm>
              <a:off x="-1" y="-1"/>
              <a:ext cx="954503" cy="954503"/>
              <a:chOff x="0" y="0"/>
              <a:chExt cx="954501" cy="954501"/>
            </a:xfrm>
          </p:grpSpPr>
          <p:sp>
            <p:nvSpPr>
              <p:cNvPr id="449" name="Shape 449"/>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2AF33"/>
              </a:solidFill>
              <a:ln w="12700" cap="flat">
                <a:noFill/>
                <a:miter lim="400000"/>
              </a:ln>
              <a:effectLst/>
            </p:spPr>
            <p:txBody>
              <a:bodyPr wrap="square" lIns="0" tIns="0" rIns="0" bIns="0" numCol="1" anchor="ctr">
                <a:noAutofit/>
              </a:bodyPr>
              <a:lstStyle/>
              <a:p>
                <a:pPr lvl="0" algn="ctr">
                  <a:defRPr sz="2700">
                    <a:solidFill>
                      <a:srgbClr val="F6F6F6"/>
                    </a:solidFill>
                  </a:defRPr>
                </a:pPr>
                <a:endParaRPr>
                  <a:solidFill>
                    <a:schemeClr val="bg1"/>
                  </a:solidFill>
                </a:endParaRPr>
              </a:p>
            </p:txBody>
          </p:sp>
          <p:sp>
            <p:nvSpPr>
              <p:cNvPr id="450" name="Shape 450"/>
              <p:cNvSpPr/>
              <p:nvPr/>
            </p:nvSpPr>
            <p:spPr>
              <a:xfrm>
                <a:off x="259242" y="210512"/>
                <a:ext cx="436016" cy="5334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sz="2800">
                    <a:solidFill>
                      <a:schemeClr val="bg1"/>
                    </a:solidFill>
                  </a:rPr>
                  <a:t></a:t>
                </a:r>
              </a:p>
            </p:txBody>
          </p:sp>
        </p:grpSp>
        <p:sp>
          <p:nvSpPr>
            <p:cNvPr id="453" name="Shape 453"/>
            <p:cNvSpPr/>
            <p:nvPr/>
          </p:nvSpPr>
          <p:spPr>
            <a:xfrm>
              <a:off x="1336067" y="195123"/>
              <a:ext cx="5379678" cy="5642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000" dirty="0">
                  <a:solidFill>
                    <a:schemeClr val="bg1"/>
                  </a:solidFill>
                </a:rPr>
                <a:t>Specify platform configuration </a:t>
              </a:r>
              <a:endParaRPr sz="3000" dirty="0">
                <a:solidFill>
                  <a:schemeClr val="bg1"/>
                </a:solidFill>
              </a:endParaRPr>
            </a:p>
          </p:txBody>
        </p:sp>
      </p:grpSp>
      <p:grpSp>
        <p:nvGrpSpPr>
          <p:cNvPr id="460" name="Group 460"/>
          <p:cNvGrpSpPr/>
          <p:nvPr/>
        </p:nvGrpSpPr>
        <p:grpSpPr>
          <a:xfrm>
            <a:off x="13672534" y="9360051"/>
            <a:ext cx="9319023" cy="1025922"/>
            <a:chOff x="-1" y="-35709"/>
            <a:chExt cx="9319022" cy="1025921"/>
          </a:xfrm>
        </p:grpSpPr>
        <p:grpSp>
          <p:nvGrpSpPr>
            <p:cNvPr id="457" name="Group 457"/>
            <p:cNvGrpSpPr/>
            <p:nvPr/>
          </p:nvGrpSpPr>
          <p:grpSpPr>
            <a:xfrm>
              <a:off x="-1" y="-1"/>
              <a:ext cx="954503" cy="954503"/>
              <a:chOff x="0" y="0"/>
              <a:chExt cx="954501" cy="954501"/>
            </a:xfrm>
          </p:grpSpPr>
          <p:sp>
            <p:nvSpPr>
              <p:cNvPr id="455" name="Shape 455"/>
              <p:cNvSpPr/>
              <p:nvPr/>
            </p:nvSpPr>
            <p:spPr>
              <a:xfrm>
                <a:off x="0" y="0"/>
                <a:ext cx="954501" cy="95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5A982"/>
              </a:solidFill>
              <a:ln w="12700" cap="flat">
                <a:noFill/>
                <a:miter lim="400000"/>
              </a:ln>
              <a:effectLst/>
            </p:spPr>
            <p:txBody>
              <a:bodyPr wrap="square" lIns="0" tIns="0" rIns="0" bIns="0" numCol="1" anchor="ctr">
                <a:noAutofit/>
              </a:bodyPr>
              <a:lstStyle/>
              <a:p>
                <a:pPr lvl="0" algn="ctr">
                  <a:defRPr sz="2700">
                    <a:solidFill>
                      <a:srgbClr val="F6F6F6"/>
                    </a:solidFill>
                  </a:defRPr>
                </a:pPr>
                <a:endParaRPr>
                  <a:solidFill>
                    <a:schemeClr val="bg1"/>
                  </a:solidFill>
                </a:endParaRPr>
              </a:p>
            </p:txBody>
          </p:sp>
          <p:sp>
            <p:nvSpPr>
              <p:cNvPr id="456" name="Shape 456"/>
              <p:cNvSpPr/>
              <p:nvPr/>
            </p:nvSpPr>
            <p:spPr>
              <a:xfrm>
                <a:off x="323362" y="210512"/>
                <a:ext cx="307776" cy="5334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800">
                    <a:solidFill>
                      <a:srgbClr val="F6F6F6"/>
                    </a:solidFill>
                    <a:latin typeface="FontAwesome"/>
                    <a:ea typeface="FontAwesome"/>
                    <a:cs typeface="FontAwesome"/>
                    <a:sym typeface="FontAwesome"/>
                  </a:defRPr>
                </a:lvl1pPr>
              </a:lstStyle>
              <a:p>
                <a:pPr lvl="0">
                  <a:defRPr sz="1800">
                    <a:solidFill>
                      <a:srgbClr val="000000"/>
                    </a:solidFill>
                  </a:defRPr>
                </a:pPr>
                <a:r>
                  <a:rPr sz="2800">
                    <a:solidFill>
                      <a:schemeClr val="bg1"/>
                    </a:solidFill>
                  </a:rPr>
                  <a:t></a:t>
                </a:r>
              </a:p>
            </p:txBody>
          </p:sp>
        </p:grpSp>
        <p:sp>
          <p:nvSpPr>
            <p:cNvPr id="459" name="Shape 459"/>
            <p:cNvSpPr/>
            <p:nvPr/>
          </p:nvSpPr>
          <p:spPr>
            <a:xfrm>
              <a:off x="1336067" y="-35709"/>
              <a:ext cx="7982954" cy="10259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defRPr>
              </a:lvl1pPr>
            </a:lstStyle>
            <a:p>
              <a:pPr lvl="0">
                <a:defRPr sz="1800">
                  <a:solidFill>
                    <a:srgbClr val="000000"/>
                  </a:solidFill>
                </a:defRPr>
              </a:pPr>
              <a:r>
                <a:rPr lang="en-US" sz="3000" dirty="0">
                  <a:solidFill>
                    <a:schemeClr val="bg1"/>
                  </a:solidFill>
                </a:rPr>
                <a:t>Spent less time to setting up and maintaining </a:t>
              </a:r>
            </a:p>
            <a:p>
              <a:pPr lvl="0">
                <a:defRPr sz="1800">
                  <a:solidFill>
                    <a:srgbClr val="000000"/>
                  </a:solidFill>
                </a:defRPr>
              </a:pPr>
              <a:r>
                <a:rPr lang="en-US" sz="3000" dirty="0">
                  <a:solidFill>
                    <a:schemeClr val="bg1"/>
                  </a:solidFill>
                </a:rPr>
                <a:t>your testing infrastructure</a:t>
              </a:r>
              <a:endParaRPr sz="3000" dirty="0">
                <a:solidFill>
                  <a:schemeClr val="bg1"/>
                </a:solidFill>
              </a:endParaRPr>
            </a:p>
          </p:txBody>
        </p:sp>
      </p:grpSp>
      <p:grpSp>
        <p:nvGrpSpPr>
          <p:cNvPr id="45" name="Group 571">
            <a:extLst>
              <a:ext uri="{FF2B5EF4-FFF2-40B4-BE49-F238E27FC236}">
                <a16:creationId xmlns:a16="http://schemas.microsoft.com/office/drawing/2014/main" xmlns="" id="{4838431F-C44A-B946-A4D9-A942BE3C91B0}"/>
              </a:ext>
            </a:extLst>
          </p:cNvPr>
          <p:cNvGrpSpPr/>
          <p:nvPr/>
        </p:nvGrpSpPr>
        <p:grpSpPr>
          <a:xfrm>
            <a:off x="1129900" y="13018721"/>
            <a:ext cx="6398238" cy="589017"/>
            <a:chOff x="0" y="0"/>
            <a:chExt cx="8057446" cy="741760"/>
          </a:xfrm>
        </p:grpSpPr>
        <p:sp>
          <p:nvSpPr>
            <p:cNvPr id="46" name="Shape 567">
              <a:extLst>
                <a:ext uri="{FF2B5EF4-FFF2-40B4-BE49-F238E27FC236}">
                  <a16:creationId xmlns:a16="http://schemas.microsoft.com/office/drawing/2014/main" xmlns="" id="{BC41D7B2-9240-E542-A93A-3D2B96C281C2}"/>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47" name="Shape 568">
              <a:extLst>
                <a:ext uri="{FF2B5EF4-FFF2-40B4-BE49-F238E27FC236}">
                  <a16:creationId xmlns:a16="http://schemas.microsoft.com/office/drawing/2014/main" xmlns="" id="{D00B505C-8A50-7E42-937A-E214719EA194}"/>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48" name="Shape 569">
              <a:extLst>
                <a:ext uri="{FF2B5EF4-FFF2-40B4-BE49-F238E27FC236}">
                  <a16:creationId xmlns:a16="http://schemas.microsoft.com/office/drawing/2014/main" xmlns="" id="{2CCB51F9-7D62-094F-B4ED-235DFF516F3F}"/>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49" name="Shape 570">
              <a:extLst>
                <a:ext uri="{FF2B5EF4-FFF2-40B4-BE49-F238E27FC236}">
                  <a16:creationId xmlns:a16="http://schemas.microsoft.com/office/drawing/2014/main" xmlns="" id="{02E86B44-3D44-3C48-899D-8A700D4EC4F7}"/>
                </a:ext>
              </a:extLst>
            </p:cNvPr>
            <p:cNvSpPr/>
            <p:nvPr/>
          </p:nvSpPr>
          <p:spPr>
            <a:xfrm>
              <a:off x="908202" y="106467"/>
              <a:ext cx="6870283" cy="4780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dirty="0">
                  <a:solidFill>
                    <a:srgbClr val="D9D8DD"/>
                  </a:solidFill>
                  <a:hlinkClick r:id="rId2">
                    <a:extLst>
                      <a:ext uri="{A12FA001-AC4F-418D-AE19-62706E023703}">
                        <ahyp:hlinkClr xmlns:ahyp="http://schemas.microsoft.com/office/drawing/2018/hyperlinkcolor" xmlns="" val="tx"/>
                      </a:ext>
                    </a:extLst>
                  </a:hlinkClick>
                </a:rPr>
                <a:t>Sauce Labs</a:t>
              </a:r>
              <a:r>
                <a:rPr lang="en-US" sz="1600" dirty="0">
                  <a:solidFill>
                    <a:srgbClr val="D9D8DD"/>
                  </a:solidFill>
                </a:rPr>
                <a:t> </a:t>
              </a:r>
            </a:p>
          </p:txBody>
        </p:sp>
      </p:grpSp>
      <p:pic>
        <p:nvPicPr>
          <p:cNvPr id="50" name="Picture 49">
            <a:extLst>
              <a:ext uri="{FF2B5EF4-FFF2-40B4-BE49-F238E27FC236}">
                <a16:creationId xmlns:a16="http://schemas.microsoft.com/office/drawing/2014/main" xmlns="" id="{A767F886-E22C-D240-A4A5-E1E1EDE31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8713" y="13018721"/>
            <a:ext cx="2765463" cy="430720"/>
          </a:xfrm>
          <a:prstGeom prst="rect">
            <a:avLst/>
          </a:prstGeom>
        </p:spPr>
      </p:pic>
    </p:spTree>
    <p:extLst>
      <p:ext uri="{BB962C8B-B14F-4D97-AF65-F5344CB8AC3E}">
        <p14:creationId xmlns:p14="http://schemas.microsoft.com/office/powerpoint/2010/main" val="1204844929"/>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448"/>
                                        </p:tgtEl>
                                        <p:attrNameLst>
                                          <p:attrName>style.visibility</p:attrName>
                                        </p:attrNameLst>
                                      </p:cBhvr>
                                      <p:to>
                                        <p:strVal val="visible"/>
                                      </p:to>
                                    </p:set>
                                  </p:childTnLst>
                                </p:cTn>
                              </p:par>
                              <p:par>
                                <p:cTn id="13" presetID="1" presetClass="entr" presetSubtype="0" fill="hold" grpId="0" nodeType="withEffect">
                                  <p:stCondLst>
                                    <p:cond delay="800"/>
                                  </p:stCondLst>
                                  <p:childTnLst>
                                    <p:set>
                                      <p:cBhvr>
                                        <p:cTn id="14" dur="1" fill="hold">
                                          <p:stCondLst>
                                            <p:cond delay="0"/>
                                          </p:stCondLst>
                                        </p:cTn>
                                        <p:tgtEl>
                                          <p:spTgt spid="454"/>
                                        </p:tgtEl>
                                        <p:attrNameLst>
                                          <p:attrName>style.visibility</p:attrName>
                                        </p:attrNameLst>
                                      </p:cBhvr>
                                      <p:to>
                                        <p:strVal val="visible"/>
                                      </p:to>
                                    </p:set>
                                  </p:childTnLst>
                                </p:cTn>
                              </p:par>
                              <p:par>
                                <p:cTn id="15" presetID="1" presetClass="entr" presetSubtype="0" fill="hold" grpId="0" nodeType="withEffect">
                                  <p:stCondLst>
                                    <p:cond delay="1200"/>
                                  </p:stCondLst>
                                  <p:childTnLst>
                                    <p:set>
                                      <p:cBhvr>
                                        <p:cTn id="16"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dvAuto="0"/>
      <p:bldP spid="442" grpId="0" advAuto="0"/>
      <p:bldP spid="448" grpId="0" advAuto="0"/>
      <p:bldP spid="454" grpId="0" advAuto="0"/>
      <p:bldP spid="460" grpId="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29</a:t>
            </a:fld>
            <a:endParaRPr sz="2000">
              <a:solidFill>
                <a:srgbClr val="D9D8DC"/>
              </a:solidFill>
            </a:endParaRPr>
          </a:p>
        </p:txBody>
      </p:sp>
      <p:sp>
        <p:nvSpPr>
          <p:cNvPr id="419" name="Shape 419"/>
          <p:cNvSpPr>
            <a:spLocks noGrp="1"/>
          </p:cNvSpPr>
          <p:nvPr>
            <p:ph type="title"/>
          </p:nvPr>
        </p:nvSpPr>
        <p:spPr>
          <a:xfrm>
            <a:off x="2496836" y="730271"/>
            <a:ext cx="8655614" cy="580901"/>
          </a:xfrm>
          <a:prstGeom prst="rect">
            <a:avLst/>
          </a:prstGeom>
        </p:spPr>
        <p:txBody>
          <a:bodyPr/>
          <a:lstStyle>
            <a:lvl1pPr defTabSz="784225">
              <a:defRPr sz="2850"/>
            </a:lvl1pPr>
          </a:lstStyle>
          <a:p>
            <a:pPr lvl="0">
              <a:defRPr sz="1800">
                <a:solidFill>
                  <a:srgbClr val="000000"/>
                </a:solidFill>
              </a:defRPr>
            </a:pPr>
            <a:r>
              <a:rPr lang="en-US" sz="2850" dirty="0">
                <a:solidFill>
                  <a:srgbClr val="D9D8DC"/>
                </a:solidFill>
              </a:rPr>
              <a:t>Sauce Labs</a:t>
            </a:r>
            <a:endParaRPr sz="2850" dirty="0">
              <a:solidFill>
                <a:srgbClr val="D9D8DC"/>
              </a:solidFill>
            </a:endParaRPr>
          </a:p>
        </p:txBody>
      </p:sp>
      <p:sp>
        <p:nvSpPr>
          <p:cNvPr id="420" name="Shape 420"/>
          <p:cNvSpPr/>
          <p:nvPr/>
        </p:nvSpPr>
        <p:spPr>
          <a:xfrm>
            <a:off x="1184455" y="905715"/>
            <a:ext cx="6223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421" name="Shape 421"/>
          <p:cNvSpPr/>
          <p:nvPr/>
        </p:nvSpPr>
        <p:spPr>
          <a:xfrm>
            <a:off x="2493211" y="1315624"/>
            <a:ext cx="395941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sz="1800">
                <a:solidFill>
                  <a:srgbClr val="000000"/>
                </a:solidFill>
              </a:defRPr>
            </a:pPr>
            <a:r>
              <a:rPr lang="en-US" dirty="0">
                <a:solidFill>
                  <a:srgbClr val="D9D8DD"/>
                </a:solidFill>
              </a:rPr>
              <a:t>A flexible and scalable Selenium Grid</a:t>
            </a:r>
            <a:endParaRPr lang="en-US" sz="2000" dirty="0">
              <a:solidFill>
                <a:srgbClr val="D9D8DD"/>
              </a:solidFill>
            </a:endParaRPr>
          </a:p>
        </p:txBody>
      </p:sp>
      <p:grpSp>
        <p:nvGrpSpPr>
          <p:cNvPr id="432" name="Group 432"/>
          <p:cNvGrpSpPr/>
          <p:nvPr/>
        </p:nvGrpSpPr>
        <p:grpSpPr>
          <a:xfrm rot="15540985">
            <a:off x="677509" y="400932"/>
            <a:ext cx="1636193" cy="1637027"/>
            <a:chOff x="0" y="0"/>
            <a:chExt cx="1636191" cy="1637025"/>
          </a:xfrm>
        </p:grpSpPr>
        <p:sp>
          <p:nvSpPr>
            <p:cNvPr id="422" name="Shape 422"/>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23" name="Shape 423"/>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4" name="Shape 424"/>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5" name="Shape 425"/>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6" name="Shape 426"/>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7" name="Shape 427"/>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8" name="Shape 428"/>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29" name="Shape 429"/>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430" name="Shape 430"/>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431" name="Shape 431"/>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45" name="Group 571">
            <a:extLst>
              <a:ext uri="{FF2B5EF4-FFF2-40B4-BE49-F238E27FC236}">
                <a16:creationId xmlns:a16="http://schemas.microsoft.com/office/drawing/2014/main" xmlns="" id="{4838431F-C44A-B946-A4D9-A942BE3C91B0}"/>
              </a:ext>
            </a:extLst>
          </p:cNvPr>
          <p:cNvGrpSpPr/>
          <p:nvPr/>
        </p:nvGrpSpPr>
        <p:grpSpPr>
          <a:xfrm>
            <a:off x="1129900" y="13018721"/>
            <a:ext cx="6398238" cy="589017"/>
            <a:chOff x="0" y="0"/>
            <a:chExt cx="8057446" cy="741760"/>
          </a:xfrm>
        </p:grpSpPr>
        <p:sp>
          <p:nvSpPr>
            <p:cNvPr id="46" name="Shape 567">
              <a:extLst>
                <a:ext uri="{FF2B5EF4-FFF2-40B4-BE49-F238E27FC236}">
                  <a16:creationId xmlns:a16="http://schemas.microsoft.com/office/drawing/2014/main" xmlns="" id="{BC41D7B2-9240-E542-A93A-3D2B96C281C2}"/>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47" name="Shape 568">
              <a:extLst>
                <a:ext uri="{FF2B5EF4-FFF2-40B4-BE49-F238E27FC236}">
                  <a16:creationId xmlns:a16="http://schemas.microsoft.com/office/drawing/2014/main" xmlns="" id="{D00B505C-8A50-7E42-937A-E214719EA194}"/>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48" name="Shape 569">
              <a:extLst>
                <a:ext uri="{FF2B5EF4-FFF2-40B4-BE49-F238E27FC236}">
                  <a16:creationId xmlns:a16="http://schemas.microsoft.com/office/drawing/2014/main" xmlns="" id="{2CCB51F9-7D62-094F-B4ED-235DFF516F3F}"/>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49" name="Shape 570">
              <a:extLst>
                <a:ext uri="{FF2B5EF4-FFF2-40B4-BE49-F238E27FC236}">
                  <a16:creationId xmlns:a16="http://schemas.microsoft.com/office/drawing/2014/main" xmlns="" id="{02E86B44-3D44-3C48-899D-8A700D4EC4F7}"/>
                </a:ext>
              </a:extLst>
            </p:cNvPr>
            <p:cNvSpPr/>
            <p:nvPr/>
          </p:nvSpPr>
          <p:spPr>
            <a:xfrm>
              <a:off x="908202" y="106467"/>
              <a:ext cx="6870283" cy="4780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dirty="0">
                  <a:solidFill>
                    <a:srgbClr val="D9D8DD"/>
                  </a:solidFill>
                  <a:hlinkClick r:id="rId2">
                    <a:extLst>
                      <a:ext uri="{A12FA001-AC4F-418D-AE19-62706E023703}">
                        <ahyp:hlinkClr xmlns:ahyp="http://schemas.microsoft.com/office/drawing/2018/hyperlinkcolor" xmlns="" val="tx"/>
                      </a:ext>
                    </a:extLst>
                  </a:hlinkClick>
                </a:rPr>
                <a:t>Sauce Labs</a:t>
              </a:r>
              <a:r>
                <a:rPr lang="en-US" sz="1600" dirty="0">
                  <a:solidFill>
                    <a:srgbClr val="D9D8DD"/>
                  </a:solidFill>
                </a:rPr>
                <a:t> </a:t>
              </a:r>
            </a:p>
          </p:txBody>
        </p:sp>
      </p:grpSp>
      <p:pic>
        <p:nvPicPr>
          <p:cNvPr id="23" name="Picture 22">
            <a:extLst>
              <a:ext uri="{FF2B5EF4-FFF2-40B4-BE49-F238E27FC236}">
                <a16:creationId xmlns:a16="http://schemas.microsoft.com/office/drawing/2014/main" xmlns="" id="{2F7BA9AD-59F5-2A45-AC44-3071FF904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8713" y="13018721"/>
            <a:ext cx="2765463" cy="430720"/>
          </a:xfrm>
          <a:prstGeom prst="rect">
            <a:avLst/>
          </a:prstGeom>
        </p:spPr>
      </p:pic>
      <p:pic>
        <p:nvPicPr>
          <p:cNvPr id="24" name="Picture 23">
            <a:extLst>
              <a:ext uri="{FF2B5EF4-FFF2-40B4-BE49-F238E27FC236}">
                <a16:creationId xmlns:a16="http://schemas.microsoft.com/office/drawing/2014/main" xmlns="" id="{C67161C1-5647-7C46-82D8-BEB5834C7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441" y="3058400"/>
            <a:ext cx="19409117" cy="9076206"/>
          </a:xfrm>
          <a:prstGeom prst="rect">
            <a:avLst/>
          </a:prstGeom>
        </p:spPr>
      </p:pic>
    </p:spTree>
    <p:extLst>
      <p:ext uri="{BB962C8B-B14F-4D97-AF65-F5344CB8AC3E}">
        <p14:creationId xmlns:p14="http://schemas.microsoft.com/office/powerpoint/2010/main" val="273910048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sldNum" sz="quarter" idx="2"/>
          </p:nvPr>
        </p:nvSpPr>
        <p:spPr>
          <a:xfrm>
            <a:off x="23781472" y="13084643"/>
            <a:ext cx="259284" cy="44450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a:t>
            </a:fld>
            <a:endParaRPr sz="2000" dirty="0">
              <a:solidFill>
                <a:srgbClr val="D9D8DC"/>
              </a:solidFill>
            </a:endParaRPr>
          </a:p>
        </p:txBody>
      </p:sp>
      <p:sp>
        <p:nvSpPr>
          <p:cNvPr id="164" name="Shape 164"/>
          <p:cNvSpPr>
            <a:spLocks noGrp="1"/>
          </p:cNvSpPr>
          <p:nvPr>
            <p:ph type="title"/>
          </p:nvPr>
        </p:nvSpPr>
        <p:spPr>
          <a:xfrm>
            <a:off x="2617193" y="928995"/>
            <a:ext cx="8655614" cy="580901"/>
          </a:xfrm>
          <a:prstGeom prst="rect">
            <a:avLst/>
          </a:prstGeom>
        </p:spPr>
        <p:txBody>
          <a:bodyPr/>
          <a:lstStyle>
            <a:lvl1pPr defTabSz="784225">
              <a:defRPr sz="2850"/>
            </a:lvl1pPr>
          </a:lstStyle>
          <a:p>
            <a:pPr lvl="0">
              <a:defRPr sz="1800">
                <a:solidFill>
                  <a:srgbClr val="000000"/>
                </a:solidFill>
              </a:defRPr>
            </a:pPr>
            <a:r>
              <a:rPr sz="2850" dirty="0">
                <a:solidFill>
                  <a:srgbClr val="D9D8DC"/>
                </a:solidFill>
              </a:rPr>
              <a:t>Introduction to Presentation</a:t>
            </a:r>
          </a:p>
        </p:txBody>
      </p:sp>
      <p:sp>
        <p:nvSpPr>
          <p:cNvPr id="165" name="Shape 165"/>
          <p:cNvSpPr/>
          <p:nvPr/>
        </p:nvSpPr>
        <p:spPr>
          <a:xfrm>
            <a:off x="1184455" y="905715"/>
            <a:ext cx="6223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177" name="Group 177"/>
          <p:cNvGrpSpPr/>
          <p:nvPr/>
        </p:nvGrpSpPr>
        <p:grpSpPr>
          <a:xfrm rot="15540985">
            <a:off x="677509" y="400932"/>
            <a:ext cx="1636193" cy="1637027"/>
            <a:chOff x="0" y="0"/>
            <a:chExt cx="1636191" cy="1637025"/>
          </a:xfrm>
        </p:grpSpPr>
        <p:sp>
          <p:nvSpPr>
            <p:cNvPr id="167" name="Shape 167"/>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68" name="Shape 168"/>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69" name="Shape 169"/>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70" name="Shape 170"/>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71" name="Shape 171"/>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72" name="Shape 172"/>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73" name="Shape 173"/>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74" name="Shape 174"/>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75" name="Shape 175"/>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76" name="Shape 176"/>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184" name="Group 184"/>
          <p:cNvGrpSpPr/>
          <p:nvPr/>
        </p:nvGrpSpPr>
        <p:grpSpPr>
          <a:xfrm>
            <a:off x="1520427" y="3985158"/>
            <a:ext cx="3119257" cy="1466012"/>
            <a:chOff x="0" y="198207"/>
            <a:chExt cx="1281016" cy="602061"/>
          </a:xfrm>
        </p:grpSpPr>
        <p:grpSp>
          <p:nvGrpSpPr>
            <p:cNvPr id="180" name="Group 180"/>
            <p:cNvGrpSpPr/>
            <p:nvPr/>
          </p:nvGrpSpPr>
          <p:grpSpPr>
            <a:xfrm>
              <a:off x="0" y="198207"/>
              <a:ext cx="602061" cy="602061"/>
              <a:chOff x="0" y="-198210"/>
              <a:chExt cx="602060" cy="602060"/>
            </a:xfrm>
          </p:grpSpPr>
          <p:sp>
            <p:nvSpPr>
              <p:cNvPr id="178" name="Shape 178"/>
              <p:cNvSpPr/>
              <p:nvPr/>
            </p:nvSpPr>
            <p:spPr>
              <a:xfrm>
                <a:off x="0" y="-198210"/>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E15365"/>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179" name="Shape 179"/>
              <p:cNvSpPr/>
              <p:nvPr/>
            </p:nvSpPr>
            <p:spPr>
              <a:xfrm>
                <a:off x="219728" y="-44644"/>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E15365"/>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rgbClr val="E15365"/>
                    </a:solidFill>
                  </a:rPr>
                  <a:t>1</a:t>
                </a:r>
              </a:p>
            </p:txBody>
          </p:sp>
        </p:grpSp>
        <p:sp>
          <p:nvSpPr>
            <p:cNvPr id="182" name="Shape 182"/>
            <p:cNvSpPr/>
            <p:nvPr/>
          </p:nvSpPr>
          <p:spPr>
            <a:xfrm>
              <a:off x="822166" y="377054"/>
              <a:ext cx="458850" cy="2443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Why?</a:t>
              </a:r>
              <a:endParaRPr sz="3200" dirty="0">
                <a:solidFill>
                  <a:schemeClr val="tx2"/>
                </a:solidFill>
              </a:endParaRPr>
            </a:p>
          </p:txBody>
        </p:sp>
      </p:grpSp>
      <p:grpSp>
        <p:nvGrpSpPr>
          <p:cNvPr id="191" name="Group 191"/>
          <p:cNvGrpSpPr/>
          <p:nvPr/>
        </p:nvGrpSpPr>
        <p:grpSpPr>
          <a:xfrm>
            <a:off x="8969972" y="3985158"/>
            <a:ext cx="6333275" cy="1466014"/>
            <a:chOff x="0" y="198208"/>
            <a:chExt cx="2600951" cy="602061"/>
          </a:xfrm>
        </p:grpSpPr>
        <p:grpSp>
          <p:nvGrpSpPr>
            <p:cNvPr id="187" name="Group 187"/>
            <p:cNvGrpSpPr/>
            <p:nvPr/>
          </p:nvGrpSpPr>
          <p:grpSpPr>
            <a:xfrm>
              <a:off x="0" y="198208"/>
              <a:ext cx="602061" cy="602061"/>
              <a:chOff x="0" y="-198209"/>
              <a:chExt cx="602060" cy="602060"/>
            </a:xfrm>
          </p:grpSpPr>
          <p:sp>
            <p:nvSpPr>
              <p:cNvPr id="185" name="Shape 185"/>
              <p:cNvSpPr/>
              <p:nvPr/>
            </p:nvSpPr>
            <p:spPr>
              <a:xfrm>
                <a:off x="0" y="-198209"/>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1575A8"/>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186" name="Shape 186"/>
              <p:cNvSpPr/>
              <p:nvPr/>
            </p:nvSpPr>
            <p:spPr>
              <a:xfrm>
                <a:off x="219727" y="-44643"/>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1575A8"/>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rgbClr val="1575A8"/>
                    </a:solidFill>
                  </a:rPr>
                  <a:t>2</a:t>
                </a:r>
              </a:p>
            </p:txBody>
          </p:sp>
        </p:grpSp>
        <p:sp>
          <p:nvSpPr>
            <p:cNvPr id="189" name="Shape 189"/>
            <p:cNvSpPr/>
            <p:nvPr/>
          </p:nvSpPr>
          <p:spPr>
            <a:xfrm>
              <a:off x="822166" y="377054"/>
              <a:ext cx="1778785" cy="244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What is Selenium Grid</a:t>
              </a:r>
            </a:p>
          </p:txBody>
        </p:sp>
      </p:grpSp>
      <p:grpSp>
        <p:nvGrpSpPr>
          <p:cNvPr id="198" name="Group 198"/>
          <p:cNvGrpSpPr/>
          <p:nvPr/>
        </p:nvGrpSpPr>
        <p:grpSpPr>
          <a:xfrm>
            <a:off x="16572652" y="3985158"/>
            <a:ext cx="6868680" cy="1466012"/>
            <a:chOff x="0" y="198207"/>
            <a:chExt cx="2820829" cy="602061"/>
          </a:xfrm>
        </p:grpSpPr>
        <p:grpSp>
          <p:nvGrpSpPr>
            <p:cNvPr id="194" name="Group 194"/>
            <p:cNvGrpSpPr/>
            <p:nvPr/>
          </p:nvGrpSpPr>
          <p:grpSpPr>
            <a:xfrm>
              <a:off x="0" y="198207"/>
              <a:ext cx="602061" cy="602061"/>
              <a:chOff x="0" y="-198210"/>
              <a:chExt cx="602060" cy="602060"/>
            </a:xfrm>
          </p:grpSpPr>
          <p:sp>
            <p:nvSpPr>
              <p:cNvPr id="192" name="Shape 192"/>
              <p:cNvSpPr/>
              <p:nvPr/>
            </p:nvSpPr>
            <p:spPr>
              <a:xfrm>
                <a:off x="0" y="-198210"/>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E2AF33"/>
                </a:solid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chemeClr val="tx2"/>
                  </a:solidFill>
                </a:endParaRPr>
              </a:p>
            </p:txBody>
          </p:sp>
          <p:sp>
            <p:nvSpPr>
              <p:cNvPr id="193" name="Shape 193"/>
              <p:cNvSpPr/>
              <p:nvPr/>
            </p:nvSpPr>
            <p:spPr>
              <a:xfrm>
                <a:off x="219727" y="-44643"/>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E2AF33"/>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chemeClr val="tx2"/>
                    </a:solidFill>
                  </a:rPr>
                  <a:t>3</a:t>
                </a:r>
              </a:p>
            </p:txBody>
          </p:sp>
        </p:grpSp>
        <p:sp>
          <p:nvSpPr>
            <p:cNvPr id="196" name="Shape 196"/>
            <p:cNvSpPr/>
            <p:nvPr/>
          </p:nvSpPr>
          <p:spPr>
            <a:xfrm>
              <a:off x="822166" y="377055"/>
              <a:ext cx="1998663" cy="2443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What is Docker Selenium</a:t>
              </a:r>
            </a:p>
          </p:txBody>
        </p:sp>
      </p:grpSp>
      <p:grpSp>
        <p:nvGrpSpPr>
          <p:cNvPr id="205" name="Group 205"/>
          <p:cNvGrpSpPr/>
          <p:nvPr/>
        </p:nvGrpSpPr>
        <p:grpSpPr>
          <a:xfrm>
            <a:off x="1520426" y="6920886"/>
            <a:ext cx="6908755" cy="1466012"/>
            <a:chOff x="0" y="198208"/>
            <a:chExt cx="2837287" cy="602061"/>
          </a:xfrm>
        </p:grpSpPr>
        <p:grpSp>
          <p:nvGrpSpPr>
            <p:cNvPr id="201" name="Group 201"/>
            <p:cNvGrpSpPr/>
            <p:nvPr/>
          </p:nvGrpSpPr>
          <p:grpSpPr>
            <a:xfrm>
              <a:off x="0" y="198208"/>
              <a:ext cx="602061" cy="602061"/>
              <a:chOff x="0" y="-198209"/>
              <a:chExt cx="602060" cy="602060"/>
            </a:xfrm>
          </p:grpSpPr>
          <p:sp>
            <p:nvSpPr>
              <p:cNvPr id="199" name="Shape 199"/>
              <p:cNvSpPr/>
              <p:nvPr/>
            </p:nvSpPr>
            <p:spPr>
              <a:xfrm>
                <a:off x="0" y="-198209"/>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25A982"/>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00" name="Shape 200"/>
              <p:cNvSpPr/>
              <p:nvPr/>
            </p:nvSpPr>
            <p:spPr>
              <a:xfrm>
                <a:off x="219727" y="-44643"/>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25A982"/>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rgbClr val="25A982"/>
                    </a:solidFill>
                  </a:rPr>
                  <a:t>4</a:t>
                </a:r>
              </a:p>
            </p:txBody>
          </p:sp>
        </p:grpSp>
        <p:sp>
          <p:nvSpPr>
            <p:cNvPr id="203" name="Shape 203"/>
            <p:cNvSpPr/>
            <p:nvPr/>
          </p:nvSpPr>
          <p:spPr>
            <a:xfrm>
              <a:off x="822166" y="275939"/>
              <a:ext cx="2015121" cy="446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Configure Selenium Grid </a:t>
              </a:r>
            </a:p>
            <a:p>
              <a:pPr lvl="0">
                <a:defRPr sz="1800">
                  <a:solidFill>
                    <a:srgbClr val="000000"/>
                  </a:solidFill>
                </a:defRPr>
              </a:pPr>
              <a:r>
                <a:rPr lang="en-US" sz="3200" dirty="0">
                  <a:solidFill>
                    <a:schemeClr val="tx2"/>
                  </a:solidFill>
                </a:rPr>
                <a:t>in Docker Containers</a:t>
              </a:r>
            </a:p>
          </p:txBody>
        </p:sp>
      </p:grpSp>
      <p:grpSp>
        <p:nvGrpSpPr>
          <p:cNvPr id="212" name="Group 212"/>
          <p:cNvGrpSpPr/>
          <p:nvPr/>
        </p:nvGrpSpPr>
        <p:grpSpPr>
          <a:xfrm>
            <a:off x="8969972" y="6920886"/>
            <a:ext cx="6753264" cy="1466012"/>
            <a:chOff x="0" y="198208"/>
            <a:chExt cx="2773430" cy="602061"/>
          </a:xfrm>
        </p:grpSpPr>
        <p:grpSp>
          <p:nvGrpSpPr>
            <p:cNvPr id="208" name="Group 208"/>
            <p:cNvGrpSpPr/>
            <p:nvPr/>
          </p:nvGrpSpPr>
          <p:grpSpPr>
            <a:xfrm>
              <a:off x="0" y="198208"/>
              <a:ext cx="602061" cy="602061"/>
              <a:chOff x="0" y="-198209"/>
              <a:chExt cx="602060" cy="602060"/>
            </a:xfrm>
          </p:grpSpPr>
          <p:sp>
            <p:nvSpPr>
              <p:cNvPr id="206" name="Shape 206"/>
              <p:cNvSpPr/>
              <p:nvPr/>
            </p:nvSpPr>
            <p:spPr>
              <a:xfrm>
                <a:off x="0" y="-198209"/>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7E5886"/>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207" name="Shape 207"/>
              <p:cNvSpPr/>
              <p:nvPr/>
            </p:nvSpPr>
            <p:spPr>
              <a:xfrm>
                <a:off x="219727" y="-44643"/>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7E5886"/>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rgbClr val="7E5886"/>
                    </a:solidFill>
                  </a:rPr>
                  <a:t>5</a:t>
                </a:r>
              </a:p>
            </p:txBody>
          </p:sp>
        </p:grpSp>
        <p:sp>
          <p:nvSpPr>
            <p:cNvPr id="210" name="Shape 210"/>
            <p:cNvSpPr/>
            <p:nvPr/>
          </p:nvSpPr>
          <p:spPr>
            <a:xfrm>
              <a:off x="822166" y="275936"/>
              <a:ext cx="1951264" cy="446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Running Selenium Suite </a:t>
              </a:r>
            </a:p>
            <a:p>
              <a:pPr lvl="0">
                <a:defRPr sz="1800">
                  <a:solidFill>
                    <a:srgbClr val="000000"/>
                  </a:solidFill>
                </a:defRPr>
              </a:pPr>
              <a:r>
                <a:rPr lang="en-US" sz="3200" dirty="0">
                  <a:solidFill>
                    <a:schemeClr val="tx2"/>
                  </a:solidFill>
                </a:rPr>
                <a:t>in Parallel</a:t>
              </a:r>
            </a:p>
          </p:txBody>
        </p:sp>
      </p:grpSp>
      <p:grpSp>
        <p:nvGrpSpPr>
          <p:cNvPr id="219" name="Group 219"/>
          <p:cNvGrpSpPr/>
          <p:nvPr/>
        </p:nvGrpSpPr>
        <p:grpSpPr>
          <a:xfrm>
            <a:off x="16572651" y="6920886"/>
            <a:ext cx="7149205" cy="1466012"/>
            <a:chOff x="0" y="198208"/>
            <a:chExt cx="2936036" cy="602061"/>
          </a:xfrm>
        </p:grpSpPr>
        <p:grpSp>
          <p:nvGrpSpPr>
            <p:cNvPr id="215" name="Group 215"/>
            <p:cNvGrpSpPr/>
            <p:nvPr/>
          </p:nvGrpSpPr>
          <p:grpSpPr>
            <a:xfrm>
              <a:off x="0" y="198208"/>
              <a:ext cx="602061" cy="602061"/>
              <a:chOff x="0" y="-198209"/>
              <a:chExt cx="602060" cy="602060"/>
            </a:xfrm>
          </p:grpSpPr>
          <p:sp>
            <p:nvSpPr>
              <p:cNvPr id="213" name="Shape 213"/>
              <p:cNvSpPr/>
              <p:nvPr/>
            </p:nvSpPr>
            <p:spPr>
              <a:xfrm>
                <a:off x="0" y="-198209"/>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00BFC3"/>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214" name="Shape 214"/>
              <p:cNvSpPr/>
              <p:nvPr/>
            </p:nvSpPr>
            <p:spPr>
              <a:xfrm>
                <a:off x="219727" y="-44643"/>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00BFC3"/>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rgbClr val="00BFC3"/>
                    </a:solidFill>
                  </a:rPr>
                  <a:t>6</a:t>
                </a:r>
              </a:p>
            </p:txBody>
          </p:sp>
        </p:grpSp>
        <p:sp>
          <p:nvSpPr>
            <p:cNvPr id="217" name="Shape 217"/>
            <p:cNvSpPr/>
            <p:nvPr/>
          </p:nvSpPr>
          <p:spPr>
            <a:xfrm>
              <a:off x="822166" y="275936"/>
              <a:ext cx="2113870" cy="446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Creating and maintaining  </a:t>
              </a:r>
            </a:p>
            <a:p>
              <a:pPr lvl="0">
                <a:defRPr sz="1800">
                  <a:solidFill>
                    <a:srgbClr val="000000"/>
                  </a:solidFill>
                </a:defRPr>
              </a:pPr>
              <a:r>
                <a:rPr lang="en-US" sz="3200" dirty="0">
                  <a:solidFill>
                    <a:schemeClr val="tx2"/>
                  </a:solidFill>
                </a:rPr>
                <a:t>docker-compose file</a:t>
              </a:r>
            </a:p>
          </p:txBody>
        </p:sp>
      </p:grpSp>
      <p:grpSp>
        <p:nvGrpSpPr>
          <p:cNvPr id="226" name="Group 226"/>
          <p:cNvGrpSpPr/>
          <p:nvPr/>
        </p:nvGrpSpPr>
        <p:grpSpPr>
          <a:xfrm>
            <a:off x="1480829" y="10318428"/>
            <a:ext cx="7046615" cy="1466012"/>
            <a:chOff x="0" y="198208"/>
            <a:chExt cx="2893901" cy="602061"/>
          </a:xfrm>
        </p:grpSpPr>
        <p:grpSp>
          <p:nvGrpSpPr>
            <p:cNvPr id="222" name="Group 222"/>
            <p:cNvGrpSpPr/>
            <p:nvPr/>
          </p:nvGrpSpPr>
          <p:grpSpPr>
            <a:xfrm>
              <a:off x="0" y="198208"/>
              <a:ext cx="602061" cy="602061"/>
              <a:chOff x="0" y="-198209"/>
              <a:chExt cx="602060" cy="602060"/>
            </a:xfrm>
          </p:grpSpPr>
          <p:sp>
            <p:nvSpPr>
              <p:cNvPr id="220" name="Shape 220"/>
              <p:cNvSpPr/>
              <p:nvPr/>
            </p:nvSpPr>
            <p:spPr>
              <a:xfrm>
                <a:off x="0" y="-198209"/>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57788F"/>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221" name="Shape 221"/>
              <p:cNvSpPr/>
              <p:nvPr/>
            </p:nvSpPr>
            <p:spPr>
              <a:xfrm>
                <a:off x="171387" y="-44643"/>
                <a:ext cx="25928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a:solidFill>
                      <a:srgbClr val="57788F"/>
                    </a:solidFill>
                    <a:latin typeface="Open Sans Semibold"/>
                    <a:ea typeface="Open Sans Semibold"/>
                    <a:cs typeface="Open Sans Semibold"/>
                    <a:sym typeface="Open Sans Semibold"/>
                  </a:defRPr>
                </a:lvl1pPr>
              </a:lstStyle>
              <a:p>
                <a:pPr lvl="0">
                  <a:defRPr sz="1800">
                    <a:solidFill>
                      <a:srgbClr val="000000"/>
                    </a:solidFill>
                  </a:defRPr>
                </a:pPr>
                <a:r>
                  <a:rPr sz="4000" dirty="0">
                    <a:solidFill>
                      <a:srgbClr val="57788F"/>
                    </a:solidFill>
                  </a:rPr>
                  <a:t>7</a:t>
                </a:r>
              </a:p>
            </p:txBody>
          </p:sp>
        </p:grpSp>
        <p:sp>
          <p:nvSpPr>
            <p:cNvPr id="224" name="Shape 224"/>
            <p:cNvSpPr/>
            <p:nvPr/>
          </p:nvSpPr>
          <p:spPr>
            <a:xfrm>
              <a:off x="822166" y="275936"/>
              <a:ext cx="2071735" cy="446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View test execution using </a:t>
              </a:r>
            </a:p>
            <a:p>
              <a:pPr lvl="0">
                <a:defRPr sz="1800">
                  <a:solidFill>
                    <a:srgbClr val="000000"/>
                  </a:solidFill>
                </a:defRPr>
              </a:pPr>
              <a:r>
                <a:rPr lang="en-US" sz="3200" dirty="0">
                  <a:solidFill>
                    <a:schemeClr val="tx2"/>
                  </a:solidFill>
                </a:rPr>
                <a:t>debug nodes via VNC </a:t>
              </a:r>
            </a:p>
          </p:txBody>
        </p:sp>
      </p:grpSp>
      <p:grpSp>
        <p:nvGrpSpPr>
          <p:cNvPr id="233" name="Group 233"/>
          <p:cNvGrpSpPr/>
          <p:nvPr/>
        </p:nvGrpSpPr>
        <p:grpSpPr>
          <a:xfrm>
            <a:off x="16572651" y="10281559"/>
            <a:ext cx="2983001" cy="1466012"/>
            <a:chOff x="0" y="198208"/>
            <a:chExt cx="1225059" cy="602061"/>
          </a:xfrm>
        </p:grpSpPr>
        <p:grpSp>
          <p:nvGrpSpPr>
            <p:cNvPr id="229" name="Group 229"/>
            <p:cNvGrpSpPr/>
            <p:nvPr/>
          </p:nvGrpSpPr>
          <p:grpSpPr>
            <a:xfrm>
              <a:off x="0" y="198208"/>
              <a:ext cx="602061" cy="602061"/>
              <a:chOff x="0" y="-198209"/>
              <a:chExt cx="602060" cy="602060"/>
            </a:xfrm>
          </p:grpSpPr>
          <p:sp>
            <p:nvSpPr>
              <p:cNvPr id="227" name="Shape 227"/>
              <p:cNvSpPr/>
              <p:nvPr/>
            </p:nvSpPr>
            <p:spPr>
              <a:xfrm>
                <a:off x="0" y="-198209"/>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E15365"/>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28" name="Shape 228"/>
              <p:cNvSpPr/>
              <p:nvPr/>
            </p:nvSpPr>
            <p:spPr>
              <a:xfrm>
                <a:off x="171387" y="-119430"/>
                <a:ext cx="259285" cy="444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a:solidFill>
                      <a:srgbClr val="E15365"/>
                    </a:solidFill>
                    <a:latin typeface="Open Sans Semibold"/>
                    <a:ea typeface="Open Sans Semibold"/>
                    <a:cs typeface="Open Sans Semibold"/>
                    <a:sym typeface="Open Sans Semibold"/>
                  </a:defRPr>
                </a:lvl1pPr>
              </a:lstStyle>
              <a:p>
                <a:pPr lvl="0">
                  <a:defRPr sz="1800">
                    <a:solidFill>
                      <a:srgbClr val="000000"/>
                    </a:solidFill>
                  </a:defRPr>
                </a:pPr>
                <a:r>
                  <a:rPr lang="en-US" sz="4000" dirty="0">
                    <a:solidFill>
                      <a:srgbClr val="E15365"/>
                    </a:solidFill>
                  </a:rPr>
                  <a:t>9</a:t>
                </a:r>
                <a:endParaRPr sz="4000" dirty="0">
                  <a:solidFill>
                    <a:srgbClr val="E15365"/>
                  </a:solidFill>
                </a:endParaRPr>
              </a:p>
            </p:txBody>
          </p:sp>
        </p:grpSp>
        <p:sp>
          <p:nvSpPr>
            <p:cNvPr id="231" name="Shape 231"/>
            <p:cNvSpPr/>
            <p:nvPr/>
          </p:nvSpPr>
          <p:spPr>
            <a:xfrm>
              <a:off x="822166" y="377054"/>
              <a:ext cx="402893" cy="2443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a:solidFill>
                    <a:schemeClr val="tx2"/>
                  </a:solidFill>
                </a:rPr>
                <a:t>Q&amp;A</a:t>
              </a:r>
            </a:p>
          </p:txBody>
        </p:sp>
      </p:grpSp>
      <p:grpSp>
        <p:nvGrpSpPr>
          <p:cNvPr id="68" name="Group 198">
            <a:extLst>
              <a:ext uri="{FF2B5EF4-FFF2-40B4-BE49-F238E27FC236}">
                <a16:creationId xmlns:a16="http://schemas.microsoft.com/office/drawing/2014/main" xmlns="" id="{A2D38C96-AEBE-6342-AF5E-F0C370DFA43A}"/>
              </a:ext>
            </a:extLst>
          </p:cNvPr>
          <p:cNvGrpSpPr/>
          <p:nvPr/>
        </p:nvGrpSpPr>
        <p:grpSpPr>
          <a:xfrm>
            <a:off x="8939710" y="10318426"/>
            <a:ext cx="6573730" cy="1466012"/>
            <a:chOff x="0" y="198207"/>
            <a:chExt cx="2699696" cy="602061"/>
          </a:xfrm>
        </p:grpSpPr>
        <p:grpSp>
          <p:nvGrpSpPr>
            <p:cNvPr id="69" name="Group 194">
              <a:extLst>
                <a:ext uri="{FF2B5EF4-FFF2-40B4-BE49-F238E27FC236}">
                  <a16:creationId xmlns:a16="http://schemas.microsoft.com/office/drawing/2014/main" xmlns="" id="{58853488-5FAD-B745-B1F2-6A57CE9324E6}"/>
                </a:ext>
              </a:extLst>
            </p:cNvPr>
            <p:cNvGrpSpPr/>
            <p:nvPr/>
          </p:nvGrpSpPr>
          <p:grpSpPr>
            <a:xfrm>
              <a:off x="0" y="198207"/>
              <a:ext cx="602061" cy="602061"/>
              <a:chOff x="0" y="-198210"/>
              <a:chExt cx="602060" cy="602060"/>
            </a:xfrm>
          </p:grpSpPr>
          <p:sp>
            <p:nvSpPr>
              <p:cNvPr id="71" name="Shape 192">
                <a:extLst>
                  <a:ext uri="{FF2B5EF4-FFF2-40B4-BE49-F238E27FC236}">
                    <a16:creationId xmlns:a16="http://schemas.microsoft.com/office/drawing/2014/main" xmlns="" id="{01909462-EC54-3143-B245-4DF2363530E3}"/>
                  </a:ext>
                </a:extLst>
              </p:cNvPr>
              <p:cNvSpPr/>
              <p:nvPr/>
            </p:nvSpPr>
            <p:spPr>
              <a:xfrm>
                <a:off x="0" y="-198210"/>
                <a:ext cx="602060" cy="6020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44450" cap="flat">
                <a:solidFill>
                  <a:srgbClr val="E2AF33"/>
                </a:solid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chemeClr val="tx2"/>
                  </a:solidFill>
                </a:endParaRPr>
              </a:p>
            </p:txBody>
          </p:sp>
          <p:sp>
            <p:nvSpPr>
              <p:cNvPr id="72" name="Shape 193">
                <a:extLst>
                  <a:ext uri="{FF2B5EF4-FFF2-40B4-BE49-F238E27FC236}">
                    <a16:creationId xmlns:a16="http://schemas.microsoft.com/office/drawing/2014/main" xmlns="" id="{CF507AC0-E4D8-3548-946B-3BF741B0D328}"/>
                  </a:ext>
                </a:extLst>
              </p:cNvPr>
              <p:cNvSpPr/>
              <p:nvPr/>
            </p:nvSpPr>
            <p:spPr>
              <a:xfrm>
                <a:off x="219727" y="-44643"/>
                <a:ext cx="162605" cy="2949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E2AF33"/>
                    </a:solidFill>
                    <a:latin typeface="Open Sans Semibold"/>
                    <a:ea typeface="Open Sans Semibold"/>
                    <a:cs typeface="Open Sans Semibold"/>
                    <a:sym typeface="Open Sans Semibold"/>
                  </a:defRPr>
                </a:lvl1pPr>
              </a:lstStyle>
              <a:p>
                <a:pPr lvl="0">
                  <a:defRPr sz="1800">
                    <a:solidFill>
                      <a:srgbClr val="000000"/>
                    </a:solidFill>
                  </a:defRPr>
                </a:pPr>
                <a:r>
                  <a:rPr lang="en-US" sz="4000" dirty="0">
                    <a:solidFill>
                      <a:schemeClr val="tx2"/>
                    </a:solidFill>
                  </a:rPr>
                  <a:t>8</a:t>
                </a:r>
                <a:endParaRPr sz="4000" dirty="0">
                  <a:solidFill>
                    <a:schemeClr val="tx2"/>
                  </a:solidFill>
                </a:endParaRPr>
              </a:p>
            </p:txBody>
          </p:sp>
        </p:grpSp>
        <p:sp>
          <p:nvSpPr>
            <p:cNvPr id="70" name="Shape 196">
              <a:extLst>
                <a:ext uri="{FF2B5EF4-FFF2-40B4-BE49-F238E27FC236}">
                  <a16:creationId xmlns:a16="http://schemas.microsoft.com/office/drawing/2014/main" xmlns="" id="{B45E0F1F-44F9-C84D-BA90-ED7F2E779CAB}"/>
                </a:ext>
              </a:extLst>
            </p:cNvPr>
            <p:cNvSpPr/>
            <p:nvPr/>
          </p:nvSpPr>
          <p:spPr>
            <a:xfrm>
              <a:off x="822166" y="377055"/>
              <a:ext cx="1877530" cy="2443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900">
                  <a:solidFill>
                    <a:srgbClr val="D9D8DC"/>
                  </a:solidFill>
                  <a:latin typeface="+mn-lt"/>
                  <a:ea typeface="+mn-ea"/>
                  <a:cs typeface="+mn-cs"/>
                  <a:sym typeface="Open Sans"/>
                </a:defRPr>
              </a:lvl1pPr>
            </a:lstStyle>
            <a:p>
              <a:pPr lvl="0">
                <a:defRPr sz="1800">
                  <a:solidFill>
                    <a:srgbClr val="000000"/>
                  </a:solidFill>
                </a:defRPr>
              </a:pPr>
              <a:r>
                <a:rPr lang="en-US" sz="3200" dirty="0" err="1">
                  <a:solidFill>
                    <a:schemeClr val="tx2"/>
                  </a:solidFill>
                </a:rPr>
                <a:t>Zalenium</a:t>
              </a:r>
              <a:r>
                <a:rPr lang="en-US" sz="3200" dirty="0">
                  <a:solidFill>
                    <a:schemeClr val="tx2"/>
                  </a:solidFill>
                </a:rPr>
                <a:t>  + Sauce Labs</a:t>
              </a:r>
            </a:p>
          </p:txBody>
        </p:sp>
      </p:gr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30</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How to Run Tests Against Sauce Labs?</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6609182"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sz="1800">
                <a:solidFill>
                  <a:srgbClr val="000000"/>
                </a:solidFill>
              </a:defRPr>
            </a:pPr>
            <a:r>
              <a:rPr lang="en-US" dirty="0">
                <a:solidFill>
                  <a:srgbClr val="D9D8DD"/>
                </a:solidFill>
              </a:rPr>
              <a:t>Cloud-hosted web and mobile application automation platform</a:t>
            </a:r>
            <a:endParaRPr lang="en-US" sz="2000" dirty="0">
              <a:solidFill>
                <a:srgbClr val="D9D8DD"/>
              </a:solidFill>
            </a:endParaRP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6" name="Group 5">
            <a:extLst>
              <a:ext uri="{FF2B5EF4-FFF2-40B4-BE49-F238E27FC236}">
                <a16:creationId xmlns:a16="http://schemas.microsoft.com/office/drawing/2014/main" xmlns="" id="{22072B01-715C-6D4E-A34C-A6254974B5F3}"/>
              </a:ext>
            </a:extLst>
          </p:cNvPr>
          <p:cNvGrpSpPr/>
          <p:nvPr/>
        </p:nvGrpSpPr>
        <p:grpSpPr>
          <a:xfrm>
            <a:off x="1028740" y="5198786"/>
            <a:ext cx="22326520" cy="4958466"/>
            <a:chOff x="884288" y="5767199"/>
            <a:chExt cx="22326520" cy="4958466"/>
          </a:xfrm>
        </p:grpSpPr>
        <p:grpSp>
          <p:nvGrpSpPr>
            <p:cNvPr id="24" name="Group 436">
              <a:extLst>
                <a:ext uri="{FF2B5EF4-FFF2-40B4-BE49-F238E27FC236}">
                  <a16:creationId xmlns:a16="http://schemas.microsoft.com/office/drawing/2014/main" xmlns="" id="{85C9816F-F55F-474A-B2E5-BC0181B4F41E}"/>
                </a:ext>
              </a:extLst>
            </p:cNvPr>
            <p:cNvGrpSpPr/>
            <p:nvPr/>
          </p:nvGrpSpPr>
          <p:grpSpPr>
            <a:xfrm>
              <a:off x="884288" y="5767199"/>
              <a:ext cx="22326520" cy="4958466"/>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grpSp>
        <p:pic>
          <p:nvPicPr>
            <p:cNvPr id="4" name="Picture 3">
              <a:extLst>
                <a:ext uri="{FF2B5EF4-FFF2-40B4-BE49-F238E27FC236}">
                  <a16:creationId xmlns:a16="http://schemas.microsoft.com/office/drawing/2014/main" xmlns="" id="{DA5106ED-7A04-A646-839B-FF41ECEAF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969" y="6283316"/>
              <a:ext cx="21417958" cy="3899167"/>
            </a:xfrm>
            <a:prstGeom prst="rect">
              <a:avLst/>
            </a:prstGeom>
          </p:spPr>
        </p:pic>
      </p:grpSp>
    </p:spTree>
    <p:extLst>
      <p:ext uri="{BB962C8B-B14F-4D97-AF65-F5344CB8AC3E}">
        <p14:creationId xmlns:p14="http://schemas.microsoft.com/office/powerpoint/2010/main" val="376014623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081247" y="5745388"/>
            <a:ext cx="1592744" cy="2225225"/>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lgn="ctr">
              <a:defRPr sz="15400">
                <a:solidFill>
                  <a:srgbClr val="D9D8DC"/>
                </a:solidFill>
                <a:latin typeface="+mj-lt"/>
                <a:ea typeface="+mj-ea"/>
                <a:cs typeface="+mj-cs"/>
                <a:sym typeface="et-line"/>
              </a:defRPr>
            </a:lvl1pPr>
          </a:lstStyle>
          <a:p>
            <a:pPr lvl="0">
              <a:defRPr sz="1800">
                <a:solidFill>
                  <a:srgbClr val="000000"/>
                </a:solidFill>
              </a:defRPr>
            </a:pPr>
            <a:r>
              <a:rPr sz="13860" dirty="0">
                <a:solidFill>
                  <a:srgbClr val="D9D8DD"/>
                </a:solidFill>
              </a:rPr>
              <a:t></a:t>
            </a:r>
          </a:p>
        </p:txBody>
      </p:sp>
      <p:sp>
        <p:nvSpPr>
          <p:cNvPr id="794" name="Shape 794"/>
          <p:cNvSpPr/>
          <p:nvPr/>
        </p:nvSpPr>
        <p:spPr>
          <a:xfrm>
            <a:off x="10644408" y="7203191"/>
            <a:ext cx="7331494" cy="40011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2400">
                <a:solidFill>
                  <a:srgbClr val="D9D8DC"/>
                </a:solidFill>
              </a:defRPr>
            </a:lvl1pPr>
          </a:lstStyle>
          <a:p>
            <a:pPr lvl="0">
              <a:defRPr sz="1800">
                <a:solidFill>
                  <a:srgbClr val="000000"/>
                </a:solidFill>
              </a:defRPr>
            </a:pPr>
            <a:r>
              <a:rPr lang="en-US" sz="2000" dirty="0">
                <a:solidFill>
                  <a:srgbClr val="D9D8DD"/>
                </a:solidFill>
              </a:rPr>
              <a:t>Cloud-hosted web and mobile application automation platform</a:t>
            </a:r>
            <a:endParaRPr lang="en-US" dirty="0">
              <a:solidFill>
                <a:srgbClr val="D9D8DD"/>
              </a:solidFill>
            </a:endParaRPr>
          </a:p>
        </p:txBody>
      </p:sp>
      <p:sp>
        <p:nvSpPr>
          <p:cNvPr id="795" name="Shape 795"/>
          <p:cNvSpPr/>
          <p:nvPr/>
        </p:nvSpPr>
        <p:spPr>
          <a:xfrm>
            <a:off x="10637817" y="6102550"/>
            <a:ext cx="11935319" cy="92333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6000">
                <a:solidFill>
                  <a:srgbClr val="D9D8DC"/>
                </a:solidFill>
              </a:defRPr>
            </a:lvl1pPr>
          </a:lstStyle>
          <a:p>
            <a:pPr lvl="0">
              <a:defRPr sz="1800">
                <a:solidFill>
                  <a:srgbClr val="000000"/>
                </a:solidFill>
              </a:defRPr>
            </a:pPr>
            <a:r>
              <a:rPr lang="en-US" sz="5400" dirty="0">
                <a:solidFill>
                  <a:srgbClr val="D9D8DD"/>
                </a:solidFill>
              </a:rPr>
              <a:t>How to Run Tests Against Sauce Labs?</a:t>
            </a:r>
            <a:endParaRPr sz="5400" dirty="0">
              <a:solidFill>
                <a:srgbClr val="D9D8DD"/>
              </a:solidFill>
            </a:endParaRPr>
          </a:p>
        </p:txBody>
      </p:sp>
      <p:grpSp>
        <p:nvGrpSpPr>
          <p:cNvPr id="806" name="Group 806"/>
          <p:cNvGrpSpPr/>
          <p:nvPr/>
        </p:nvGrpSpPr>
        <p:grpSpPr>
          <a:xfrm>
            <a:off x="3885025" y="3863880"/>
            <a:ext cx="5985188" cy="5988241"/>
            <a:chOff x="0" y="0"/>
            <a:chExt cx="6650208" cy="6653600"/>
          </a:xfrm>
        </p:grpSpPr>
        <p:sp>
          <p:nvSpPr>
            <p:cNvPr id="796" name="Shape 796"/>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797" name="Shape 797"/>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8" name="Shape 798"/>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9" name="Shape 799"/>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0" name="Shape 800"/>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1" name="Shape 801"/>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2" name="Shape 802"/>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3" name="Shape 803"/>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4" name="Shape 804"/>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805" name="Shape 805"/>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grpSp>
    </p:spTree>
    <p:extLst>
      <p:ext uri="{BB962C8B-B14F-4D97-AF65-F5344CB8AC3E}">
        <p14:creationId xmlns:p14="http://schemas.microsoft.com/office/powerpoint/2010/main" val="228036176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337FE014-4B14-BB42-B335-B2A18FB95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4008448"/>
          </a:xfrm>
          <a:prstGeom prst="rect">
            <a:avLst/>
          </a:prstGeom>
        </p:spPr>
      </p:pic>
    </p:spTree>
    <p:extLst>
      <p:ext uri="{BB962C8B-B14F-4D97-AF65-F5344CB8AC3E}">
        <p14:creationId xmlns:p14="http://schemas.microsoft.com/office/powerpoint/2010/main" val="52131434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p:nvPr/>
        </p:nvSpPr>
        <p:spPr>
          <a:xfrm>
            <a:off x="5452106" y="5909171"/>
            <a:ext cx="1670051" cy="18976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14000">
                <a:solidFill>
                  <a:srgbClr val="D9D8DC"/>
                </a:solidFill>
                <a:latin typeface="+mj-lt"/>
                <a:ea typeface="+mj-ea"/>
                <a:cs typeface="+mj-cs"/>
                <a:sym typeface="et-line"/>
              </a:defRPr>
            </a:lvl1pPr>
          </a:lstStyle>
          <a:p>
            <a:pPr lvl="0">
              <a:defRPr sz="1800">
                <a:solidFill>
                  <a:srgbClr val="000000"/>
                </a:solidFill>
              </a:defRPr>
            </a:pPr>
            <a:r>
              <a:rPr sz="14000">
                <a:solidFill>
                  <a:srgbClr val="D9D8DC"/>
                </a:solidFill>
              </a:rPr>
              <a:t></a:t>
            </a:r>
          </a:p>
        </p:txBody>
      </p:sp>
      <p:sp>
        <p:nvSpPr>
          <p:cNvPr id="666" name="Shape 666"/>
          <p:cNvSpPr/>
          <p:nvPr/>
        </p:nvSpPr>
        <p:spPr>
          <a:xfrm>
            <a:off x="10472453" y="7227866"/>
            <a:ext cx="6150723"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D9D8DC"/>
                </a:solidFill>
              </a:defRPr>
            </a:lvl1pPr>
          </a:lstStyle>
          <a:p>
            <a:pPr lvl="0">
              <a:defRPr sz="1800">
                <a:solidFill>
                  <a:srgbClr val="000000"/>
                </a:solidFill>
              </a:defRPr>
            </a:pPr>
            <a:r>
              <a:rPr lang="en-US" sz="2400" dirty="0">
                <a:solidFill>
                  <a:srgbClr val="D9D8DD"/>
                </a:solidFill>
              </a:rPr>
              <a:t>Redirect the test to a cloud testing provider </a:t>
            </a:r>
            <a:endParaRPr sz="2800" dirty="0">
              <a:solidFill>
                <a:srgbClr val="D9D8DD"/>
              </a:solidFill>
            </a:endParaRPr>
          </a:p>
        </p:txBody>
      </p:sp>
      <p:sp>
        <p:nvSpPr>
          <p:cNvPr id="667" name="Shape 667"/>
          <p:cNvSpPr/>
          <p:nvPr/>
        </p:nvSpPr>
        <p:spPr>
          <a:xfrm>
            <a:off x="10465130" y="6064777"/>
            <a:ext cx="7423507"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400">
                <a:solidFill>
                  <a:srgbClr val="D9D8DC"/>
                </a:solidFill>
              </a:defRPr>
            </a:lvl1pPr>
          </a:lstStyle>
          <a:p>
            <a:pPr lvl="0">
              <a:defRPr sz="1800">
                <a:solidFill>
                  <a:srgbClr val="000000"/>
                </a:solidFill>
              </a:defRPr>
            </a:pPr>
            <a:r>
              <a:rPr lang="en-US" sz="5400" dirty="0" err="1">
                <a:solidFill>
                  <a:srgbClr val="D9D8DC"/>
                </a:solidFill>
              </a:rPr>
              <a:t>Zalenium</a:t>
            </a:r>
            <a:r>
              <a:rPr lang="en-US" sz="5400" dirty="0">
                <a:solidFill>
                  <a:srgbClr val="D9D8DC"/>
                </a:solidFill>
              </a:rPr>
              <a:t> + Sauce Labs </a:t>
            </a:r>
            <a:endParaRPr sz="5400" dirty="0">
              <a:solidFill>
                <a:srgbClr val="D9D8DC"/>
              </a:solidFill>
            </a:endParaRPr>
          </a:p>
        </p:txBody>
      </p:sp>
      <p:grpSp>
        <p:nvGrpSpPr>
          <p:cNvPr id="678" name="Group 678"/>
          <p:cNvGrpSpPr/>
          <p:nvPr/>
        </p:nvGrpSpPr>
        <p:grpSpPr>
          <a:xfrm>
            <a:off x="2962027" y="3531199"/>
            <a:ext cx="6650209" cy="6653601"/>
            <a:chOff x="0" y="0"/>
            <a:chExt cx="6650208" cy="6653600"/>
          </a:xfrm>
        </p:grpSpPr>
        <p:sp>
          <p:nvSpPr>
            <p:cNvPr id="668" name="Shape 668"/>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69" name="Shape 669"/>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0" name="Shape 670"/>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1" name="Shape 671"/>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2" name="Shape 672"/>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3" name="Shape 673"/>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4" name="Shape 674"/>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5" name="Shape 675"/>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6" name="Shape 676"/>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77" name="Shape 677"/>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Tree>
    <p:extLst>
      <p:ext uri="{BB962C8B-B14F-4D97-AF65-F5344CB8AC3E}">
        <p14:creationId xmlns:p14="http://schemas.microsoft.com/office/powerpoint/2010/main" val="43832834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34</a:t>
            </a:fld>
            <a:endParaRPr sz="2000">
              <a:solidFill>
                <a:srgbClr val="D9D8DC"/>
              </a:solidFill>
            </a:endParaRPr>
          </a:p>
        </p:txBody>
      </p:sp>
      <p:sp>
        <p:nvSpPr>
          <p:cNvPr id="550" name="Shape 550"/>
          <p:cNvSpPr>
            <a:spLocks noGrp="1"/>
          </p:cNvSpPr>
          <p:nvPr>
            <p:ph type="title"/>
          </p:nvPr>
        </p:nvSpPr>
        <p:spPr>
          <a:xfrm>
            <a:off x="2509536" y="730271"/>
            <a:ext cx="8655614" cy="580901"/>
          </a:xfrm>
          <a:prstGeom prst="rect">
            <a:avLst/>
          </a:prstGeom>
        </p:spPr>
        <p:txBody>
          <a:bodyPr/>
          <a:lstStyle>
            <a:lvl1pPr defTabSz="784225">
              <a:defRPr sz="2850"/>
            </a:lvl1pPr>
          </a:lstStyle>
          <a:p>
            <a:pPr lvl="0">
              <a:defRPr sz="1800">
                <a:solidFill>
                  <a:srgbClr val="000000"/>
                </a:solidFill>
              </a:defRPr>
            </a:pPr>
            <a:r>
              <a:rPr lang="en-US" sz="2850" dirty="0" err="1">
                <a:solidFill>
                  <a:srgbClr val="D9D8DC"/>
                </a:solidFill>
              </a:rPr>
              <a:t>Zalenium</a:t>
            </a:r>
            <a:r>
              <a:rPr lang="en-US" sz="2850" dirty="0">
                <a:solidFill>
                  <a:srgbClr val="D9D8DC"/>
                </a:solidFill>
              </a:rPr>
              <a:t> + Sauce Labs</a:t>
            </a:r>
            <a:endParaRPr sz="2850" dirty="0">
              <a:solidFill>
                <a:srgbClr val="D9D8DC"/>
              </a:solidFill>
            </a:endParaRPr>
          </a:p>
        </p:txBody>
      </p:sp>
      <p:sp>
        <p:nvSpPr>
          <p:cNvPr id="551" name="Shape 551"/>
          <p:cNvSpPr/>
          <p:nvPr/>
        </p:nvSpPr>
        <p:spPr>
          <a:xfrm>
            <a:off x="1216205" y="905715"/>
            <a:ext cx="5588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552" name="Shape 552"/>
          <p:cNvSpPr/>
          <p:nvPr/>
        </p:nvSpPr>
        <p:spPr>
          <a:xfrm>
            <a:off x="2493211" y="1302219"/>
            <a:ext cx="6947074" cy="40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a:solidFill>
                  <a:srgbClr val="000000"/>
                </a:solidFill>
              </a:defRPr>
            </a:pPr>
            <a:r>
              <a:rPr dirty="0">
                <a:solidFill>
                  <a:srgbClr val="D9D8DC"/>
                </a:solidFill>
              </a:rPr>
              <a:t>Lorem ipsum dolor sit </a:t>
            </a:r>
            <a:r>
              <a:rPr dirty="0" err="1">
                <a:solidFill>
                  <a:srgbClr val="D9D8DC"/>
                </a:solidFill>
              </a:rPr>
              <a:t>amet</a:t>
            </a:r>
            <a:r>
              <a:rPr dirty="0">
                <a:solidFill>
                  <a:srgbClr val="D9D8DC"/>
                </a:solidFill>
              </a:rPr>
              <a:t>, </a:t>
            </a:r>
            <a:r>
              <a:rPr dirty="0" err="1">
                <a:solidFill>
                  <a:srgbClr val="D9D8DC"/>
                </a:solidFill>
              </a:rPr>
              <a:t>consectetuer</a:t>
            </a:r>
            <a:r>
              <a:rPr dirty="0">
                <a:solidFill>
                  <a:srgbClr val="D9D8DC"/>
                </a:solidFill>
              </a:rPr>
              <a:t> </a:t>
            </a:r>
            <a:r>
              <a:rPr dirty="0" err="1">
                <a:solidFill>
                  <a:srgbClr val="D9D8DC"/>
                </a:solidFill>
              </a:rPr>
              <a:t>adipiscing</a:t>
            </a:r>
            <a:r>
              <a:rPr dirty="0">
                <a:solidFill>
                  <a:srgbClr val="D9D8DC"/>
                </a:solidFill>
              </a:rPr>
              <a:t> </a:t>
            </a:r>
            <a:r>
              <a:rPr dirty="0" err="1">
                <a:solidFill>
                  <a:srgbClr val="D9D8DC"/>
                </a:solidFill>
              </a:rPr>
              <a:t>elit</a:t>
            </a:r>
            <a:r>
              <a:rPr dirty="0">
                <a:solidFill>
                  <a:srgbClr val="D9D8DC"/>
                </a:solidFill>
              </a:rPr>
              <a:t>, </a:t>
            </a:r>
            <a:r>
              <a:rPr dirty="0" err="1">
                <a:solidFill>
                  <a:srgbClr val="D9D8DC"/>
                </a:solidFill>
              </a:rPr>
              <a:t>sed</a:t>
            </a:r>
            <a:r>
              <a:rPr dirty="0">
                <a:solidFill>
                  <a:srgbClr val="D9D8DC"/>
                </a:solidFill>
              </a:rPr>
              <a:t> diam.</a:t>
            </a:r>
          </a:p>
        </p:txBody>
      </p:sp>
      <p:grpSp>
        <p:nvGrpSpPr>
          <p:cNvPr id="563" name="Group 563"/>
          <p:cNvGrpSpPr/>
          <p:nvPr/>
        </p:nvGrpSpPr>
        <p:grpSpPr>
          <a:xfrm rot="15540985">
            <a:off x="677509" y="400932"/>
            <a:ext cx="1636193" cy="1637027"/>
            <a:chOff x="0" y="0"/>
            <a:chExt cx="1636191" cy="1637025"/>
          </a:xfrm>
        </p:grpSpPr>
        <p:sp>
          <p:nvSpPr>
            <p:cNvPr id="553" name="Shape 55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54" name="Shape 55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5" name="Shape 55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6" name="Shape 55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7" name="Shape 55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8" name="Shape 55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9" name="Shape 55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0" name="Shape 56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1" name="Shape 56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62" name="Shape 56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66" name="Group 566"/>
          <p:cNvGrpSpPr/>
          <p:nvPr/>
        </p:nvGrpSpPr>
        <p:grpSpPr>
          <a:xfrm>
            <a:off x="12476152" y="5182445"/>
            <a:ext cx="8848025" cy="4876046"/>
            <a:chOff x="0" y="-53610"/>
            <a:chExt cx="8048077" cy="3450330"/>
          </a:xfrm>
        </p:grpSpPr>
        <p:sp>
          <p:nvSpPr>
            <p:cNvPr id="564" name="Shape 564"/>
            <p:cNvSpPr/>
            <p:nvPr/>
          </p:nvSpPr>
          <p:spPr>
            <a:xfrm>
              <a:off x="0" y="520805"/>
              <a:ext cx="8048077" cy="28759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700">
                  <a:solidFill>
                    <a:srgbClr val="D9D8DC"/>
                  </a:solidFill>
                </a:defRPr>
              </a:lvl1pPr>
            </a:lstStyle>
            <a:p>
              <a:pPr lvl="0">
                <a:lnSpc>
                  <a:spcPct val="150000"/>
                </a:lnSpc>
                <a:defRPr sz="1800">
                  <a:solidFill>
                    <a:srgbClr val="000000"/>
                  </a:solidFill>
                </a:defRPr>
              </a:pPr>
              <a:r>
                <a:rPr lang="en-US" sz="3200" dirty="0">
                  <a:solidFill>
                    <a:schemeClr val="bg1"/>
                  </a:solidFill>
                </a:rPr>
                <a:t>If you need a capability that cannot be fulfilled by docker-selenium, the test gets redirected to a cloud testing provider (i.e. Sauce Labs)</a:t>
              </a:r>
              <a:endParaRPr sz="2800" dirty="0">
                <a:solidFill>
                  <a:schemeClr val="bg1"/>
                </a:solidFill>
              </a:endParaRPr>
            </a:p>
          </p:txBody>
        </p:sp>
        <p:sp>
          <p:nvSpPr>
            <p:cNvPr id="565" name="Shape 565"/>
            <p:cNvSpPr/>
            <p:nvPr/>
          </p:nvSpPr>
          <p:spPr>
            <a:xfrm>
              <a:off x="6584" y="-53610"/>
              <a:ext cx="5543604" cy="5517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4400" dirty="0" err="1">
                  <a:solidFill>
                    <a:srgbClr val="D9D8DC"/>
                  </a:solidFill>
                </a:rPr>
                <a:t>Zalenium</a:t>
              </a:r>
              <a:r>
                <a:rPr lang="en-US" sz="4400" dirty="0">
                  <a:solidFill>
                    <a:srgbClr val="D9D8DC"/>
                  </a:solidFill>
                </a:rPr>
                <a:t> + Sauce Labs</a:t>
              </a:r>
              <a:endParaRPr sz="4400" dirty="0">
                <a:solidFill>
                  <a:srgbClr val="D9D8DC"/>
                </a:solidFill>
              </a:endParaRPr>
            </a:p>
          </p:txBody>
        </p:sp>
      </p:grpSp>
      <p:grpSp>
        <p:nvGrpSpPr>
          <p:cNvPr id="2" name="Group 1">
            <a:extLst>
              <a:ext uri="{FF2B5EF4-FFF2-40B4-BE49-F238E27FC236}">
                <a16:creationId xmlns:a16="http://schemas.microsoft.com/office/drawing/2014/main" xmlns="" id="{B2236396-CC51-894B-9373-9CA9C482266C}"/>
              </a:ext>
            </a:extLst>
          </p:cNvPr>
          <p:cNvGrpSpPr/>
          <p:nvPr/>
        </p:nvGrpSpPr>
        <p:grpSpPr>
          <a:xfrm>
            <a:off x="1859736" y="4082240"/>
            <a:ext cx="7580549" cy="6939987"/>
            <a:chOff x="2834711" y="5944907"/>
            <a:chExt cx="5716082" cy="5233069"/>
          </a:xfrm>
        </p:grpSpPr>
        <p:grpSp>
          <p:nvGrpSpPr>
            <p:cNvPr id="548" name="Group 548"/>
            <p:cNvGrpSpPr/>
            <p:nvPr/>
          </p:nvGrpSpPr>
          <p:grpSpPr>
            <a:xfrm>
              <a:off x="2834711" y="5944907"/>
              <a:ext cx="3426903" cy="3426903"/>
              <a:chOff x="0" y="0"/>
              <a:chExt cx="7258251" cy="7258251"/>
            </a:xfrm>
            <a:blipFill>
              <a:blip r:embed="rId2"/>
              <a:stretch>
                <a:fillRect/>
              </a:stretch>
            </a:blipFill>
          </p:grpSpPr>
          <p:sp>
            <p:nvSpPr>
              <p:cNvPr id="546" name="Shape 546"/>
              <p:cNvSpPr/>
              <p:nvPr/>
            </p:nvSpPr>
            <p:spPr>
              <a:xfrm>
                <a:off x="0" y="0"/>
                <a:ext cx="7258251" cy="72582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38100" cap="flat">
                <a:solidFill>
                  <a:srgbClr val="D1D0D3"/>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547" name="Shape 547"/>
              <p:cNvSpPr/>
              <p:nvPr/>
            </p:nvSpPr>
            <p:spPr>
              <a:xfrm>
                <a:off x="0" y="0"/>
                <a:ext cx="7258251" cy="72582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38100" cap="flat">
                <a:solidFill>
                  <a:srgbClr val="484F61"/>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defRPr sz="2700">
                    <a:solidFill>
                      <a:srgbClr val="F6F6F6"/>
                    </a:solidFill>
                  </a:defRPr>
                </a:lvl1pPr>
              </a:lstStyle>
              <a:p>
                <a:pPr lvl="0">
                  <a:defRPr sz="1800">
                    <a:solidFill>
                      <a:srgbClr val="000000"/>
                    </a:solidFill>
                  </a:defRPr>
                </a:pPr>
                <a:endParaRPr sz="2700" dirty="0">
                  <a:solidFill>
                    <a:srgbClr val="F6F6F6"/>
                  </a:solidFill>
                </a:endParaRPr>
              </a:p>
            </p:txBody>
          </p:sp>
        </p:grpSp>
        <p:grpSp>
          <p:nvGrpSpPr>
            <p:cNvPr id="574" name="Group 574"/>
            <p:cNvGrpSpPr/>
            <p:nvPr/>
          </p:nvGrpSpPr>
          <p:grpSpPr>
            <a:xfrm>
              <a:off x="5123893" y="7751075"/>
              <a:ext cx="3426900" cy="3426901"/>
              <a:chOff x="0" y="0"/>
              <a:chExt cx="3426899" cy="3426899"/>
            </a:xfrm>
            <a:blipFill>
              <a:blip r:embed="rId3"/>
              <a:stretch>
                <a:fillRect/>
              </a:stretch>
            </a:blipFill>
          </p:grpSpPr>
          <p:sp>
            <p:nvSpPr>
              <p:cNvPr id="572" name="Shape 572"/>
              <p:cNvSpPr/>
              <p:nvPr/>
            </p:nvSpPr>
            <p:spPr>
              <a:xfrm>
                <a:off x="0" y="0"/>
                <a:ext cx="3426900" cy="34269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38100" cap="flat">
                <a:solidFill>
                  <a:srgbClr val="D1D0D3"/>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573" name="Shape 573"/>
              <p:cNvSpPr/>
              <p:nvPr/>
            </p:nvSpPr>
            <p:spPr>
              <a:xfrm>
                <a:off x="0" y="0"/>
                <a:ext cx="3426900" cy="34269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38100" cap="flat">
                <a:solidFill>
                  <a:srgbClr val="484F61"/>
                </a:solidFill>
                <a:prstDash val="solid"/>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defRPr sz="2700">
                    <a:solidFill>
                      <a:srgbClr val="F6F6F6"/>
                    </a:solidFill>
                  </a:defRPr>
                </a:lvl1pPr>
              </a:lstStyle>
              <a:p>
                <a:pPr lvl="0">
                  <a:defRPr sz="1800">
                    <a:solidFill>
                      <a:srgbClr val="000000"/>
                    </a:solidFill>
                  </a:defRPr>
                </a:pPr>
                <a:endParaRPr sz="2700" dirty="0">
                  <a:solidFill>
                    <a:srgbClr val="F6F6F6"/>
                  </a:solidFill>
                </a:endParaRPr>
              </a:p>
            </p:txBody>
          </p:sp>
        </p:grpSp>
      </p:grpSp>
    </p:spTree>
    <p:extLst>
      <p:ext uri="{BB962C8B-B14F-4D97-AF65-F5344CB8AC3E}">
        <p14:creationId xmlns:p14="http://schemas.microsoft.com/office/powerpoint/2010/main" val="2026966275"/>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566"/>
                                        </p:tgtEl>
                                        <p:attrNameLst>
                                          <p:attrName>style.visibility</p:attrName>
                                        </p:attrNameLst>
                                      </p:cBhvr>
                                      <p:to>
                                        <p:strVal val="visible"/>
                                      </p:to>
                                    </p:set>
                                    <p:animEffect transition="in" filter="fade">
                                      <p:cBhvr>
                                        <p:cTn id="7" dur="10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35</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D"/>
                </a:solidFill>
              </a:rPr>
              <a:t>How to Build </a:t>
            </a:r>
            <a:r>
              <a:rPr lang="en-US" sz="3600" dirty="0" err="1">
                <a:solidFill>
                  <a:srgbClr val="D9D8DD"/>
                </a:solidFill>
              </a:rPr>
              <a:t>Zealenium</a:t>
            </a:r>
            <a:r>
              <a:rPr lang="en-US" sz="3600" dirty="0">
                <a:solidFill>
                  <a:srgbClr val="D9D8DD"/>
                </a:solidFill>
              </a:rPr>
              <a:t> with </a:t>
            </a:r>
            <a:r>
              <a:rPr lang="en-US" sz="3600" dirty="0" err="1">
                <a:solidFill>
                  <a:srgbClr val="D9D8DD"/>
                </a:solidFill>
              </a:rPr>
              <a:t>Saucelabs</a:t>
            </a:r>
            <a:r>
              <a:rPr lang="en-US" sz="3600" dirty="0">
                <a:solidFill>
                  <a:srgbClr val="D9D8DD"/>
                </a:solidFill>
              </a:rPr>
              <a:t>?</a:t>
            </a:r>
            <a:endParaRPr sz="3600" dirty="0">
              <a:solidFill>
                <a:srgbClr val="D9D8DD"/>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35" name="Shape 569">
              <a:extLst>
                <a:ext uri="{FF2B5EF4-FFF2-40B4-BE49-F238E27FC236}">
                  <a16:creationId xmlns:a16="http://schemas.microsoft.com/office/drawing/2014/main" xmlns="" id="{B6057450-0193-8B48-A0A7-19890E259D2A}"/>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a:solidFill>
                    <a:srgbClr val="D9D8DD"/>
                  </a:solidFill>
                  <a:hlinkClick r:id="rId3">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grpSp>
        <p:nvGrpSpPr>
          <p:cNvPr id="4" name="Group 3">
            <a:extLst>
              <a:ext uri="{FF2B5EF4-FFF2-40B4-BE49-F238E27FC236}">
                <a16:creationId xmlns:a16="http://schemas.microsoft.com/office/drawing/2014/main" xmlns="" id="{796E7BB6-8333-DA46-AF1A-AD8A14886B18}"/>
              </a:ext>
            </a:extLst>
          </p:cNvPr>
          <p:cNvGrpSpPr/>
          <p:nvPr/>
        </p:nvGrpSpPr>
        <p:grpSpPr>
          <a:xfrm>
            <a:off x="3237471" y="5862896"/>
            <a:ext cx="17348886" cy="3800088"/>
            <a:chOff x="5443801" y="3697847"/>
            <a:chExt cx="10273993" cy="2604100"/>
          </a:xfrm>
        </p:grpSpPr>
        <p:grpSp>
          <p:nvGrpSpPr>
            <p:cNvPr id="24" name="Group 436">
              <a:extLst>
                <a:ext uri="{FF2B5EF4-FFF2-40B4-BE49-F238E27FC236}">
                  <a16:creationId xmlns:a16="http://schemas.microsoft.com/office/drawing/2014/main" xmlns="" id="{85C9816F-F55F-474A-B2E5-BC0181B4F41E}"/>
                </a:ext>
              </a:extLst>
            </p:cNvPr>
            <p:cNvGrpSpPr/>
            <p:nvPr/>
          </p:nvGrpSpPr>
          <p:grpSpPr>
            <a:xfrm>
              <a:off x="5443801" y="3697847"/>
              <a:ext cx="10273993" cy="2604100"/>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grpSp>
        <p:sp>
          <p:nvSpPr>
            <p:cNvPr id="41" name="Shape 435">
              <a:extLst>
                <a:ext uri="{FF2B5EF4-FFF2-40B4-BE49-F238E27FC236}">
                  <a16:creationId xmlns:a16="http://schemas.microsoft.com/office/drawing/2014/main" xmlns="" id="{6B7F026F-EB67-C44A-80CA-93CF060FDFE7}"/>
                </a:ext>
              </a:extLst>
            </p:cNvPr>
            <p:cNvSpPr/>
            <p:nvPr/>
          </p:nvSpPr>
          <p:spPr>
            <a:xfrm>
              <a:off x="5921888" y="4143773"/>
              <a:ext cx="9649552" cy="1712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lnSpc>
                  <a:spcPct val="150000"/>
                </a:lnSpc>
                <a:defRPr sz="1800">
                  <a:solidFill>
                    <a:srgbClr val="000000"/>
                  </a:solidFill>
                </a:defRPr>
              </a:pPr>
              <a:r>
                <a:rPr lang="en-US" sz="3600" dirty="0">
                  <a:solidFill>
                    <a:schemeClr val="bg1"/>
                  </a:solidFill>
                  <a:latin typeface="Monaco" pitchFamily="2" charset="77"/>
                </a:rPr>
                <a:t>export SAUCE_USERNAME=&lt;your Sauce Labs username&gt; </a:t>
              </a:r>
            </a:p>
            <a:p>
              <a:pPr lvl="0">
                <a:lnSpc>
                  <a:spcPct val="150000"/>
                </a:lnSpc>
                <a:defRPr sz="1800">
                  <a:solidFill>
                    <a:srgbClr val="000000"/>
                  </a:solidFill>
                </a:defRPr>
              </a:pPr>
              <a:r>
                <a:rPr lang="en-US" sz="3600" dirty="0">
                  <a:solidFill>
                    <a:schemeClr val="bg1"/>
                  </a:solidFill>
                  <a:latin typeface="Monaco" pitchFamily="2" charset="77"/>
                </a:rPr>
                <a:t>export SAUCE_ACCESS_KEY=&lt;your Sauce Labs access key&gt; </a:t>
              </a:r>
            </a:p>
            <a:p>
              <a:pPr lvl="0">
                <a:lnSpc>
                  <a:spcPct val="150000"/>
                </a:lnSpc>
                <a:defRPr sz="1800">
                  <a:solidFill>
                    <a:srgbClr val="000000"/>
                  </a:solidFill>
                </a:defRPr>
              </a:pPr>
              <a:r>
                <a:rPr lang="en-US" sz="3600" dirty="0">
                  <a:solidFill>
                    <a:schemeClr val="bg1"/>
                  </a:solidFill>
                  <a:latin typeface="Monaco" pitchFamily="2" charset="77"/>
                </a:rPr>
                <a:t>export SAUCE_LABS_URL=&lt;your Sauce Labs </a:t>
              </a:r>
              <a:r>
                <a:rPr lang="en-US" sz="3600" dirty="0" err="1">
                  <a:solidFill>
                    <a:schemeClr val="bg1"/>
                  </a:solidFill>
                  <a:latin typeface="Monaco" pitchFamily="2" charset="77"/>
                </a:rPr>
                <a:t>url:port</a:t>
              </a:r>
              <a:r>
                <a:rPr lang="en-US" sz="3600" dirty="0">
                  <a:solidFill>
                    <a:schemeClr val="bg1"/>
                  </a:solidFill>
                  <a:latin typeface="Monaco" pitchFamily="2" charset="77"/>
                </a:rPr>
                <a:t> number&gt;</a:t>
              </a:r>
              <a:endParaRPr sz="3600" dirty="0">
                <a:solidFill>
                  <a:schemeClr val="bg1"/>
                </a:solidFill>
                <a:latin typeface="Monaco" pitchFamily="2" charset="77"/>
              </a:endParaRPr>
            </a:p>
          </p:txBody>
        </p:sp>
      </p:grpSp>
    </p:spTree>
    <p:extLst>
      <p:ext uri="{BB962C8B-B14F-4D97-AF65-F5344CB8AC3E}">
        <p14:creationId xmlns:p14="http://schemas.microsoft.com/office/powerpoint/2010/main" val="206481125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36</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How to Build </a:t>
            </a:r>
            <a:r>
              <a:rPr lang="en-US" sz="3600" dirty="0" err="1">
                <a:solidFill>
                  <a:srgbClr val="D9D8DC"/>
                </a:solidFill>
              </a:rPr>
              <a:t>Zealenium</a:t>
            </a:r>
            <a:r>
              <a:rPr lang="en-US" sz="3600" dirty="0">
                <a:solidFill>
                  <a:srgbClr val="D9D8DC"/>
                </a:solidFill>
              </a:rPr>
              <a:t> with </a:t>
            </a:r>
            <a:r>
              <a:rPr lang="en-US" sz="3600" dirty="0" err="1">
                <a:solidFill>
                  <a:srgbClr val="D9D8DC"/>
                </a:solidFill>
              </a:rPr>
              <a:t>Saucelabs</a:t>
            </a:r>
            <a:r>
              <a:rPr lang="en-US" sz="3600" dirty="0">
                <a:solidFill>
                  <a:srgbClr val="D9D8DC"/>
                </a:solidFill>
              </a:rPr>
              <a:t>?</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2" name="Group 571">
            <a:extLst>
              <a:ext uri="{FF2B5EF4-FFF2-40B4-BE49-F238E27FC236}">
                <a16:creationId xmlns:a16="http://schemas.microsoft.com/office/drawing/2014/main" xmlns="" id="{456DFC38-FD4C-7741-BE34-A87B04AC289C}"/>
              </a:ext>
            </a:extLst>
          </p:cNvPr>
          <p:cNvGrpSpPr/>
          <p:nvPr/>
        </p:nvGrpSpPr>
        <p:grpSpPr>
          <a:xfrm>
            <a:off x="1129900" y="13018721"/>
            <a:ext cx="6398238" cy="589017"/>
            <a:chOff x="0" y="0"/>
            <a:chExt cx="8057446" cy="741760"/>
          </a:xfrm>
        </p:grpSpPr>
        <p:sp>
          <p:nvSpPr>
            <p:cNvPr id="33" name="Shape 567">
              <a:extLst>
                <a:ext uri="{FF2B5EF4-FFF2-40B4-BE49-F238E27FC236}">
                  <a16:creationId xmlns:a16="http://schemas.microsoft.com/office/drawing/2014/main" xmlns="" id="{3DF9FB0B-1E11-144C-AC06-E0615E967FAD}"/>
                </a:ext>
              </a:extLst>
            </p:cNvPr>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solidFill>
                  <a:srgbClr val="D9D8DD"/>
                </a:solidFill>
              </a:endParaRPr>
            </a:p>
          </p:txBody>
        </p:sp>
        <p:sp>
          <p:nvSpPr>
            <p:cNvPr id="34" name="Shape 568">
              <a:extLst>
                <a:ext uri="{FF2B5EF4-FFF2-40B4-BE49-F238E27FC236}">
                  <a16:creationId xmlns:a16="http://schemas.microsoft.com/office/drawing/2014/main" xmlns="" id="{5D0F88A6-75B2-4D4B-9695-CA2678102158}"/>
                </a:ext>
              </a:extLst>
            </p:cNvPr>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solidFill>
                  <a:srgbClr val="D9D8DD"/>
                </a:solidFill>
              </a:endParaRPr>
            </a:p>
          </p:txBody>
        </p:sp>
        <p:sp>
          <p:nvSpPr>
            <p:cNvPr id="35" name="Shape 569">
              <a:extLst>
                <a:ext uri="{FF2B5EF4-FFF2-40B4-BE49-F238E27FC236}">
                  <a16:creationId xmlns:a16="http://schemas.microsoft.com/office/drawing/2014/main" xmlns="" id="{B6057450-0193-8B48-A0A7-19890E259D2A}"/>
                </a:ext>
              </a:extLst>
            </p:cNvPr>
            <p:cNvSpPr/>
            <p:nvPr/>
          </p:nvSpPr>
          <p:spPr>
            <a:xfrm>
              <a:off x="177085" y="151245"/>
              <a:ext cx="387592"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D"/>
                  </a:solidFill>
                </a:rPr>
                <a:t>a</a:t>
              </a:r>
            </a:p>
          </p:txBody>
        </p:sp>
        <p:sp>
          <p:nvSpPr>
            <p:cNvPr id="36" name="Shape 570">
              <a:extLst>
                <a:ext uri="{FF2B5EF4-FFF2-40B4-BE49-F238E27FC236}">
                  <a16:creationId xmlns:a16="http://schemas.microsoft.com/office/drawing/2014/main" xmlns="" id="{D0736C27-1E29-4E45-A8BC-D4F99F5A11D9}"/>
                </a:ext>
              </a:extLst>
            </p:cNvPr>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 </a:t>
              </a:r>
              <a:r>
                <a:rPr lang="en-US" sz="1600" dirty="0">
                  <a:solidFill>
                    <a:srgbClr val="D9D8DD"/>
                  </a:solidFill>
                  <a:hlinkClick r:id="rId3">
                    <a:extLst>
                      <a:ext uri="{A12FA001-AC4F-418D-AE19-62706E023703}">
                        <ahyp:hlinkClr xmlns:ahyp="http://schemas.microsoft.com/office/drawing/2018/hyperlinkcolor" xmlns="" val="tx"/>
                      </a:ext>
                    </a:extLst>
                  </a:hlinkClick>
                </a:rPr>
                <a:t>Zalenium</a:t>
              </a:r>
              <a:r>
                <a:rPr lang="en-US" sz="1600" dirty="0">
                  <a:solidFill>
                    <a:srgbClr val="D9D8DD"/>
                  </a:solidFill>
                </a:rPr>
                <a:t> </a:t>
              </a:r>
            </a:p>
          </p:txBody>
        </p:sp>
      </p:grpSp>
      <p:grpSp>
        <p:nvGrpSpPr>
          <p:cNvPr id="24" name="Group 436">
            <a:extLst>
              <a:ext uri="{FF2B5EF4-FFF2-40B4-BE49-F238E27FC236}">
                <a16:creationId xmlns:a16="http://schemas.microsoft.com/office/drawing/2014/main" xmlns="" id="{85C9816F-F55F-474A-B2E5-BC0181B4F41E}"/>
              </a:ext>
            </a:extLst>
          </p:cNvPr>
          <p:cNvGrpSpPr/>
          <p:nvPr/>
        </p:nvGrpSpPr>
        <p:grpSpPr>
          <a:xfrm>
            <a:off x="2953368" y="4148406"/>
            <a:ext cx="18477263" cy="6771502"/>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sp>
          <p:nvSpPr>
            <p:cNvPr id="27" name="Shape 435">
              <a:extLst>
                <a:ext uri="{FF2B5EF4-FFF2-40B4-BE49-F238E27FC236}">
                  <a16:creationId xmlns:a16="http://schemas.microsoft.com/office/drawing/2014/main" xmlns="" id="{42652022-61EA-2D4B-8B58-8550621E5E30}"/>
                </a:ext>
              </a:extLst>
            </p:cNvPr>
            <p:cNvSpPr/>
            <p:nvPr/>
          </p:nvSpPr>
          <p:spPr>
            <a:xfrm>
              <a:off x="595933" y="1438226"/>
              <a:ext cx="9255796" cy="36137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lnSpc>
                  <a:spcPct val="150000"/>
                </a:lnSpc>
                <a:defRPr sz="1800">
                  <a:solidFill>
                    <a:srgbClr val="000000"/>
                  </a:solidFill>
                </a:defRPr>
              </a:pPr>
              <a:r>
                <a:rPr lang="en-US" sz="3600" dirty="0">
                  <a:solidFill>
                    <a:schemeClr val="bg1"/>
                  </a:solidFill>
                  <a:latin typeface="Monaco" pitchFamily="2" charset="77"/>
                </a:rPr>
                <a:t>docker run --</a:t>
              </a:r>
              <a:r>
                <a:rPr lang="en-US" sz="3600" dirty="0" err="1">
                  <a:solidFill>
                    <a:schemeClr val="bg1"/>
                  </a:solidFill>
                  <a:latin typeface="Monaco" pitchFamily="2" charset="77"/>
                </a:rPr>
                <a:t>rm</a:t>
              </a:r>
              <a:r>
                <a:rPr lang="en-US" sz="3600" dirty="0">
                  <a:solidFill>
                    <a:schemeClr val="bg1"/>
                  </a:solidFill>
                  <a:latin typeface="Monaco" pitchFamily="2" charset="77"/>
                </a:rPr>
                <a:t> -</a:t>
              </a:r>
              <a:r>
                <a:rPr lang="en-US" sz="3600" dirty="0" err="1">
                  <a:solidFill>
                    <a:schemeClr val="bg1"/>
                  </a:solidFill>
                  <a:latin typeface="Monaco" pitchFamily="2" charset="77"/>
                </a:rPr>
                <a:t>ti</a:t>
              </a:r>
              <a:r>
                <a:rPr lang="en-US" sz="3600" dirty="0">
                  <a:solidFill>
                    <a:schemeClr val="bg1"/>
                  </a:solidFill>
                  <a:latin typeface="Monaco" pitchFamily="2" charset="77"/>
                </a:rPr>
                <a:t> --name </a:t>
              </a:r>
              <a:r>
                <a:rPr lang="en-US" sz="3600" dirty="0" err="1">
                  <a:solidFill>
                    <a:schemeClr val="bg1"/>
                  </a:solidFill>
                  <a:latin typeface="Monaco" pitchFamily="2" charset="77"/>
                </a:rPr>
                <a:t>zalenium</a:t>
              </a:r>
              <a:r>
                <a:rPr lang="en-US" sz="3600" dirty="0">
                  <a:solidFill>
                    <a:schemeClr val="bg1"/>
                  </a:solidFill>
                  <a:latin typeface="Monaco" pitchFamily="2" charset="77"/>
                </a:rPr>
                <a:t> -p 4444:4444 \ </a:t>
              </a:r>
            </a:p>
            <a:p>
              <a:pPr lvl="0">
                <a:lnSpc>
                  <a:spcPct val="150000"/>
                </a:lnSpc>
                <a:defRPr sz="1800">
                  <a:solidFill>
                    <a:srgbClr val="000000"/>
                  </a:solidFill>
                </a:defRPr>
              </a:pPr>
              <a:r>
                <a:rPr lang="en-US" sz="3600" dirty="0">
                  <a:solidFill>
                    <a:schemeClr val="bg1"/>
                  </a:solidFill>
                  <a:latin typeface="Monaco" pitchFamily="2" charset="77"/>
                </a:rPr>
                <a:t>	-e SAUCE_USERNAME -e SAUCE_ACCESS_KEY -e SAUCE_LABS_URL\ </a:t>
              </a:r>
            </a:p>
            <a:p>
              <a:pPr lvl="0">
                <a:lnSpc>
                  <a:spcPct val="150000"/>
                </a:lnSpc>
                <a:defRPr sz="1800">
                  <a:solidFill>
                    <a:srgbClr val="000000"/>
                  </a:solidFill>
                </a:defRPr>
              </a:pPr>
              <a:r>
                <a:rPr lang="en-US" sz="3600" dirty="0">
                  <a:solidFill>
                    <a:schemeClr val="bg1"/>
                  </a:solidFill>
                  <a:latin typeface="Monaco" pitchFamily="2" charset="77"/>
                </a:rPr>
                <a:t>	-v /</a:t>
              </a:r>
              <a:r>
                <a:rPr lang="en-US" sz="3600" dirty="0" err="1">
                  <a:solidFill>
                    <a:schemeClr val="bg1"/>
                  </a:solidFill>
                  <a:latin typeface="Monaco" pitchFamily="2" charset="77"/>
                </a:rPr>
                <a:t>tmp</a:t>
              </a:r>
              <a:r>
                <a:rPr lang="en-US" sz="3600" dirty="0">
                  <a:solidFill>
                    <a:schemeClr val="bg1"/>
                  </a:solidFill>
                  <a:latin typeface="Monaco" pitchFamily="2" charset="77"/>
                </a:rPr>
                <a:t>/videos:/home/</a:t>
              </a:r>
              <a:r>
                <a:rPr lang="en-US" sz="3600" dirty="0" err="1">
                  <a:solidFill>
                    <a:schemeClr val="bg1"/>
                  </a:solidFill>
                  <a:latin typeface="Monaco" pitchFamily="2" charset="77"/>
                </a:rPr>
                <a:t>seluser</a:t>
              </a:r>
              <a:r>
                <a:rPr lang="en-US" sz="3600" dirty="0">
                  <a:solidFill>
                    <a:schemeClr val="bg1"/>
                  </a:solidFill>
                  <a:latin typeface="Monaco" pitchFamily="2" charset="77"/>
                </a:rPr>
                <a:t>/videos \ </a:t>
              </a:r>
            </a:p>
            <a:p>
              <a:pPr lvl="0">
                <a:lnSpc>
                  <a:spcPct val="150000"/>
                </a:lnSpc>
                <a:defRPr sz="1800">
                  <a:solidFill>
                    <a:srgbClr val="000000"/>
                  </a:solidFill>
                </a:defRPr>
              </a:pPr>
              <a:r>
                <a:rPr lang="en-US" sz="3600" dirty="0">
                  <a:solidFill>
                    <a:schemeClr val="bg1"/>
                  </a:solidFill>
                  <a:latin typeface="Monaco" pitchFamily="2" charset="77"/>
                </a:rPr>
                <a:t>	-v /</a:t>
              </a:r>
              <a:r>
                <a:rPr lang="en-US" sz="3600" dirty="0" err="1">
                  <a:solidFill>
                    <a:schemeClr val="bg1"/>
                  </a:solidFill>
                  <a:latin typeface="Monaco" pitchFamily="2" charset="77"/>
                </a:rPr>
                <a:t>var</a:t>
              </a:r>
              <a:r>
                <a:rPr lang="en-US" sz="3600" dirty="0">
                  <a:solidFill>
                    <a:schemeClr val="bg1"/>
                  </a:solidFill>
                  <a:latin typeface="Monaco" pitchFamily="2" charset="77"/>
                </a:rPr>
                <a:t>/run/</a:t>
              </a:r>
              <a:r>
                <a:rPr lang="en-US" sz="3600" dirty="0" err="1">
                  <a:solidFill>
                    <a:schemeClr val="bg1"/>
                  </a:solidFill>
                  <a:latin typeface="Monaco" pitchFamily="2" charset="77"/>
                </a:rPr>
                <a:t>docker.sock</a:t>
              </a:r>
              <a:r>
                <a:rPr lang="en-US" sz="3600" dirty="0">
                  <a:solidFill>
                    <a:schemeClr val="bg1"/>
                  </a:solidFill>
                  <a:latin typeface="Monaco" pitchFamily="2" charset="77"/>
                </a:rPr>
                <a:t>:/</a:t>
              </a:r>
              <a:r>
                <a:rPr lang="en-US" sz="3600" dirty="0" err="1">
                  <a:solidFill>
                    <a:schemeClr val="bg1"/>
                  </a:solidFill>
                  <a:latin typeface="Monaco" pitchFamily="2" charset="77"/>
                </a:rPr>
                <a:t>var</a:t>
              </a:r>
              <a:r>
                <a:rPr lang="en-US" sz="3600" dirty="0">
                  <a:solidFill>
                    <a:schemeClr val="bg1"/>
                  </a:solidFill>
                  <a:latin typeface="Monaco" pitchFamily="2" charset="77"/>
                </a:rPr>
                <a:t>/run/</a:t>
              </a:r>
              <a:r>
                <a:rPr lang="en-US" sz="3600" dirty="0" err="1">
                  <a:solidFill>
                    <a:schemeClr val="bg1"/>
                  </a:solidFill>
                  <a:latin typeface="Monaco" pitchFamily="2" charset="77"/>
                </a:rPr>
                <a:t>docker.sock</a:t>
              </a:r>
              <a:r>
                <a:rPr lang="en-US" sz="3600" dirty="0">
                  <a:solidFill>
                    <a:schemeClr val="bg1"/>
                  </a:solidFill>
                  <a:latin typeface="Monaco" pitchFamily="2" charset="77"/>
                </a:rPr>
                <a:t> \ </a:t>
              </a:r>
            </a:p>
            <a:p>
              <a:pPr lvl="0">
                <a:lnSpc>
                  <a:spcPct val="150000"/>
                </a:lnSpc>
                <a:defRPr sz="1800">
                  <a:solidFill>
                    <a:srgbClr val="000000"/>
                  </a:solidFill>
                </a:defRPr>
              </a:pPr>
              <a:r>
                <a:rPr lang="en-US" sz="3600" dirty="0">
                  <a:solidFill>
                    <a:schemeClr val="bg1"/>
                  </a:solidFill>
                  <a:latin typeface="Monaco" pitchFamily="2" charset="77"/>
                </a:rPr>
                <a:t>	--privileged </a:t>
              </a:r>
              <a:r>
                <a:rPr lang="en-US" sz="3600" dirty="0" err="1">
                  <a:solidFill>
                    <a:schemeClr val="bg1"/>
                  </a:solidFill>
                  <a:latin typeface="Monaco" pitchFamily="2" charset="77"/>
                </a:rPr>
                <a:t>dosel</a:t>
              </a:r>
              <a:r>
                <a:rPr lang="en-US" sz="3600" dirty="0">
                  <a:solidFill>
                    <a:schemeClr val="bg1"/>
                  </a:solidFill>
                  <a:latin typeface="Monaco" pitchFamily="2" charset="77"/>
                </a:rPr>
                <a:t>/</a:t>
              </a:r>
              <a:r>
                <a:rPr lang="en-US" sz="3600" dirty="0" err="1">
                  <a:solidFill>
                    <a:schemeClr val="bg1"/>
                  </a:solidFill>
                  <a:latin typeface="Monaco" pitchFamily="2" charset="77"/>
                </a:rPr>
                <a:t>zalenium</a:t>
              </a:r>
              <a:r>
                <a:rPr lang="en-US" sz="3600" dirty="0">
                  <a:solidFill>
                    <a:schemeClr val="bg1"/>
                  </a:solidFill>
                  <a:latin typeface="Monaco" pitchFamily="2" charset="77"/>
                </a:rPr>
                <a:t> start --</a:t>
              </a:r>
              <a:r>
                <a:rPr lang="en-US" sz="3600" dirty="0" err="1">
                  <a:solidFill>
                    <a:schemeClr val="bg1"/>
                  </a:solidFill>
                  <a:latin typeface="Monaco" pitchFamily="2" charset="77"/>
                </a:rPr>
                <a:t>sauceLabsEnabled</a:t>
              </a:r>
              <a:r>
                <a:rPr lang="en-US" sz="3600" dirty="0">
                  <a:solidFill>
                    <a:schemeClr val="bg1"/>
                  </a:solidFill>
                  <a:latin typeface="Monaco" pitchFamily="2" charset="77"/>
                </a:rPr>
                <a:t> true</a:t>
              </a:r>
              <a:endParaRPr sz="3600" dirty="0">
                <a:solidFill>
                  <a:schemeClr val="bg1"/>
                </a:solidFill>
                <a:latin typeface="Monaco" pitchFamily="2" charset="77"/>
              </a:endParaRPr>
            </a:p>
          </p:txBody>
        </p:sp>
      </p:grpSp>
    </p:spTree>
    <p:extLst>
      <p:ext uri="{BB962C8B-B14F-4D97-AF65-F5344CB8AC3E}">
        <p14:creationId xmlns:p14="http://schemas.microsoft.com/office/powerpoint/2010/main" val="419445154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37</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How to Build </a:t>
            </a:r>
            <a:r>
              <a:rPr lang="en-US" sz="3600" dirty="0" err="1">
                <a:solidFill>
                  <a:srgbClr val="D9D8DC"/>
                </a:solidFill>
              </a:rPr>
              <a:t>Zealenium</a:t>
            </a:r>
            <a:r>
              <a:rPr lang="en-US" sz="3600" dirty="0">
                <a:solidFill>
                  <a:srgbClr val="D9D8DC"/>
                </a:solidFill>
              </a:rPr>
              <a:t> with </a:t>
            </a:r>
            <a:r>
              <a:rPr lang="en-US" sz="3600" dirty="0" err="1">
                <a:solidFill>
                  <a:srgbClr val="D9D8DC"/>
                </a:solidFill>
              </a:rPr>
              <a:t>Saucelabs</a:t>
            </a:r>
            <a:r>
              <a:rPr lang="en-US" sz="3600" dirty="0">
                <a:solidFill>
                  <a:srgbClr val="D9D8DC"/>
                </a:solidFill>
              </a:rPr>
              <a:t>?</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pic>
        <p:nvPicPr>
          <p:cNvPr id="3" name="Picture 2">
            <a:extLst>
              <a:ext uri="{FF2B5EF4-FFF2-40B4-BE49-F238E27FC236}">
                <a16:creationId xmlns:a16="http://schemas.microsoft.com/office/drawing/2014/main" xmlns="" id="{C40D6CFD-423F-E74C-9858-3C96A0AC9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3485818"/>
            <a:ext cx="23156349" cy="7882065"/>
          </a:xfrm>
          <a:prstGeom prst="rect">
            <a:avLst/>
          </a:prstGeom>
        </p:spPr>
      </p:pic>
    </p:spTree>
    <p:extLst>
      <p:ext uri="{BB962C8B-B14F-4D97-AF65-F5344CB8AC3E}">
        <p14:creationId xmlns:p14="http://schemas.microsoft.com/office/powerpoint/2010/main" val="172513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38</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Create Remote Driver for Chrome</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 name="Group 4">
            <a:extLst>
              <a:ext uri="{FF2B5EF4-FFF2-40B4-BE49-F238E27FC236}">
                <a16:creationId xmlns:a16="http://schemas.microsoft.com/office/drawing/2014/main" xmlns="" id="{979724DC-EEC6-A44A-A04F-136BF4798B2A}"/>
              </a:ext>
            </a:extLst>
          </p:cNvPr>
          <p:cNvGrpSpPr/>
          <p:nvPr/>
        </p:nvGrpSpPr>
        <p:grpSpPr>
          <a:xfrm>
            <a:off x="884288" y="5767199"/>
            <a:ext cx="22326520" cy="3311611"/>
            <a:chOff x="1309969" y="2693773"/>
            <a:chExt cx="22326520" cy="3311611"/>
          </a:xfrm>
        </p:grpSpPr>
        <p:grpSp>
          <p:nvGrpSpPr>
            <p:cNvPr id="24" name="Group 436">
              <a:extLst>
                <a:ext uri="{FF2B5EF4-FFF2-40B4-BE49-F238E27FC236}">
                  <a16:creationId xmlns:a16="http://schemas.microsoft.com/office/drawing/2014/main" xmlns="" id="{85C9816F-F55F-474A-B2E5-BC0181B4F41E}"/>
                </a:ext>
              </a:extLst>
            </p:cNvPr>
            <p:cNvGrpSpPr/>
            <p:nvPr/>
          </p:nvGrpSpPr>
          <p:grpSpPr>
            <a:xfrm>
              <a:off x="1309969" y="2693773"/>
              <a:ext cx="22326520" cy="3311611"/>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grpSp>
        <p:pic>
          <p:nvPicPr>
            <p:cNvPr id="3" name="Picture 2">
              <a:extLst>
                <a:ext uri="{FF2B5EF4-FFF2-40B4-BE49-F238E27FC236}">
                  <a16:creationId xmlns:a16="http://schemas.microsoft.com/office/drawing/2014/main" xmlns="" id="{734969A8-68EB-774A-BF8A-88657167D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909" y="3053364"/>
              <a:ext cx="21605772" cy="2655458"/>
            </a:xfrm>
            <a:prstGeom prst="rect">
              <a:avLst/>
            </a:prstGeom>
          </p:spPr>
        </p:pic>
      </p:grpSp>
    </p:spTree>
    <p:extLst>
      <p:ext uri="{BB962C8B-B14F-4D97-AF65-F5344CB8AC3E}">
        <p14:creationId xmlns:p14="http://schemas.microsoft.com/office/powerpoint/2010/main" val="76275080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081247" y="5745388"/>
            <a:ext cx="1592744" cy="2225225"/>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lgn="ctr">
              <a:defRPr sz="15400">
                <a:solidFill>
                  <a:srgbClr val="D9D8DC"/>
                </a:solidFill>
                <a:latin typeface="+mj-lt"/>
                <a:ea typeface="+mj-ea"/>
                <a:cs typeface="+mj-cs"/>
                <a:sym typeface="et-line"/>
              </a:defRPr>
            </a:lvl1pPr>
          </a:lstStyle>
          <a:p>
            <a:pPr lvl="0">
              <a:defRPr sz="1800">
                <a:solidFill>
                  <a:srgbClr val="000000"/>
                </a:solidFill>
              </a:defRPr>
            </a:pPr>
            <a:r>
              <a:rPr sz="13860" dirty="0">
                <a:solidFill>
                  <a:srgbClr val="D9D8DD"/>
                </a:solidFill>
              </a:rPr>
              <a:t></a:t>
            </a:r>
          </a:p>
        </p:txBody>
      </p:sp>
      <p:sp>
        <p:nvSpPr>
          <p:cNvPr id="794" name="Shape 794"/>
          <p:cNvSpPr/>
          <p:nvPr/>
        </p:nvSpPr>
        <p:spPr>
          <a:xfrm>
            <a:off x="10644408" y="7203191"/>
            <a:ext cx="5226752" cy="40011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2400">
                <a:solidFill>
                  <a:srgbClr val="D9D8DC"/>
                </a:solidFill>
              </a:defRPr>
            </a:lvl1pPr>
          </a:lstStyle>
          <a:p>
            <a:pPr fontAlgn="base"/>
            <a:r>
              <a:rPr lang="en-US" sz="2000" dirty="0" err="1"/>
              <a:t>Zalenium</a:t>
            </a:r>
            <a:r>
              <a:rPr lang="en-US" sz="2000" dirty="0"/>
              <a:t> works conceptually in a simple way</a:t>
            </a:r>
          </a:p>
        </p:txBody>
      </p:sp>
      <p:sp>
        <p:nvSpPr>
          <p:cNvPr id="795" name="Shape 795"/>
          <p:cNvSpPr/>
          <p:nvPr/>
        </p:nvSpPr>
        <p:spPr>
          <a:xfrm>
            <a:off x="10637817" y="6102550"/>
            <a:ext cx="9856224" cy="92333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6000">
                <a:solidFill>
                  <a:srgbClr val="D9D8DC"/>
                </a:solidFill>
              </a:defRPr>
            </a:lvl1pPr>
          </a:lstStyle>
          <a:p>
            <a:pPr lvl="0">
              <a:defRPr sz="1800">
                <a:solidFill>
                  <a:srgbClr val="000000"/>
                </a:solidFill>
              </a:defRPr>
            </a:pPr>
            <a:r>
              <a:rPr lang="en-US" sz="5400" dirty="0">
                <a:solidFill>
                  <a:srgbClr val="D9D8DD"/>
                </a:solidFill>
              </a:rPr>
              <a:t>Run Selenium Tests on Chrome</a:t>
            </a:r>
            <a:endParaRPr sz="5400" dirty="0">
              <a:solidFill>
                <a:srgbClr val="D9D8DD"/>
              </a:solidFill>
            </a:endParaRPr>
          </a:p>
        </p:txBody>
      </p:sp>
      <p:grpSp>
        <p:nvGrpSpPr>
          <p:cNvPr id="806" name="Group 806"/>
          <p:cNvGrpSpPr/>
          <p:nvPr/>
        </p:nvGrpSpPr>
        <p:grpSpPr>
          <a:xfrm>
            <a:off x="3885025" y="3863880"/>
            <a:ext cx="5985188" cy="5988241"/>
            <a:chOff x="0" y="0"/>
            <a:chExt cx="6650208" cy="6653600"/>
          </a:xfrm>
        </p:grpSpPr>
        <p:sp>
          <p:nvSpPr>
            <p:cNvPr id="796" name="Shape 796"/>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797" name="Shape 797"/>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8" name="Shape 798"/>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9" name="Shape 799"/>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0" name="Shape 800"/>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1" name="Shape 801"/>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2" name="Shape 802"/>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3" name="Shape 803"/>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4" name="Shape 804"/>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805" name="Shape 805"/>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grpSp>
    </p:spTree>
    <p:extLst>
      <p:ext uri="{BB962C8B-B14F-4D97-AF65-F5344CB8AC3E}">
        <p14:creationId xmlns:p14="http://schemas.microsoft.com/office/powerpoint/2010/main" val="346815430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5452106" y="5909171"/>
            <a:ext cx="1670051" cy="18976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14000">
                <a:solidFill>
                  <a:srgbClr val="D9D8DC"/>
                </a:solidFill>
                <a:latin typeface="+mj-lt"/>
                <a:ea typeface="+mj-ea"/>
                <a:cs typeface="+mj-cs"/>
                <a:sym typeface="et-line"/>
              </a:defRPr>
            </a:lvl1pPr>
          </a:lstStyle>
          <a:p>
            <a:pPr lvl="0">
              <a:defRPr sz="1800">
                <a:solidFill>
                  <a:srgbClr val="000000"/>
                </a:solidFill>
              </a:defRPr>
            </a:pPr>
            <a:r>
              <a:rPr sz="14000" dirty="0">
                <a:solidFill>
                  <a:srgbClr val="D9D8DC"/>
                </a:solidFill>
              </a:rPr>
              <a:t></a:t>
            </a:r>
          </a:p>
        </p:txBody>
      </p:sp>
      <p:sp>
        <p:nvSpPr>
          <p:cNvPr id="236" name="Shape 236"/>
          <p:cNvSpPr/>
          <p:nvPr/>
        </p:nvSpPr>
        <p:spPr>
          <a:xfrm>
            <a:off x="10472453" y="7243255"/>
            <a:ext cx="5081519"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D9D8DC"/>
                </a:solidFill>
              </a:defRPr>
            </a:lvl1pPr>
          </a:lstStyle>
          <a:p>
            <a:pPr lvl="0">
              <a:defRPr sz="1800">
                <a:solidFill>
                  <a:srgbClr val="000000"/>
                </a:solidFill>
              </a:defRPr>
            </a:pPr>
            <a:r>
              <a:rPr lang="en-US" sz="2200" dirty="0">
                <a:solidFill>
                  <a:srgbClr val="D9D8DC"/>
                </a:solidFill>
              </a:rPr>
              <a:t>Why we should run our test in Parallel?</a:t>
            </a:r>
            <a:endParaRPr sz="2200" dirty="0">
              <a:solidFill>
                <a:srgbClr val="D9D8DC"/>
              </a:solidFill>
            </a:endParaRPr>
          </a:p>
        </p:txBody>
      </p:sp>
      <p:sp>
        <p:nvSpPr>
          <p:cNvPr id="237" name="Shape 237"/>
          <p:cNvSpPr/>
          <p:nvPr/>
        </p:nvSpPr>
        <p:spPr>
          <a:xfrm>
            <a:off x="10465130" y="6064777"/>
            <a:ext cx="1737655"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400">
                <a:solidFill>
                  <a:srgbClr val="D9D8DC"/>
                </a:solidFill>
              </a:defRPr>
            </a:lvl1pPr>
          </a:lstStyle>
          <a:p>
            <a:pPr lvl="0">
              <a:defRPr sz="1800">
                <a:solidFill>
                  <a:srgbClr val="000000"/>
                </a:solidFill>
              </a:defRPr>
            </a:pPr>
            <a:r>
              <a:rPr lang="en-US" sz="5400" dirty="0">
                <a:solidFill>
                  <a:srgbClr val="D9D8DC"/>
                </a:solidFill>
              </a:rPr>
              <a:t>Why?</a:t>
            </a:r>
            <a:endParaRPr sz="5400" dirty="0">
              <a:solidFill>
                <a:srgbClr val="D9D8DC"/>
              </a:solidFill>
            </a:endParaRPr>
          </a:p>
        </p:txBody>
      </p:sp>
      <p:grpSp>
        <p:nvGrpSpPr>
          <p:cNvPr id="248" name="Group 248"/>
          <p:cNvGrpSpPr/>
          <p:nvPr/>
        </p:nvGrpSpPr>
        <p:grpSpPr>
          <a:xfrm>
            <a:off x="2962027" y="3531199"/>
            <a:ext cx="6650209" cy="6653601"/>
            <a:chOff x="0" y="0"/>
            <a:chExt cx="6650208" cy="6653600"/>
          </a:xfrm>
        </p:grpSpPr>
        <p:sp>
          <p:nvSpPr>
            <p:cNvPr id="238" name="Shape 238"/>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239" name="Shape 239"/>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0" name="Shape 240"/>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1" name="Shape 241"/>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2" name="Shape 242"/>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3" name="Shape 243"/>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4" name="Shape 244"/>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5" name="Shape 245"/>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246" name="Shape 246"/>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247" name="Shape 247"/>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66562CAA-E8C3-F04A-A191-A9C1AF304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05056" cy="14037276"/>
          </a:xfrm>
          <a:prstGeom prst="rect">
            <a:avLst/>
          </a:prstGeom>
        </p:spPr>
      </p:pic>
    </p:spTree>
    <p:extLst>
      <p:ext uri="{BB962C8B-B14F-4D97-AF65-F5344CB8AC3E}">
        <p14:creationId xmlns:p14="http://schemas.microsoft.com/office/powerpoint/2010/main" val="167999378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41</a:t>
            </a:fld>
            <a:endParaRPr sz="2000">
              <a:solidFill>
                <a:srgbClr val="D9D8DC"/>
              </a:solidFill>
            </a:endParaRPr>
          </a:p>
        </p:txBody>
      </p:sp>
      <p:sp>
        <p:nvSpPr>
          <p:cNvPr id="3630" name="Shape 3630"/>
          <p:cNvSpPr>
            <a:spLocks noGrp="1"/>
          </p:cNvSpPr>
          <p:nvPr>
            <p:ph type="title"/>
          </p:nvPr>
        </p:nvSpPr>
        <p:spPr>
          <a:xfrm>
            <a:off x="2471436" y="730271"/>
            <a:ext cx="10725580" cy="719822"/>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Create Remote Driver for Chrome / Windows</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22" name="Shape 3632">
            <a:extLst>
              <a:ext uri="{FF2B5EF4-FFF2-40B4-BE49-F238E27FC236}">
                <a16:creationId xmlns:a16="http://schemas.microsoft.com/office/drawing/2014/main" xmlns="" id="{4CBE8ACC-EAEE-DE42-B493-92159F4A1CB5}"/>
              </a:ext>
            </a:extLst>
          </p:cNvPr>
          <p:cNvSpPr/>
          <p:nvPr/>
        </p:nvSpPr>
        <p:spPr>
          <a:xfrm>
            <a:off x="2493211" y="1315623"/>
            <a:ext cx="477374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fontAlgn="base"/>
            <a:r>
              <a:rPr lang="en-US" dirty="0" err="1"/>
              <a:t>Zalenium</a:t>
            </a:r>
            <a:r>
              <a:rPr lang="en-US" dirty="0"/>
              <a:t> works conceptually in a simple way</a:t>
            </a:r>
          </a:p>
        </p:txBody>
      </p:sp>
      <p:grpSp>
        <p:nvGrpSpPr>
          <p:cNvPr id="5" name="Group 4">
            <a:extLst>
              <a:ext uri="{FF2B5EF4-FFF2-40B4-BE49-F238E27FC236}">
                <a16:creationId xmlns:a16="http://schemas.microsoft.com/office/drawing/2014/main" xmlns="" id="{F0D47810-FA88-AE44-B659-04406A69B722}"/>
              </a:ext>
            </a:extLst>
          </p:cNvPr>
          <p:cNvGrpSpPr/>
          <p:nvPr/>
        </p:nvGrpSpPr>
        <p:grpSpPr>
          <a:xfrm>
            <a:off x="663222" y="5075217"/>
            <a:ext cx="23027235" cy="4266492"/>
            <a:chOff x="663222" y="5075217"/>
            <a:chExt cx="23027235" cy="4266492"/>
          </a:xfrm>
        </p:grpSpPr>
        <p:grpSp>
          <p:nvGrpSpPr>
            <p:cNvPr id="24" name="Group 436">
              <a:extLst>
                <a:ext uri="{FF2B5EF4-FFF2-40B4-BE49-F238E27FC236}">
                  <a16:creationId xmlns:a16="http://schemas.microsoft.com/office/drawing/2014/main" xmlns="" id="{85C9816F-F55F-474A-B2E5-BC0181B4F41E}"/>
                </a:ext>
              </a:extLst>
            </p:cNvPr>
            <p:cNvGrpSpPr/>
            <p:nvPr/>
          </p:nvGrpSpPr>
          <p:grpSpPr>
            <a:xfrm>
              <a:off x="663222" y="5075217"/>
              <a:ext cx="23027235" cy="4266492"/>
              <a:chOff x="0" y="0"/>
              <a:chExt cx="10068851" cy="6490211"/>
            </a:xfrm>
          </p:grpSpPr>
          <p:sp>
            <p:nvSpPr>
              <p:cNvPr id="25" name="Shape 433">
                <a:extLst>
                  <a:ext uri="{FF2B5EF4-FFF2-40B4-BE49-F238E27FC236}">
                    <a16:creationId xmlns:a16="http://schemas.microsoft.com/office/drawing/2014/main" xmlns="" id="{0238368D-2C13-BA4D-9A54-C03DAEF39A62}"/>
                  </a:ext>
                </a:extLst>
              </p:cNvPr>
              <p:cNvSpPr/>
              <p:nvPr/>
            </p:nvSpPr>
            <p:spPr>
              <a:xfrm>
                <a:off x="0" y="0"/>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26" name="Shape 434">
                <a:extLst>
                  <a:ext uri="{FF2B5EF4-FFF2-40B4-BE49-F238E27FC236}">
                    <a16:creationId xmlns:a16="http://schemas.microsoft.com/office/drawing/2014/main" xmlns="" id="{EC592656-8ACF-8947-A586-82E7F2146801}"/>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grpSp>
        <p:pic>
          <p:nvPicPr>
            <p:cNvPr id="3" name="Picture 2">
              <a:extLst>
                <a:ext uri="{FF2B5EF4-FFF2-40B4-BE49-F238E27FC236}">
                  <a16:creationId xmlns:a16="http://schemas.microsoft.com/office/drawing/2014/main" xmlns="" id="{1165571A-E96B-6A49-B30B-FB90100C0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842" y="5699050"/>
              <a:ext cx="21254885" cy="3049534"/>
            </a:xfrm>
            <a:prstGeom prst="rect">
              <a:avLst/>
            </a:prstGeom>
          </p:spPr>
        </p:pic>
      </p:grpSp>
    </p:spTree>
    <p:extLst>
      <p:ext uri="{BB962C8B-B14F-4D97-AF65-F5344CB8AC3E}">
        <p14:creationId xmlns:p14="http://schemas.microsoft.com/office/powerpoint/2010/main" val="325437858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p:nvPr/>
        </p:nvSpPr>
        <p:spPr>
          <a:xfrm>
            <a:off x="6081247" y="5745388"/>
            <a:ext cx="1592744" cy="2225225"/>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lgn="ctr">
              <a:defRPr sz="15400">
                <a:solidFill>
                  <a:srgbClr val="D9D8DC"/>
                </a:solidFill>
                <a:latin typeface="+mj-lt"/>
                <a:ea typeface="+mj-ea"/>
                <a:cs typeface="+mj-cs"/>
                <a:sym typeface="et-line"/>
              </a:defRPr>
            </a:lvl1pPr>
          </a:lstStyle>
          <a:p>
            <a:pPr lvl="0">
              <a:defRPr sz="1800">
                <a:solidFill>
                  <a:srgbClr val="000000"/>
                </a:solidFill>
              </a:defRPr>
            </a:pPr>
            <a:r>
              <a:rPr sz="13860" dirty="0">
                <a:solidFill>
                  <a:srgbClr val="D9D8DD"/>
                </a:solidFill>
              </a:rPr>
              <a:t></a:t>
            </a:r>
          </a:p>
        </p:txBody>
      </p:sp>
      <p:sp>
        <p:nvSpPr>
          <p:cNvPr id="794" name="Shape 794"/>
          <p:cNvSpPr/>
          <p:nvPr/>
        </p:nvSpPr>
        <p:spPr>
          <a:xfrm>
            <a:off x="10644408" y="7203191"/>
            <a:ext cx="5226752" cy="40011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2400">
                <a:solidFill>
                  <a:srgbClr val="D9D8DC"/>
                </a:solidFill>
              </a:defRPr>
            </a:lvl1pPr>
          </a:lstStyle>
          <a:p>
            <a:pPr fontAlgn="base"/>
            <a:r>
              <a:rPr lang="en-US" sz="2000" dirty="0" err="1"/>
              <a:t>Zalenium</a:t>
            </a:r>
            <a:r>
              <a:rPr lang="en-US" sz="2000" dirty="0"/>
              <a:t> works conceptually in a simple way</a:t>
            </a:r>
          </a:p>
        </p:txBody>
      </p:sp>
      <p:sp>
        <p:nvSpPr>
          <p:cNvPr id="795" name="Shape 795"/>
          <p:cNvSpPr/>
          <p:nvPr/>
        </p:nvSpPr>
        <p:spPr>
          <a:xfrm>
            <a:off x="10637817" y="6102550"/>
            <a:ext cx="13273827" cy="923330"/>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lvl1pPr>
              <a:defRPr sz="6000">
                <a:solidFill>
                  <a:srgbClr val="D9D8DC"/>
                </a:solidFill>
              </a:defRPr>
            </a:lvl1pPr>
          </a:lstStyle>
          <a:p>
            <a:pPr lvl="0">
              <a:defRPr sz="1800">
                <a:solidFill>
                  <a:srgbClr val="000000"/>
                </a:solidFill>
              </a:defRPr>
            </a:pPr>
            <a:r>
              <a:rPr lang="en-US" sz="5400" dirty="0">
                <a:solidFill>
                  <a:srgbClr val="D9D8DD"/>
                </a:solidFill>
              </a:rPr>
              <a:t>Run Selenium Tests on Chrome / Windows</a:t>
            </a:r>
            <a:endParaRPr sz="5400" dirty="0">
              <a:solidFill>
                <a:srgbClr val="D9D8DD"/>
              </a:solidFill>
            </a:endParaRPr>
          </a:p>
        </p:txBody>
      </p:sp>
      <p:grpSp>
        <p:nvGrpSpPr>
          <p:cNvPr id="806" name="Group 806"/>
          <p:cNvGrpSpPr/>
          <p:nvPr/>
        </p:nvGrpSpPr>
        <p:grpSpPr>
          <a:xfrm>
            <a:off x="3885025" y="3863880"/>
            <a:ext cx="5985188" cy="5988241"/>
            <a:chOff x="0" y="0"/>
            <a:chExt cx="6650208" cy="6653600"/>
          </a:xfrm>
        </p:grpSpPr>
        <p:sp>
          <p:nvSpPr>
            <p:cNvPr id="796" name="Shape 796"/>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797" name="Shape 797"/>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8" name="Shape 798"/>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799" name="Shape 799"/>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0" name="Shape 800"/>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1" name="Shape 801"/>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2" name="Shape 802"/>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3" name="Shape 803"/>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sz="1800"/>
            </a:p>
          </p:txBody>
        </p:sp>
        <p:sp>
          <p:nvSpPr>
            <p:cNvPr id="804" name="Shape 804"/>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sp>
          <p:nvSpPr>
            <p:cNvPr id="805" name="Shape 805"/>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3000">
                  <a:solidFill>
                    <a:srgbClr val="F6F6F6"/>
                  </a:solidFill>
                </a:defRPr>
              </a:pPr>
              <a:endParaRPr sz="2700"/>
            </a:p>
          </p:txBody>
        </p:sp>
      </p:grpSp>
    </p:spTree>
    <p:extLst>
      <p:ext uri="{BB962C8B-B14F-4D97-AF65-F5344CB8AC3E}">
        <p14:creationId xmlns:p14="http://schemas.microsoft.com/office/powerpoint/2010/main" val="12471563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CE79A863-2E32-934D-AE2D-591EA9AED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41869" cy="14012562"/>
          </a:xfrm>
          <a:prstGeom prst="rect">
            <a:avLst/>
          </a:prstGeom>
        </p:spPr>
      </p:pic>
    </p:spTree>
    <p:extLst>
      <p:ext uri="{BB962C8B-B14F-4D97-AF65-F5344CB8AC3E}">
        <p14:creationId xmlns:p14="http://schemas.microsoft.com/office/powerpoint/2010/main" val="299484079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44</a:t>
            </a:fld>
            <a:endParaRPr sz="2000">
              <a:solidFill>
                <a:srgbClr val="D9D8DC"/>
              </a:solidFill>
            </a:endParaRPr>
          </a:p>
        </p:txBody>
      </p:sp>
      <p:sp>
        <p:nvSpPr>
          <p:cNvPr id="985" name="Shape 985"/>
          <p:cNvSpPr>
            <a:spLocks noGrp="1"/>
          </p:cNvSpPr>
          <p:nvPr>
            <p:ph type="title"/>
          </p:nvPr>
        </p:nvSpPr>
        <p:spPr>
          <a:xfrm>
            <a:off x="2496836" y="730271"/>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000" dirty="0">
                <a:solidFill>
                  <a:srgbClr val="D9D8DC"/>
                </a:solidFill>
              </a:rPr>
              <a:t>Tools and </a:t>
            </a:r>
            <a:r>
              <a:rPr sz="4000" dirty="0">
                <a:solidFill>
                  <a:srgbClr val="D9D8DC"/>
                </a:solidFill>
              </a:rPr>
              <a:t>Services</a:t>
            </a:r>
          </a:p>
        </p:txBody>
      </p:sp>
      <p:sp>
        <p:nvSpPr>
          <p:cNvPr id="986" name="Shape 986"/>
          <p:cNvSpPr/>
          <p:nvPr/>
        </p:nvSpPr>
        <p:spPr>
          <a:xfrm>
            <a:off x="1224143" y="905715"/>
            <a:ext cx="54292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998" name="Group 998"/>
          <p:cNvGrpSpPr/>
          <p:nvPr/>
        </p:nvGrpSpPr>
        <p:grpSpPr>
          <a:xfrm rot="15540985">
            <a:off x="677509" y="400932"/>
            <a:ext cx="1636193" cy="1637027"/>
            <a:chOff x="0" y="0"/>
            <a:chExt cx="1636191" cy="1637025"/>
          </a:xfrm>
        </p:grpSpPr>
        <p:sp>
          <p:nvSpPr>
            <p:cNvPr id="988" name="Shape 988"/>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989" name="Shape 989"/>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0" name="Shape 990"/>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1" name="Shape 991"/>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2" name="Shape 992"/>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3" name="Shape 993"/>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4" name="Shape 994"/>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5" name="Shape 995"/>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996" name="Shape 996"/>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997" name="Shape 997"/>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1012" name="Group 1012"/>
          <p:cNvGrpSpPr/>
          <p:nvPr/>
        </p:nvGrpSpPr>
        <p:grpSpPr>
          <a:xfrm>
            <a:off x="1479437" y="4781206"/>
            <a:ext cx="4608195" cy="5089995"/>
            <a:chOff x="0" y="-1"/>
            <a:chExt cx="4608194" cy="5089993"/>
          </a:xfrm>
        </p:grpSpPr>
        <p:grpSp>
          <p:nvGrpSpPr>
            <p:cNvPr id="1009" name="Group 1009"/>
            <p:cNvGrpSpPr/>
            <p:nvPr/>
          </p:nvGrpSpPr>
          <p:grpSpPr>
            <a:xfrm rot="13500000">
              <a:off x="1174" y="-1175"/>
              <a:ext cx="4605845" cy="4608194"/>
              <a:chOff x="0" y="0"/>
              <a:chExt cx="4605843" cy="4608193"/>
            </a:xfrm>
          </p:grpSpPr>
          <p:sp>
            <p:nvSpPr>
              <p:cNvPr id="999" name="Shape 999"/>
              <p:cNvSpPr/>
              <p:nvPr/>
            </p:nvSpPr>
            <p:spPr>
              <a:xfrm rot="21600000">
                <a:off x="1849793" y="0"/>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00" name="Shape 1000"/>
              <p:cNvSpPr/>
              <p:nvPr/>
            </p:nvSpPr>
            <p:spPr>
              <a:xfrm rot="20972847">
                <a:off x="2023616" y="41467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1" name="Shape 1001"/>
              <p:cNvSpPr/>
              <p:nvPr/>
            </p:nvSpPr>
            <p:spPr>
              <a:xfrm rot="2458039">
                <a:off x="3080987" y="1331326"/>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2" name="Shape 1002"/>
              <p:cNvSpPr/>
              <p:nvPr/>
            </p:nvSpPr>
            <p:spPr>
              <a:xfrm rot="5512701">
                <a:off x="3027696" y="274533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3" name="Shape 1003"/>
              <p:cNvSpPr/>
              <p:nvPr/>
            </p:nvSpPr>
            <p:spPr>
              <a:xfrm rot="8643889">
                <a:off x="1894215" y="3580059"/>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4" name="Shape 1004"/>
              <p:cNvSpPr/>
              <p:nvPr/>
            </p:nvSpPr>
            <p:spPr>
              <a:xfrm rot="11726499">
                <a:off x="532890" y="320468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5" name="Shape 1005"/>
              <p:cNvSpPr/>
              <p:nvPr/>
            </p:nvSpPr>
            <p:spPr>
              <a:xfrm rot="14823067">
                <a:off x="-19049" y="1908646"/>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6" name="Shape 1006"/>
              <p:cNvSpPr/>
              <p:nvPr/>
            </p:nvSpPr>
            <p:spPr>
              <a:xfrm rot="17892230">
                <a:off x="648500" y="66788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07" name="Shape 1007"/>
              <p:cNvSpPr/>
              <p:nvPr/>
            </p:nvSpPr>
            <p:spPr>
              <a:xfrm rot="16200000">
                <a:off x="3934454" y="2000543"/>
                <a:ext cx="879586" cy="463194"/>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08" name="Shape 1008"/>
              <p:cNvSpPr/>
              <p:nvPr/>
            </p:nvSpPr>
            <p:spPr>
              <a:xfrm rot="16200000">
                <a:off x="-208197" y="2112863"/>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1010" name="Shape 1010"/>
            <p:cNvSpPr/>
            <p:nvPr/>
          </p:nvSpPr>
          <p:spPr>
            <a:xfrm>
              <a:off x="181725" y="4494957"/>
              <a:ext cx="4244752" cy="59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Selenium Web Driver </a:t>
              </a:r>
              <a:endParaRPr sz="3200" dirty="0">
                <a:solidFill>
                  <a:srgbClr val="D9D8DC"/>
                </a:solidFill>
              </a:endParaRPr>
            </a:p>
          </p:txBody>
        </p:sp>
        <p:sp>
          <p:nvSpPr>
            <p:cNvPr id="1011" name="Shape 1011"/>
            <p:cNvSpPr/>
            <p:nvPr/>
          </p:nvSpPr>
          <p:spPr>
            <a:xfrm>
              <a:off x="1646871" y="1697628"/>
              <a:ext cx="1314451" cy="1210588"/>
            </a:xfrm>
            <a:prstGeom prst="rect">
              <a:avLst/>
            </a:prstGeom>
            <a:blipFill>
              <a:blip r:embed="rId2"/>
              <a:stretch>
                <a:fillRect/>
              </a:stretch>
            </a:blip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7200">
                  <a:solidFill>
                    <a:srgbClr val="D9D8DC"/>
                  </a:solidFill>
                  <a:latin typeface="+mj-lt"/>
                  <a:ea typeface="+mj-ea"/>
                  <a:cs typeface="+mj-cs"/>
                  <a:sym typeface="et-line"/>
                </a:defRPr>
              </a:lvl1pPr>
            </a:lstStyle>
            <a:p>
              <a:pPr lvl="0">
                <a:defRPr sz="1800">
                  <a:solidFill>
                    <a:srgbClr val="000000"/>
                  </a:solidFill>
                </a:defRPr>
              </a:pPr>
              <a:endParaRPr lang="en-US" sz="7200" dirty="0">
                <a:solidFill>
                  <a:srgbClr val="D9D8DC"/>
                </a:solidFill>
              </a:endParaRPr>
            </a:p>
          </p:txBody>
        </p:sp>
      </p:grpSp>
      <p:grpSp>
        <p:nvGrpSpPr>
          <p:cNvPr id="1026" name="Group 1026"/>
          <p:cNvGrpSpPr/>
          <p:nvPr/>
        </p:nvGrpSpPr>
        <p:grpSpPr>
          <a:xfrm>
            <a:off x="7014337" y="4780032"/>
            <a:ext cx="4749697" cy="5091169"/>
            <a:chOff x="-70744" y="-1175"/>
            <a:chExt cx="4749696" cy="5091167"/>
          </a:xfrm>
        </p:grpSpPr>
        <p:grpSp>
          <p:nvGrpSpPr>
            <p:cNvPr id="1023" name="Group 1023"/>
            <p:cNvGrpSpPr/>
            <p:nvPr/>
          </p:nvGrpSpPr>
          <p:grpSpPr>
            <a:xfrm rot="18900000">
              <a:off x="1174" y="-1175"/>
              <a:ext cx="4605845" cy="4608194"/>
              <a:chOff x="0" y="0"/>
              <a:chExt cx="4605843" cy="4608193"/>
            </a:xfrm>
          </p:grpSpPr>
          <p:sp>
            <p:nvSpPr>
              <p:cNvPr id="1013" name="Shape 1013"/>
              <p:cNvSpPr/>
              <p:nvPr/>
            </p:nvSpPr>
            <p:spPr>
              <a:xfrm rot="21600000">
                <a:off x="1849793" y="0"/>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14" name="Shape 1014"/>
              <p:cNvSpPr/>
              <p:nvPr/>
            </p:nvSpPr>
            <p:spPr>
              <a:xfrm rot="20972847">
                <a:off x="2023616" y="41467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15" name="Shape 1015"/>
              <p:cNvSpPr/>
              <p:nvPr/>
            </p:nvSpPr>
            <p:spPr>
              <a:xfrm rot="2458039">
                <a:off x="3080987" y="1331326"/>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16" name="Shape 1016"/>
              <p:cNvSpPr/>
              <p:nvPr/>
            </p:nvSpPr>
            <p:spPr>
              <a:xfrm rot="5512701">
                <a:off x="3027696" y="274533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17" name="Shape 1017"/>
              <p:cNvSpPr/>
              <p:nvPr/>
            </p:nvSpPr>
            <p:spPr>
              <a:xfrm rot="8643889">
                <a:off x="1894215" y="3580059"/>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18" name="Shape 1018"/>
              <p:cNvSpPr/>
              <p:nvPr/>
            </p:nvSpPr>
            <p:spPr>
              <a:xfrm rot="11726499">
                <a:off x="532890" y="320468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19" name="Shape 1019"/>
              <p:cNvSpPr/>
              <p:nvPr/>
            </p:nvSpPr>
            <p:spPr>
              <a:xfrm rot="14823067">
                <a:off x="-19049" y="1908646"/>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20" name="Shape 1020"/>
              <p:cNvSpPr/>
              <p:nvPr/>
            </p:nvSpPr>
            <p:spPr>
              <a:xfrm rot="17892230">
                <a:off x="648500" y="66788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21" name="Shape 1021"/>
              <p:cNvSpPr/>
              <p:nvPr/>
            </p:nvSpPr>
            <p:spPr>
              <a:xfrm rot="16200000">
                <a:off x="3934454" y="2000543"/>
                <a:ext cx="879586" cy="463194"/>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22" name="Shape 1022"/>
              <p:cNvSpPr/>
              <p:nvPr/>
            </p:nvSpPr>
            <p:spPr>
              <a:xfrm rot="16200000">
                <a:off x="-208197" y="2112863"/>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1024" name="Shape 1024"/>
            <p:cNvSpPr/>
            <p:nvPr/>
          </p:nvSpPr>
          <p:spPr>
            <a:xfrm>
              <a:off x="-70744" y="4494957"/>
              <a:ext cx="4749696" cy="59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200">
                  <a:solidFill>
                    <a:srgbClr val="D9D8DC"/>
                  </a:solidFill>
                  <a:latin typeface="+mn-lt"/>
                  <a:ea typeface="+mn-ea"/>
                  <a:cs typeface="+mn-cs"/>
                  <a:sym typeface="Open Sans"/>
                </a:defRPr>
              </a:lvl1pPr>
            </a:lstStyle>
            <a:p>
              <a:pPr lvl="0">
                <a:defRPr sz="1800">
                  <a:solidFill>
                    <a:srgbClr val="000000"/>
                  </a:solidFill>
                </a:defRPr>
              </a:pPr>
              <a:r>
                <a:rPr lang="en-US" sz="3200" dirty="0" err="1">
                  <a:solidFill>
                    <a:srgbClr val="D9D8DC"/>
                  </a:solidFill>
                </a:rPr>
                <a:t>Zalenium</a:t>
              </a:r>
              <a:r>
                <a:rPr lang="en-US" sz="3200" dirty="0">
                  <a:solidFill>
                    <a:srgbClr val="D9D8DC"/>
                  </a:solidFill>
                </a:rPr>
                <a:t>/Selenium Grid</a:t>
              </a:r>
              <a:endParaRPr sz="3200" dirty="0">
                <a:solidFill>
                  <a:srgbClr val="D9D8DC"/>
                </a:solidFill>
              </a:endParaRPr>
            </a:p>
          </p:txBody>
        </p:sp>
        <p:sp>
          <p:nvSpPr>
            <p:cNvPr id="1025" name="Shape 1025"/>
            <p:cNvSpPr/>
            <p:nvPr/>
          </p:nvSpPr>
          <p:spPr>
            <a:xfrm>
              <a:off x="1564223" y="1282356"/>
              <a:ext cx="1815429" cy="1625859"/>
            </a:xfrm>
            <a:prstGeom prst="rect">
              <a:avLst/>
            </a:prstGeom>
            <a:blipFill>
              <a:blip r:embed="rId3"/>
              <a:stretch>
                <a:fillRect/>
              </a:stretch>
            </a:blip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7200">
                  <a:solidFill>
                    <a:srgbClr val="D9D8DC"/>
                  </a:solidFill>
                  <a:latin typeface="+mj-lt"/>
                  <a:ea typeface="+mj-ea"/>
                  <a:cs typeface="+mj-cs"/>
                  <a:sym typeface="et-line"/>
                </a:defRPr>
              </a:lvl1pPr>
            </a:lstStyle>
            <a:p>
              <a:pPr lvl="0">
                <a:defRPr sz="1800">
                  <a:solidFill>
                    <a:srgbClr val="000000"/>
                  </a:solidFill>
                </a:defRPr>
              </a:pPr>
              <a:endParaRPr sz="7200" dirty="0">
                <a:solidFill>
                  <a:srgbClr val="D9D8DC"/>
                </a:solidFill>
              </a:endParaRPr>
            </a:p>
          </p:txBody>
        </p:sp>
      </p:grpSp>
      <p:grpSp>
        <p:nvGrpSpPr>
          <p:cNvPr id="1040" name="Group 1040"/>
          <p:cNvGrpSpPr/>
          <p:nvPr/>
        </p:nvGrpSpPr>
        <p:grpSpPr>
          <a:xfrm>
            <a:off x="12690725" y="4781206"/>
            <a:ext cx="4608195" cy="5089995"/>
            <a:chOff x="0" y="-1"/>
            <a:chExt cx="4608194" cy="5089994"/>
          </a:xfrm>
        </p:grpSpPr>
        <p:grpSp>
          <p:nvGrpSpPr>
            <p:cNvPr id="1037" name="Group 1037"/>
            <p:cNvGrpSpPr/>
            <p:nvPr/>
          </p:nvGrpSpPr>
          <p:grpSpPr>
            <a:xfrm rot="16200000">
              <a:off x="1174" y="-1175"/>
              <a:ext cx="4605845" cy="4608194"/>
              <a:chOff x="0" y="0"/>
              <a:chExt cx="4605843" cy="4608193"/>
            </a:xfrm>
          </p:grpSpPr>
          <p:sp>
            <p:nvSpPr>
              <p:cNvPr id="1027" name="Shape 1027"/>
              <p:cNvSpPr/>
              <p:nvPr/>
            </p:nvSpPr>
            <p:spPr>
              <a:xfrm rot="21600000">
                <a:off x="1849793" y="0"/>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28" name="Shape 1028"/>
              <p:cNvSpPr/>
              <p:nvPr/>
            </p:nvSpPr>
            <p:spPr>
              <a:xfrm rot="20972847">
                <a:off x="2023616" y="41467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29" name="Shape 1029"/>
              <p:cNvSpPr/>
              <p:nvPr/>
            </p:nvSpPr>
            <p:spPr>
              <a:xfrm rot="2458039">
                <a:off x="3080987" y="1331326"/>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30" name="Shape 1030"/>
              <p:cNvSpPr/>
              <p:nvPr/>
            </p:nvSpPr>
            <p:spPr>
              <a:xfrm rot="5512701">
                <a:off x="3027696" y="274533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31" name="Shape 1031"/>
              <p:cNvSpPr/>
              <p:nvPr/>
            </p:nvSpPr>
            <p:spPr>
              <a:xfrm rot="8643889">
                <a:off x="1894215" y="3580059"/>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32" name="Shape 1032"/>
              <p:cNvSpPr/>
              <p:nvPr/>
            </p:nvSpPr>
            <p:spPr>
              <a:xfrm rot="11726499">
                <a:off x="532890" y="320468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33" name="Shape 1033"/>
              <p:cNvSpPr/>
              <p:nvPr/>
            </p:nvSpPr>
            <p:spPr>
              <a:xfrm rot="14823067">
                <a:off x="-19049" y="1908646"/>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34" name="Shape 1034"/>
              <p:cNvSpPr/>
              <p:nvPr/>
            </p:nvSpPr>
            <p:spPr>
              <a:xfrm rot="17892230">
                <a:off x="648500" y="66788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35" name="Shape 1035"/>
              <p:cNvSpPr/>
              <p:nvPr/>
            </p:nvSpPr>
            <p:spPr>
              <a:xfrm rot="16200000">
                <a:off x="3934454" y="2000543"/>
                <a:ext cx="879586" cy="463194"/>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36" name="Shape 1036"/>
              <p:cNvSpPr/>
              <p:nvPr/>
            </p:nvSpPr>
            <p:spPr>
              <a:xfrm rot="16200000">
                <a:off x="-208197" y="2112863"/>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1038" name="Shape 1038"/>
            <p:cNvSpPr/>
            <p:nvPr/>
          </p:nvSpPr>
          <p:spPr>
            <a:xfrm>
              <a:off x="1189213" y="4494958"/>
              <a:ext cx="2229777" cy="59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Sauce Labs</a:t>
              </a:r>
              <a:endParaRPr sz="3200" dirty="0">
                <a:solidFill>
                  <a:srgbClr val="D9D8DC"/>
                </a:solidFill>
              </a:endParaRPr>
            </a:p>
          </p:txBody>
        </p:sp>
        <p:sp>
          <p:nvSpPr>
            <p:cNvPr id="1039" name="Shape 1039"/>
            <p:cNvSpPr/>
            <p:nvPr/>
          </p:nvSpPr>
          <p:spPr>
            <a:xfrm>
              <a:off x="1532929" y="1531219"/>
              <a:ext cx="1714391" cy="1541493"/>
            </a:xfrm>
            <a:prstGeom prst="rect">
              <a:avLst/>
            </a:prstGeom>
            <a:blipFill>
              <a:blip r:embed="rId4"/>
              <a:stretch>
                <a:fillRect/>
              </a:stretch>
            </a:blip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7200">
                  <a:solidFill>
                    <a:srgbClr val="D9D8DC"/>
                  </a:solidFill>
                  <a:latin typeface="+mj-lt"/>
                  <a:ea typeface="+mj-ea"/>
                  <a:cs typeface="+mj-cs"/>
                  <a:sym typeface="et-line"/>
                </a:defRPr>
              </a:lvl1pPr>
            </a:lstStyle>
            <a:p>
              <a:pPr lvl="0">
                <a:defRPr sz="1800">
                  <a:solidFill>
                    <a:srgbClr val="000000"/>
                  </a:solidFill>
                </a:defRPr>
              </a:pPr>
              <a:endParaRPr sz="7200" dirty="0">
                <a:solidFill>
                  <a:srgbClr val="D9D8DC"/>
                </a:solidFill>
              </a:endParaRPr>
            </a:p>
          </p:txBody>
        </p:sp>
      </p:grpSp>
      <p:grpSp>
        <p:nvGrpSpPr>
          <p:cNvPr id="1054" name="Group 1054"/>
          <p:cNvGrpSpPr/>
          <p:nvPr/>
        </p:nvGrpSpPr>
        <p:grpSpPr>
          <a:xfrm>
            <a:off x="18296369" y="4781207"/>
            <a:ext cx="4608195" cy="5089994"/>
            <a:chOff x="0" y="0"/>
            <a:chExt cx="4608194" cy="5089992"/>
          </a:xfrm>
        </p:grpSpPr>
        <p:grpSp>
          <p:nvGrpSpPr>
            <p:cNvPr id="1051" name="Group 1051"/>
            <p:cNvGrpSpPr/>
            <p:nvPr/>
          </p:nvGrpSpPr>
          <p:grpSpPr>
            <a:xfrm rot="7879127">
              <a:off x="1175" y="-1175"/>
              <a:ext cx="4605844" cy="4608194"/>
              <a:chOff x="0" y="0"/>
              <a:chExt cx="4605843" cy="4608193"/>
            </a:xfrm>
          </p:grpSpPr>
          <p:sp>
            <p:nvSpPr>
              <p:cNvPr id="1041" name="Shape 1041"/>
              <p:cNvSpPr/>
              <p:nvPr/>
            </p:nvSpPr>
            <p:spPr>
              <a:xfrm rot="21600000">
                <a:off x="1849793" y="0"/>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42" name="Shape 1042"/>
              <p:cNvSpPr/>
              <p:nvPr/>
            </p:nvSpPr>
            <p:spPr>
              <a:xfrm rot="20972847">
                <a:off x="2023616" y="41467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3" name="Shape 1043"/>
              <p:cNvSpPr/>
              <p:nvPr/>
            </p:nvSpPr>
            <p:spPr>
              <a:xfrm rot="2458039">
                <a:off x="3080987" y="1331326"/>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4" name="Shape 1044"/>
              <p:cNvSpPr/>
              <p:nvPr/>
            </p:nvSpPr>
            <p:spPr>
              <a:xfrm rot="5512701">
                <a:off x="3027696" y="274533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5" name="Shape 1045"/>
              <p:cNvSpPr/>
              <p:nvPr/>
            </p:nvSpPr>
            <p:spPr>
              <a:xfrm rot="8643889">
                <a:off x="1894215" y="3580059"/>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6" name="Shape 1046"/>
              <p:cNvSpPr/>
              <p:nvPr/>
            </p:nvSpPr>
            <p:spPr>
              <a:xfrm rot="11726499">
                <a:off x="532890" y="3204682"/>
                <a:ext cx="1412185"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7" name="Shape 1047"/>
              <p:cNvSpPr/>
              <p:nvPr/>
            </p:nvSpPr>
            <p:spPr>
              <a:xfrm rot="14823067">
                <a:off x="-19049" y="1908646"/>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8" name="Shape 1048"/>
              <p:cNvSpPr/>
              <p:nvPr/>
            </p:nvSpPr>
            <p:spPr>
              <a:xfrm rot="17892230">
                <a:off x="648500" y="667885"/>
                <a:ext cx="1412184" cy="67829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508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1049" name="Shape 1049"/>
              <p:cNvSpPr/>
              <p:nvPr/>
            </p:nvSpPr>
            <p:spPr>
              <a:xfrm rot="16200000">
                <a:off x="3934454" y="2000543"/>
                <a:ext cx="879586" cy="463194"/>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1050" name="Shape 1050"/>
              <p:cNvSpPr/>
              <p:nvPr/>
            </p:nvSpPr>
            <p:spPr>
              <a:xfrm rot="16200000">
                <a:off x="-208197" y="2112863"/>
                <a:ext cx="879586" cy="463193"/>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1052" name="Shape 1052"/>
            <p:cNvSpPr/>
            <p:nvPr/>
          </p:nvSpPr>
          <p:spPr>
            <a:xfrm>
              <a:off x="1573931" y="4494957"/>
              <a:ext cx="1460335" cy="59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Docker</a:t>
              </a:r>
              <a:endParaRPr sz="2200" dirty="0">
                <a:solidFill>
                  <a:srgbClr val="D9D8DC"/>
                </a:solidFill>
              </a:endParaRPr>
            </a:p>
          </p:txBody>
        </p:sp>
        <p:sp>
          <p:nvSpPr>
            <p:cNvPr id="1053" name="Shape 1053"/>
            <p:cNvSpPr/>
            <p:nvPr/>
          </p:nvSpPr>
          <p:spPr>
            <a:xfrm>
              <a:off x="1298994" y="1469152"/>
              <a:ext cx="1857520" cy="1651559"/>
            </a:xfrm>
            <a:prstGeom prst="rect">
              <a:avLst/>
            </a:prstGeom>
            <a:blipFill>
              <a:blip r:embed="rId5"/>
              <a:stretch>
                <a:fillRect/>
              </a:stretch>
            </a:blip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7200">
                  <a:solidFill>
                    <a:srgbClr val="D9D8DC"/>
                  </a:solidFill>
                  <a:latin typeface="+mj-lt"/>
                  <a:ea typeface="+mj-ea"/>
                  <a:cs typeface="+mj-cs"/>
                  <a:sym typeface="et-line"/>
                </a:defRPr>
              </a:lvl1pPr>
            </a:lstStyle>
            <a:p>
              <a:pPr lvl="0">
                <a:defRPr sz="1800">
                  <a:solidFill>
                    <a:srgbClr val="000000"/>
                  </a:solidFill>
                </a:defRPr>
              </a:pPr>
              <a:endParaRPr sz="7200" dirty="0">
                <a:solidFill>
                  <a:srgbClr val="D9D8DC"/>
                </a:solidFill>
              </a:endParaRPr>
            </a:p>
          </p:txBody>
        </p:sp>
      </p:grpSp>
      <p:grpSp>
        <p:nvGrpSpPr>
          <p:cNvPr id="74" name="Group 73">
            <a:extLst>
              <a:ext uri="{FF2B5EF4-FFF2-40B4-BE49-F238E27FC236}">
                <a16:creationId xmlns:a16="http://schemas.microsoft.com/office/drawing/2014/main" xmlns="" id="{5A0774CB-07F6-334E-8F5C-233BD7B0F98D}"/>
              </a:ext>
            </a:extLst>
          </p:cNvPr>
          <p:cNvGrpSpPr/>
          <p:nvPr/>
        </p:nvGrpSpPr>
        <p:grpSpPr>
          <a:xfrm>
            <a:off x="3008524" y="10553527"/>
            <a:ext cx="17348886" cy="1974579"/>
            <a:chOff x="5314793" y="3697846"/>
            <a:chExt cx="10273993" cy="2604100"/>
          </a:xfrm>
        </p:grpSpPr>
        <p:grpSp>
          <p:nvGrpSpPr>
            <p:cNvPr id="75" name="Group 436">
              <a:extLst>
                <a:ext uri="{FF2B5EF4-FFF2-40B4-BE49-F238E27FC236}">
                  <a16:creationId xmlns:a16="http://schemas.microsoft.com/office/drawing/2014/main" xmlns="" id="{A85187A7-2C80-5349-BDBD-FFF322F1F6BC}"/>
                </a:ext>
              </a:extLst>
            </p:cNvPr>
            <p:cNvGrpSpPr/>
            <p:nvPr/>
          </p:nvGrpSpPr>
          <p:grpSpPr>
            <a:xfrm>
              <a:off x="5314793" y="3697846"/>
              <a:ext cx="10273993" cy="2604100"/>
              <a:chOff x="-126432" y="-2"/>
              <a:chExt cx="10068851" cy="6490211"/>
            </a:xfrm>
          </p:grpSpPr>
          <p:sp>
            <p:nvSpPr>
              <p:cNvPr id="77" name="Shape 433">
                <a:extLst>
                  <a:ext uri="{FF2B5EF4-FFF2-40B4-BE49-F238E27FC236}">
                    <a16:creationId xmlns:a16="http://schemas.microsoft.com/office/drawing/2014/main" xmlns="" id="{6D7ADD8F-B155-3C40-B8F0-743D871ED970}"/>
                  </a:ext>
                </a:extLst>
              </p:cNvPr>
              <p:cNvSpPr/>
              <p:nvPr/>
            </p:nvSpPr>
            <p:spPr>
              <a:xfrm>
                <a:off x="-126432" y="-2"/>
                <a:ext cx="10068851" cy="6490211"/>
              </a:xfrm>
              <a:prstGeom prst="rect">
                <a:avLst/>
              </a:prstGeom>
              <a:solidFill>
                <a:srgbClr val="313744"/>
              </a:solidFill>
              <a:ln w="254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78" name="Shape 434">
                <a:extLst>
                  <a:ext uri="{FF2B5EF4-FFF2-40B4-BE49-F238E27FC236}">
                    <a16:creationId xmlns:a16="http://schemas.microsoft.com/office/drawing/2014/main" xmlns="" id="{58538A04-DC8D-8E44-8A2F-DE177B656060}"/>
                  </a:ext>
                </a:extLst>
              </p:cNvPr>
              <p:cNvSpPr/>
              <p:nvPr/>
            </p:nvSpPr>
            <p:spPr>
              <a:xfrm>
                <a:off x="976370" y="1937832"/>
                <a:ext cx="7710074" cy="5468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nSpc>
                    <a:spcPct val="150000"/>
                  </a:lnSpc>
                  <a:defRPr sz="1800">
                    <a:solidFill>
                      <a:srgbClr val="000000"/>
                    </a:solidFill>
                  </a:defRPr>
                </a:pPr>
                <a:endParaRPr sz="3200" dirty="0">
                  <a:solidFill>
                    <a:srgbClr val="D9D8DD"/>
                  </a:solidFill>
                </a:endParaRPr>
              </a:p>
            </p:txBody>
          </p:sp>
        </p:grpSp>
        <p:sp>
          <p:nvSpPr>
            <p:cNvPr id="76" name="Shape 435">
              <a:extLst>
                <a:ext uri="{FF2B5EF4-FFF2-40B4-BE49-F238E27FC236}">
                  <a16:creationId xmlns:a16="http://schemas.microsoft.com/office/drawing/2014/main" xmlns="" id="{33A6C3C6-F300-BB4C-871F-3753662A3FAE}"/>
                </a:ext>
              </a:extLst>
            </p:cNvPr>
            <p:cNvSpPr/>
            <p:nvPr/>
          </p:nvSpPr>
          <p:spPr>
            <a:xfrm>
              <a:off x="5921888" y="4713233"/>
              <a:ext cx="9649552" cy="5733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solidFill>
                    <a:srgbClr val="D9D8DC"/>
                  </a:solidFill>
                  <a:latin typeface="+mn-lt"/>
                  <a:ea typeface="+mn-ea"/>
                  <a:cs typeface="+mn-cs"/>
                  <a:sym typeface="Open Sans"/>
                </a:defRPr>
              </a:lvl1pPr>
            </a:lstStyle>
            <a:p>
              <a:pPr lvl="0">
                <a:lnSpc>
                  <a:spcPct val="150000"/>
                </a:lnSpc>
                <a:defRPr sz="1800">
                  <a:solidFill>
                    <a:srgbClr val="000000"/>
                  </a:solidFill>
                </a:defRPr>
              </a:pPr>
              <a:r>
                <a:rPr lang="en-US" sz="3600" dirty="0">
                  <a:solidFill>
                    <a:schemeClr val="bg1"/>
                  </a:solidFill>
                  <a:latin typeface="Monaco" pitchFamily="2" charset="77"/>
                </a:rPr>
                <a:t>https://</a:t>
              </a:r>
              <a:r>
                <a:rPr lang="en-US" sz="3600" dirty="0" err="1">
                  <a:solidFill>
                    <a:schemeClr val="bg1"/>
                  </a:solidFill>
                  <a:latin typeface="Monaco" pitchFamily="2" charset="77"/>
                </a:rPr>
                <a:t>github.com</a:t>
              </a:r>
              <a:r>
                <a:rPr lang="en-US" sz="3600" dirty="0">
                  <a:solidFill>
                    <a:schemeClr val="bg1"/>
                  </a:solidFill>
                  <a:latin typeface="Monaco" pitchFamily="2" charset="77"/>
                </a:rPr>
                <a:t>/</a:t>
              </a:r>
              <a:r>
                <a:rPr lang="en-US" sz="3600" dirty="0" err="1">
                  <a:solidFill>
                    <a:schemeClr val="bg1"/>
                  </a:solidFill>
                  <a:latin typeface="Monaco" pitchFamily="2" charset="77"/>
                </a:rPr>
                <a:t>sargissargsyan</a:t>
              </a:r>
              <a:r>
                <a:rPr lang="en-US" sz="3600" dirty="0">
                  <a:solidFill>
                    <a:schemeClr val="bg1"/>
                  </a:solidFill>
                  <a:latin typeface="Monaco" pitchFamily="2" charset="77"/>
                </a:rPr>
                <a:t>/selenium-parallel-run</a:t>
              </a:r>
            </a:p>
          </p:txBody>
        </p:sp>
      </p:grpSp>
    </p:spTree>
    <p:extLst>
      <p:ext uri="{BB962C8B-B14F-4D97-AF65-F5344CB8AC3E}">
        <p14:creationId xmlns:p14="http://schemas.microsoft.com/office/powerpoint/2010/main" val="2415141417"/>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0" animBg="1" advAuto="0"/>
      <p:bldP spid="1026" grpId="0" animBg="1" advAuto="0"/>
      <p:bldP spid="1040" grpId="0" animBg="1" advAuto="0"/>
      <p:bldP spid="1054"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5" name="Shape 6965"/>
          <p:cNvSpPr>
            <a:spLocks noGrp="1"/>
          </p:cNvSpPr>
          <p:nvPr>
            <p:ph type="sldNum" sz="quarter" idx="2"/>
          </p:nvPr>
        </p:nvSpPr>
        <p:spPr>
          <a:xfrm>
            <a:off x="23491505" y="13084643"/>
            <a:ext cx="549251" cy="44450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45</a:t>
            </a:fld>
            <a:endParaRPr sz="2000">
              <a:solidFill>
                <a:srgbClr val="D9D8DC"/>
              </a:solidFill>
            </a:endParaRPr>
          </a:p>
        </p:txBody>
      </p:sp>
      <p:sp>
        <p:nvSpPr>
          <p:cNvPr id="6966" name="Shape 6966"/>
          <p:cNvSpPr>
            <a:spLocks noGrp="1"/>
          </p:cNvSpPr>
          <p:nvPr>
            <p:ph type="title"/>
          </p:nvPr>
        </p:nvSpPr>
        <p:spPr>
          <a:xfrm>
            <a:off x="2617193" y="978159"/>
            <a:ext cx="8655614" cy="580901"/>
          </a:xfrm>
          <a:prstGeom prst="rect">
            <a:avLst/>
          </a:prstGeom>
        </p:spPr>
        <p:txBody>
          <a:bodyPr>
            <a:noAutofit/>
          </a:bodyPr>
          <a:lstStyle>
            <a:lvl1pPr defTabSz="784225">
              <a:defRPr sz="2850"/>
            </a:lvl1pPr>
          </a:lstStyle>
          <a:p>
            <a:pPr lvl="0">
              <a:defRPr sz="1800">
                <a:solidFill>
                  <a:srgbClr val="000000"/>
                </a:solidFill>
              </a:defRPr>
            </a:pPr>
            <a:r>
              <a:rPr lang="en-US" sz="4800" dirty="0">
                <a:solidFill>
                  <a:srgbClr val="D9D8DC"/>
                </a:solidFill>
              </a:rPr>
              <a:t>Thank You!</a:t>
            </a:r>
            <a:endParaRPr sz="4800" dirty="0">
              <a:solidFill>
                <a:srgbClr val="D9D8DC"/>
              </a:solidFill>
            </a:endParaRPr>
          </a:p>
        </p:txBody>
      </p:sp>
      <p:sp>
        <p:nvSpPr>
          <p:cNvPr id="6967" name="Shape 6967"/>
          <p:cNvSpPr/>
          <p:nvPr/>
        </p:nvSpPr>
        <p:spPr>
          <a:xfrm>
            <a:off x="1247955" y="905715"/>
            <a:ext cx="4953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6979" name="Group 6979"/>
          <p:cNvGrpSpPr/>
          <p:nvPr/>
        </p:nvGrpSpPr>
        <p:grpSpPr>
          <a:xfrm rot="15540985">
            <a:off x="677509" y="400932"/>
            <a:ext cx="1636193" cy="1637027"/>
            <a:chOff x="0" y="0"/>
            <a:chExt cx="1636191" cy="1637025"/>
          </a:xfrm>
        </p:grpSpPr>
        <p:sp>
          <p:nvSpPr>
            <p:cNvPr id="6969" name="Shape 6969"/>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970" name="Shape 6970"/>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1" name="Shape 6971"/>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2" name="Shape 6972"/>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3" name="Shape 6973"/>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4" name="Shape 6974"/>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5" name="Shape 6975"/>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6" name="Shape 6976"/>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977" name="Shape 6977"/>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978" name="Shape 6978"/>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41" name="Group 1075">
            <a:extLst>
              <a:ext uri="{FF2B5EF4-FFF2-40B4-BE49-F238E27FC236}">
                <a16:creationId xmlns:a16="http://schemas.microsoft.com/office/drawing/2014/main" xmlns="" id="{773703E2-02CF-A447-B250-4B5F39DB003F}"/>
              </a:ext>
            </a:extLst>
          </p:cNvPr>
          <p:cNvGrpSpPr/>
          <p:nvPr/>
        </p:nvGrpSpPr>
        <p:grpSpPr>
          <a:xfrm>
            <a:off x="1382720" y="6251843"/>
            <a:ext cx="6068550" cy="3164006"/>
            <a:chOff x="0" y="0"/>
            <a:chExt cx="4123915" cy="5027094"/>
          </a:xfrm>
        </p:grpSpPr>
        <p:sp>
          <p:nvSpPr>
            <p:cNvPr id="42" name="Shape 1071">
              <a:extLst>
                <a:ext uri="{FF2B5EF4-FFF2-40B4-BE49-F238E27FC236}">
                  <a16:creationId xmlns:a16="http://schemas.microsoft.com/office/drawing/2014/main" xmlns="" id="{7125EB72-5B4C-9847-B818-94B2BE66737C}"/>
                </a:ext>
              </a:extLst>
            </p:cNvPr>
            <p:cNvSpPr/>
            <p:nvPr/>
          </p:nvSpPr>
          <p:spPr>
            <a:xfrm>
              <a:off x="1369807" y="979420"/>
              <a:ext cx="1384301" cy="1498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10000">
                  <a:solidFill>
                    <a:srgbClr val="E15365"/>
                  </a:solidFill>
                  <a:latin typeface="Sosa"/>
                  <a:ea typeface="Sosa"/>
                  <a:cs typeface="Sosa"/>
                  <a:sym typeface="Sosa"/>
                </a:defRPr>
              </a:lvl1pPr>
            </a:lstStyle>
            <a:p>
              <a:pPr lvl="0">
                <a:defRPr sz="1800">
                  <a:solidFill>
                    <a:srgbClr val="000000"/>
                  </a:solidFill>
                </a:defRPr>
              </a:pPr>
              <a:r>
                <a:rPr lang="en-US" sz="9600" dirty="0" err="1">
                  <a:solidFill>
                    <a:schemeClr val="accent5">
                      <a:lumMod val="60000"/>
                      <a:lumOff val="40000"/>
                    </a:schemeClr>
                  </a:solidFill>
                </a:rPr>
                <a:t>Ñ</a:t>
              </a:r>
              <a:endParaRPr sz="10000" dirty="0">
                <a:solidFill>
                  <a:schemeClr val="accent5">
                    <a:lumMod val="60000"/>
                    <a:lumOff val="40000"/>
                  </a:schemeClr>
                </a:solidFill>
              </a:endParaRPr>
            </a:p>
          </p:txBody>
        </p:sp>
        <p:sp>
          <p:nvSpPr>
            <p:cNvPr id="43" name="Shape 1072">
              <a:extLst>
                <a:ext uri="{FF2B5EF4-FFF2-40B4-BE49-F238E27FC236}">
                  <a16:creationId xmlns:a16="http://schemas.microsoft.com/office/drawing/2014/main" xmlns="" id="{B43689FD-6ADF-4248-A845-2F4AAC063701}"/>
                </a:ext>
              </a:extLst>
            </p:cNvPr>
            <p:cNvSpPr/>
            <p:nvPr/>
          </p:nvSpPr>
          <p:spPr>
            <a:xfrm>
              <a:off x="195138" y="3198514"/>
              <a:ext cx="3584738" cy="4348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a:solidFill>
                    <a:srgbClr val="D9D8DC"/>
                  </a:solidFill>
                  <a:latin typeface="Open Sans Semibold"/>
                  <a:ea typeface="Open Sans Semibold"/>
                  <a:cs typeface="Open Sans Semibold"/>
                  <a:sym typeface="Open Sans Semibold"/>
                </a:defRPr>
              </a:lvl1pPr>
            </a:lstStyle>
            <a:p>
              <a:pPr lvl="0">
                <a:defRPr sz="1800">
                  <a:solidFill>
                    <a:srgbClr val="000000"/>
                  </a:solidFill>
                </a:defRPr>
              </a:pPr>
              <a:r>
                <a:rPr lang="en-US" sz="3200" dirty="0" err="1">
                  <a:solidFill>
                    <a:srgbClr val="D9D8DC"/>
                  </a:solidFill>
                </a:rPr>
                <a:t>sargis.sargsyan@live.com</a:t>
              </a:r>
              <a:endParaRPr sz="3200" dirty="0">
                <a:solidFill>
                  <a:srgbClr val="D9D8DC"/>
                </a:solidFill>
              </a:endParaRPr>
            </a:p>
          </p:txBody>
        </p:sp>
        <p:sp>
          <p:nvSpPr>
            <p:cNvPr id="45" name="Shape 1074">
              <a:extLst>
                <a:ext uri="{FF2B5EF4-FFF2-40B4-BE49-F238E27FC236}">
                  <a16:creationId xmlns:a16="http://schemas.microsoft.com/office/drawing/2014/main" xmlns="" id="{241CA246-87F8-B64F-AD22-CA8D9641B589}"/>
                </a:ext>
              </a:extLst>
            </p:cNvPr>
            <p:cNvSpPr/>
            <p:nvPr/>
          </p:nvSpPr>
          <p:spPr>
            <a:xfrm>
              <a:off x="0" y="0"/>
              <a:ext cx="4123915" cy="5027094"/>
            </a:xfrm>
            <a:prstGeom prst="rect">
              <a:avLst/>
            </a:prstGeom>
            <a:noFill/>
            <a:ln w="381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46" name="Group 1080">
            <a:extLst>
              <a:ext uri="{FF2B5EF4-FFF2-40B4-BE49-F238E27FC236}">
                <a16:creationId xmlns:a16="http://schemas.microsoft.com/office/drawing/2014/main" xmlns="" id="{8D8FA7C8-C741-D04C-B3D3-66FFD225D87D}"/>
              </a:ext>
            </a:extLst>
          </p:cNvPr>
          <p:cNvGrpSpPr/>
          <p:nvPr/>
        </p:nvGrpSpPr>
        <p:grpSpPr>
          <a:xfrm>
            <a:off x="9016103" y="6251843"/>
            <a:ext cx="6068552" cy="3164006"/>
            <a:chOff x="0" y="0"/>
            <a:chExt cx="4123915" cy="5027094"/>
          </a:xfrm>
        </p:grpSpPr>
        <p:sp>
          <p:nvSpPr>
            <p:cNvPr id="47" name="Shape 1076">
              <a:extLst>
                <a:ext uri="{FF2B5EF4-FFF2-40B4-BE49-F238E27FC236}">
                  <a16:creationId xmlns:a16="http://schemas.microsoft.com/office/drawing/2014/main" xmlns="" id="{14BB9318-8728-C34A-BF8C-DD74F240EA48}"/>
                </a:ext>
              </a:extLst>
            </p:cNvPr>
            <p:cNvSpPr/>
            <p:nvPr/>
          </p:nvSpPr>
          <p:spPr>
            <a:xfrm>
              <a:off x="1348339" y="802494"/>
              <a:ext cx="1333697" cy="15799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9000">
                  <a:solidFill>
                    <a:srgbClr val="1575A8"/>
                  </a:solidFill>
                  <a:latin typeface="Sosa"/>
                  <a:ea typeface="Sosa"/>
                  <a:cs typeface="Sosa"/>
                  <a:sym typeface="Sosa"/>
                </a:defRPr>
              </a:lvl1pPr>
            </a:lstStyle>
            <a:p>
              <a:pPr lvl="0">
                <a:defRPr sz="1800">
                  <a:solidFill>
                    <a:srgbClr val="000000"/>
                  </a:solidFill>
                </a:defRPr>
              </a:pPr>
              <a:r>
                <a:rPr lang="en-US" sz="9600" dirty="0">
                  <a:solidFill>
                    <a:schemeClr val="accent1">
                      <a:lumMod val="60000"/>
                      <a:lumOff val="40000"/>
                    </a:schemeClr>
                  </a:solidFill>
                </a:rPr>
                <a:t>t</a:t>
              </a:r>
              <a:endParaRPr sz="9000" dirty="0">
                <a:solidFill>
                  <a:schemeClr val="accent1">
                    <a:lumMod val="60000"/>
                    <a:lumOff val="40000"/>
                  </a:schemeClr>
                </a:solidFill>
              </a:endParaRPr>
            </a:p>
          </p:txBody>
        </p:sp>
        <p:sp>
          <p:nvSpPr>
            <p:cNvPr id="48" name="Shape 1077">
              <a:extLst>
                <a:ext uri="{FF2B5EF4-FFF2-40B4-BE49-F238E27FC236}">
                  <a16:creationId xmlns:a16="http://schemas.microsoft.com/office/drawing/2014/main" xmlns="" id="{33865880-7465-2E43-80EB-1DE2611CC13A}"/>
                </a:ext>
              </a:extLst>
            </p:cNvPr>
            <p:cNvSpPr/>
            <p:nvPr/>
          </p:nvSpPr>
          <p:spPr>
            <a:xfrm>
              <a:off x="1374371" y="3058214"/>
              <a:ext cx="1281631" cy="8675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D9D8DC"/>
                  </a:solidFill>
                  <a:latin typeface="Open Sans Semibold"/>
                  <a:ea typeface="Open Sans Semibold"/>
                  <a:cs typeface="Open Sans Semibold"/>
                  <a:sym typeface="Open Sans Semibold"/>
                </a:defRPr>
              </a:lvl1pPr>
            </a:lstStyle>
            <a:p>
              <a:pPr lvl="0">
                <a:defRPr sz="1800">
                  <a:solidFill>
                    <a:srgbClr val="000000"/>
                  </a:solidFill>
                </a:defRPr>
              </a:pPr>
              <a:r>
                <a:rPr lang="en-US" sz="3200" dirty="0">
                  <a:solidFill>
                    <a:srgbClr val="D9D8DC"/>
                  </a:solidFill>
                </a:rPr>
                <a:t>@</a:t>
              </a:r>
              <a:r>
                <a:rPr lang="en-US" sz="3200" dirty="0" err="1">
                  <a:solidFill>
                    <a:srgbClr val="D9D8DC"/>
                  </a:solidFill>
                </a:rPr>
                <a:t>sargisset</a:t>
              </a:r>
              <a:endParaRPr sz="3200" dirty="0">
                <a:solidFill>
                  <a:srgbClr val="D9D8DC"/>
                </a:solidFill>
              </a:endParaRPr>
            </a:p>
          </p:txBody>
        </p:sp>
        <p:sp>
          <p:nvSpPr>
            <p:cNvPr id="50" name="Shape 1079">
              <a:extLst>
                <a:ext uri="{FF2B5EF4-FFF2-40B4-BE49-F238E27FC236}">
                  <a16:creationId xmlns:a16="http://schemas.microsoft.com/office/drawing/2014/main" xmlns="" id="{EB37D8EE-9D4D-6F44-91F3-9BF714357498}"/>
                </a:ext>
              </a:extLst>
            </p:cNvPr>
            <p:cNvSpPr/>
            <p:nvPr/>
          </p:nvSpPr>
          <p:spPr>
            <a:xfrm>
              <a:off x="0" y="0"/>
              <a:ext cx="4123915" cy="5027094"/>
            </a:xfrm>
            <a:prstGeom prst="rect">
              <a:avLst/>
            </a:prstGeom>
            <a:noFill/>
            <a:ln w="381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1" name="Group 1085">
            <a:extLst>
              <a:ext uri="{FF2B5EF4-FFF2-40B4-BE49-F238E27FC236}">
                <a16:creationId xmlns:a16="http://schemas.microsoft.com/office/drawing/2014/main" xmlns="" id="{918A2CC1-8B0C-1244-ACEB-41B3A6AAFFA3}"/>
              </a:ext>
            </a:extLst>
          </p:cNvPr>
          <p:cNvGrpSpPr/>
          <p:nvPr/>
        </p:nvGrpSpPr>
        <p:grpSpPr>
          <a:xfrm>
            <a:off x="16649488" y="6251843"/>
            <a:ext cx="6068552" cy="3164006"/>
            <a:chOff x="0" y="0"/>
            <a:chExt cx="4123915" cy="5027094"/>
          </a:xfrm>
        </p:grpSpPr>
        <p:sp>
          <p:nvSpPr>
            <p:cNvPr id="52" name="Shape 1081">
              <a:extLst>
                <a:ext uri="{FF2B5EF4-FFF2-40B4-BE49-F238E27FC236}">
                  <a16:creationId xmlns:a16="http://schemas.microsoft.com/office/drawing/2014/main" xmlns="" id="{524ED8AB-B9C7-D74D-A3DB-349BA41F513A}"/>
                </a:ext>
              </a:extLst>
            </p:cNvPr>
            <p:cNvSpPr/>
            <p:nvPr/>
          </p:nvSpPr>
          <p:spPr>
            <a:xfrm>
              <a:off x="1661446" y="517267"/>
              <a:ext cx="767134" cy="23035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9000">
                  <a:solidFill>
                    <a:srgbClr val="E2AF33"/>
                  </a:solidFill>
                  <a:latin typeface="Sosa"/>
                  <a:ea typeface="Sosa"/>
                  <a:cs typeface="Sosa"/>
                  <a:sym typeface="Sosa"/>
                </a:defRPr>
              </a:lvl1pPr>
            </a:lstStyle>
            <a:p>
              <a:pPr lvl="0">
                <a:defRPr sz="1800">
                  <a:solidFill>
                    <a:srgbClr val="000000"/>
                  </a:solidFill>
                </a:defRPr>
              </a:pPr>
              <a:r>
                <a:rPr lang="en-US" sz="9600" dirty="0" err="1">
                  <a:solidFill>
                    <a:srgbClr val="D9D8DC"/>
                  </a:solidFill>
                </a:rPr>
                <a:t>ą</a:t>
              </a:r>
              <a:endParaRPr sz="9600" dirty="0">
                <a:solidFill>
                  <a:srgbClr val="E2AF33"/>
                </a:solidFill>
              </a:endParaRPr>
            </a:p>
          </p:txBody>
        </p:sp>
        <p:sp>
          <p:nvSpPr>
            <p:cNvPr id="53" name="Shape 1082">
              <a:extLst>
                <a:ext uri="{FF2B5EF4-FFF2-40B4-BE49-F238E27FC236}">
                  <a16:creationId xmlns:a16="http://schemas.microsoft.com/office/drawing/2014/main" xmlns="" id="{F1D7421B-6C55-9A42-9464-356E6008E7AF}"/>
                </a:ext>
              </a:extLst>
            </p:cNvPr>
            <p:cNvSpPr/>
            <p:nvPr/>
          </p:nvSpPr>
          <p:spPr>
            <a:xfrm>
              <a:off x="975453" y="3058214"/>
              <a:ext cx="2139125" cy="8675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a:solidFill>
                    <a:srgbClr val="D9D8DC"/>
                  </a:solidFill>
                  <a:latin typeface="Open Sans Semibold"/>
                  <a:ea typeface="Open Sans Semibold"/>
                  <a:cs typeface="Open Sans Semibold"/>
                  <a:sym typeface="Open Sans Semibold"/>
                </a:defRPr>
              </a:lvl1pPr>
            </a:lstStyle>
            <a:p>
              <a:pPr lvl="0">
                <a:defRPr sz="1800">
                  <a:solidFill>
                    <a:srgbClr val="000000"/>
                  </a:solidFill>
                </a:defRPr>
              </a:pPr>
              <a:r>
                <a:rPr lang="en-US" sz="3200" dirty="0">
                  <a:solidFill>
                    <a:srgbClr val="D9D8DC"/>
                  </a:solidFill>
                </a:rPr>
                <a:t>/in/</a:t>
              </a:r>
              <a:r>
                <a:rPr lang="en-US" sz="3200" dirty="0" err="1">
                  <a:solidFill>
                    <a:srgbClr val="D9D8DC"/>
                  </a:solidFill>
                </a:rPr>
                <a:t>sargissargsyan</a:t>
              </a:r>
              <a:endParaRPr sz="3200" dirty="0">
                <a:solidFill>
                  <a:srgbClr val="D9D8DC"/>
                </a:solidFill>
              </a:endParaRPr>
            </a:p>
          </p:txBody>
        </p:sp>
        <p:sp>
          <p:nvSpPr>
            <p:cNvPr id="55" name="Shape 1084">
              <a:extLst>
                <a:ext uri="{FF2B5EF4-FFF2-40B4-BE49-F238E27FC236}">
                  <a16:creationId xmlns:a16="http://schemas.microsoft.com/office/drawing/2014/main" xmlns="" id="{0E5AAA2E-49BE-914C-BE10-4C4F906E68E6}"/>
                </a:ext>
              </a:extLst>
            </p:cNvPr>
            <p:cNvSpPr/>
            <p:nvPr/>
          </p:nvSpPr>
          <p:spPr>
            <a:xfrm>
              <a:off x="0" y="0"/>
              <a:ext cx="4123915" cy="5027094"/>
            </a:xfrm>
            <a:prstGeom prst="rect">
              <a:avLst/>
            </a:prstGeom>
            <a:noFill/>
            <a:ln w="38100" cap="flat">
              <a:solidFill>
                <a:srgbClr val="484F61"/>
              </a:solidFill>
              <a:prstDash val="solid"/>
              <a:miter lim="400000"/>
            </a:ln>
            <a:effectLst/>
          </p:spPr>
          <p:txBody>
            <a:bodyPr wrap="square" lIns="0" tIns="0" rIns="0" bIns="0" numCol="1" anchor="ctr">
              <a:noAutofit/>
            </a:bodyPr>
            <a:lstStyle/>
            <a:p>
              <a:pPr lvl="0" algn="ctr">
                <a:defRPr sz="2700">
                  <a:solidFill>
                    <a:srgbClr val="F6F6F6"/>
                  </a:solidFill>
                </a:defRPr>
              </a:pPr>
              <a:endParaRPr/>
            </a:p>
          </p:txBody>
        </p:sp>
      </p:grpSp>
    </p:spTree>
    <p:extLst>
      <p:ext uri="{BB962C8B-B14F-4D97-AF65-F5344CB8AC3E}">
        <p14:creationId xmlns:p14="http://schemas.microsoft.com/office/powerpoint/2010/main" val="3660170391"/>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P spid="46" grpId="0" animBg="1" advAuto="0"/>
      <p:bldP spid="5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sldNum" sz="quarter" idx="2"/>
          </p:nvPr>
        </p:nvSpPr>
        <p:spPr>
          <a:xfrm>
            <a:off x="23781472" y="13084643"/>
            <a:ext cx="259284" cy="44450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5</a:t>
            </a:fld>
            <a:endParaRPr sz="2000">
              <a:solidFill>
                <a:srgbClr val="D9D8DC"/>
              </a:solidFill>
            </a:endParaRPr>
          </a:p>
        </p:txBody>
      </p:sp>
      <p:sp>
        <p:nvSpPr>
          <p:cNvPr id="322" name="Shape 322"/>
          <p:cNvSpPr>
            <a:spLocks noGrp="1"/>
          </p:cNvSpPr>
          <p:nvPr>
            <p:ph type="title"/>
          </p:nvPr>
        </p:nvSpPr>
        <p:spPr>
          <a:xfrm>
            <a:off x="2509536" y="730271"/>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000" dirty="0">
                <a:solidFill>
                  <a:srgbClr val="D9D8DC"/>
                </a:solidFill>
              </a:rPr>
              <a:t>Why?</a:t>
            </a:r>
            <a:endParaRPr sz="4000" dirty="0">
              <a:solidFill>
                <a:srgbClr val="D9D8DC"/>
              </a:solidFill>
            </a:endParaRPr>
          </a:p>
        </p:txBody>
      </p:sp>
      <p:sp>
        <p:nvSpPr>
          <p:cNvPr id="323" name="Shape 323"/>
          <p:cNvSpPr/>
          <p:nvPr/>
        </p:nvSpPr>
        <p:spPr>
          <a:xfrm>
            <a:off x="1242330" y="891153"/>
            <a:ext cx="506549"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a:defRPr sz="1800">
                <a:solidFill>
                  <a:srgbClr val="000000"/>
                </a:solidFill>
              </a:defRPr>
            </a:pPr>
            <a:r>
              <a:rPr lang="en-US" sz="3600" dirty="0">
                <a:solidFill>
                  <a:schemeClr val="tx2"/>
                </a:solidFill>
              </a:rPr>
              <a:t></a:t>
            </a:r>
          </a:p>
        </p:txBody>
      </p:sp>
      <p:sp>
        <p:nvSpPr>
          <p:cNvPr id="324" name="Shape 324"/>
          <p:cNvSpPr/>
          <p:nvPr/>
        </p:nvSpPr>
        <p:spPr>
          <a:xfrm>
            <a:off x="2493211" y="1315624"/>
            <a:ext cx="370454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a:solidFill>
                  <a:srgbClr val="000000"/>
                </a:solidFill>
              </a:defRPr>
            </a:pPr>
            <a:r>
              <a:rPr lang="en-US" dirty="0">
                <a:solidFill>
                  <a:srgbClr val="D9D8DC"/>
                </a:solidFill>
              </a:rPr>
              <a:t>Why we should run tests in Parallel</a:t>
            </a:r>
            <a:endParaRPr dirty="0">
              <a:solidFill>
                <a:srgbClr val="D9D8DC"/>
              </a:solidFill>
            </a:endParaRPr>
          </a:p>
        </p:txBody>
      </p:sp>
      <p:grpSp>
        <p:nvGrpSpPr>
          <p:cNvPr id="335" name="Group 335"/>
          <p:cNvGrpSpPr/>
          <p:nvPr/>
        </p:nvGrpSpPr>
        <p:grpSpPr>
          <a:xfrm rot="15540985">
            <a:off x="677509" y="400932"/>
            <a:ext cx="1636193" cy="1637027"/>
            <a:chOff x="0" y="0"/>
            <a:chExt cx="1636191" cy="1637025"/>
          </a:xfrm>
        </p:grpSpPr>
        <p:sp>
          <p:nvSpPr>
            <p:cNvPr id="325" name="Shape 325"/>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26" name="Shape 326"/>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27" name="Shape 327"/>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28" name="Shape 328"/>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29" name="Shape 329"/>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30" name="Shape 330"/>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31" name="Shape 331"/>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32" name="Shape 332"/>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33" name="Shape 333"/>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34" name="Shape 334"/>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49" name="Group 349"/>
          <p:cNvGrpSpPr/>
          <p:nvPr/>
        </p:nvGrpSpPr>
        <p:grpSpPr>
          <a:xfrm>
            <a:off x="8113663" y="3540849"/>
            <a:ext cx="8156674" cy="8152514"/>
            <a:chOff x="-421770" y="-14734"/>
            <a:chExt cx="8156672" cy="8152513"/>
          </a:xfrm>
        </p:grpSpPr>
        <p:grpSp>
          <p:nvGrpSpPr>
            <p:cNvPr id="346" name="Group 346"/>
            <p:cNvGrpSpPr/>
            <p:nvPr/>
          </p:nvGrpSpPr>
          <p:grpSpPr>
            <a:xfrm rot="16200000">
              <a:off x="-419691" y="-16813"/>
              <a:ext cx="8152513" cy="8156672"/>
              <a:chOff x="0" y="0"/>
              <a:chExt cx="8152512" cy="8156671"/>
            </a:xfrm>
          </p:grpSpPr>
          <p:sp>
            <p:nvSpPr>
              <p:cNvPr id="336" name="Shape 336"/>
              <p:cNvSpPr/>
              <p:nvPr/>
            </p:nvSpPr>
            <p:spPr>
              <a:xfrm rot="21600000">
                <a:off x="3274203" y="0"/>
                <a:ext cx="1556898" cy="81986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37" name="Shape 337"/>
              <p:cNvSpPr/>
              <p:nvPr/>
            </p:nvSpPr>
            <p:spPr>
              <a:xfrm rot="20972847">
                <a:off x="3581875" y="733985"/>
                <a:ext cx="2499618" cy="1200609"/>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38" name="Shape 338"/>
              <p:cNvSpPr/>
              <p:nvPr/>
            </p:nvSpPr>
            <p:spPr>
              <a:xfrm rot="2458039">
                <a:off x="5453462" y="2356497"/>
                <a:ext cx="2499618" cy="1200609"/>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dirty="0"/>
              </a:p>
            </p:txBody>
          </p:sp>
          <p:sp>
            <p:nvSpPr>
              <p:cNvPr id="339" name="Shape 339"/>
              <p:cNvSpPr/>
              <p:nvPr/>
            </p:nvSpPr>
            <p:spPr>
              <a:xfrm rot="5512701">
                <a:off x="5359133" y="4859345"/>
                <a:ext cx="2499619" cy="1200609"/>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40" name="Shape 340"/>
              <p:cNvSpPr/>
              <p:nvPr/>
            </p:nvSpPr>
            <p:spPr>
              <a:xfrm rot="8643889">
                <a:off x="3352830" y="6336837"/>
                <a:ext cx="2499618" cy="1200609"/>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41" name="Shape 341"/>
              <p:cNvSpPr/>
              <p:nvPr/>
            </p:nvSpPr>
            <p:spPr>
              <a:xfrm rot="11726499">
                <a:off x="943235" y="5672406"/>
                <a:ext cx="2499618" cy="1200609"/>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42" name="Shape 342"/>
              <p:cNvSpPr/>
              <p:nvPr/>
            </p:nvSpPr>
            <p:spPr>
              <a:xfrm rot="14823067">
                <a:off x="-33718" y="3378374"/>
                <a:ext cx="2499618" cy="120061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43" name="Shape 343"/>
              <p:cNvSpPr/>
              <p:nvPr/>
            </p:nvSpPr>
            <p:spPr>
              <a:xfrm rot="17892230">
                <a:off x="1147869" y="1182182"/>
                <a:ext cx="2499618" cy="1200609"/>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85725"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44" name="Shape 344"/>
              <p:cNvSpPr/>
              <p:nvPr/>
            </p:nvSpPr>
            <p:spPr>
              <a:xfrm rot="16200000">
                <a:off x="6964129" y="3541036"/>
                <a:ext cx="1556899" cy="819869"/>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45" name="Shape 345"/>
              <p:cNvSpPr/>
              <p:nvPr/>
            </p:nvSpPr>
            <p:spPr>
              <a:xfrm rot="16200000">
                <a:off x="-368515" y="3739845"/>
                <a:ext cx="1556898" cy="819869"/>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
          <p:nvSpPr>
            <p:cNvPr id="347" name="Shape 347"/>
            <p:cNvSpPr/>
            <p:nvPr/>
          </p:nvSpPr>
          <p:spPr>
            <a:xfrm>
              <a:off x="1297217" y="3825925"/>
              <a:ext cx="4965277" cy="1538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ctr">
                <a:defRPr sz="1700">
                  <a:solidFill>
                    <a:srgbClr val="D9D8DC"/>
                  </a:solidFill>
                </a:defRPr>
              </a:lvl1pPr>
            </a:lstStyle>
            <a:p>
              <a:pPr lvl="0">
                <a:defRPr sz="1800">
                  <a:solidFill>
                    <a:srgbClr val="000000"/>
                  </a:solidFill>
                </a:defRPr>
              </a:pPr>
              <a:r>
                <a:rPr lang="en-US" sz="2000" dirty="0">
                  <a:solidFill>
                    <a:srgbClr val="D9D8DC"/>
                  </a:solidFill>
                </a:rPr>
                <a:t>Running Selenium tests is slow.  Parallel testing is allowing us to speed up the test runtime. Also it allows us to increase coverage and run tests in different browser on the same time. </a:t>
              </a:r>
              <a:endParaRPr sz="2000" dirty="0">
                <a:solidFill>
                  <a:srgbClr val="D9D8DC"/>
                </a:solidFill>
              </a:endParaRPr>
            </a:p>
          </p:txBody>
        </p:sp>
        <p:sp>
          <p:nvSpPr>
            <p:cNvPr id="348" name="Shape 348"/>
            <p:cNvSpPr/>
            <p:nvPr/>
          </p:nvSpPr>
          <p:spPr>
            <a:xfrm>
              <a:off x="1320849" y="2939104"/>
              <a:ext cx="4918013"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2500">
                  <a:solidFill>
                    <a:srgbClr val="D9D8DC"/>
                  </a:solidFill>
                  <a:latin typeface="Open Sans Semibold"/>
                  <a:ea typeface="Open Sans Semibold"/>
                  <a:cs typeface="Open Sans Semibold"/>
                  <a:sym typeface="Open Sans Semibold"/>
                </a:defRPr>
              </a:lvl1pPr>
            </a:lstStyle>
            <a:p>
              <a:pPr lvl="0">
                <a:defRPr sz="1800">
                  <a:solidFill>
                    <a:srgbClr val="000000"/>
                  </a:solidFill>
                </a:defRPr>
              </a:pPr>
              <a:r>
                <a:rPr lang="en-US" sz="3600" dirty="0">
                  <a:solidFill>
                    <a:srgbClr val="D9D8DC"/>
                  </a:solidFill>
                </a:rPr>
                <a:t>Parallel Test Running </a:t>
              </a:r>
              <a:endParaRPr sz="3600" dirty="0">
                <a:solidFill>
                  <a:srgbClr val="D9D8DC"/>
                </a:solidFill>
              </a:endParaRPr>
            </a:p>
          </p:txBody>
        </p:sp>
      </p:grpSp>
      <p:grpSp>
        <p:nvGrpSpPr>
          <p:cNvPr id="354" name="Group 354"/>
          <p:cNvGrpSpPr/>
          <p:nvPr/>
        </p:nvGrpSpPr>
        <p:grpSpPr>
          <a:xfrm>
            <a:off x="1295556" y="4413133"/>
            <a:ext cx="7074007" cy="1579920"/>
            <a:chOff x="0" y="-86367"/>
            <a:chExt cx="5234140" cy="1579918"/>
          </a:xfrm>
        </p:grpSpPr>
        <p:sp>
          <p:nvSpPr>
            <p:cNvPr id="350" name="Shape 350"/>
            <p:cNvSpPr/>
            <p:nvPr/>
          </p:nvSpPr>
          <p:spPr>
            <a:xfrm>
              <a:off x="0" y="55285"/>
              <a:ext cx="79303" cy="1296613"/>
            </a:xfrm>
            <a:prstGeom prst="rect">
              <a:avLst/>
            </a:prstGeom>
            <a:solidFill>
              <a:srgbClr val="E15365"/>
            </a:solidFill>
            <a:ln w="12700" cap="flat">
              <a:noFill/>
              <a:miter lim="400000"/>
            </a:ln>
            <a:effectLst/>
          </p:spPr>
          <p:txBody>
            <a:bodyPr wrap="square" lIns="50800" tIns="50800" rIns="50800" bIns="50800" numCol="1" anchor="ctr">
              <a:noAutofit/>
            </a:bodyPr>
            <a:lstStyle/>
            <a:p>
              <a:pPr lvl="0" algn="ctr">
                <a:defRPr sz="2700">
                  <a:solidFill>
                    <a:srgbClr val="F6F6F6"/>
                  </a:solidFill>
                </a:defRPr>
              </a:pPr>
              <a:endParaRPr sz="2400"/>
            </a:p>
          </p:txBody>
        </p:sp>
        <p:sp>
          <p:nvSpPr>
            <p:cNvPr id="352" name="Shape 352"/>
            <p:cNvSpPr/>
            <p:nvPr/>
          </p:nvSpPr>
          <p:spPr>
            <a:xfrm>
              <a:off x="256068" y="-86367"/>
              <a:ext cx="4978072" cy="15799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Possibility to test more than one set of configurations</a:t>
              </a:r>
              <a:endParaRPr sz="3200" dirty="0">
                <a:solidFill>
                  <a:srgbClr val="D9D8DC"/>
                </a:solidFill>
              </a:endParaRPr>
            </a:p>
          </p:txBody>
        </p:sp>
      </p:grpSp>
      <p:grpSp>
        <p:nvGrpSpPr>
          <p:cNvPr id="359" name="Group 359"/>
          <p:cNvGrpSpPr/>
          <p:nvPr/>
        </p:nvGrpSpPr>
        <p:grpSpPr>
          <a:xfrm>
            <a:off x="1295557" y="6923268"/>
            <a:ext cx="6649231" cy="1296614"/>
            <a:chOff x="0" y="55285"/>
            <a:chExt cx="5247669" cy="1296613"/>
          </a:xfrm>
        </p:grpSpPr>
        <p:sp>
          <p:nvSpPr>
            <p:cNvPr id="355" name="Shape 355"/>
            <p:cNvSpPr/>
            <p:nvPr/>
          </p:nvSpPr>
          <p:spPr>
            <a:xfrm>
              <a:off x="0" y="55285"/>
              <a:ext cx="79303" cy="1296613"/>
            </a:xfrm>
            <a:prstGeom prst="rect">
              <a:avLst/>
            </a:prstGeom>
            <a:solidFill>
              <a:srgbClr val="1575A8"/>
            </a:solidFill>
            <a:ln w="12700" cap="flat">
              <a:noFill/>
              <a:miter lim="400000"/>
            </a:ln>
            <a:effectLst/>
          </p:spPr>
          <p:txBody>
            <a:bodyPr wrap="square" lIns="0" tIns="0" rIns="0" bIns="0" numCol="1" anchor="ctr">
              <a:noAutofit/>
            </a:bodyPr>
            <a:lstStyle/>
            <a:p>
              <a:pPr lvl="0" algn="ctr">
                <a:defRPr sz="2700">
                  <a:solidFill>
                    <a:srgbClr val="F6F6F6"/>
                  </a:solidFill>
                </a:defRPr>
              </a:pPr>
              <a:endParaRPr sz="2400"/>
            </a:p>
          </p:txBody>
        </p:sp>
        <p:sp>
          <p:nvSpPr>
            <p:cNvPr id="357" name="Shape 357"/>
            <p:cNvSpPr/>
            <p:nvPr/>
          </p:nvSpPr>
          <p:spPr>
            <a:xfrm>
              <a:off x="256068" y="159854"/>
              <a:ext cx="4991601" cy="1087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Save Time! Reduce the time of test suite run</a:t>
              </a:r>
              <a:endParaRPr sz="3200" dirty="0">
                <a:solidFill>
                  <a:srgbClr val="D9D8DC"/>
                </a:solidFill>
              </a:endParaRPr>
            </a:p>
          </p:txBody>
        </p:sp>
      </p:grpSp>
      <p:grpSp>
        <p:nvGrpSpPr>
          <p:cNvPr id="364" name="Group 364"/>
          <p:cNvGrpSpPr/>
          <p:nvPr/>
        </p:nvGrpSpPr>
        <p:grpSpPr>
          <a:xfrm>
            <a:off x="1295557" y="9291750"/>
            <a:ext cx="6242903" cy="1296615"/>
            <a:chOff x="0" y="55285"/>
            <a:chExt cx="5060003" cy="1296613"/>
          </a:xfrm>
        </p:grpSpPr>
        <p:sp>
          <p:nvSpPr>
            <p:cNvPr id="360" name="Shape 360"/>
            <p:cNvSpPr/>
            <p:nvPr/>
          </p:nvSpPr>
          <p:spPr>
            <a:xfrm>
              <a:off x="0" y="55285"/>
              <a:ext cx="79303" cy="1296613"/>
            </a:xfrm>
            <a:prstGeom prst="rect">
              <a:avLst/>
            </a:prstGeom>
            <a:solidFill>
              <a:srgbClr val="E2AF33"/>
            </a:solidFill>
            <a:ln w="12700" cap="flat">
              <a:noFill/>
              <a:miter lim="400000"/>
            </a:ln>
            <a:effectLst/>
          </p:spPr>
          <p:txBody>
            <a:bodyPr wrap="square" lIns="0" tIns="0" rIns="0" bIns="0" numCol="1" anchor="ctr">
              <a:noAutofit/>
            </a:bodyPr>
            <a:lstStyle/>
            <a:p>
              <a:pPr lvl="0" algn="ctr">
                <a:defRPr sz="2700">
                  <a:solidFill>
                    <a:srgbClr val="F6F6F6"/>
                  </a:solidFill>
                </a:defRPr>
              </a:pPr>
              <a:endParaRPr sz="2400"/>
            </a:p>
          </p:txBody>
        </p:sp>
        <p:sp>
          <p:nvSpPr>
            <p:cNvPr id="362" name="Shape 362"/>
            <p:cNvSpPr/>
            <p:nvPr/>
          </p:nvSpPr>
          <p:spPr>
            <a:xfrm>
              <a:off x="256068" y="406074"/>
              <a:ext cx="4803935" cy="5950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Cost per Test to run </a:t>
              </a:r>
              <a:endParaRPr sz="3200" dirty="0">
                <a:solidFill>
                  <a:srgbClr val="D9D8DC"/>
                </a:solidFill>
              </a:endParaRPr>
            </a:p>
          </p:txBody>
        </p:sp>
      </p:grpSp>
      <p:grpSp>
        <p:nvGrpSpPr>
          <p:cNvPr id="369" name="Group 369"/>
          <p:cNvGrpSpPr/>
          <p:nvPr/>
        </p:nvGrpSpPr>
        <p:grpSpPr>
          <a:xfrm>
            <a:off x="16626643" y="4553776"/>
            <a:ext cx="6461800" cy="1298475"/>
            <a:chOff x="-56423" y="55365"/>
            <a:chExt cx="5489187" cy="1298474"/>
          </a:xfrm>
        </p:grpSpPr>
        <p:sp>
          <p:nvSpPr>
            <p:cNvPr id="365" name="Shape 365"/>
            <p:cNvSpPr/>
            <p:nvPr/>
          </p:nvSpPr>
          <p:spPr>
            <a:xfrm>
              <a:off x="5353346" y="55365"/>
              <a:ext cx="79418" cy="1298474"/>
            </a:xfrm>
            <a:prstGeom prst="rect">
              <a:avLst/>
            </a:prstGeom>
            <a:solidFill>
              <a:srgbClr val="25A982"/>
            </a:solidFill>
            <a:ln w="12700" cap="flat">
              <a:noFill/>
              <a:miter lim="400000"/>
            </a:ln>
            <a:effectLst/>
          </p:spPr>
          <p:txBody>
            <a:bodyPr wrap="square" lIns="0" tIns="0" rIns="0" bIns="0" numCol="1" anchor="ctr">
              <a:noAutofit/>
            </a:bodyPr>
            <a:lstStyle/>
            <a:p>
              <a:pPr lvl="0" algn="ctr">
                <a:defRPr sz="2700">
                  <a:solidFill>
                    <a:srgbClr val="F6F6F6"/>
                  </a:solidFill>
                </a:defRPr>
              </a:pPr>
              <a:endParaRPr sz="2400"/>
            </a:p>
          </p:txBody>
        </p:sp>
        <p:sp>
          <p:nvSpPr>
            <p:cNvPr id="367" name="Shape 367"/>
            <p:cNvSpPr/>
            <p:nvPr/>
          </p:nvSpPr>
          <p:spPr>
            <a:xfrm>
              <a:off x="-56423" y="462955"/>
              <a:ext cx="5240654" cy="4832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More browser/OS coverage</a:t>
              </a:r>
              <a:endParaRPr sz="3200" dirty="0">
                <a:solidFill>
                  <a:srgbClr val="D9D8DC"/>
                </a:solidFill>
              </a:endParaRPr>
            </a:p>
          </p:txBody>
        </p:sp>
      </p:grpSp>
      <p:grpSp>
        <p:nvGrpSpPr>
          <p:cNvPr id="374" name="Group 374"/>
          <p:cNvGrpSpPr/>
          <p:nvPr/>
        </p:nvGrpSpPr>
        <p:grpSpPr>
          <a:xfrm>
            <a:off x="17896953" y="6913513"/>
            <a:ext cx="5183821" cy="1296615"/>
            <a:chOff x="241155" y="55285"/>
            <a:chExt cx="5183820" cy="1296613"/>
          </a:xfrm>
        </p:grpSpPr>
        <p:sp>
          <p:nvSpPr>
            <p:cNvPr id="370" name="Shape 370"/>
            <p:cNvSpPr/>
            <p:nvPr/>
          </p:nvSpPr>
          <p:spPr>
            <a:xfrm>
              <a:off x="5345672" y="55285"/>
              <a:ext cx="79303" cy="1296613"/>
            </a:xfrm>
            <a:prstGeom prst="rect">
              <a:avLst/>
            </a:prstGeom>
            <a:solidFill>
              <a:srgbClr val="7E5886"/>
            </a:solidFill>
            <a:ln w="12700" cap="flat">
              <a:noFill/>
              <a:miter lim="400000"/>
            </a:ln>
            <a:effectLst/>
          </p:spPr>
          <p:txBody>
            <a:bodyPr wrap="square" lIns="0" tIns="0" rIns="0" bIns="0" numCol="1" anchor="ctr">
              <a:noAutofit/>
            </a:bodyPr>
            <a:lstStyle/>
            <a:p>
              <a:pPr lvl="0" algn="ctr">
                <a:defRPr sz="2700">
                  <a:solidFill>
                    <a:srgbClr val="F6F6F6"/>
                  </a:solidFill>
                </a:defRPr>
              </a:pPr>
              <a:endParaRPr sz="2400"/>
            </a:p>
          </p:txBody>
        </p:sp>
        <p:sp>
          <p:nvSpPr>
            <p:cNvPr id="372" name="Shape 372"/>
            <p:cNvSpPr/>
            <p:nvPr/>
          </p:nvSpPr>
          <p:spPr>
            <a:xfrm>
              <a:off x="241155" y="406074"/>
              <a:ext cx="4935643" cy="5950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Fast feedback</a:t>
              </a:r>
              <a:endParaRPr sz="3200" dirty="0">
                <a:solidFill>
                  <a:srgbClr val="D9D8DC"/>
                </a:solidFill>
              </a:endParaRPr>
            </a:p>
          </p:txBody>
        </p:sp>
      </p:grpSp>
      <p:grpSp>
        <p:nvGrpSpPr>
          <p:cNvPr id="379" name="Group 379"/>
          <p:cNvGrpSpPr/>
          <p:nvPr/>
        </p:nvGrpSpPr>
        <p:grpSpPr>
          <a:xfrm>
            <a:off x="17896953" y="9291750"/>
            <a:ext cx="5183821" cy="1296615"/>
            <a:chOff x="241155" y="55285"/>
            <a:chExt cx="5183820" cy="1296613"/>
          </a:xfrm>
        </p:grpSpPr>
        <p:sp>
          <p:nvSpPr>
            <p:cNvPr id="375" name="Shape 375"/>
            <p:cNvSpPr/>
            <p:nvPr/>
          </p:nvSpPr>
          <p:spPr>
            <a:xfrm>
              <a:off x="5345672" y="55285"/>
              <a:ext cx="79303" cy="1296613"/>
            </a:xfrm>
            <a:prstGeom prst="rect">
              <a:avLst/>
            </a:prstGeom>
            <a:solidFill>
              <a:srgbClr val="00BFC3"/>
            </a:solidFill>
            <a:ln w="12700" cap="flat">
              <a:noFill/>
              <a:miter lim="400000"/>
            </a:ln>
            <a:effectLst/>
          </p:spPr>
          <p:txBody>
            <a:bodyPr wrap="square" lIns="0" tIns="0" rIns="0" bIns="0" numCol="1" anchor="ctr">
              <a:noAutofit/>
            </a:bodyPr>
            <a:lstStyle/>
            <a:p>
              <a:pPr lvl="0" algn="ctr">
                <a:defRPr sz="2700">
                  <a:solidFill>
                    <a:srgbClr val="F6F6F6"/>
                  </a:solidFill>
                </a:defRPr>
              </a:pPr>
              <a:endParaRPr sz="2400"/>
            </a:p>
          </p:txBody>
        </p:sp>
        <p:sp>
          <p:nvSpPr>
            <p:cNvPr id="377" name="Shape 377"/>
            <p:cNvSpPr/>
            <p:nvPr/>
          </p:nvSpPr>
          <p:spPr>
            <a:xfrm>
              <a:off x="241155" y="406074"/>
              <a:ext cx="4935643" cy="5950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r">
                <a:defRPr sz="2200">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Less Manual Testing</a:t>
              </a:r>
              <a:endParaRPr sz="3200" dirty="0">
                <a:solidFill>
                  <a:srgbClr val="D9D8DC"/>
                </a:solidFill>
              </a:endParaRPr>
            </a:p>
          </p:txBody>
        </p:sp>
      </p:grpSp>
    </p:spTree>
    <p:extLst>
      <p:ext uri="{BB962C8B-B14F-4D97-AF65-F5344CB8AC3E}">
        <p14:creationId xmlns:p14="http://schemas.microsoft.com/office/powerpoint/2010/main" val="3253070564"/>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359"/>
                                        </p:tgtEl>
                                        <p:attrNameLst>
                                          <p:attrName>style.visibility</p:attrName>
                                        </p:attrNameLst>
                                      </p:cBhvr>
                                      <p:to>
                                        <p:strVal val="visible"/>
                                      </p:to>
                                    </p:set>
                                  </p:childTnLst>
                                </p:cTn>
                              </p:par>
                              <p:par>
                                <p:cTn id="13" presetID="1" presetClass="entr" presetSubtype="0" fill="hold" grpId="0" nodeType="withEffect">
                                  <p:stCondLst>
                                    <p:cond delay="800"/>
                                  </p:stCondLst>
                                  <p:childTnLst>
                                    <p:set>
                                      <p:cBhvr>
                                        <p:cTn id="14" dur="1" fill="hold">
                                          <p:stCondLst>
                                            <p:cond delay="0"/>
                                          </p:stCondLst>
                                        </p:cTn>
                                        <p:tgtEl>
                                          <p:spTgt spid="3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374"/>
                                        </p:tgtEl>
                                        <p:attrNameLst>
                                          <p:attrName>style.visibility</p:attrName>
                                        </p:attrNameLst>
                                      </p:cBhvr>
                                      <p:to>
                                        <p:strVal val="visible"/>
                                      </p:to>
                                    </p:set>
                                  </p:childTnLst>
                                </p:cTn>
                              </p:par>
                              <p:par>
                                <p:cTn id="21" presetID="1" presetClass="entr" presetSubtype="0" fill="hold" grpId="0" nodeType="withEffect">
                                  <p:stCondLst>
                                    <p:cond delay="800"/>
                                  </p:stCondLst>
                                  <p:childTnLst>
                                    <p:set>
                                      <p:cBhvr>
                                        <p:cTn id="22"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advAuto="0"/>
      <p:bldP spid="354" grpId="0" animBg="1" advAuto="0"/>
      <p:bldP spid="359" grpId="0" animBg="1" advAuto="0"/>
      <p:bldP spid="364" grpId="0" animBg="1" advAuto="0"/>
      <p:bldP spid="369" grpId="0" animBg="1" advAuto="0"/>
      <p:bldP spid="374" grpId="0" animBg="1" advAuto="0"/>
      <p:bldP spid="37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Shape 36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6</a:t>
            </a:fld>
            <a:endParaRPr sz="2000">
              <a:solidFill>
                <a:srgbClr val="D9D8DC"/>
              </a:solidFill>
            </a:endParaRPr>
          </a:p>
        </p:txBody>
      </p:sp>
      <p:sp>
        <p:nvSpPr>
          <p:cNvPr id="3630" name="Shape 3630"/>
          <p:cNvSpPr>
            <a:spLocks noGrp="1"/>
          </p:cNvSpPr>
          <p:nvPr>
            <p:ph type="title"/>
          </p:nvPr>
        </p:nvSpPr>
        <p:spPr>
          <a:xfrm>
            <a:off x="2471436" y="730271"/>
            <a:ext cx="8655614" cy="580901"/>
          </a:xfrm>
          <a:prstGeom prst="rect">
            <a:avLst/>
          </a:prstGeom>
        </p:spPr>
        <p:txBody>
          <a:bodyPr>
            <a:normAutofit/>
          </a:bodyPr>
          <a:lstStyle>
            <a:lvl1pPr defTabSz="784225">
              <a:defRPr sz="2850"/>
            </a:lvl1pPr>
          </a:lstStyle>
          <a:p>
            <a:pPr lvl="0">
              <a:defRPr sz="1800">
                <a:solidFill>
                  <a:srgbClr val="000000"/>
                </a:solidFill>
              </a:defRPr>
            </a:pPr>
            <a:r>
              <a:rPr lang="en-US" sz="3600" dirty="0">
                <a:solidFill>
                  <a:srgbClr val="D9D8DC"/>
                </a:solidFill>
              </a:rPr>
              <a:t>Disadvantages</a:t>
            </a:r>
            <a:endParaRPr sz="3600" dirty="0">
              <a:solidFill>
                <a:srgbClr val="D9D8DC"/>
              </a:solidFill>
            </a:endParaRPr>
          </a:p>
        </p:txBody>
      </p:sp>
      <p:sp>
        <p:nvSpPr>
          <p:cNvPr id="3631" name="Shape 3631"/>
          <p:cNvSpPr/>
          <p:nvPr/>
        </p:nvSpPr>
        <p:spPr>
          <a:xfrm>
            <a:off x="1113017" y="905715"/>
            <a:ext cx="765176"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sp>
        <p:nvSpPr>
          <p:cNvPr id="3632" name="Shape 3632"/>
          <p:cNvSpPr/>
          <p:nvPr/>
        </p:nvSpPr>
        <p:spPr>
          <a:xfrm>
            <a:off x="2493211" y="1315624"/>
            <a:ext cx="4821833"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D9D8DC"/>
                </a:solidFill>
              </a:defRPr>
            </a:lvl1pPr>
          </a:lstStyle>
          <a:p>
            <a:pPr lvl="0">
              <a:defRPr>
                <a:solidFill>
                  <a:srgbClr val="000000"/>
                </a:solidFill>
              </a:defRPr>
            </a:pPr>
            <a:r>
              <a:rPr lang="en-US" dirty="0">
                <a:solidFill>
                  <a:srgbClr val="D9D8DC"/>
                </a:solidFill>
              </a:rPr>
              <a:t>What are the disadvantages of Selenium Grid </a:t>
            </a:r>
            <a:endParaRPr dirty="0">
              <a:solidFill>
                <a:srgbClr val="D9D8DC"/>
              </a:solidFill>
            </a:endParaRPr>
          </a:p>
        </p:txBody>
      </p:sp>
      <p:grpSp>
        <p:nvGrpSpPr>
          <p:cNvPr id="3643" name="Group 3643"/>
          <p:cNvGrpSpPr/>
          <p:nvPr/>
        </p:nvGrpSpPr>
        <p:grpSpPr>
          <a:xfrm rot="15540985">
            <a:off x="677509" y="400932"/>
            <a:ext cx="1636193" cy="1637027"/>
            <a:chOff x="0" y="0"/>
            <a:chExt cx="1636191" cy="1637025"/>
          </a:xfrm>
        </p:grpSpPr>
        <p:sp>
          <p:nvSpPr>
            <p:cNvPr id="3633" name="Shape 363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34" name="Shape 363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5" name="Shape 363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6" name="Shape 363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7" name="Shape 363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8" name="Shape 363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39" name="Shape 363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0" name="Shape 364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3641" name="Shape 364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3642" name="Shape 364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653" name="Group 3653"/>
          <p:cNvGrpSpPr/>
          <p:nvPr/>
        </p:nvGrpSpPr>
        <p:grpSpPr>
          <a:xfrm>
            <a:off x="1773226" y="3747146"/>
            <a:ext cx="21708566" cy="1242648"/>
            <a:chOff x="0" y="-225763"/>
            <a:chExt cx="21708563" cy="1242646"/>
          </a:xfrm>
        </p:grpSpPr>
        <p:sp>
          <p:nvSpPr>
            <p:cNvPr id="3650" name="Shape 3650"/>
            <p:cNvSpPr/>
            <p:nvPr/>
          </p:nvSpPr>
          <p:spPr>
            <a:xfrm>
              <a:off x="763722" y="-225763"/>
              <a:ext cx="20944841" cy="12426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The performance of Selenium grid is low, in case if you are running large amount of the test and need large amount of nodes </a:t>
              </a:r>
              <a:endParaRPr sz="3200" dirty="0">
                <a:solidFill>
                  <a:srgbClr val="D9D8DC"/>
                </a:solidFill>
              </a:endParaRPr>
            </a:p>
          </p:txBody>
        </p:sp>
        <p:sp>
          <p:nvSpPr>
            <p:cNvPr id="3652" name="Shape 3652"/>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15365"/>
            </a:solidFill>
            <a:ln w="12700" cap="flat">
              <a:noFill/>
              <a:miter lim="400000"/>
            </a:ln>
            <a:effectLst/>
          </p:spPr>
          <p:txBody>
            <a:bodyPr wrap="square" lIns="50800" tIns="50800" rIns="50800" bIns="50800" numCol="1" anchor="ctr">
              <a:noAutofit/>
            </a:bodyPr>
            <a:lstStyle/>
            <a:p>
              <a:pPr lvl="0" algn="ctr">
                <a:defRPr sz="2700">
                  <a:solidFill>
                    <a:srgbClr val="F6F6F6"/>
                  </a:solidFill>
                </a:defRPr>
              </a:pPr>
              <a:endParaRPr/>
            </a:p>
          </p:txBody>
        </p:sp>
      </p:grpSp>
      <p:grpSp>
        <p:nvGrpSpPr>
          <p:cNvPr id="3657" name="Group 3657"/>
          <p:cNvGrpSpPr/>
          <p:nvPr/>
        </p:nvGrpSpPr>
        <p:grpSpPr>
          <a:xfrm>
            <a:off x="1773226" y="5662571"/>
            <a:ext cx="20724065" cy="651717"/>
            <a:chOff x="0" y="69701"/>
            <a:chExt cx="20724058" cy="651716"/>
          </a:xfrm>
        </p:grpSpPr>
        <p:sp>
          <p:nvSpPr>
            <p:cNvPr id="3654" name="Shape 3654"/>
            <p:cNvSpPr/>
            <p:nvPr/>
          </p:nvSpPr>
          <p:spPr>
            <a:xfrm>
              <a:off x="763722" y="69701"/>
              <a:ext cx="19960336" cy="6517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Setting up parallel running test suite requires time</a:t>
              </a:r>
              <a:endParaRPr sz="3200" dirty="0">
                <a:solidFill>
                  <a:srgbClr val="D9D8DC"/>
                </a:solidFill>
              </a:endParaRPr>
            </a:p>
          </p:txBody>
        </p:sp>
        <p:sp>
          <p:nvSpPr>
            <p:cNvPr id="3656" name="Shape 3656"/>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575A8"/>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661" name="Group 3661"/>
          <p:cNvGrpSpPr/>
          <p:nvPr/>
        </p:nvGrpSpPr>
        <p:grpSpPr>
          <a:xfrm>
            <a:off x="1773226" y="6987065"/>
            <a:ext cx="20724064" cy="1242648"/>
            <a:chOff x="0" y="-225764"/>
            <a:chExt cx="20724061" cy="1242646"/>
          </a:xfrm>
        </p:grpSpPr>
        <p:sp>
          <p:nvSpPr>
            <p:cNvPr id="3658" name="Shape 3658"/>
            <p:cNvSpPr/>
            <p:nvPr/>
          </p:nvSpPr>
          <p:spPr>
            <a:xfrm>
              <a:off x="763721" y="-225764"/>
              <a:ext cx="19960340" cy="12426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In case of large amount of tests it will be necessary to divide the suite into parts and run them in different machines </a:t>
              </a:r>
              <a:endParaRPr sz="3200" dirty="0">
                <a:solidFill>
                  <a:srgbClr val="D9D8DC"/>
                </a:solidFill>
              </a:endParaRPr>
            </a:p>
          </p:txBody>
        </p:sp>
        <p:sp>
          <p:nvSpPr>
            <p:cNvPr id="3660" name="Shape 3660"/>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2AF33"/>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665" name="Group 3665"/>
          <p:cNvGrpSpPr/>
          <p:nvPr/>
        </p:nvGrpSpPr>
        <p:grpSpPr>
          <a:xfrm>
            <a:off x="1773225" y="8607027"/>
            <a:ext cx="20801237" cy="1242648"/>
            <a:chOff x="0" y="-225764"/>
            <a:chExt cx="18892209" cy="1242646"/>
          </a:xfrm>
        </p:grpSpPr>
        <p:sp>
          <p:nvSpPr>
            <p:cNvPr id="3662" name="Shape 3662"/>
            <p:cNvSpPr/>
            <p:nvPr/>
          </p:nvSpPr>
          <p:spPr>
            <a:xfrm>
              <a:off x="763721" y="-225764"/>
              <a:ext cx="18128488" cy="12426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If the suite was divided to pars there will be some difficulties in analyzing statistics, as there will be divided reports</a:t>
              </a:r>
              <a:r>
                <a:rPr lang="en-US" sz="3200" dirty="0"/>
                <a:t> </a:t>
              </a:r>
              <a:endParaRPr sz="3200" dirty="0">
                <a:solidFill>
                  <a:srgbClr val="D9D8DC"/>
                </a:solidFill>
              </a:endParaRPr>
            </a:p>
          </p:txBody>
        </p:sp>
        <p:sp>
          <p:nvSpPr>
            <p:cNvPr id="3664" name="Shape 3664"/>
            <p:cNvSpPr/>
            <p:nvPr/>
          </p:nvSpPr>
          <p:spPr>
            <a:xfrm>
              <a:off x="0" y="173308"/>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5A982"/>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3669" name="Group 3669"/>
          <p:cNvGrpSpPr/>
          <p:nvPr/>
        </p:nvGrpSpPr>
        <p:grpSpPr>
          <a:xfrm>
            <a:off x="1773226" y="10224994"/>
            <a:ext cx="21708566" cy="1242648"/>
            <a:chOff x="0" y="-227758"/>
            <a:chExt cx="21708562" cy="1242646"/>
          </a:xfrm>
        </p:grpSpPr>
        <p:sp>
          <p:nvSpPr>
            <p:cNvPr id="3666" name="Shape 3666"/>
            <p:cNvSpPr/>
            <p:nvPr/>
          </p:nvSpPr>
          <p:spPr>
            <a:xfrm>
              <a:off x="763722" y="-227758"/>
              <a:ext cx="20944840" cy="12426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20000"/>
                </a:lnSpc>
                <a:defRPr>
                  <a:solidFill>
                    <a:srgbClr val="D9D8DC"/>
                  </a:solidFill>
                  <a:latin typeface="+mn-lt"/>
                  <a:ea typeface="+mn-ea"/>
                  <a:cs typeface="+mn-cs"/>
                  <a:sym typeface="Open Sans"/>
                </a:defRPr>
              </a:lvl1pPr>
            </a:lstStyle>
            <a:p>
              <a:pPr lvl="0">
                <a:defRPr sz="1800">
                  <a:solidFill>
                    <a:srgbClr val="000000"/>
                  </a:solidFill>
                </a:defRPr>
              </a:pPr>
              <a:r>
                <a:rPr lang="en-US" sz="3200" dirty="0">
                  <a:solidFill>
                    <a:srgbClr val="D9D8DC"/>
                  </a:solidFill>
                </a:rPr>
                <a:t>As the code is executed on the same machine the test were launched and the machine only receives the browser control commands. It is creating issues with uploading or downloading files</a:t>
              </a:r>
              <a:endParaRPr sz="3200" dirty="0">
                <a:solidFill>
                  <a:srgbClr val="D9D8DC"/>
                </a:solidFill>
              </a:endParaRPr>
            </a:p>
          </p:txBody>
        </p:sp>
        <p:sp>
          <p:nvSpPr>
            <p:cNvPr id="3668" name="Shape 3668"/>
            <p:cNvSpPr/>
            <p:nvPr/>
          </p:nvSpPr>
          <p:spPr>
            <a:xfrm>
              <a:off x="0" y="171314"/>
              <a:ext cx="444500" cy="444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E5886"/>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Tree>
    <p:extLst>
      <p:ext uri="{BB962C8B-B14F-4D97-AF65-F5344CB8AC3E}">
        <p14:creationId xmlns:p14="http://schemas.microsoft.com/office/powerpoint/2010/main" val="1937723810"/>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53"/>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3657"/>
                                        </p:tgtEl>
                                        <p:attrNameLst>
                                          <p:attrName>style.visibility</p:attrName>
                                        </p:attrNameLst>
                                      </p:cBhvr>
                                      <p:to>
                                        <p:strVal val="visible"/>
                                      </p:to>
                                    </p:set>
                                  </p:childTnLst>
                                </p:cTn>
                              </p:par>
                              <p:par>
                                <p:cTn id="9" presetID="1" presetClass="entr" presetSubtype="0" fill="hold" grpId="0" nodeType="withEffect">
                                  <p:stCondLst>
                                    <p:cond delay="800"/>
                                  </p:stCondLst>
                                  <p:childTnLst>
                                    <p:set>
                                      <p:cBhvr>
                                        <p:cTn id="10" dur="1" fill="hold">
                                          <p:stCondLst>
                                            <p:cond delay="0"/>
                                          </p:stCondLst>
                                        </p:cTn>
                                        <p:tgtEl>
                                          <p:spTgt spid="3661"/>
                                        </p:tgtEl>
                                        <p:attrNameLst>
                                          <p:attrName>style.visibility</p:attrName>
                                        </p:attrNameLst>
                                      </p:cBhvr>
                                      <p:to>
                                        <p:strVal val="visible"/>
                                      </p:to>
                                    </p:set>
                                  </p:childTnLst>
                                </p:cTn>
                              </p:par>
                              <p:par>
                                <p:cTn id="11" presetID="1" presetClass="entr" presetSubtype="0" fill="hold" grpId="0" nodeType="withEffect">
                                  <p:stCondLst>
                                    <p:cond delay="1200"/>
                                  </p:stCondLst>
                                  <p:childTnLst>
                                    <p:set>
                                      <p:cBhvr>
                                        <p:cTn id="12" dur="1" fill="hold">
                                          <p:stCondLst>
                                            <p:cond delay="0"/>
                                          </p:stCondLst>
                                        </p:cTn>
                                        <p:tgtEl>
                                          <p:spTgt spid="3665"/>
                                        </p:tgtEl>
                                        <p:attrNameLst>
                                          <p:attrName>style.visibility</p:attrName>
                                        </p:attrNameLst>
                                      </p:cBhvr>
                                      <p:to>
                                        <p:strVal val="visible"/>
                                      </p:to>
                                    </p:set>
                                  </p:childTnLst>
                                </p:cTn>
                              </p:par>
                              <p:par>
                                <p:cTn id="13" presetID="1" presetClass="entr" presetSubtype="0" fill="hold" grpId="0" nodeType="withEffect">
                                  <p:stCondLst>
                                    <p:cond delay="1600"/>
                                  </p:stCondLst>
                                  <p:childTnLst>
                                    <p:set>
                                      <p:cBhvr>
                                        <p:cTn id="14" dur="1" fill="hold">
                                          <p:stCondLst>
                                            <p:cond delay="0"/>
                                          </p:stCondLst>
                                        </p:cTn>
                                        <p:tgtEl>
                                          <p:spTgt spid="3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3" grpId="0" animBg="1" advAuto="0"/>
      <p:bldP spid="3657" grpId="0" animBg="1" advAuto="0"/>
      <p:bldP spid="3661" grpId="0" animBg="1" advAuto="0"/>
      <p:bldP spid="3665" grpId="0" animBg="1" advAuto="0"/>
      <p:bldP spid="366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p:nvPr/>
        </p:nvSpPr>
        <p:spPr>
          <a:xfrm>
            <a:off x="5452106" y="5909171"/>
            <a:ext cx="1670051" cy="18976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14000">
                <a:solidFill>
                  <a:srgbClr val="D9D8DC"/>
                </a:solidFill>
                <a:latin typeface="+mj-lt"/>
                <a:ea typeface="+mj-ea"/>
                <a:cs typeface="+mj-cs"/>
                <a:sym typeface="et-line"/>
              </a:defRPr>
            </a:lvl1pPr>
          </a:lstStyle>
          <a:p>
            <a:pPr lvl="0">
              <a:defRPr sz="1800">
                <a:solidFill>
                  <a:srgbClr val="000000"/>
                </a:solidFill>
              </a:defRPr>
            </a:pPr>
            <a:r>
              <a:rPr sz="14000">
                <a:solidFill>
                  <a:srgbClr val="D9D8DC"/>
                </a:solidFill>
              </a:rPr>
              <a:t></a:t>
            </a:r>
          </a:p>
        </p:txBody>
      </p:sp>
      <p:sp>
        <p:nvSpPr>
          <p:cNvPr id="666" name="Shape 666"/>
          <p:cNvSpPr/>
          <p:nvPr/>
        </p:nvSpPr>
        <p:spPr>
          <a:xfrm>
            <a:off x="10472453" y="7243255"/>
            <a:ext cx="102657" cy="4411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D9D8DC"/>
                </a:solidFill>
              </a:defRPr>
            </a:lvl1pPr>
          </a:lstStyle>
          <a:p>
            <a:pPr lvl="0">
              <a:defRPr sz="1800">
                <a:solidFill>
                  <a:srgbClr val="000000"/>
                </a:solidFill>
              </a:defRPr>
            </a:pPr>
            <a:endParaRPr sz="2200" dirty="0">
              <a:solidFill>
                <a:srgbClr val="D9D8DC"/>
              </a:solidFill>
            </a:endParaRPr>
          </a:p>
        </p:txBody>
      </p:sp>
      <p:sp>
        <p:nvSpPr>
          <p:cNvPr id="667" name="Shape 667"/>
          <p:cNvSpPr/>
          <p:nvPr/>
        </p:nvSpPr>
        <p:spPr>
          <a:xfrm>
            <a:off x="10465130" y="6391205"/>
            <a:ext cx="6963445"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400">
                <a:solidFill>
                  <a:srgbClr val="D9D8DC"/>
                </a:solidFill>
              </a:defRPr>
            </a:lvl1pPr>
          </a:lstStyle>
          <a:p>
            <a:pPr lvl="0">
              <a:defRPr sz="1800">
                <a:solidFill>
                  <a:srgbClr val="000000"/>
                </a:solidFill>
              </a:defRPr>
            </a:pPr>
            <a:r>
              <a:rPr lang="en-US" sz="5400" dirty="0">
                <a:solidFill>
                  <a:srgbClr val="D9D8DC"/>
                </a:solidFill>
              </a:rPr>
              <a:t>What is Selenium Grid</a:t>
            </a:r>
            <a:endParaRPr sz="5400" dirty="0">
              <a:solidFill>
                <a:srgbClr val="D9D8DC"/>
              </a:solidFill>
            </a:endParaRPr>
          </a:p>
        </p:txBody>
      </p:sp>
      <p:grpSp>
        <p:nvGrpSpPr>
          <p:cNvPr id="678" name="Group 678"/>
          <p:cNvGrpSpPr/>
          <p:nvPr/>
        </p:nvGrpSpPr>
        <p:grpSpPr>
          <a:xfrm>
            <a:off x="2962027" y="3531199"/>
            <a:ext cx="6650209" cy="6653601"/>
            <a:chOff x="0" y="0"/>
            <a:chExt cx="6650208" cy="6653600"/>
          </a:xfrm>
        </p:grpSpPr>
        <p:sp>
          <p:nvSpPr>
            <p:cNvPr id="668" name="Shape 668"/>
            <p:cNvSpPr/>
            <p:nvPr/>
          </p:nvSpPr>
          <p:spPr>
            <a:xfrm>
              <a:off x="2670849" y="0"/>
              <a:ext cx="1270001" cy="66878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69" name="Shape 669"/>
            <p:cNvSpPr/>
            <p:nvPr/>
          </p:nvSpPr>
          <p:spPr>
            <a:xfrm rot="20972847">
              <a:off x="2921825" y="598730"/>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0" name="Shape 670"/>
            <p:cNvSpPr/>
            <p:nvPr/>
          </p:nvSpPr>
          <p:spPr>
            <a:xfrm rot="2458039">
              <a:off x="4448525" y="1922253"/>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1" name="Shape 671"/>
            <p:cNvSpPr/>
            <p:nvPr/>
          </p:nvSpPr>
          <p:spPr>
            <a:xfrm rot="5512701">
              <a:off x="4371579" y="3963889"/>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2" name="Shape 672"/>
            <p:cNvSpPr/>
            <p:nvPr/>
          </p:nvSpPr>
          <p:spPr>
            <a:xfrm rot="8643889">
              <a:off x="2734987" y="5169116"/>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3" name="Shape 673"/>
            <p:cNvSpPr/>
            <p:nvPr/>
          </p:nvSpPr>
          <p:spPr>
            <a:xfrm rot="11726499">
              <a:off x="769421" y="4627122"/>
              <a:ext cx="2039001" cy="979368"/>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4" name="Shape 674"/>
            <p:cNvSpPr/>
            <p:nvPr/>
          </p:nvSpPr>
          <p:spPr>
            <a:xfrm rot="14823067">
              <a:off x="-27505" y="2755824"/>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5" name="Shape 675"/>
            <p:cNvSpPr/>
            <p:nvPr/>
          </p:nvSpPr>
          <p:spPr>
            <a:xfrm rot="17892230">
              <a:off x="936345" y="964335"/>
              <a:ext cx="2039001" cy="979367"/>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1016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676" name="Shape 676"/>
            <p:cNvSpPr/>
            <p:nvPr/>
          </p:nvSpPr>
          <p:spPr>
            <a:xfrm rot="16200000">
              <a:off x="5680814" y="2888511"/>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677" name="Shape 677"/>
            <p:cNvSpPr/>
            <p:nvPr/>
          </p:nvSpPr>
          <p:spPr>
            <a:xfrm rot="16200000">
              <a:off x="-300607" y="3050685"/>
              <a:ext cx="1270001" cy="668788"/>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spTree>
    <p:extLst>
      <p:ext uri="{BB962C8B-B14F-4D97-AF65-F5344CB8AC3E}">
        <p14:creationId xmlns:p14="http://schemas.microsoft.com/office/powerpoint/2010/main" val="174890854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8</a:t>
            </a:fld>
            <a:endParaRPr sz="2000">
              <a:solidFill>
                <a:srgbClr val="D9D8DC"/>
              </a:solidFill>
            </a:endParaRPr>
          </a:p>
        </p:txBody>
      </p:sp>
      <p:sp>
        <p:nvSpPr>
          <p:cNvPr id="550" name="Shape 550"/>
          <p:cNvSpPr>
            <a:spLocks noGrp="1"/>
          </p:cNvSpPr>
          <p:nvPr>
            <p:ph type="title"/>
          </p:nvPr>
        </p:nvSpPr>
        <p:spPr>
          <a:xfrm>
            <a:off x="2509536" y="928995"/>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000" dirty="0">
                <a:solidFill>
                  <a:srgbClr val="D9D8DC"/>
                </a:solidFill>
              </a:rPr>
              <a:t>What is Selenium Grid</a:t>
            </a:r>
            <a:endParaRPr sz="4000" dirty="0">
              <a:solidFill>
                <a:srgbClr val="D9D8DC"/>
              </a:solidFill>
            </a:endParaRPr>
          </a:p>
        </p:txBody>
      </p:sp>
      <p:sp>
        <p:nvSpPr>
          <p:cNvPr id="551" name="Shape 551"/>
          <p:cNvSpPr/>
          <p:nvPr/>
        </p:nvSpPr>
        <p:spPr>
          <a:xfrm>
            <a:off x="1216205" y="905715"/>
            <a:ext cx="5588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563" name="Group 563"/>
          <p:cNvGrpSpPr/>
          <p:nvPr/>
        </p:nvGrpSpPr>
        <p:grpSpPr>
          <a:xfrm rot="15540985">
            <a:off x="677509" y="400932"/>
            <a:ext cx="1636193" cy="1637027"/>
            <a:chOff x="0" y="0"/>
            <a:chExt cx="1636191" cy="1637025"/>
          </a:xfrm>
        </p:grpSpPr>
        <p:sp>
          <p:nvSpPr>
            <p:cNvPr id="553" name="Shape 55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54" name="Shape 55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5" name="Shape 55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6" name="Shape 55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7" name="Shape 55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8" name="Shape 55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9" name="Shape 55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0" name="Shape 56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1" name="Shape 56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62" name="Shape 56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66" name="Group 566"/>
          <p:cNvGrpSpPr/>
          <p:nvPr/>
        </p:nvGrpSpPr>
        <p:grpSpPr>
          <a:xfrm>
            <a:off x="12192000" y="3509319"/>
            <a:ext cx="11444489" cy="8282621"/>
            <a:chOff x="-29992" y="-221464"/>
            <a:chExt cx="8078069" cy="3629882"/>
          </a:xfrm>
        </p:grpSpPr>
        <p:sp>
          <p:nvSpPr>
            <p:cNvPr id="564" name="Shape 564"/>
            <p:cNvSpPr/>
            <p:nvPr/>
          </p:nvSpPr>
          <p:spPr>
            <a:xfrm>
              <a:off x="0" y="520805"/>
              <a:ext cx="8048077" cy="28876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700">
                  <a:solidFill>
                    <a:srgbClr val="D9D8DC"/>
                  </a:solidFill>
                </a:defRPr>
              </a:lvl1pPr>
            </a:lstStyle>
            <a:p>
              <a:pPr lvl="0">
                <a:lnSpc>
                  <a:spcPct val="150000"/>
                </a:lnSpc>
                <a:defRPr sz="1800">
                  <a:solidFill>
                    <a:srgbClr val="000000"/>
                  </a:solidFill>
                </a:defRPr>
              </a:pPr>
              <a:r>
                <a:rPr lang="en-US" sz="2400" dirty="0">
                  <a:solidFill>
                    <a:schemeClr val="tx2"/>
                  </a:solidFill>
                </a:rPr>
                <a:t>Selenium Grid is a smart proxy server that allows Selenium tests to route commands to remote web browser instances. Its aim is to provide an easy way to run tests in parallel on multiple machines. With Selenium Grid, one server acts as the hub that routes JSON formatted test commands to one or more registered Grid nodes. Tests contact the hub to obtain access to remote browser instances. The hub has a list of registered servers that it provides access to, and allows us to control these instances. Selenium Grid allows us to run tests in parallel on multiple machines, and to manage different browser versions and browser configurations centrally (instead of in each individual test). Selenium Grid isn't a silver bullet. It solves a subset of common delegation and distribution problems, but will for example not manage your infrastructure and might not suit your specific needs.</a:t>
              </a:r>
              <a:endParaRPr sz="2000" dirty="0">
                <a:solidFill>
                  <a:schemeClr val="tx2"/>
                </a:solidFill>
              </a:endParaRPr>
            </a:p>
          </p:txBody>
        </p:sp>
        <p:sp>
          <p:nvSpPr>
            <p:cNvPr id="565" name="Shape 565"/>
            <p:cNvSpPr/>
            <p:nvPr/>
          </p:nvSpPr>
          <p:spPr>
            <a:xfrm>
              <a:off x="-29992" y="-221464"/>
              <a:ext cx="3151503" cy="8874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C"/>
                  </a:solidFill>
                </a:rPr>
                <a:t>Selenium Grid</a:t>
              </a:r>
            </a:p>
            <a:p>
              <a:pPr lvl="0">
                <a:defRPr sz="1800">
                  <a:solidFill>
                    <a:srgbClr val="000000"/>
                  </a:solidFill>
                </a:defRPr>
              </a:pPr>
              <a:endParaRPr sz="3600" dirty="0">
                <a:solidFill>
                  <a:srgbClr val="D9D8DC"/>
                </a:solidFill>
              </a:endParaRPr>
            </a:p>
          </p:txBody>
        </p:sp>
      </p:grpSp>
      <p:grpSp>
        <p:nvGrpSpPr>
          <p:cNvPr id="571" name="Group 571"/>
          <p:cNvGrpSpPr/>
          <p:nvPr/>
        </p:nvGrpSpPr>
        <p:grpSpPr>
          <a:xfrm>
            <a:off x="832202" y="12932299"/>
            <a:ext cx="8057448" cy="741762"/>
            <a:chOff x="0" y="0"/>
            <a:chExt cx="8057446" cy="741760"/>
          </a:xfrm>
        </p:grpSpPr>
        <p:sp>
          <p:nvSpPr>
            <p:cNvPr id="567" name="Shape 567"/>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568" name="Shape 568"/>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569" name="Shape 569"/>
            <p:cNvSpPr/>
            <p:nvPr/>
          </p:nvSpPr>
          <p:spPr>
            <a:xfrm>
              <a:off x="216991" y="196472"/>
              <a:ext cx="307777" cy="348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C"/>
                  </a:solidFill>
                </a:rPr>
                <a:t>a</a:t>
              </a:r>
            </a:p>
          </p:txBody>
        </p:sp>
        <p:sp>
          <p:nvSpPr>
            <p:cNvPr id="570" name="Shape 570"/>
            <p:cNvSpPr/>
            <p:nvPr/>
          </p:nvSpPr>
          <p:spPr>
            <a:xfrm>
              <a:off x="908202" y="171074"/>
              <a:ext cx="6870283" cy="348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chemeClr val="bg1"/>
                  </a:solidFill>
                </a:rPr>
                <a:t>*</a:t>
              </a:r>
              <a:r>
                <a:rPr lang="en-US" sz="1600" dirty="0" err="1">
                  <a:solidFill>
                    <a:schemeClr val="bg1"/>
                  </a:solidFill>
                  <a:hlinkClick r:id="rId2">
                    <a:extLst>
                      <a:ext uri="{A12FA001-AC4F-418D-AE19-62706E023703}">
                        <ahyp:hlinkClr xmlns:ahyp="http://schemas.microsoft.com/office/drawing/2018/hyperlinkcolor" xmlns="" val="tx"/>
                      </a:ext>
                    </a:extLst>
                  </a:hlinkClick>
                </a:rPr>
                <a:t>SeleniumHQ</a:t>
              </a:r>
              <a:r>
                <a:rPr lang="en-US" sz="1600" dirty="0">
                  <a:solidFill>
                    <a:schemeClr val="bg1"/>
                  </a:solidFill>
                  <a:hlinkClick r:id="rId2">
                    <a:extLst>
                      <a:ext uri="{A12FA001-AC4F-418D-AE19-62706E023703}">
                        <ahyp:hlinkClr xmlns:ahyp="http://schemas.microsoft.com/office/drawing/2018/hyperlinkcolor" xmlns="" val="tx"/>
                      </a:ext>
                    </a:extLst>
                  </a:hlinkClick>
                </a:rPr>
                <a:t> Documentation</a:t>
              </a:r>
              <a:endParaRPr lang="en-US" sz="1600" dirty="0">
                <a:solidFill>
                  <a:schemeClr val="bg1"/>
                </a:solidFill>
              </a:endParaRPr>
            </a:p>
          </p:txBody>
        </p:sp>
      </p:grpSp>
      <p:grpSp>
        <p:nvGrpSpPr>
          <p:cNvPr id="27" name="Group 26">
            <a:extLst>
              <a:ext uri="{FF2B5EF4-FFF2-40B4-BE49-F238E27FC236}">
                <a16:creationId xmlns:a16="http://schemas.microsoft.com/office/drawing/2014/main" xmlns="" id="{C4487509-AC11-AA49-89DA-15DDFF3E10E8}"/>
              </a:ext>
            </a:extLst>
          </p:cNvPr>
          <p:cNvGrpSpPr/>
          <p:nvPr/>
        </p:nvGrpSpPr>
        <p:grpSpPr>
          <a:xfrm>
            <a:off x="1552948" y="4414676"/>
            <a:ext cx="9730552" cy="6044535"/>
            <a:chOff x="1760768" y="4580932"/>
            <a:chExt cx="9730552" cy="6044535"/>
          </a:xfrm>
        </p:grpSpPr>
        <p:pic>
          <p:nvPicPr>
            <p:cNvPr id="28" name="Graphic 27">
              <a:extLst>
                <a:ext uri="{FF2B5EF4-FFF2-40B4-BE49-F238E27FC236}">
                  <a16:creationId xmlns:a16="http://schemas.microsoft.com/office/drawing/2014/main" xmlns="" id="{67770DED-C1DE-7348-986A-5F14599BE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855726" y="4580932"/>
              <a:ext cx="9635594" cy="5725944"/>
            </a:xfrm>
            <a:prstGeom prst="rect">
              <a:avLst/>
            </a:prstGeom>
          </p:spPr>
        </p:pic>
        <p:sp>
          <p:nvSpPr>
            <p:cNvPr id="29" name="TextBox 28">
              <a:extLst>
                <a:ext uri="{FF2B5EF4-FFF2-40B4-BE49-F238E27FC236}">
                  <a16:creationId xmlns:a16="http://schemas.microsoft.com/office/drawing/2014/main" xmlns="" id="{1121ABDD-83CE-6E49-92C3-9943E710A2AE}"/>
                </a:ext>
              </a:extLst>
            </p:cNvPr>
            <p:cNvSpPr txBox="1"/>
            <p:nvPr/>
          </p:nvSpPr>
          <p:spPr>
            <a:xfrm>
              <a:off x="1760768" y="10338209"/>
              <a:ext cx="2846933"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sz="1200" dirty="0"/>
                <a:t>Diagram from https://</a:t>
              </a:r>
              <a:r>
                <a:rPr lang="en-US" sz="1200" dirty="0" err="1"/>
                <a:t>www.ranorex.com</a:t>
              </a:r>
              <a:endParaRPr kumimoji="0" lang="en-US" sz="1200" b="0" i="0" u="none" strike="noStrike" cap="none" spc="0" normalizeH="0" baseline="0" dirty="0">
                <a:ln>
                  <a:noFill/>
                </a:ln>
                <a:solidFill>
                  <a:srgbClr val="687189"/>
                </a:solidFill>
                <a:effectLst/>
                <a:uFillTx/>
                <a:latin typeface="Open Sans Light"/>
                <a:ea typeface="Open Sans Light"/>
                <a:cs typeface="Open Sans Light"/>
                <a:sym typeface="Open Sans Light"/>
              </a:endParaRPr>
            </a:p>
          </p:txBody>
        </p:sp>
      </p:grpSp>
    </p:spTree>
    <p:extLst>
      <p:ext uri="{BB962C8B-B14F-4D97-AF65-F5344CB8AC3E}">
        <p14:creationId xmlns:p14="http://schemas.microsoft.com/office/powerpoint/2010/main" val="184137743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2000">
                <a:solidFill>
                  <a:srgbClr val="D9D8DC"/>
                </a:solidFill>
              </a:rPr>
              <a:t>9</a:t>
            </a:fld>
            <a:endParaRPr sz="2000">
              <a:solidFill>
                <a:srgbClr val="D9D8DC"/>
              </a:solidFill>
            </a:endParaRPr>
          </a:p>
        </p:txBody>
      </p:sp>
      <p:sp>
        <p:nvSpPr>
          <p:cNvPr id="550" name="Shape 550"/>
          <p:cNvSpPr>
            <a:spLocks noGrp="1"/>
          </p:cNvSpPr>
          <p:nvPr>
            <p:ph type="title"/>
          </p:nvPr>
        </p:nvSpPr>
        <p:spPr>
          <a:xfrm>
            <a:off x="2509536" y="928995"/>
            <a:ext cx="8655614" cy="580901"/>
          </a:xfrm>
          <a:prstGeom prst="rect">
            <a:avLst/>
          </a:prstGeom>
        </p:spPr>
        <p:txBody>
          <a:bodyPr>
            <a:normAutofit fontScale="90000"/>
          </a:bodyPr>
          <a:lstStyle>
            <a:lvl1pPr defTabSz="784225">
              <a:defRPr sz="2850"/>
            </a:lvl1pPr>
          </a:lstStyle>
          <a:p>
            <a:pPr lvl="0">
              <a:defRPr sz="1800">
                <a:solidFill>
                  <a:srgbClr val="000000"/>
                </a:solidFill>
              </a:defRPr>
            </a:pPr>
            <a:r>
              <a:rPr lang="en-US" sz="4000" dirty="0">
                <a:solidFill>
                  <a:srgbClr val="D9D8DC"/>
                </a:solidFill>
              </a:rPr>
              <a:t>What is Selenium Hub and Nodes</a:t>
            </a:r>
            <a:endParaRPr sz="4000" dirty="0">
              <a:solidFill>
                <a:srgbClr val="D9D8DC"/>
              </a:solidFill>
            </a:endParaRPr>
          </a:p>
        </p:txBody>
      </p:sp>
      <p:sp>
        <p:nvSpPr>
          <p:cNvPr id="551" name="Shape 551"/>
          <p:cNvSpPr/>
          <p:nvPr/>
        </p:nvSpPr>
        <p:spPr>
          <a:xfrm>
            <a:off x="1216205" y="905715"/>
            <a:ext cx="558801" cy="6274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defRPr sz="4000">
                <a:solidFill>
                  <a:srgbClr val="D9D8DC"/>
                </a:solidFill>
                <a:latin typeface="+mj-lt"/>
                <a:ea typeface="+mj-ea"/>
                <a:cs typeface="+mj-cs"/>
                <a:sym typeface="et-line"/>
              </a:defRPr>
            </a:lvl1pPr>
          </a:lstStyle>
          <a:p>
            <a:pPr lvl="0">
              <a:defRPr sz="1800">
                <a:solidFill>
                  <a:srgbClr val="000000"/>
                </a:solidFill>
              </a:defRPr>
            </a:pPr>
            <a:r>
              <a:rPr sz="4000">
                <a:solidFill>
                  <a:srgbClr val="D9D8DC"/>
                </a:solidFill>
              </a:rPr>
              <a:t></a:t>
            </a:r>
          </a:p>
        </p:txBody>
      </p:sp>
      <p:grpSp>
        <p:nvGrpSpPr>
          <p:cNvPr id="563" name="Group 563"/>
          <p:cNvGrpSpPr/>
          <p:nvPr/>
        </p:nvGrpSpPr>
        <p:grpSpPr>
          <a:xfrm rot="15540985">
            <a:off x="677509" y="400932"/>
            <a:ext cx="1636193" cy="1637027"/>
            <a:chOff x="0" y="0"/>
            <a:chExt cx="1636191" cy="1637025"/>
          </a:xfrm>
        </p:grpSpPr>
        <p:sp>
          <p:nvSpPr>
            <p:cNvPr id="553" name="Shape 553"/>
            <p:cNvSpPr/>
            <p:nvPr/>
          </p:nvSpPr>
          <p:spPr>
            <a:xfrm>
              <a:off x="657125" y="0"/>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54" name="Shape 554"/>
            <p:cNvSpPr/>
            <p:nvPr/>
          </p:nvSpPr>
          <p:spPr>
            <a:xfrm rot="20972847">
              <a:off x="718874" y="14730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15365"/>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5" name="Shape 555"/>
            <p:cNvSpPr/>
            <p:nvPr/>
          </p:nvSpPr>
          <p:spPr>
            <a:xfrm rot="2458039">
              <a:off x="1094497" y="472943"/>
              <a:ext cx="501669"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1575A8"/>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6" name="Shape 556"/>
            <p:cNvSpPr/>
            <p:nvPr/>
          </p:nvSpPr>
          <p:spPr>
            <a:xfrm rot="5512701">
              <a:off x="1075566" y="975259"/>
              <a:ext cx="501668" cy="240961"/>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E2AF3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7" name="Shape 557"/>
            <p:cNvSpPr/>
            <p:nvPr/>
          </p:nvSpPr>
          <p:spPr>
            <a:xfrm rot="8643889">
              <a:off x="672905" y="1271789"/>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25A982"/>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8" name="Shape 558"/>
            <p:cNvSpPr/>
            <p:nvPr/>
          </p:nvSpPr>
          <p:spPr>
            <a:xfrm rot="11726499">
              <a:off x="189305" y="1138439"/>
              <a:ext cx="501668"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7E5886"/>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59" name="Shape 559"/>
            <p:cNvSpPr/>
            <p:nvPr/>
          </p:nvSpPr>
          <p:spPr>
            <a:xfrm rot="14823067">
              <a:off x="-6768" y="678032"/>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00BFC3"/>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0" name="Shape 560"/>
            <p:cNvSpPr/>
            <p:nvPr/>
          </p:nvSpPr>
          <p:spPr>
            <a:xfrm rot="17892230">
              <a:off x="230374" y="237261"/>
              <a:ext cx="501669" cy="240960"/>
            </a:xfrm>
            <a:custGeom>
              <a:avLst/>
              <a:gdLst/>
              <a:ahLst/>
              <a:cxnLst>
                <a:cxn ang="0">
                  <a:pos x="wd2" y="hd2"/>
                </a:cxn>
                <a:cxn ang="5400000">
                  <a:pos x="wd2" y="hd2"/>
                </a:cxn>
                <a:cxn ang="10800000">
                  <a:pos x="wd2" y="hd2"/>
                </a:cxn>
                <a:cxn ang="16200000">
                  <a:pos x="wd2" y="hd2"/>
                </a:cxn>
              </a:cxnLst>
              <a:rect l="0" t="0" r="r" b="b"/>
              <a:pathLst>
                <a:path w="21600" h="21572" extrusionOk="0">
                  <a:moveTo>
                    <a:pt x="0" y="0"/>
                  </a:moveTo>
                  <a:cubicBezTo>
                    <a:pt x="3852" y="-28"/>
                    <a:pt x="7664" y="1630"/>
                    <a:pt x="11188" y="4866"/>
                  </a:cubicBezTo>
                  <a:cubicBezTo>
                    <a:pt x="15257" y="8603"/>
                    <a:pt x="18830" y="14335"/>
                    <a:pt x="21600" y="21572"/>
                  </a:cubicBezTo>
                </a:path>
              </a:pathLst>
            </a:custGeom>
            <a:noFill/>
            <a:ln w="38100" cap="flat">
              <a:solidFill>
                <a:srgbClr val="57788F"/>
              </a:solidFill>
              <a:prstDash val="solid"/>
              <a:miter lim="400000"/>
            </a:ln>
            <a:effectLst/>
          </p:spPr>
          <p:txBody>
            <a:bodyPr wrap="square" lIns="0" tIns="0" rIns="0" bIns="0" numCol="1" anchor="ctr">
              <a:noAutofit/>
            </a:bodyPr>
            <a:lstStyle/>
            <a:p>
              <a:pPr lvl="0">
                <a:defRPr>
                  <a:solidFill>
                    <a:srgbClr val="57788F"/>
                  </a:solidFill>
                </a:defRPr>
              </a:pPr>
              <a:endParaRPr/>
            </a:p>
          </p:txBody>
        </p:sp>
        <p:sp>
          <p:nvSpPr>
            <p:cNvPr id="561" name="Shape 561"/>
            <p:cNvSpPr/>
            <p:nvPr/>
          </p:nvSpPr>
          <p:spPr>
            <a:xfrm rot="16200000">
              <a:off x="1397685" y="710678"/>
              <a:ext cx="312467" cy="164546"/>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sp>
          <p:nvSpPr>
            <p:cNvPr id="562" name="Shape 562"/>
            <p:cNvSpPr/>
            <p:nvPr/>
          </p:nvSpPr>
          <p:spPr>
            <a:xfrm rot="16200000">
              <a:off x="-73961" y="750578"/>
              <a:ext cx="312467" cy="164547"/>
            </a:xfrm>
            <a:prstGeom prst="rect">
              <a:avLst/>
            </a:prstGeom>
            <a:solidFill>
              <a:srgbClr val="F6F6F6">
                <a:alpha val="0"/>
              </a:srgbClr>
            </a:solidFill>
            <a:ln w="12700" cap="flat">
              <a:noFill/>
              <a:miter lim="400000"/>
            </a:ln>
            <a:effectLst/>
          </p:spPr>
          <p:txBody>
            <a:bodyPr wrap="square" lIns="0" tIns="0" rIns="0" bIns="0" numCol="1" anchor="ctr">
              <a:noAutofit/>
            </a:bodyPr>
            <a:lstStyle/>
            <a:p>
              <a:pPr lvl="0" algn="ctr">
                <a:defRPr sz="2700">
                  <a:solidFill>
                    <a:srgbClr val="F6F6F6"/>
                  </a:solidFill>
                </a:defRPr>
              </a:pPr>
              <a:endParaRPr/>
            </a:p>
          </p:txBody>
        </p:sp>
      </p:grpSp>
      <p:grpSp>
        <p:nvGrpSpPr>
          <p:cNvPr id="566" name="Group 566"/>
          <p:cNvGrpSpPr/>
          <p:nvPr/>
        </p:nvGrpSpPr>
        <p:grpSpPr>
          <a:xfrm>
            <a:off x="12588825" y="3262036"/>
            <a:ext cx="10800013" cy="3898293"/>
            <a:chOff x="-29992" y="-18409"/>
            <a:chExt cx="8059019" cy="2857673"/>
          </a:xfrm>
        </p:grpSpPr>
        <p:sp>
          <p:nvSpPr>
            <p:cNvPr id="564" name="Shape 564"/>
            <p:cNvSpPr/>
            <p:nvPr/>
          </p:nvSpPr>
          <p:spPr>
            <a:xfrm>
              <a:off x="-19050" y="520805"/>
              <a:ext cx="8048077" cy="23184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700">
                  <a:solidFill>
                    <a:srgbClr val="D9D8DC"/>
                  </a:solidFill>
                </a:defRPr>
              </a:lvl1pPr>
            </a:lstStyle>
            <a:p>
              <a:pPr marL="457200" indent="-457200">
                <a:lnSpc>
                  <a:spcPct val="150000"/>
                </a:lnSpc>
                <a:buFont typeface="Arial" panose="020B0604020202020204" pitchFamily="34" charset="0"/>
                <a:buChar char="•"/>
              </a:pPr>
              <a:r>
                <a:rPr lang="en-US" sz="2800" dirty="0"/>
                <a:t>Intermediary and manager</a:t>
              </a:r>
            </a:p>
            <a:p>
              <a:pPr marL="457200" indent="-457200">
                <a:lnSpc>
                  <a:spcPct val="150000"/>
                </a:lnSpc>
                <a:buFont typeface="Arial" panose="020B0604020202020204" pitchFamily="34" charset="0"/>
                <a:buChar char="•"/>
              </a:pPr>
              <a:r>
                <a:rPr lang="en-US" sz="2800" dirty="0"/>
                <a:t>Accepts requests to run tests</a:t>
              </a:r>
            </a:p>
            <a:p>
              <a:pPr marL="457200" indent="-457200">
                <a:lnSpc>
                  <a:spcPct val="150000"/>
                </a:lnSpc>
                <a:buFont typeface="Arial" panose="020B0604020202020204" pitchFamily="34" charset="0"/>
                <a:buChar char="•"/>
              </a:pPr>
              <a:r>
                <a:rPr lang="en-US" sz="2800" dirty="0"/>
                <a:t>Takes instructions from client and executes them remotely on the nodes</a:t>
              </a:r>
            </a:p>
            <a:p>
              <a:pPr marL="457200" indent="-457200">
                <a:lnSpc>
                  <a:spcPct val="150000"/>
                </a:lnSpc>
                <a:buFont typeface="Arial" panose="020B0604020202020204" pitchFamily="34" charset="0"/>
                <a:buChar char="•"/>
              </a:pPr>
              <a:r>
                <a:rPr lang="en-US" sz="2800" dirty="0"/>
                <a:t>Manages threads</a:t>
              </a:r>
            </a:p>
          </p:txBody>
        </p:sp>
        <p:sp>
          <p:nvSpPr>
            <p:cNvPr id="565" name="Shape 565"/>
            <p:cNvSpPr/>
            <p:nvPr/>
          </p:nvSpPr>
          <p:spPr>
            <a:xfrm>
              <a:off x="-29992" y="-18409"/>
              <a:ext cx="1008289" cy="4813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C"/>
                  </a:solidFill>
                </a:rPr>
                <a:t>Hub</a:t>
              </a:r>
              <a:endParaRPr sz="3600" dirty="0">
                <a:solidFill>
                  <a:srgbClr val="D9D8DC"/>
                </a:solidFill>
              </a:endParaRPr>
            </a:p>
          </p:txBody>
        </p:sp>
      </p:grpSp>
      <p:grpSp>
        <p:nvGrpSpPr>
          <p:cNvPr id="571" name="Group 571"/>
          <p:cNvGrpSpPr/>
          <p:nvPr/>
        </p:nvGrpSpPr>
        <p:grpSpPr>
          <a:xfrm>
            <a:off x="1129900" y="13018721"/>
            <a:ext cx="6398239" cy="589017"/>
            <a:chOff x="0" y="0"/>
            <a:chExt cx="8057446" cy="741760"/>
          </a:xfrm>
        </p:grpSpPr>
        <p:sp>
          <p:nvSpPr>
            <p:cNvPr id="567" name="Shape 567"/>
            <p:cNvSpPr/>
            <p:nvPr/>
          </p:nvSpPr>
          <p:spPr>
            <a:xfrm>
              <a:off x="0" y="0"/>
              <a:ext cx="741760" cy="741760"/>
            </a:xfrm>
            <a:prstGeom prst="rect">
              <a:avLst/>
            </a:prstGeom>
            <a:solidFill>
              <a:srgbClr val="262A35"/>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a:p>
          </p:txBody>
        </p:sp>
        <p:sp>
          <p:nvSpPr>
            <p:cNvPr id="568" name="Shape 568"/>
            <p:cNvSpPr/>
            <p:nvPr/>
          </p:nvSpPr>
          <p:spPr>
            <a:xfrm>
              <a:off x="737835" y="0"/>
              <a:ext cx="7319611" cy="741760"/>
            </a:xfrm>
            <a:prstGeom prst="rect">
              <a:avLst/>
            </a:prstGeom>
            <a:solidFill>
              <a:srgbClr val="2D313D"/>
            </a:solidFill>
            <a:ln w="12700" cap="flat">
              <a:noFill/>
              <a:prstDash val="solid"/>
              <a:miter lim="400000"/>
            </a:ln>
            <a:effectLst/>
          </p:spPr>
          <p:txBody>
            <a:bodyPr wrap="square" lIns="0" tIns="0" rIns="0" bIns="0" numCol="1" anchor="ctr">
              <a:noAutofit/>
            </a:bodyPr>
            <a:lstStyle/>
            <a:p>
              <a:pPr lvl="0" algn="ctr">
                <a:defRPr sz="2700">
                  <a:solidFill>
                    <a:srgbClr val="F6F6F6"/>
                  </a:solidFill>
                </a:defRPr>
              </a:pPr>
              <a:endParaRPr dirty="0"/>
            </a:p>
          </p:txBody>
        </p:sp>
        <p:sp>
          <p:nvSpPr>
            <p:cNvPr id="569" name="Shape 569"/>
            <p:cNvSpPr/>
            <p:nvPr/>
          </p:nvSpPr>
          <p:spPr>
            <a:xfrm>
              <a:off x="216991" y="196472"/>
              <a:ext cx="307777" cy="3488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a:defRPr sz="3600">
                  <a:solidFill>
                    <a:srgbClr val="D9D8DC"/>
                  </a:solidFill>
                  <a:latin typeface="Sosa"/>
                  <a:ea typeface="Sosa"/>
                  <a:cs typeface="Sosa"/>
                  <a:sym typeface="Sosa"/>
                </a:defRPr>
              </a:lvl1pPr>
            </a:lstStyle>
            <a:p>
              <a:pPr lvl="0">
                <a:defRPr sz="1800">
                  <a:solidFill>
                    <a:srgbClr val="000000"/>
                  </a:solidFill>
                </a:defRPr>
              </a:pPr>
              <a:r>
                <a:rPr sz="1600" dirty="0">
                  <a:solidFill>
                    <a:srgbClr val="D9D8DC"/>
                  </a:solidFill>
                </a:rPr>
                <a:t>a</a:t>
              </a:r>
            </a:p>
          </p:txBody>
        </p:sp>
        <p:sp>
          <p:nvSpPr>
            <p:cNvPr id="570" name="Shape 570"/>
            <p:cNvSpPr/>
            <p:nvPr/>
          </p:nvSpPr>
          <p:spPr>
            <a:xfrm>
              <a:off x="908202" y="125846"/>
              <a:ext cx="6870283" cy="439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1600">
                  <a:solidFill>
                    <a:srgbClr val="D9D8DC"/>
                  </a:solidFill>
                </a:defRPr>
              </a:lvl1pPr>
            </a:lstStyle>
            <a:p>
              <a:pPr lvl="0">
                <a:defRPr sz="1800">
                  <a:solidFill>
                    <a:srgbClr val="000000"/>
                  </a:solidFill>
                </a:defRPr>
              </a:pPr>
              <a:r>
                <a:rPr lang="en-US" sz="1600" dirty="0">
                  <a:solidFill>
                    <a:srgbClr val="D9D8DD"/>
                  </a:solidFill>
                </a:rPr>
                <a:t>*</a:t>
              </a:r>
              <a:r>
                <a:rPr lang="en-US" sz="1600" dirty="0" err="1">
                  <a:solidFill>
                    <a:srgbClr val="D9D8DD"/>
                  </a:solidFill>
                  <a:hlinkClick r:id="rId2">
                    <a:extLst>
                      <a:ext uri="{A12FA001-AC4F-418D-AE19-62706E023703}">
                        <ahyp:hlinkClr xmlns:ahyp="http://schemas.microsoft.com/office/drawing/2018/hyperlinkcolor" xmlns="" val="tx"/>
                      </a:ext>
                    </a:extLst>
                  </a:hlinkClick>
                </a:rPr>
                <a:t>SeleniumHQ</a:t>
              </a:r>
              <a:r>
                <a:rPr lang="en-US" sz="1600" dirty="0">
                  <a:solidFill>
                    <a:srgbClr val="D9D8DD"/>
                  </a:solidFill>
                  <a:hlinkClick r:id="rId2">
                    <a:extLst>
                      <a:ext uri="{A12FA001-AC4F-418D-AE19-62706E023703}">
                        <ahyp:hlinkClr xmlns:ahyp="http://schemas.microsoft.com/office/drawing/2018/hyperlinkcolor" xmlns="" val="tx"/>
                      </a:ext>
                    </a:extLst>
                  </a:hlinkClick>
                </a:rPr>
                <a:t> Documentation</a:t>
              </a:r>
              <a:endParaRPr lang="en-US" sz="1600" dirty="0">
                <a:solidFill>
                  <a:srgbClr val="D9D8DD"/>
                </a:solidFill>
              </a:endParaRPr>
            </a:p>
          </p:txBody>
        </p:sp>
      </p:grpSp>
      <p:grpSp>
        <p:nvGrpSpPr>
          <p:cNvPr id="30" name="Group 566">
            <a:extLst>
              <a:ext uri="{FF2B5EF4-FFF2-40B4-BE49-F238E27FC236}">
                <a16:creationId xmlns:a16="http://schemas.microsoft.com/office/drawing/2014/main" xmlns="" id="{C7033EEC-89E1-9445-828F-FD9E52A7FA0A}"/>
              </a:ext>
            </a:extLst>
          </p:cNvPr>
          <p:cNvGrpSpPr/>
          <p:nvPr/>
        </p:nvGrpSpPr>
        <p:grpSpPr>
          <a:xfrm>
            <a:off x="12599768" y="8144501"/>
            <a:ext cx="10785349" cy="2528626"/>
            <a:chOff x="-29992" y="-74521"/>
            <a:chExt cx="8059019" cy="2285825"/>
          </a:xfrm>
        </p:grpSpPr>
        <p:sp>
          <p:nvSpPr>
            <p:cNvPr id="31" name="Shape 564">
              <a:extLst>
                <a:ext uri="{FF2B5EF4-FFF2-40B4-BE49-F238E27FC236}">
                  <a16:creationId xmlns:a16="http://schemas.microsoft.com/office/drawing/2014/main" xmlns="" id="{B2CBAE5E-D48F-5D40-8D96-0BE7F2F396A5}"/>
                </a:ext>
              </a:extLst>
            </p:cNvPr>
            <p:cNvSpPr/>
            <p:nvPr/>
          </p:nvSpPr>
          <p:spPr>
            <a:xfrm>
              <a:off x="-19050" y="520805"/>
              <a:ext cx="8048077" cy="16904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1700">
                  <a:solidFill>
                    <a:srgbClr val="D9D8DC"/>
                  </a:solidFill>
                </a:defRPr>
              </a:lvl1pPr>
            </a:lstStyle>
            <a:p>
              <a:pPr marL="457200" indent="-457200">
                <a:lnSpc>
                  <a:spcPct val="150000"/>
                </a:lnSpc>
                <a:buFont typeface="Arial" panose="020B0604020202020204" pitchFamily="34" charset="0"/>
                <a:buChar char="•"/>
              </a:pPr>
              <a:r>
                <a:rPr lang="en-US" sz="2800" dirty="0"/>
                <a:t>This is where the browsers live</a:t>
              </a:r>
            </a:p>
            <a:p>
              <a:pPr marL="457200" indent="-457200">
                <a:lnSpc>
                  <a:spcPct val="150000"/>
                </a:lnSpc>
                <a:buFont typeface="Arial" panose="020B0604020202020204" pitchFamily="34" charset="0"/>
                <a:buChar char="•"/>
              </a:pPr>
              <a:r>
                <a:rPr lang="en-US" sz="2800" dirty="0"/>
                <a:t>Registers itself to the hub and communicates its capabilities</a:t>
              </a:r>
            </a:p>
            <a:p>
              <a:pPr marL="457200" indent="-457200">
                <a:lnSpc>
                  <a:spcPct val="150000"/>
                </a:lnSpc>
                <a:buFont typeface="Arial" panose="020B0604020202020204" pitchFamily="34" charset="0"/>
                <a:buChar char="•"/>
              </a:pPr>
              <a:r>
                <a:rPr lang="en-US" sz="2800" dirty="0"/>
                <a:t>Receives requests from the hub and executes them</a:t>
              </a:r>
            </a:p>
          </p:txBody>
        </p:sp>
        <p:sp>
          <p:nvSpPr>
            <p:cNvPr id="32" name="Shape 565">
              <a:extLst>
                <a:ext uri="{FF2B5EF4-FFF2-40B4-BE49-F238E27FC236}">
                  <a16:creationId xmlns:a16="http://schemas.microsoft.com/office/drawing/2014/main" xmlns="" id="{5D34D67B-E618-604B-82FE-6121660189FC}"/>
                </a:ext>
              </a:extLst>
            </p:cNvPr>
            <p:cNvSpPr/>
            <p:nvPr/>
          </p:nvSpPr>
          <p:spPr>
            <a:xfrm>
              <a:off x="-29992" y="-74521"/>
              <a:ext cx="1490793" cy="5935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200">
                  <a:solidFill>
                    <a:srgbClr val="D9D8DC"/>
                  </a:solidFill>
                  <a:latin typeface="+mn-lt"/>
                  <a:ea typeface="+mn-ea"/>
                  <a:cs typeface="+mn-cs"/>
                  <a:sym typeface="Open Sans"/>
                </a:defRPr>
              </a:lvl1pPr>
            </a:lstStyle>
            <a:p>
              <a:pPr lvl="0">
                <a:defRPr sz="1800">
                  <a:solidFill>
                    <a:srgbClr val="000000"/>
                  </a:solidFill>
                </a:defRPr>
              </a:pPr>
              <a:r>
                <a:rPr lang="en-US" sz="3600" dirty="0">
                  <a:solidFill>
                    <a:srgbClr val="D9D8DC"/>
                  </a:solidFill>
                </a:rPr>
                <a:t>Nodes</a:t>
              </a:r>
              <a:endParaRPr sz="3600" dirty="0">
                <a:solidFill>
                  <a:srgbClr val="D9D8DC"/>
                </a:solidFill>
              </a:endParaRPr>
            </a:p>
          </p:txBody>
        </p:sp>
      </p:grpSp>
      <p:pic>
        <p:nvPicPr>
          <p:cNvPr id="28" name="Picture 27">
            <a:extLst>
              <a:ext uri="{FF2B5EF4-FFF2-40B4-BE49-F238E27FC236}">
                <a16:creationId xmlns:a16="http://schemas.microsoft.com/office/drawing/2014/main" xmlns="" id="{AB1C39CE-E164-6641-A72A-7D1E65350C9F}"/>
              </a:ext>
            </a:extLst>
          </p:cNvPr>
          <p:cNvPicPr>
            <a:picLocks noChangeAspect="1"/>
          </p:cNvPicPr>
          <p:nvPr/>
        </p:nvPicPr>
        <p:blipFill>
          <a:blip r:embed="rId3"/>
          <a:stretch>
            <a:fillRect/>
          </a:stretch>
        </p:blipFill>
        <p:spPr>
          <a:xfrm>
            <a:off x="1454608" y="4612766"/>
            <a:ext cx="10128983" cy="5137587"/>
          </a:xfrm>
          <a:prstGeom prst="rect">
            <a:avLst/>
          </a:prstGeom>
        </p:spPr>
      </p:pic>
    </p:spTree>
    <p:extLst>
      <p:ext uri="{BB962C8B-B14F-4D97-AF65-F5344CB8AC3E}">
        <p14:creationId xmlns:p14="http://schemas.microsoft.com/office/powerpoint/2010/main" val="3443199315"/>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566"/>
                                        </p:tgtEl>
                                        <p:attrNameLst>
                                          <p:attrName>style.visibility</p:attrName>
                                        </p:attrNameLst>
                                      </p:cBhvr>
                                      <p:to>
                                        <p:strVal val="visible"/>
                                      </p:to>
                                    </p:set>
                                    <p:animEffect transition="in" filter="fade">
                                      <p:cBhvr>
                                        <p:cTn id="7" dur="1000"/>
                                        <p:tgtEl>
                                          <p:spTgt spid="5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Abs val="0"/>
                                  </p:iterate>
                                  <p:childTnLst>
                                    <p:set>
                                      <p:cBhvr>
                                        <p:cTn id="11" fill="hold"/>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advAuto="0"/>
      <p:bldP spid="30" grpId="0" animBg="1" advAuto="0"/>
    </p:bldLst>
  </p:timing>
</p:sld>
</file>

<file path=ppt/theme/theme1.xml><?xml version="1.0" encoding="utf-8"?>
<a:theme xmlns:a="http://schemas.openxmlformats.org/drawingml/2006/main" name="White">
  <a:themeElements>
    <a:clrScheme name="White">
      <a:dk1>
        <a:srgbClr val="FFFFFF"/>
      </a:dk1>
      <a:lt1>
        <a:srgbClr val="687189"/>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et-line"/>
        <a:ea typeface="et-line"/>
        <a:cs typeface="et-line"/>
      </a:majorFont>
      <a:minorFont>
        <a:latin typeface="Open Sans"/>
        <a:ea typeface="Open Sans"/>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536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2700" b="0" i="0" u="none" strike="noStrike" cap="none" spc="0" normalizeH="0" baseline="0">
            <a:ln>
              <a:noFill/>
            </a:ln>
            <a:solidFill>
              <a:srgbClr val="F6F6F6"/>
            </a:solidFill>
            <a:effectLst/>
            <a:uFillTx/>
            <a:latin typeface="Open Sans Light"/>
            <a:ea typeface="Open Sans Light"/>
            <a:cs typeface="Open Sans Light"/>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687189"/>
            </a:solidFill>
            <a:effectLst/>
            <a:uFillTx/>
            <a:latin typeface="Open Sans Light"/>
            <a:ea typeface="Open Sans Light"/>
            <a:cs typeface="Open Sans Light"/>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et-line"/>
        <a:ea typeface="et-line"/>
        <a:cs typeface="et-line"/>
      </a:majorFont>
      <a:minorFont>
        <a:latin typeface="Open Sans"/>
        <a:ea typeface="Open Sans"/>
        <a:cs typeface="Open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5365"/>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2700" b="0" i="0" u="none" strike="noStrike" cap="none" spc="0" normalizeH="0" baseline="0">
            <a:ln>
              <a:noFill/>
            </a:ln>
            <a:solidFill>
              <a:srgbClr val="F6F6F6"/>
            </a:solidFill>
            <a:effectLst/>
            <a:uFillTx/>
            <a:latin typeface="Open Sans Light"/>
            <a:ea typeface="Open Sans Light"/>
            <a:cs typeface="Open Sans Light"/>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1" hangingPunct="0">
          <a:lnSpc>
            <a:spcPct val="100000"/>
          </a:lnSpc>
          <a:spcBef>
            <a:spcPts val="0"/>
          </a:spcBef>
          <a:spcAft>
            <a:spcPts val="0"/>
          </a:spcAft>
          <a:buClrTx/>
          <a:buSzTx/>
          <a:buFontTx/>
          <a:buNone/>
          <a:tabLst/>
          <a:defRPr kumimoji="0" sz="2000" b="0" i="0" u="none" strike="noStrike" cap="none" spc="0" normalizeH="0" baseline="0">
            <a:ln>
              <a:noFill/>
            </a:ln>
            <a:solidFill>
              <a:srgbClr val="687189"/>
            </a:solidFill>
            <a:effectLst/>
            <a:uFillTx/>
            <a:latin typeface="Open Sans Light"/>
            <a:ea typeface="Open Sans Light"/>
            <a:cs typeface="Open Sans Light"/>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13539</TotalTime>
  <Words>1275</Words>
  <Application>Microsoft Office PowerPoint</Application>
  <PresentationFormat>Произвольный</PresentationFormat>
  <Paragraphs>298</Paragraphs>
  <Slides>45</Slides>
  <Notes>16</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45</vt:i4>
      </vt:variant>
    </vt:vector>
  </HeadingPairs>
  <TitlesOfParts>
    <vt:vector size="55" baseType="lpstr">
      <vt:lpstr>Open Sans Semibold</vt:lpstr>
      <vt:lpstr>FontAwesome</vt:lpstr>
      <vt:lpstr>et-line</vt:lpstr>
      <vt:lpstr>Monaco</vt:lpstr>
      <vt:lpstr>Avenir Book</vt:lpstr>
      <vt:lpstr>Open Sans Light</vt:lpstr>
      <vt:lpstr>Open Sans</vt:lpstr>
      <vt:lpstr>Arial</vt:lpstr>
      <vt:lpstr>Sosa</vt:lpstr>
      <vt:lpstr>White</vt:lpstr>
      <vt:lpstr>Презентация PowerPoint</vt:lpstr>
      <vt:lpstr>Презентация PowerPoint</vt:lpstr>
      <vt:lpstr>Introduction to Presentation</vt:lpstr>
      <vt:lpstr>Презентация PowerPoint</vt:lpstr>
      <vt:lpstr>Why?</vt:lpstr>
      <vt:lpstr>Disadvantages</vt:lpstr>
      <vt:lpstr>Презентация PowerPoint</vt:lpstr>
      <vt:lpstr>What is Selenium Grid</vt:lpstr>
      <vt:lpstr>What is Selenium Hub and Nodes</vt:lpstr>
      <vt:lpstr>Docker Selenium Grid</vt:lpstr>
      <vt:lpstr>Презентация PowerPoint</vt:lpstr>
      <vt:lpstr>Zalenium</vt:lpstr>
      <vt:lpstr>Zalenium Additional Features</vt:lpstr>
      <vt:lpstr>How It Works?</vt:lpstr>
      <vt:lpstr>How It Works?</vt:lpstr>
      <vt:lpstr>How to Build Zealenium?</vt:lpstr>
      <vt:lpstr>How to Build Zealenium?</vt:lpstr>
      <vt:lpstr>Презентация PowerPoint</vt:lpstr>
      <vt:lpstr>Презентация PowerPoint</vt:lpstr>
      <vt:lpstr>How to Build Zealenium with docker-compose?</vt:lpstr>
      <vt:lpstr>Презентация PowerPoint</vt:lpstr>
      <vt:lpstr>Презентация PowerPoint</vt:lpstr>
      <vt:lpstr>How to Build Zalenium?</vt:lpstr>
      <vt:lpstr>Презентация PowerPoint</vt:lpstr>
      <vt:lpstr>Презентация PowerPoint</vt:lpstr>
      <vt:lpstr>Презентация PowerPoint</vt:lpstr>
      <vt:lpstr>Презентация PowerPoint</vt:lpstr>
      <vt:lpstr>Sauce Labs</vt:lpstr>
      <vt:lpstr>Sauce Labs</vt:lpstr>
      <vt:lpstr>How to Run Tests Against Sauce Labs?</vt:lpstr>
      <vt:lpstr>Презентация PowerPoint</vt:lpstr>
      <vt:lpstr>Презентация PowerPoint</vt:lpstr>
      <vt:lpstr>Презентация PowerPoint</vt:lpstr>
      <vt:lpstr>Zalenium + Sauce Labs</vt:lpstr>
      <vt:lpstr>How to Build Zealenium with Saucelabs?</vt:lpstr>
      <vt:lpstr>How to Build Zealenium with Saucelabs?</vt:lpstr>
      <vt:lpstr>How to Build Zealenium with Saucelabs?</vt:lpstr>
      <vt:lpstr>Create Remote Driver for Chrome</vt:lpstr>
      <vt:lpstr>Презентация PowerPoint</vt:lpstr>
      <vt:lpstr>Презентация PowerPoint</vt:lpstr>
      <vt:lpstr>Create Remote Driver for Chrome / Windows</vt:lpstr>
      <vt:lpstr>Презентация PowerPoint</vt:lpstr>
      <vt:lpstr>Презентация PowerPoint</vt:lpstr>
      <vt:lpstr>Tools and Services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Владислав Орликов</cp:lastModifiedBy>
  <cp:revision>154</cp:revision>
  <cp:lastPrinted>2018-11-21T13:10:22Z</cp:lastPrinted>
  <dcterms:modified xsi:type="dcterms:W3CDTF">2018-11-23T06:46:58Z</dcterms:modified>
</cp:coreProperties>
</file>