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sdx" ContentType="application/vnd.ms-visio.drawing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43"/>
  </p:notesMasterIdLst>
  <p:sldIdLst>
    <p:sldId id="290" r:id="rId2"/>
    <p:sldId id="304" r:id="rId3"/>
    <p:sldId id="259" r:id="rId4"/>
    <p:sldId id="270" r:id="rId5"/>
    <p:sldId id="271" r:id="rId6"/>
    <p:sldId id="272" r:id="rId7"/>
    <p:sldId id="264" r:id="rId8"/>
    <p:sldId id="269" r:id="rId9"/>
    <p:sldId id="305" r:id="rId10"/>
    <p:sldId id="291" r:id="rId11"/>
    <p:sldId id="313" r:id="rId12"/>
    <p:sldId id="292" r:id="rId13"/>
    <p:sldId id="293" r:id="rId14"/>
    <p:sldId id="295" r:id="rId15"/>
    <p:sldId id="309" r:id="rId16"/>
    <p:sldId id="310" r:id="rId17"/>
    <p:sldId id="296" r:id="rId18"/>
    <p:sldId id="311" r:id="rId19"/>
    <p:sldId id="312" r:id="rId20"/>
    <p:sldId id="298" r:id="rId21"/>
    <p:sldId id="307" r:id="rId22"/>
    <p:sldId id="294" r:id="rId23"/>
    <p:sldId id="300" r:id="rId24"/>
    <p:sldId id="301" r:id="rId25"/>
    <p:sldId id="279" r:id="rId26"/>
    <p:sldId id="285" r:id="rId27"/>
    <p:sldId id="282" r:id="rId28"/>
    <p:sldId id="281" r:id="rId29"/>
    <p:sldId id="302" r:id="rId30"/>
    <p:sldId id="308" r:id="rId31"/>
    <p:sldId id="262" r:id="rId32"/>
    <p:sldId id="288" r:id="rId33"/>
    <p:sldId id="263" r:id="rId34"/>
    <p:sldId id="277" r:id="rId35"/>
    <p:sldId id="280" r:id="rId36"/>
    <p:sldId id="303" r:id="rId37"/>
    <p:sldId id="275" r:id="rId38"/>
    <p:sldId id="289" r:id="rId39"/>
    <p:sldId id="286" r:id="rId40"/>
    <p:sldId id="265" r:id="rId41"/>
    <p:sldId id="266" r:id="rId4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71" autoAdjust="0"/>
    <p:restoredTop sz="96433" autoAdjust="0"/>
  </p:normalViewPr>
  <p:slideViewPr>
    <p:cSldViewPr snapToGrid="0">
      <p:cViewPr varScale="1">
        <p:scale>
          <a:sx n="113" d="100"/>
          <a:sy n="113" d="100"/>
        </p:scale>
        <p:origin x="52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9464B-50DB-416E-8C14-0DD706B33E5A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985EE4-E060-4915-9505-30C8CFC5A5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5779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25B7D60-7CB8-4C6F-B87C-2B8A753DEC76}" type="slidenum">
              <a:rPr lang="ru-RU" altLang="ru-RU" sz="1400" smtClean="0"/>
              <a:pPr>
                <a:spcBef>
                  <a:spcPct val="0"/>
                </a:spcBef>
              </a:pPr>
              <a:t>1</a:t>
            </a:fld>
            <a:endParaRPr lang="ru-RU" altLang="ru-RU" sz="1400" smtClean="0"/>
          </a:p>
        </p:txBody>
      </p:sp>
      <p:sp>
        <p:nvSpPr>
          <p:cNvPr id="40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7688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2A917-6AFA-47F0-9509-F868B5F2E867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840C-E6E0-444C-8765-31D427052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108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2A917-6AFA-47F0-9509-F868B5F2E867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840C-E6E0-444C-8765-31D427052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5476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2A917-6AFA-47F0-9509-F868B5F2E867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840C-E6E0-444C-8765-31D427052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9971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9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9125202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2A917-6AFA-47F0-9509-F868B5F2E867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840C-E6E0-444C-8765-31D427052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78843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2A917-6AFA-47F0-9509-F868B5F2E867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840C-E6E0-444C-8765-31D427052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4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2A917-6AFA-47F0-9509-F868B5F2E867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840C-E6E0-444C-8765-31D427052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664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2A917-6AFA-47F0-9509-F868B5F2E867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840C-E6E0-444C-8765-31D427052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337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2A917-6AFA-47F0-9509-F868B5F2E867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840C-E6E0-444C-8765-31D427052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8173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2A917-6AFA-47F0-9509-F868B5F2E867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840C-E6E0-444C-8765-31D427052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012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2A917-6AFA-47F0-9509-F868B5F2E867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840C-E6E0-444C-8765-31D427052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913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2A917-6AFA-47F0-9509-F868B5F2E867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9840C-E6E0-444C-8765-31D427052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20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D2A917-6AFA-47F0-9509-F868B5F2E867}" type="datetimeFigureOut">
              <a:rPr lang="ru-RU" smtClean="0"/>
              <a:t>30.05.2019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9840C-E6E0-444C-8765-31D427052EC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extBox 6"/>
          <p:cNvSpPr txBox="1"/>
          <p:nvPr userDrawn="1"/>
        </p:nvSpPr>
        <p:spPr>
          <a:xfrm>
            <a:off x="11541573" y="6413698"/>
            <a:ext cx="6640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52287739-C08C-40EF-8910-81BD5AA14986}" type="slidenum">
              <a:rPr lang="ru-RU" sz="1400" smtClean="0">
                <a:solidFill>
                  <a:schemeClr val="tx1"/>
                </a:solidFill>
              </a:rPr>
              <a:t>‹#›</a:t>
            </a:fld>
            <a:r>
              <a:rPr lang="en-US" sz="1400" dirty="0" smtClean="0">
                <a:solidFill>
                  <a:schemeClr val="tx1"/>
                </a:solidFill>
              </a:rPr>
              <a:t>/</a:t>
            </a:r>
            <a:r>
              <a:rPr lang="ru-RU" sz="1400" dirty="0" smtClean="0">
                <a:solidFill>
                  <a:schemeClr val="tx1"/>
                </a:solidFill>
              </a:rPr>
              <a:t>41</a:t>
            </a:r>
            <a:endParaRPr lang="ru-RU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518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6.emf"/><Relationship Id="rId4" Type="http://schemas.openxmlformats.org/officeDocument/2006/relationships/package" Target="../embeddings/Microsoft_Visio_Drawing1.vsdx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iva64.com/" TargetMode="External"/><Relationship Id="rId2" Type="http://schemas.openxmlformats.org/officeDocument/2006/relationships/hyperlink" Target="mailto:hrenov@viva64.co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6293708"/>
            <a:ext cx="12192000" cy="564292"/>
          </a:xfrm>
          <a:prstGeom prst="roundRect">
            <a:avLst>
              <a:gd name="adj" fmla="val 241"/>
            </a:avLst>
          </a:prstGeom>
          <a:solidFill>
            <a:srgbClr val="333333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633"/>
          </a:p>
        </p:txBody>
      </p:sp>
      <p:sp>
        <p:nvSpPr>
          <p:cNvPr id="3079" name="Text Box 7"/>
          <p:cNvSpPr txBox="1">
            <a:spLocks noChangeArrowheads="1"/>
          </p:cNvSpPr>
          <p:nvPr/>
        </p:nvSpPr>
        <p:spPr bwMode="auto">
          <a:xfrm>
            <a:off x="168494" y="6389952"/>
            <a:ext cx="2472740" cy="365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46" tIns="40823" rIns="81646" bIns="40823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ru-RU" altLang="ru-RU" sz="1633" dirty="0">
                <a:solidFill>
                  <a:srgbClr val="FFFFFF"/>
                </a:solidFill>
                <a:latin typeface="Open Sans" pitchFamily="32" charset="0"/>
              </a:rPr>
              <a:t>Санкт-Петербург. 31 мая–1 июня 2019</a:t>
            </a:r>
          </a:p>
        </p:txBody>
      </p:sp>
      <p:sp>
        <p:nvSpPr>
          <p:cNvPr id="3074" name="AutoShape 1"/>
          <p:cNvSpPr>
            <a:spLocks noChangeArrowheads="1"/>
          </p:cNvSpPr>
          <p:nvPr/>
        </p:nvSpPr>
        <p:spPr bwMode="auto">
          <a:xfrm>
            <a:off x="0" y="-83674"/>
            <a:ext cx="12192000" cy="2416574"/>
          </a:xfrm>
          <a:prstGeom prst="roundRect">
            <a:avLst>
              <a:gd name="adj" fmla="val 56"/>
            </a:avLst>
          </a:prstGeom>
          <a:solidFill>
            <a:srgbClr val="24877A"/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 sz="1633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6843278" y="133935"/>
            <a:ext cx="5348722" cy="56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ru-RU" altLang="ru-RU" sz="2722" dirty="0">
                <a:solidFill>
                  <a:srgbClr val="79C6BB"/>
                </a:solidFill>
                <a:latin typeface="Open Sans" pitchFamily="32" charset="0"/>
              </a:rPr>
              <a:t>Software quality assurance days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843278" y="686953"/>
            <a:ext cx="5317038" cy="885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46" tIns="40823" rIns="81646" bIns="40823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sz="2449" dirty="0">
                <a:solidFill>
                  <a:srgbClr val="FFFFFF"/>
                </a:solidFill>
                <a:latin typeface="Open Sans" pitchFamily="32" charset="0"/>
              </a:rPr>
              <a:t>25</a:t>
            </a:r>
            <a:r>
              <a:rPr lang="ru-RU" altLang="ru-RU" sz="2449" dirty="0">
                <a:solidFill>
                  <a:srgbClr val="FFFFFF"/>
                </a:solidFill>
                <a:latin typeface="Open Sans" pitchFamily="32" charset="0"/>
              </a:rPr>
              <a:t> Международная конференция </a:t>
            </a:r>
          </a:p>
          <a:p>
            <a:pPr eaLnBrk="1">
              <a:lnSpc>
                <a:spcPct val="102000"/>
              </a:lnSpc>
              <a:spcAft>
                <a:spcPct val="0"/>
              </a:spcAft>
            </a:pPr>
            <a:r>
              <a:rPr lang="ru-RU" altLang="ru-RU" sz="2449" dirty="0">
                <a:solidFill>
                  <a:srgbClr val="FFFFFF"/>
                </a:solidFill>
                <a:latin typeface="Open Sans" pitchFamily="32" charset="0"/>
              </a:rPr>
              <a:t>по вопросам качества ПО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6843278" y="1564006"/>
            <a:ext cx="1699378" cy="427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46" tIns="40823" rIns="81646" bIns="40823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ru-RU" altLang="ru-RU" sz="1996">
                <a:solidFill>
                  <a:srgbClr val="FFFFFF"/>
                </a:solidFill>
                <a:latin typeface="Open Sans" pitchFamily="32" charset="0"/>
              </a:rPr>
              <a:t>sqadays.com</a:t>
            </a: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704279" y="2769912"/>
            <a:ext cx="8578568" cy="522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ru-RU" altLang="ru-RU" sz="2903" dirty="0" smtClean="0">
                <a:latin typeface="Open Sans" pitchFamily="32" charset="0"/>
              </a:rPr>
              <a:t>Сергей Хренов</a:t>
            </a:r>
            <a:endParaRPr lang="ru-RU" altLang="ru-RU" sz="2903" dirty="0">
              <a:latin typeface="Open Sans" pitchFamily="32" charset="0"/>
            </a:endParaRPr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704279" y="3318349"/>
            <a:ext cx="8513095" cy="30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646" tIns="40823" rIns="81646" bIns="40823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en-US" altLang="ru-RU" sz="1600" dirty="0" smtClean="0">
                <a:latin typeface="Open Sans" pitchFamily="32" charset="0"/>
              </a:rPr>
              <a:t>PVS-Studio, </a:t>
            </a:r>
            <a:r>
              <a:rPr lang="ru-RU" altLang="ru-RU" sz="1600" dirty="0" smtClean="0">
                <a:latin typeface="Open Sans" pitchFamily="32" charset="0"/>
              </a:rPr>
              <a:t>Тула</a:t>
            </a:r>
            <a:r>
              <a:rPr lang="en-US" altLang="ru-RU" sz="1600" dirty="0" smtClean="0">
                <a:latin typeface="Open Sans" pitchFamily="32" charset="0"/>
              </a:rPr>
              <a:t>, </a:t>
            </a:r>
            <a:r>
              <a:rPr lang="ru-RU" altLang="ru-RU" sz="1600" dirty="0" smtClean="0">
                <a:latin typeface="Open Sans" pitchFamily="32" charset="0"/>
              </a:rPr>
              <a:t>Россия</a:t>
            </a:r>
            <a:endParaRPr lang="ru-RU" altLang="ru-RU" sz="1600" dirty="0">
              <a:latin typeface="Open Sans" pitchFamily="32" charset="0"/>
            </a:endParaRPr>
          </a:p>
        </p:txBody>
      </p:sp>
      <p:pic>
        <p:nvPicPr>
          <p:cNvPr id="3085" name="Рисунок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97" y="84969"/>
            <a:ext cx="1371024" cy="851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704279" y="4058445"/>
            <a:ext cx="8843375" cy="1141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113000"/>
              </a:lnSpc>
              <a:spcAft>
                <a:spcPct val="0"/>
              </a:spcAft>
            </a:pPr>
            <a:r>
              <a:rPr lang="ru-RU" altLang="ru-RU" dirty="0" smtClean="0">
                <a:solidFill>
                  <a:srgbClr val="24877A"/>
                </a:solidFill>
                <a:latin typeface="Open Sans" pitchFamily="32" charset="0"/>
              </a:rPr>
              <a:t>Специфика разработки и тестирования статического анализатора</a:t>
            </a:r>
            <a:endParaRPr lang="ru-RU" altLang="ru-RU" dirty="0">
              <a:solidFill>
                <a:srgbClr val="24877A"/>
              </a:solidFill>
              <a:latin typeface="Open Sans" pitchFamily="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46867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084" y="910333"/>
            <a:ext cx="7925831" cy="554808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91977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dirty="0" smtClean="0"/>
              <a:t>MSBuild, Roslyn </a:t>
            </a:r>
            <a:r>
              <a:rPr lang="ru-RU" dirty="0" smtClean="0"/>
              <a:t>и</a:t>
            </a:r>
            <a:r>
              <a:rPr lang="en-US" dirty="0" smtClean="0"/>
              <a:t> </a:t>
            </a:r>
            <a:r>
              <a:rPr lang="ru-RU" dirty="0" smtClean="0"/>
              <a:t>все</a:t>
            </a:r>
            <a:r>
              <a:rPr lang="en-US" dirty="0" smtClean="0"/>
              <a:t>, </a:t>
            </a:r>
            <a:r>
              <a:rPr lang="ru-RU" dirty="0" smtClean="0"/>
              <a:t>все</a:t>
            </a:r>
            <a:r>
              <a:rPr lang="en-US" dirty="0" smtClean="0"/>
              <a:t>, </a:t>
            </a:r>
            <a:r>
              <a:rPr lang="ru-RU" dirty="0" smtClean="0"/>
              <a:t>все</a:t>
            </a:r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" y="6281738"/>
            <a:ext cx="812205" cy="50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14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084" y="910333"/>
            <a:ext cx="7925831" cy="5548081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691977"/>
          </a:xfrm>
        </p:spPr>
        <p:txBody>
          <a:bodyPr anchor="t">
            <a:normAutofit fontScale="90000"/>
          </a:bodyPr>
          <a:lstStyle/>
          <a:p>
            <a:pPr algn="ctr"/>
            <a:r>
              <a:rPr lang="en-US" dirty="0" smtClean="0"/>
              <a:t>MSBuild, Roslyn </a:t>
            </a:r>
            <a:r>
              <a:rPr lang="ru-RU" dirty="0" smtClean="0"/>
              <a:t>и</a:t>
            </a:r>
            <a:r>
              <a:rPr lang="en-US" dirty="0" smtClean="0"/>
              <a:t> </a:t>
            </a:r>
            <a:r>
              <a:rPr lang="ru-RU" dirty="0" smtClean="0"/>
              <a:t>все</a:t>
            </a:r>
            <a:r>
              <a:rPr lang="en-US" dirty="0" smtClean="0"/>
              <a:t>, </a:t>
            </a:r>
            <a:r>
              <a:rPr lang="ru-RU" dirty="0" smtClean="0"/>
              <a:t>все</a:t>
            </a:r>
            <a:r>
              <a:rPr lang="en-US" dirty="0" smtClean="0"/>
              <a:t>, </a:t>
            </a:r>
            <a:r>
              <a:rPr lang="ru-RU" dirty="0" smtClean="0"/>
              <a:t>все</a:t>
            </a:r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" y="6281738"/>
            <a:ext cx="812205" cy="5032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147958" y="5598983"/>
            <a:ext cx="6005441" cy="96268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25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78015" y="897925"/>
            <a:ext cx="1639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/>
              <a:t>int</a:t>
            </a:r>
            <a:r>
              <a:rPr lang="en-US" sz="3200" dirty="0"/>
              <a:t> </a:t>
            </a:r>
            <a:r>
              <a:rPr lang="en-US" sz="3200" dirty="0" smtClean="0"/>
              <a:t>x </a:t>
            </a:r>
            <a:r>
              <a:rPr lang="en-US" sz="3200" dirty="0"/>
              <a:t>= </a:t>
            </a:r>
            <a:r>
              <a:rPr lang="en-US" sz="3200" dirty="0" smtClean="0"/>
              <a:t>1;</a:t>
            </a:r>
            <a:endParaRPr lang="ru-RU" sz="32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49642"/>
          </a:xfrm>
        </p:spPr>
        <p:txBody>
          <a:bodyPr anchor="t">
            <a:normAutofit/>
          </a:bodyPr>
          <a:lstStyle/>
          <a:p>
            <a:pPr algn="ctr"/>
            <a:r>
              <a:rPr lang="ru-RU" dirty="0" smtClean="0"/>
              <a:t>Синтаксическое дерево</a:t>
            </a:r>
            <a:endParaRPr lang="ru-R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8015" y="1482700"/>
            <a:ext cx="10618572" cy="48651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" y="6281738"/>
            <a:ext cx="812205" cy="50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04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49642"/>
          </a:xfrm>
        </p:spPr>
        <p:txBody>
          <a:bodyPr anchor="t">
            <a:normAutofit/>
          </a:bodyPr>
          <a:lstStyle/>
          <a:p>
            <a:pPr algn="ctr"/>
            <a:r>
              <a:rPr lang="ru-RU" dirty="0" smtClean="0"/>
              <a:t>Семантическая модель</a:t>
            </a:r>
            <a:endParaRPr lang="ru-RU" dirty="0"/>
          </a:p>
        </p:txBody>
      </p:sp>
      <p:sp>
        <p:nvSpPr>
          <p:cNvPr id="2" name="Rectangle 1"/>
          <p:cNvSpPr/>
          <p:nvPr/>
        </p:nvSpPr>
        <p:spPr>
          <a:xfrm>
            <a:off x="2553720" y="929257"/>
            <a:ext cx="6722077" cy="14754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dirty="0"/>
              <a:t>Получение информации об </a:t>
            </a:r>
            <a:r>
              <a:rPr lang="ru-RU" sz="2800" dirty="0" smtClean="0"/>
              <a:t>объекте</a:t>
            </a:r>
            <a:endParaRPr lang="ru-RU" sz="2800" dirty="0"/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ru-RU" sz="2800" dirty="0"/>
              <a:t>Получение информации о типе </a:t>
            </a:r>
            <a:r>
              <a:rPr lang="ru-RU" sz="2800" dirty="0" smtClean="0"/>
              <a:t>объекта</a:t>
            </a:r>
            <a:endParaRPr lang="ru-RU" sz="2800" dirty="0"/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ru-RU" sz="2800" dirty="0"/>
              <a:t>Получение константных </a:t>
            </a:r>
            <a:r>
              <a:rPr lang="ru-RU" sz="2800" dirty="0" smtClean="0"/>
              <a:t>значений</a:t>
            </a:r>
            <a:endParaRPr lang="ru-RU" sz="2800" dirty="0"/>
          </a:p>
        </p:txBody>
      </p:sp>
      <p:sp>
        <p:nvSpPr>
          <p:cNvPr id="3" name="Rectangle 2"/>
          <p:cNvSpPr/>
          <p:nvPr/>
        </p:nvSpPr>
        <p:spPr>
          <a:xfrm>
            <a:off x="4155987" y="2818934"/>
            <a:ext cx="3517555" cy="6122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x = 1;</a:t>
            </a:r>
          </a:p>
        </p:txBody>
      </p:sp>
      <p:sp>
        <p:nvSpPr>
          <p:cNvPr id="8" name="Rectangle 7"/>
          <p:cNvSpPr/>
          <p:nvPr/>
        </p:nvSpPr>
        <p:spPr>
          <a:xfrm>
            <a:off x="4155987" y="3834649"/>
            <a:ext cx="3517556" cy="6122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x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4155987" y="4846771"/>
            <a:ext cx="3517557" cy="6122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/>
              <a:t>Semantic Model</a:t>
            </a:r>
          </a:p>
        </p:txBody>
      </p:sp>
      <p:sp>
        <p:nvSpPr>
          <p:cNvPr id="10" name="Rectangle 9"/>
          <p:cNvSpPr/>
          <p:nvPr/>
        </p:nvSpPr>
        <p:spPr>
          <a:xfrm>
            <a:off x="4155981" y="5862486"/>
            <a:ext cx="3517557" cy="6122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System.Int32 x = 1;</a:t>
            </a:r>
            <a:endParaRPr lang="ru-RU" sz="3200" dirty="0"/>
          </a:p>
        </p:txBody>
      </p:sp>
      <p:sp>
        <p:nvSpPr>
          <p:cNvPr id="12" name="Down Arrow 11"/>
          <p:cNvSpPr/>
          <p:nvPr/>
        </p:nvSpPr>
        <p:spPr>
          <a:xfrm>
            <a:off x="5672448" y="3434769"/>
            <a:ext cx="484632" cy="3935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Down Arrow 12"/>
          <p:cNvSpPr/>
          <p:nvPr/>
        </p:nvSpPr>
        <p:spPr>
          <a:xfrm>
            <a:off x="5672444" y="4453225"/>
            <a:ext cx="484632" cy="3935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Down Arrow 13"/>
          <p:cNvSpPr/>
          <p:nvPr/>
        </p:nvSpPr>
        <p:spPr>
          <a:xfrm>
            <a:off x="5672444" y="5471683"/>
            <a:ext cx="484632" cy="3935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" y="6281738"/>
            <a:ext cx="812205" cy="50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08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"/>
            <a:ext cx="12192000" cy="7496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Получение проекта</a:t>
            </a:r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1136821" y="1046204"/>
            <a:ext cx="10495007" cy="5062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/>
              <a:t>void </a:t>
            </a:r>
            <a:r>
              <a:rPr lang="en-US" sz="2800" dirty="0" err="1"/>
              <a:t>GetProjects</a:t>
            </a:r>
            <a:r>
              <a:rPr lang="en-US" sz="2800" dirty="0"/>
              <a:t>(string </a:t>
            </a:r>
            <a:r>
              <a:rPr lang="en-US" sz="2800" b="1" dirty="0" err="1"/>
              <a:t>solutionPath</a:t>
            </a:r>
            <a:r>
              <a:rPr lang="en-US" sz="2800" dirty="0"/>
              <a:t>, string </a:t>
            </a:r>
            <a:r>
              <a:rPr lang="en-US" sz="2800" b="1" dirty="0" err="1"/>
              <a:t>projectPath</a:t>
            </a:r>
            <a:r>
              <a:rPr lang="en-US" sz="2800" dirty="0"/>
              <a:t>)</a:t>
            </a:r>
            <a:endParaRPr lang="ru-RU" sz="28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/>
              <a:t>{</a:t>
            </a:r>
            <a:endParaRPr lang="ru-RU" sz="28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/>
              <a:t>    </a:t>
            </a:r>
            <a:r>
              <a:rPr lang="en-US" sz="2800" dirty="0" err="1" smtClean="0"/>
              <a:t>MSBuildWorkspace</a:t>
            </a:r>
            <a:r>
              <a:rPr lang="en-US" sz="2800" dirty="0" smtClean="0"/>
              <a:t> </a:t>
            </a:r>
            <a:r>
              <a:rPr lang="en-US" sz="2800" dirty="0"/>
              <a:t>workspace = </a:t>
            </a:r>
            <a:r>
              <a:rPr lang="en-US" sz="2800" dirty="0" err="1"/>
              <a:t>MSBuildWorkspace.Create</a:t>
            </a:r>
            <a:r>
              <a:rPr lang="en-US" sz="2800" dirty="0"/>
              <a:t>();</a:t>
            </a:r>
            <a:endParaRPr lang="ru-RU" sz="28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/>
              <a:t>    </a:t>
            </a:r>
            <a:r>
              <a:rPr lang="en-US" sz="2800" dirty="0" smtClean="0"/>
              <a:t>Solution </a:t>
            </a:r>
            <a:r>
              <a:rPr lang="en-US" sz="2800" dirty="0" err="1"/>
              <a:t>currSolution</a:t>
            </a:r>
            <a:r>
              <a:rPr lang="en-US" sz="2800" dirty="0"/>
              <a:t> = </a:t>
            </a:r>
            <a:r>
              <a:rPr lang="en-US" sz="2800" dirty="0" err="1"/>
              <a:t>workspace.OpenSolutionAsync</a:t>
            </a:r>
            <a:r>
              <a:rPr lang="en-US" sz="2800" dirty="0"/>
              <a:t>(</a:t>
            </a:r>
            <a:r>
              <a:rPr lang="en-US" sz="2800" b="1" dirty="0" err="1"/>
              <a:t>solutionPath</a:t>
            </a:r>
            <a:r>
              <a:rPr lang="en-US" sz="2800" dirty="0"/>
              <a:t>)</a:t>
            </a:r>
            <a:endParaRPr lang="ru-RU" sz="28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/>
              <a:t>                                                                 </a:t>
            </a:r>
            <a:r>
              <a:rPr lang="en-US" sz="2800" dirty="0" smtClean="0"/>
              <a:t>.</a:t>
            </a:r>
            <a:r>
              <a:rPr lang="en-US" sz="2800" dirty="0"/>
              <a:t>Result;</a:t>
            </a:r>
            <a:endParaRPr lang="ru-RU" sz="28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/>
              <a:t>    </a:t>
            </a:r>
            <a:r>
              <a:rPr lang="en-US" sz="2800" dirty="0" err="1" smtClean="0"/>
              <a:t>IEnumerable</a:t>
            </a:r>
            <a:r>
              <a:rPr lang="en-US" sz="2800" dirty="0" smtClean="0"/>
              <a:t>&lt;Project</a:t>
            </a:r>
            <a:r>
              <a:rPr lang="en-US" sz="2800" dirty="0"/>
              <a:t>&gt; projects = </a:t>
            </a:r>
            <a:r>
              <a:rPr lang="en-US" sz="2800" dirty="0" err="1"/>
              <a:t>currSolution.Projects</a:t>
            </a:r>
            <a:r>
              <a:rPr lang="en-US" sz="2800" dirty="0"/>
              <a:t>;</a:t>
            </a:r>
            <a:endParaRPr lang="ru-RU" sz="28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/>
              <a:t>    </a:t>
            </a:r>
            <a:r>
              <a:rPr lang="en-US" sz="2800" dirty="0" smtClean="0"/>
              <a:t>Project </a:t>
            </a:r>
            <a:r>
              <a:rPr lang="en-US" sz="2800" b="1" dirty="0" err="1"/>
              <a:t>currProject</a:t>
            </a:r>
            <a:r>
              <a:rPr lang="en-US" sz="2800" dirty="0"/>
              <a:t> = </a:t>
            </a:r>
            <a:r>
              <a:rPr lang="en-US" sz="2800" dirty="0" err="1"/>
              <a:t>workspace.OpenProjectAsync</a:t>
            </a:r>
            <a:r>
              <a:rPr lang="en-US" sz="2800" dirty="0"/>
              <a:t>(</a:t>
            </a:r>
            <a:r>
              <a:rPr lang="en-US" sz="2800" b="1" dirty="0" err="1"/>
              <a:t>projectPath</a:t>
            </a:r>
            <a:r>
              <a:rPr lang="en-US" sz="2800" dirty="0"/>
              <a:t>)</a:t>
            </a:r>
            <a:endParaRPr lang="ru-RU" sz="28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/>
              <a:t>                                                             .</a:t>
            </a:r>
            <a:r>
              <a:rPr lang="en-US" sz="2800" dirty="0"/>
              <a:t>Result</a:t>
            </a:r>
            <a:r>
              <a:rPr lang="ru-RU" sz="2800" dirty="0" smtClean="0"/>
              <a:t>;</a:t>
            </a:r>
            <a:endParaRPr lang="ru-RU" sz="28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}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" y="6281738"/>
            <a:ext cx="812205" cy="50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16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"/>
            <a:ext cx="12192000" cy="7496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Получение проекта</a:t>
            </a:r>
            <a:r>
              <a:rPr lang="en-US" dirty="0" smtClean="0"/>
              <a:t> (</a:t>
            </a:r>
            <a:r>
              <a:rPr lang="ru-RU" dirty="0" smtClean="0"/>
              <a:t>все проекты в решении</a:t>
            </a:r>
            <a:r>
              <a:rPr lang="en-US" dirty="0" smtClean="0"/>
              <a:t>)</a:t>
            </a:r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1136821" y="1046204"/>
            <a:ext cx="10495007" cy="5062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/>
              <a:t>void </a:t>
            </a:r>
            <a:r>
              <a:rPr lang="en-US" sz="2800" dirty="0" err="1"/>
              <a:t>GetProjects</a:t>
            </a:r>
            <a:r>
              <a:rPr lang="en-US" sz="2800" dirty="0"/>
              <a:t>(string </a:t>
            </a:r>
            <a:r>
              <a:rPr lang="en-US" sz="2800" b="1" dirty="0" err="1"/>
              <a:t>solutionPath</a:t>
            </a:r>
            <a:r>
              <a:rPr lang="en-US" sz="2800" dirty="0"/>
              <a:t>, string </a:t>
            </a:r>
            <a:r>
              <a:rPr lang="en-US" sz="2800" b="1" dirty="0" err="1"/>
              <a:t>projectPath</a:t>
            </a:r>
            <a:r>
              <a:rPr lang="en-US" sz="2800" dirty="0"/>
              <a:t>)</a:t>
            </a:r>
            <a:endParaRPr lang="ru-RU" sz="28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/>
              <a:t>{</a:t>
            </a:r>
            <a:endParaRPr lang="ru-RU" sz="28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/>
              <a:t>    </a:t>
            </a:r>
            <a:r>
              <a:rPr lang="en-US" sz="2800" dirty="0" err="1" smtClean="0"/>
              <a:t>MSBuildWorkspace</a:t>
            </a:r>
            <a:r>
              <a:rPr lang="en-US" sz="2800" dirty="0" smtClean="0"/>
              <a:t> </a:t>
            </a:r>
            <a:r>
              <a:rPr lang="en-US" sz="2800" dirty="0"/>
              <a:t>workspace = </a:t>
            </a:r>
            <a:r>
              <a:rPr lang="en-US" sz="2800" dirty="0" err="1"/>
              <a:t>MSBuildWorkspace.Create</a:t>
            </a:r>
            <a:r>
              <a:rPr lang="en-US" sz="2800" dirty="0"/>
              <a:t>();</a:t>
            </a:r>
            <a:endParaRPr lang="ru-RU" sz="28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/>
              <a:t>    </a:t>
            </a:r>
            <a:r>
              <a:rPr lang="en-US" sz="2800" dirty="0" smtClean="0"/>
              <a:t>Solution </a:t>
            </a:r>
            <a:r>
              <a:rPr lang="en-US" sz="2800" dirty="0" err="1"/>
              <a:t>currSolution</a:t>
            </a:r>
            <a:r>
              <a:rPr lang="en-US" sz="2800" dirty="0"/>
              <a:t> = </a:t>
            </a:r>
            <a:r>
              <a:rPr lang="en-US" sz="2800" dirty="0" err="1"/>
              <a:t>workspace.OpenSolutionAsync</a:t>
            </a:r>
            <a:r>
              <a:rPr lang="en-US" sz="2800" dirty="0"/>
              <a:t>(</a:t>
            </a:r>
            <a:r>
              <a:rPr lang="en-US" sz="2800" b="1" dirty="0" err="1"/>
              <a:t>solutionPath</a:t>
            </a:r>
            <a:r>
              <a:rPr lang="en-US" sz="2800" dirty="0"/>
              <a:t>)</a:t>
            </a:r>
            <a:endParaRPr lang="ru-RU" sz="28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/>
              <a:t>                                                                 </a:t>
            </a:r>
            <a:r>
              <a:rPr lang="en-US" sz="2800" dirty="0" smtClean="0"/>
              <a:t>.</a:t>
            </a:r>
            <a:r>
              <a:rPr lang="en-US" sz="2800" dirty="0"/>
              <a:t>Result;</a:t>
            </a:r>
            <a:endParaRPr lang="ru-RU" sz="28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/>
              <a:t>    </a:t>
            </a:r>
            <a:r>
              <a:rPr lang="en-US" sz="2800" dirty="0" err="1" smtClean="0"/>
              <a:t>IEnumerable</a:t>
            </a:r>
            <a:r>
              <a:rPr lang="en-US" sz="2800" dirty="0" smtClean="0"/>
              <a:t>&lt;Project</a:t>
            </a:r>
            <a:r>
              <a:rPr lang="en-US" sz="2800" dirty="0"/>
              <a:t>&gt; projects = </a:t>
            </a:r>
            <a:r>
              <a:rPr lang="en-US" sz="2800" dirty="0" err="1"/>
              <a:t>currSolution.Projects</a:t>
            </a:r>
            <a:r>
              <a:rPr lang="en-US" sz="2800" dirty="0"/>
              <a:t>;</a:t>
            </a:r>
            <a:endParaRPr lang="ru-RU" sz="28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/>
              <a:t>    </a:t>
            </a:r>
            <a:r>
              <a:rPr lang="en-US" sz="2800" dirty="0" smtClean="0"/>
              <a:t>Project </a:t>
            </a:r>
            <a:r>
              <a:rPr lang="en-US" sz="2800" b="1" dirty="0" err="1"/>
              <a:t>currProject</a:t>
            </a:r>
            <a:r>
              <a:rPr lang="en-US" sz="2800" dirty="0"/>
              <a:t> = </a:t>
            </a:r>
            <a:r>
              <a:rPr lang="en-US" sz="2800" dirty="0" err="1"/>
              <a:t>workspace.OpenProjectAsync</a:t>
            </a:r>
            <a:r>
              <a:rPr lang="en-US" sz="2800" dirty="0"/>
              <a:t>(</a:t>
            </a:r>
            <a:r>
              <a:rPr lang="en-US" sz="2800" b="1" dirty="0" err="1"/>
              <a:t>projectPath</a:t>
            </a:r>
            <a:r>
              <a:rPr lang="en-US" sz="2800" dirty="0"/>
              <a:t>)</a:t>
            </a:r>
            <a:endParaRPr lang="ru-RU" sz="28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/>
              <a:t>                                                             .</a:t>
            </a:r>
            <a:r>
              <a:rPr lang="en-US" sz="2800" dirty="0"/>
              <a:t>Result</a:t>
            </a:r>
            <a:r>
              <a:rPr lang="ru-RU" sz="2800" dirty="0" smtClean="0"/>
              <a:t>;</a:t>
            </a:r>
            <a:endParaRPr lang="ru-RU" sz="28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}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" y="6281738"/>
            <a:ext cx="812205" cy="5032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67918" y="2784389"/>
            <a:ext cx="1902936" cy="4613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4794426" y="3896498"/>
            <a:ext cx="4753228" cy="46132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7219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"/>
            <a:ext cx="12192000" cy="7496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Получение проекта (заданный проект)</a:t>
            </a:r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1136821" y="1046204"/>
            <a:ext cx="10495007" cy="5062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/>
              <a:t>void </a:t>
            </a:r>
            <a:r>
              <a:rPr lang="en-US" sz="2800" dirty="0" err="1"/>
              <a:t>GetProjects</a:t>
            </a:r>
            <a:r>
              <a:rPr lang="en-US" sz="2800" dirty="0"/>
              <a:t>(string </a:t>
            </a:r>
            <a:r>
              <a:rPr lang="en-US" sz="2800" b="1" dirty="0" err="1"/>
              <a:t>solutionPath</a:t>
            </a:r>
            <a:r>
              <a:rPr lang="en-US" sz="2800" dirty="0"/>
              <a:t>, string </a:t>
            </a:r>
            <a:r>
              <a:rPr lang="en-US" sz="2800" b="1" dirty="0" err="1"/>
              <a:t>projectPath</a:t>
            </a:r>
            <a:r>
              <a:rPr lang="en-US" sz="2800" dirty="0"/>
              <a:t>)</a:t>
            </a:r>
            <a:endParaRPr lang="ru-RU" sz="28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/>
              <a:t>{</a:t>
            </a:r>
            <a:endParaRPr lang="ru-RU" sz="28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/>
              <a:t>    </a:t>
            </a:r>
            <a:r>
              <a:rPr lang="en-US" sz="2800" dirty="0" err="1" smtClean="0"/>
              <a:t>MSBuildWorkspace</a:t>
            </a:r>
            <a:r>
              <a:rPr lang="en-US" sz="2800" dirty="0" smtClean="0"/>
              <a:t> </a:t>
            </a:r>
            <a:r>
              <a:rPr lang="en-US" sz="2800" dirty="0"/>
              <a:t>workspace = </a:t>
            </a:r>
            <a:r>
              <a:rPr lang="en-US" sz="2800" dirty="0" err="1"/>
              <a:t>MSBuildWorkspace.Create</a:t>
            </a:r>
            <a:r>
              <a:rPr lang="en-US" sz="2800" dirty="0"/>
              <a:t>();</a:t>
            </a:r>
            <a:endParaRPr lang="ru-RU" sz="28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/>
              <a:t>    </a:t>
            </a:r>
            <a:r>
              <a:rPr lang="en-US" sz="2800" dirty="0" smtClean="0"/>
              <a:t>Solution </a:t>
            </a:r>
            <a:r>
              <a:rPr lang="en-US" sz="2800" dirty="0" err="1"/>
              <a:t>currSolution</a:t>
            </a:r>
            <a:r>
              <a:rPr lang="en-US" sz="2800" dirty="0"/>
              <a:t> = </a:t>
            </a:r>
            <a:r>
              <a:rPr lang="en-US" sz="2800" dirty="0" err="1"/>
              <a:t>workspace.OpenSolutionAsync</a:t>
            </a:r>
            <a:r>
              <a:rPr lang="en-US" sz="2800" dirty="0"/>
              <a:t>(</a:t>
            </a:r>
            <a:r>
              <a:rPr lang="en-US" sz="2800" b="1" dirty="0" err="1"/>
              <a:t>solutionPath</a:t>
            </a:r>
            <a:r>
              <a:rPr lang="en-US" sz="2800" dirty="0"/>
              <a:t>)</a:t>
            </a:r>
            <a:endParaRPr lang="ru-RU" sz="28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/>
              <a:t>                                                                 </a:t>
            </a:r>
            <a:r>
              <a:rPr lang="en-US" sz="2800" dirty="0" smtClean="0"/>
              <a:t>.</a:t>
            </a:r>
            <a:r>
              <a:rPr lang="en-US" sz="2800" dirty="0"/>
              <a:t>Result;</a:t>
            </a:r>
            <a:endParaRPr lang="ru-RU" sz="28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/>
              <a:t>    </a:t>
            </a:r>
            <a:r>
              <a:rPr lang="en-US" sz="2800" dirty="0" err="1" smtClean="0"/>
              <a:t>IEnumerable</a:t>
            </a:r>
            <a:r>
              <a:rPr lang="en-US" sz="2800" dirty="0" smtClean="0"/>
              <a:t>&lt;Project</a:t>
            </a:r>
            <a:r>
              <a:rPr lang="en-US" sz="2800" dirty="0"/>
              <a:t>&gt; projects = </a:t>
            </a:r>
            <a:r>
              <a:rPr lang="en-US" sz="2800" dirty="0" err="1"/>
              <a:t>currSolution.Projects</a:t>
            </a:r>
            <a:r>
              <a:rPr lang="en-US" sz="2800" dirty="0"/>
              <a:t>;</a:t>
            </a:r>
            <a:endParaRPr lang="ru-RU" sz="28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/>
              <a:t>    </a:t>
            </a:r>
            <a:r>
              <a:rPr lang="en-US" sz="2800" dirty="0" smtClean="0"/>
              <a:t>Project </a:t>
            </a:r>
            <a:r>
              <a:rPr lang="en-US" sz="2800" b="1" dirty="0" err="1"/>
              <a:t>currProject</a:t>
            </a:r>
            <a:r>
              <a:rPr lang="en-US" sz="2800" dirty="0"/>
              <a:t> = </a:t>
            </a:r>
            <a:r>
              <a:rPr lang="en-US" sz="2800" dirty="0" err="1"/>
              <a:t>workspace.OpenProjectAsync</a:t>
            </a:r>
            <a:r>
              <a:rPr lang="en-US" sz="2800" dirty="0"/>
              <a:t>(</a:t>
            </a:r>
            <a:r>
              <a:rPr lang="en-US" sz="2800" b="1" dirty="0" err="1"/>
              <a:t>projectPath</a:t>
            </a:r>
            <a:r>
              <a:rPr lang="en-US" sz="2800" dirty="0"/>
              <a:t>)</a:t>
            </a:r>
            <a:endParaRPr lang="ru-RU" sz="28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 smtClean="0"/>
              <a:t>                                                             .</a:t>
            </a:r>
            <a:r>
              <a:rPr lang="en-US" sz="2800" dirty="0"/>
              <a:t>Result</a:t>
            </a:r>
            <a:r>
              <a:rPr lang="ru-RU" sz="2800" dirty="0" smtClean="0"/>
              <a:t>;</a:t>
            </a:r>
            <a:endParaRPr lang="ru-RU" sz="28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800" dirty="0"/>
              <a:t>}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" y="6281738"/>
            <a:ext cx="812205" cy="5032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19638" y="4456668"/>
            <a:ext cx="1721703" cy="49427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3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"/>
            <a:ext cx="12192000" cy="7496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Анализ проекта</a:t>
            </a:r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790834" y="1326291"/>
            <a:ext cx="11005751" cy="4862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void </a:t>
            </a:r>
            <a:r>
              <a:rPr lang="en-US" sz="2800" dirty="0" err="1"/>
              <a:t>ProjectAnalysis</a:t>
            </a:r>
            <a:r>
              <a:rPr lang="en-US" sz="2800" dirty="0"/>
              <a:t>(Project </a:t>
            </a:r>
            <a:r>
              <a:rPr lang="en-US" sz="2800" b="1" dirty="0"/>
              <a:t>project</a:t>
            </a:r>
            <a:r>
              <a:rPr lang="en-US" sz="2800" dirty="0"/>
              <a:t>)</a:t>
            </a:r>
            <a:endParaRPr lang="ru-RU" sz="2800" dirty="0"/>
          </a:p>
          <a:p>
            <a:r>
              <a:rPr lang="en-US" sz="2800" dirty="0"/>
              <a:t>{</a:t>
            </a:r>
            <a:endParaRPr lang="ru-RU" sz="2800" dirty="0"/>
          </a:p>
          <a:p>
            <a:r>
              <a:rPr lang="ru-RU" sz="2800" dirty="0" smtClean="0"/>
              <a:t>    </a:t>
            </a:r>
            <a:r>
              <a:rPr lang="en-US" sz="2800" dirty="0" smtClean="0"/>
              <a:t>Compilation </a:t>
            </a:r>
            <a:r>
              <a:rPr lang="en-US" sz="2800" dirty="0" err="1"/>
              <a:t>compilation</a:t>
            </a:r>
            <a:r>
              <a:rPr lang="en-US" sz="2800" dirty="0"/>
              <a:t> = </a:t>
            </a:r>
            <a:r>
              <a:rPr lang="en-US" sz="2800" b="1" dirty="0" err="1"/>
              <a:t>project</a:t>
            </a:r>
            <a:r>
              <a:rPr lang="en-US" sz="2800" dirty="0" err="1"/>
              <a:t>.GetCompilationAsync</a:t>
            </a:r>
            <a:r>
              <a:rPr lang="en-US" sz="2800" dirty="0"/>
              <a:t>().Result;</a:t>
            </a:r>
            <a:endParaRPr lang="ru-RU" sz="2800" dirty="0"/>
          </a:p>
          <a:p>
            <a:r>
              <a:rPr lang="ru-RU" sz="2800" dirty="0" smtClean="0"/>
              <a:t>    </a:t>
            </a:r>
            <a:r>
              <a:rPr lang="en-US" sz="2800" dirty="0" err="1" smtClean="0"/>
              <a:t>foreach</a:t>
            </a:r>
            <a:r>
              <a:rPr lang="en-US" sz="2800" dirty="0" smtClean="0"/>
              <a:t> </a:t>
            </a:r>
            <a:r>
              <a:rPr lang="en-US" sz="2800" dirty="0"/>
              <a:t>(</a:t>
            </a:r>
            <a:r>
              <a:rPr lang="en-US" sz="2800" dirty="0" err="1"/>
              <a:t>var</a:t>
            </a:r>
            <a:r>
              <a:rPr lang="en-US" sz="2800" dirty="0"/>
              <a:t> file in </a:t>
            </a:r>
            <a:r>
              <a:rPr lang="en-US" sz="2800" dirty="0" err="1"/>
              <a:t>project.Documents</a:t>
            </a:r>
            <a:r>
              <a:rPr lang="en-US" sz="2800" dirty="0"/>
              <a:t>)</a:t>
            </a:r>
            <a:endParaRPr lang="ru-RU" sz="2800" dirty="0"/>
          </a:p>
          <a:p>
            <a:r>
              <a:rPr lang="ru-RU" sz="2800" dirty="0" smtClean="0"/>
              <a:t>    </a:t>
            </a:r>
            <a:r>
              <a:rPr lang="en-US" sz="2800" dirty="0" smtClean="0"/>
              <a:t>{</a:t>
            </a:r>
            <a:endParaRPr lang="ru-RU" sz="2800" dirty="0"/>
          </a:p>
          <a:p>
            <a:r>
              <a:rPr lang="en-US" sz="2800" dirty="0"/>
              <a:t>    </a:t>
            </a:r>
            <a:r>
              <a:rPr lang="ru-RU" sz="2800" dirty="0" smtClean="0"/>
              <a:t>    </a:t>
            </a:r>
            <a:r>
              <a:rPr lang="en-US" sz="2800" dirty="0" err="1" smtClean="0"/>
              <a:t>SyntaxTree</a:t>
            </a:r>
            <a:r>
              <a:rPr lang="en-US" sz="2800" dirty="0" smtClean="0"/>
              <a:t> </a:t>
            </a:r>
            <a:r>
              <a:rPr lang="en-US" sz="2800" b="1" dirty="0"/>
              <a:t>tree</a:t>
            </a:r>
            <a:r>
              <a:rPr lang="en-US" sz="2800" dirty="0"/>
              <a:t> = </a:t>
            </a:r>
            <a:r>
              <a:rPr lang="en-US" sz="2800" dirty="0" err="1"/>
              <a:t>file.GetSyntaxTreeAsync</a:t>
            </a:r>
            <a:r>
              <a:rPr lang="en-US" sz="2800" dirty="0"/>
              <a:t>().Result;</a:t>
            </a:r>
            <a:endParaRPr lang="ru-RU" sz="2800" dirty="0"/>
          </a:p>
          <a:p>
            <a:r>
              <a:rPr lang="en-US" sz="2800" dirty="0"/>
              <a:t>    </a:t>
            </a:r>
            <a:r>
              <a:rPr lang="ru-RU" sz="2800" dirty="0" smtClean="0"/>
              <a:t>    </a:t>
            </a:r>
            <a:r>
              <a:rPr lang="en-US" sz="2800" dirty="0" err="1" smtClean="0"/>
              <a:t>SemanticModel</a:t>
            </a:r>
            <a:r>
              <a:rPr lang="en-US" sz="2800" dirty="0" smtClean="0"/>
              <a:t> </a:t>
            </a:r>
            <a:r>
              <a:rPr lang="en-US" sz="2800" b="1" dirty="0"/>
              <a:t>model</a:t>
            </a:r>
            <a:r>
              <a:rPr lang="en-US" sz="2800" dirty="0"/>
              <a:t> = </a:t>
            </a:r>
            <a:r>
              <a:rPr lang="en-US" sz="2800" dirty="0" err="1"/>
              <a:t>compilation.GetSemanticModel</a:t>
            </a:r>
            <a:r>
              <a:rPr lang="en-US" sz="2800" dirty="0"/>
              <a:t>(tree);</a:t>
            </a:r>
            <a:endParaRPr lang="ru-RU" sz="2800" dirty="0"/>
          </a:p>
          <a:p>
            <a:r>
              <a:rPr lang="en-US" sz="2800" dirty="0"/>
              <a:t>    </a:t>
            </a:r>
            <a:r>
              <a:rPr lang="ru-RU" sz="2800" dirty="0" smtClean="0"/>
              <a:t>    </a:t>
            </a:r>
            <a:r>
              <a:rPr lang="en-US" sz="2800" b="1" dirty="0" smtClean="0"/>
              <a:t>Visit</a:t>
            </a:r>
            <a:r>
              <a:rPr lang="en-US" sz="2800" dirty="0" smtClean="0"/>
              <a:t>(</a:t>
            </a:r>
            <a:r>
              <a:rPr lang="en-US" sz="2800" b="1" dirty="0" err="1" smtClean="0"/>
              <a:t>tree</a:t>
            </a:r>
            <a:r>
              <a:rPr lang="en-US" sz="2800" dirty="0" err="1" smtClean="0"/>
              <a:t>.GetRoot</a:t>
            </a:r>
            <a:r>
              <a:rPr lang="en-US" sz="2800" dirty="0"/>
              <a:t>());</a:t>
            </a:r>
            <a:endParaRPr lang="ru-RU" sz="2800" dirty="0"/>
          </a:p>
          <a:p>
            <a:r>
              <a:rPr lang="en-US" sz="2800" dirty="0"/>
              <a:t>  </a:t>
            </a:r>
            <a:r>
              <a:rPr lang="ru-RU" sz="2800" dirty="0" smtClean="0"/>
              <a:t>  </a:t>
            </a:r>
            <a:r>
              <a:rPr lang="en-US" sz="2800" dirty="0" smtClean="0"/>
              <a:t>}</a:t>
            </a:r>
            <a:endParaRPr lang="ru-RU" sz="2800" dirty="0"/>
          </a:p>
          <a:p>
            <a:r>
              <a:rPr lang="en-US" sz="2800" dirty="0"/>
              <a:t>}</a:t>
            </a:r>
            <a:endParaRPr lang="ru-RU" sz="28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" y="6281738"/>
            <a:ext cx="812205" cy="50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86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"/>
            <a:ext cx="12192000" cy="7496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Анализ проекта (обход всех файлов)</a:t>
            </a:r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790834" y="1326291"/>
            <a:ext cx="11005751" cy="4862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void </a:t>
            </a:r>
            <a:r>
              <a:rPr lang="en-US" sz="2800" dirty="0" err="1"/>
              <a:t>ProjectAnalysis</a:t>
            </a:r>
            <a:r>
              <a:rPr lang="en-US" sz="2800" dirty="0"/>
              <a:t>(Project </a:t>
            </a:r>
            <a:r>
              <a:rPr lang="en-US" sz="2800" b="1" dirty="0"/>
              <a:t>project</a:t>
            </a:r>
            <a:r>
              <a:rPr lang="en-US" sz="2800" dirty="0"/>
              <a:t>)</a:t>
            </a:r>
            <a:endParaRPr lang="ru-RU" sz="2800" dirty="0"/>
          </a:p>
          <a:p>
            <a:r>
              <a:rPr lang="en-US" sz="2800" dirty="0"/>
              <a:t>{</a:t>
            </a:r>
            <a:endParaRPr lang="ru-RU" sz="2800" dirty="0"/>
          </a:p>
          <a:p>
            <a:r>
              <a:rPr lang="ru-RU" sz="2800" dirty="0" smtClean="0"/>
              <a:t>    </a:t>
            </a:r>
            <a:r>
              <a:rPr lang="en-US" sz="2800" dirty="0" smtClean="0"/>
              <a:t>Compilation </a:t>
            </a:r>
            <a:r>
              <a:rPr lang="en-US" sz="2800" dirty="0" err="1"/>
              <a:t>compilation</a:t>
            </a:r>
            <a:r>
              <a:rPr lang="en-US" sz="2800" dirty="0"/>
              <a:t> = </a:t>
            </a:r>
            <a:r>
              <a:rPr lang="en-US" sz="2800" b="1" dirty="0" err="1"/>
              <a:t>project</a:t>
            </a:r>
            <a:r>
              <a:rPr lang="en-US" sz="2800" dirty="0" err="1"/>
              <a:t>.GetCompilationAsync</a:t>
            </a:r>
            <a:r>
              <a:rPr lang="en-US" sz="2800" dirty="0"/>
              <a:t>().Result;</a:t>
            </a:r>
            <a:endParaRPr lang="ru-RU" sz="2800" dirty="0"/>
          </a:p>
          <a:p>
            <a:r>
              <a:rPr lang="ru-RU" sz="2800" dirty="0" smtClean="0"/>
              <a:t>    </a:t>
            </a:r>
            <a:r>
              <a:rPr lang="en-US" sz="2800" dirty="0" err="1" smtClean="0"/>
              <a:t>foreach</a:t>
            </a:r>
            <a:r>
              <a:rPr lang="en-US" sz="2800" dirty="0" smtClean="0"/>
              <a:t> </a:t>
            </a:r>
            <a:r>
              <a:rPr lang="en-US" sz="2800" dirty="0"/>
              <a:t>(</a:t>
            </a:r>
            <a:r>
              <a:rPr lang="en-US" sz="2800" dirty="0" err="1"/>
              <a:t>var</a:t>
            </a:r>
            <a:r>
              <a:rPr lang="en-US" sz="2800" dirty="0"/>
              <a:t> file in </a:t>
            </a:r>
            <a:r>
              <a:rPr lang="en-US" sz="2800" dirty="0" err="1"/>
              <a:t>project.Documents</a:t>
            </a:r>
            <a:r>
              <a:rPr lang="en-US" sz="2800" dirty="0"/>
              <a:t>)</a:t>
            </a:r>
            <a:endParaRPr lang="ru-RU" sz="2800" dirty="0"/>
          </a:p>
          <a:p>
            <a:r>
              <a:rPr lang="ru-RU" sz="2800" dirty="0" smtClean="0"/>
              <a:t>    </a:t>
            </a:r>
            <a:r>
              <a:rPr lang="en-US" sz="2800" dirty="0" smtClean="0"/>
              <a:t>{</a:t>
            </a:r>
            <a:endParaRPr lang="ru-RU" sz="2800" dirty="0"/>
          </a:p>
          <a:p>
            <a:r>
              <a:rPr lang="en-US" sz="2800" dirty="0"/>
              <a:t>    </a:t>
            </a:r>
            <a:r>
              <a:rPr lang="ru-RU" sz="2800" dirty="0" smtClean="0"/>
              <a:t>    </a:t>
            </a:r>
            <a:r>
              <a:rPr lang="en-US" sz="2800" dirty="0" err="1" smtClean="0"/>
              <a:t>SyntaxTree</a:t>
            </a:r>
            <a:r>
              <a:rPr lang="en-US" sz="2800" dirty="0" smtClean="0"/>
              <a:t> </a:t>
            </a:r>
            <a:r>
              <a:rPr lang="en-US" sz="2800" b="1" dirty="0"/>
              <a:t>tree</a:t>
            </a:r>
            <a:r>
              <a:rPr lang="en-US" sz="2800" dirty="0"/>
              <a:t> = </a:t>
            </a:r>
            <a:r>
              <a:rPr lang="en-US" sz="2800" dirty="0" err="1"/>
              <a:t>file.GetSyntaxTreeAsync</a:t>
            </a:r>
            <a:r>
              <a:rPr lang="en-US" sz="2800" dirty="0"/>
              <a:t>().Result;</a:t>
            </a:r>
            <a:endParaRPr lang="ru-RU" sz="2800" dirty="0"/>
          </a:p>
          <a:p>
            <a:r>
              <a:rPr lang="en-US" sz="2800" dirty="0"/>
              <a:t>    </a:t>
            </a:r>
            <a:r>
              <a:rPr lang="ru-RU" sz="2800" dirty="0" smtClean="0"/>
              <a:t>    </a:t>
            </a:r>
            <a:r>
              <a:rPr lang="en-US" sz="2800" dirty="0" err="1" smtClean="0"/>
              <a:t>SemanticModel</a:t>
            </a:r>
            <a:r>
              <a:rPr lang="en-US" sz="2800" dirty="0" smtClean="0"/>
              <a:t> </a:t>
            </a:r>
            <a:r>
              <a:rPr lang="en-US" sz="2800" b="1" dirty="0"/>
              <a:t>model</a:t>
            </a:r>
            <a:r>
              <a:rPr lang="en-US" sz="2800" dirty="0"/>
              <a:t> = </a:t>
            </a:r>
            <a:r>
              <a:rPr lang="en-US" sz="2800" dirty="0" err="1"/>
              <a:t>compilation.GetSemanticModel</a:t>
            </a:r>
            <a:r>
              <a:rPr lang="en-US" sz="2800" dirty="0"/>
              <a:t>(tree);</a:t>
            </a:r>
            <a:endParaRPr lang="ru-RU" sz="2800" dirty="0"/>
          </a:p>
          <a:p>
            <a:r>
              <a:rPr lang="en-US" sz="2800" dirty="0"/>
              <a:t>    </a:t>
            </a:r>
            <a:r>
              <a:rPr lang="ru-RU" sz="2800" dirty="0" smtClean="0"/>
              <a:t>    </a:t>
            </a:r>
            <a:r>
              <a:rPr lang="en-US" sz="2800" b="1" dirty="0" smtClean="0"/>
              <a:t>Visit</a:t>
            </a:r>
            <a:r>
              <a:rPr lang="en-US" sz="2800" dirty="0" smtClean="0"/>
              <a:t>(</a:t>
            </a:r>
            <a:r>
              <a:rPr lang="en-US" sz="2800" b="1" dirty="0" err="1" smtClean="0"/>
              <a:t>tree</a:t>
            </a:r>
            <a:r>
              <a:rPr lang="en-US" sz="2800" dirty="0" err="1" smtClean="0"/>
              <a:t>.GetRoot</a:t>
            </a:r>
            <a:r>
              <a:rPr lang="en-US" sz="2800" dirty="0"/>
              <a:t>());</a:t>
            </a:r>
            <a:endParaRPr lang="ru-RU" sz="2800" dirty="0"/>
          </a:p>
          <a:p>
            <a:r>
              <a:rPr lang="en-US" sz="2800" dirty="0"/>
              <a:t>  </a:t>
            </a:r>
            <a:r>
              <a:rPr lang="ru-RU" sz="2800" dirty="0" smtClean="0"/>
              <a:t>  </a:t>
            </a:r>
            <a:r>
              <a:rPr lang="en-US" sz="2800" dirty="0" smtClean="0"/>
              <a:t>}</a:t>
            </a:r>
            <a:endParaRPr lang="ru-RU" sz="2800" dirty="0"/>
          </a:p>
          <a:p>
            <a:r>
              <a:rPr lang="en-US" sz="2800" dirty="0"/>
              <a:t>}</a:t>
            </a:r>
            <a:endParaRPr lang="ru-RU" sz="28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" y="6281738"/>
            <a:ext cx="812205" cy="5032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36822" y="2677295"/>
            <a:ext cx="5692346" cy="4036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0387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"/>
            <a:ext cx="12192000" cy="7496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Анализ проекта (получение и обход дерева)</a:t>
            </a:r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790834" y="1326291"/>
            <a:ext cx="11005751" cy="48622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void </a:t>
            </a:r>
            <a:r>
              <a:rPr lang="en-US" sz="2800" dirty="0" err="1"/>
              <a:t>ProjectAnalysis</a:t>
            </a:r>
            <a:r>
              <a:rPr lang="en-US" sz="2800" dirty="0"/>
              <a:t>(Project </a:t>
            </a:r>
            <a:r>
              <a:rPr lang="en-US" sz="2800" b="1" dirty="0"/>
              <a:t>project</a:t>
            </a:r>
            <a:r>
              <a:rPr lang="en-US" sz="2800" dirty="0"/>
              <a:t>)</a:t>
            </a:r>
            <a:endParaRPr lang="ru-RU" sz="2800" dirty="0"/>
          </a:p>
          <a:p>
            <a:r>
              <a:rPr lang="en-US" sz="2800" dirty="0"/>
              <a:t>{</a:t>
            </a:r>
            <a:endParaRPr lang="ru-RU" sz="2800" dirty="0"/>
          </a:p>
          <a:p>
            <a:r>
              <a:rPr lang="ru-RU" sz="2800" dirty="0" smtClean="0"/>
              <a:t>    </a:t>
            </a:r>
            <a:r>
              <a:rPr lang="en-US" sz="2800" dirty="0" smtClean="0"/>
              <a:t>Compilation </a:t>
            </a:r>
            <a:r>
              <a:rPr lang="en-US" sz="2800" dirty="0" err="1"/>
              <a:t>compilation</a:t>
            </a:r>
            <a:r>
              <a:rPr lang="en-US" sz="2800" dirty="0"/>
              <a:t> = </a:t>
            </a:r>
            <a:r>
              <a:rPr lang="en-US" sz="2800" b="1" dirty="0" err="1"/>
              <a:t>project</a:t>
            </a:r>
            <a:r>
              <a:rPr lang="en-US" sz="2800" dirty="0" err="1"/>
              <a:t>.GetCompilationAsync</a:t>
            </a:r>
            <a:r>
              <a:rPr lang="en-US" sz="2800" dirty="0"/>
              <a:t>().Result;</a:t>
            </a:r>
            <a:endParaRPr lang="ru-RU" sz="2800" dirty="0"/>
          </a:p>
          <a:p>
            <a:r>
              <a:rPr lang="ru-RU" sz="2800" dirty="0" smtClean="0"/>
              <a:t>    </a:t>
            </a:r>
            <a:r>
              <a:rPr lang="en-US" sz="2800" dirty="0" err="1" smtClean="0"/>
              <a:t>foreach</a:t>
            </a:r>
            <a:r>
              <a:rPr lang="en-US" sz="2800" dirty="0" smtClean="0"/>
              <a:t> </a:t>
            </a:r>
            <a:r>
              <a:rPr lang="en-US" sz="2800" dirty="0"/>
              <a:t>(</a:t>
            </a:r>
            <a:r>
              <a:rPr lang="en-US" sz="2800" dirty="0" err="1"/>
              <a:t>var</a:t>
            </a:r>
            <a:r>
              <a:rPr lang="en-US" sz="2800" dirty="0"/>
              <a:t> file in </a:t>
            </a:r>
            <a:r>
              <a:rPr lang="en-US" sz="2800" dirty="0" err="1"/>
              <a:t>project.Documents</a:t>
            </a:r>
            <a:r>
              <a:rPr lang="en-US" sz="2800" dirty="0"/>
              <a:t>)</a:t>
            </a:r>
            <a:endParaRPr lang="ru-RU" sz="2800" dirty="0"/>
          </a:p>
          <a:p>
            <a:r>
              <a:rPr lang="ru-RU" sz="2800" dirty="0" smtClean="0"/>
              <a:t>    </a:t>
            </a:r>
            <a:r>
              <a:rPr lang="en-US" sz="2800" dirty="0" smtClean="0"/>
              <a:t>{</a:t>
            </a:r>
            <a:endParaRPr lang="ru-RU" sz="2800" dirty="0"/>
          </a:p>
          <a:p>
            <a:r>
              <a:rPr lang="en-US" sz="2800" dirty="0"/>
              <a:t>    </a:t>
            </a:r>
            <a:r>
              <a:rPr lang="ru-RU" sz="2800" dirty="0" smtClean="0"/>
              <a:t>    </a:t>
            </a:r>
            <a:r>
              <a:rPr lang="en-US" sz="2800" dirty="0" err="1" smtClean="0"/>
              <a:t>SyntaxTree</a:t>
            </a:r>
            <a:r>
              <a:rPr lang="en-US" sz="2800" dirty="0" smtClean="0"/>
              <a:t> </a:t>
            </a:r>
            <a:r>
              <a:rPr lang="en-US" sz="2800" b="1" dirty="0"/>
              <a:t>tree</a:t>
            </a:r>
            <a:r>
              <a:rPr lang="en-US" sz="2800" dirty="0"/>
              <a:t> = </a:t>
            </a:r>
            <a:r>
              <a:rPr lang="en-US" sz="2800" dirty="0" err="1"/>
              <a:t>file.GetSyntaxTreeAsync</a:t>
            </a:r>
            <a:r>
              <a:rPr lang="en-US" sz="2800" dirty="0"/>
              <a:t>().Result;</a:t>
            </a:r>
            <a:endParaRPr lang="ru-RU" sz="2800" dirty="0"/>
          </a:p>
          <a:p>
            <a:r>
              <a:rPr lang="en-US" sz="2800" dirty="0"/>
              <a:t>    </a:t>
            </a:r>
            <a:r>
              <a:rPr lang="ru-RU" sz="2800" dirty="0" smtClean="0"/>
              <a:t>    </a:t>
            </a:r>
            <a:r>
              <a:rPr lang="en-US" sz="2800" dirty="0" err="1" smtClean="0"/>
              <a:t>SemanticModel</a:t>
            </a:r>
            <a:r>
              <a:rPr lang="en-US" sz="2800" dirty="0" smtClean="0"/>
              <a:t> </a:t>
            </a:r>
            <a:r>
              <a:rPr lang="en-US" sz="2800" b="1" dirty="0"/>
              <a:t>model</a:t>
            </a:r>
            <a:r>
              <a:rPr lang="en-US" sz="2800" dirty="0"/>
              <a:t> = </a:t>
            </a:r>
            <a:r>
              <a:rPr lang="en-US" sz="2800" dirty="0" err="1"/>
              <a:t>compilation.GetSemanticModel</a:t>
            </a:r>
            <a:r>
              <a:rPr lang="en-US" sz="2800" dirty="0"/>
              <a:t>(tree);</a:t>
            </a:r>
            <a:endParaRPr lang="ru-RU" sz="2800" dirty="0"/>
          </a:p>
          <a:p>
            <a:r>
              <a:rPr lang="en-US" sz="2800" dirty="0"/>
              <a:t>    </a:t>
            </a:r>
            <a:r>
              <a:rPr lang="ru-RU" sz="2800" dirty="0" smtClean="0"/>
              <a:t>    </a:t>
            </a:r>
            <a:r>
              <a:rPr lang="en-US" sz="2800" b="1" dirty="0" smtClean="0"/>
              <a:t>Visit</a:t>
            </a:r>
            <a:r>
              <a:rPr lang="en-US" sz="2800" dirty="0" smtClean="0"/>
              <a:t>(</a:t>
            </a:r>
            <a:r>
              <a:rPr lang="en-US" sz="2800" b="1" dirty="0" err="1" smtClean="0"/>
              <a:t>tree</a:t>
            </a:r>
            <a:r>
              <a:rPr lang="en-US" sz="2800" dirty="0" err="1" smtClean="0"/>
              <a:t>.GetRoot</a:t>
            </a:r>
            <a:r>
              <a:rPr lang="en-US" sz="2800" dirty="0"/>
              <a:t>());</a:t>
            </a:r>
            <a:endParaRPr lang="ru-RU" sz="2800" dirty="0"/>
          </a:p>
          <a:p>
            <a:r>
              <a:rPr lang="en-US" sz="2800" dirty="0"/>
              <a:t>  </a:t>
            </a:r>
            <a:r>
              <a:rPr lang="ru-RU" sz="2800" dirty="0" smtClean="0"/>
              <a:t>  </a:t>
            </a:r>
            <a:r>
              <a:rPr lang="en-US" sz="2800" dirty="0" smtClean="0"/>
              <a:t>}</a:t>
            </a:r>
            <a:endParaRPr lang="ru-RU" sz="2800" dirty="0"/>
          </a:p>
          <a:p>
            <a:r>
              <a:rPr lang="en-US" sz="2800" dirty="0"/>
              <a:t>}</a:t>
            </a:r>
            <a:endParaRPr lang="ru-RU" sz="28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" y="6281738"/>
            <a:ext cx="812205" cy="5032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30379" y="3525793"/>
            <a:ext cx="700216" cy="4036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811264" y="3954162"/>
            <a:ext cx="626077" cy="4036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2265404" y="4399005"/>
            <a:ext cx="2125364" cy="4036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36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368425" y="6281738"/>
            <a:ext cx="8423275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52056" rIns="90000" bIns="45000"/>
          <a:lstStyle>
            <a:lvl1pPr>
              <a:lnSpc>
                <a:spcPct val="93000"/>
              </a:lnSpc>
              <a:spcAft>
                <a:spcPts val="14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 eaLnBrk="1">
              <a:lnSpc>
                <a:spcPct val="96000"/>
              </a:lnSpc>
              <a:spcAft>
                <a:spcPct val="0"/>
              </a:spcAft>
            </a:pPr>
            <a:r>
              <a:rPr lang="ru-RU" altLang="ru-RU" sz="1400">
                <a:solidFill>
                  <a:srgbClr val="FFFFFF"/>
                </a:solidFill>
                <a:latin typeface="Open Sans" pitchFamily="32" charset="0"/>
              </a:rPr>
              <a:t>Название темы. Может быть длинное, даже не одна строка, а две или три</a:t>
            </a: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0" y="2490723"/>
            <a:ext cx="12192000" cy="18765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altLang="ru-RU" dirty="0" smtClean="0"/>
              <a:t>О статическом анализе</a:t>
            </a:r>
            <a:r>
              <a:rPr lang="en-US" altLang="ru-RU" dirty="0" smtClean="0"/>
              <a:t>,</a:t>
            </a:r>
            <a:r>
              <a:rPr lang="ru-RU" altLang="ru-RU" dirty="0" smtClean="0"/>
              <a:t> </a:t>
            </a:r>
            <a:endParaRPr lang="en-US" altLang="ru-RU" dirty="0" smtClean="0"/>
          </a:p>
          <a:p>
            <a:pPr algn="ctr"/>
            <a:r>
              <a:rPr lang="ru-RU" altLang="ru-RU" dirty="0" smtClean="0"/>
              <a:t>сложностях разработки</a:t>
            </a:r>
            <a:r>
              <a:rPr lang="en-US" altLang="ru-RU" dirty="0" smtClean="0"/>
              <a:t> </a:t>
            </a:r>
            <a:r>
              <a:rPr lang="ru-RU" altLang="ru-RU" dirty="0"/>
              <a:t>и </a:t>
            </a:r>
            <a:endParaRPr lang="ru-RU" altLang="ru-RU" dirty="0" smtClean="0"/>
          </a:p>
          <a:p>
            <a:pPr algn="ctr"/>
            <a:r>
              <a:rPr lang="ru-RU" altLang="ru-RU" dirty="0" smtClean="0"/>
              <a:t>обеспечении качества</a:t>
            </a:r>
            <a:endParaRPr lang="ru-R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" y="6281738"/>
            <a:ext cx="812205" cy="50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41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1"/>
            <a:ext cx="12192000" cy="7496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Переопределённые методы обхода узлов</a:t>
            </a:r>
            <a:endParaRPr lang="ru-RU" dirty="0"/>
          </a:p>
        </p:txBody>
      </p:sp>
      <p:sp>
        <p:nvSpPr>
          <p:cNvPr id="9" name="Rectangle 8"/>
          <p:cNvSpPr/>
          <p:nvPr/>
        </p:nvSpPr>
        <p:spPr>
          <a:xfrm>
            <a:off x="1528119" y="1236129"/>
            <a:ext cx="94776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public override void </a:t>
            </a:r>
            <a:r>
              <a:rPr lang="en-US" sz="2800" b="1" dirty="0" err="1"/>
              <a:t>VisitIfStatement</a:t>
            </a:r>
            <a:r>
              <a:rPr lang="en-US" sz="2800" dirty="0"/>
              <a:t>(</a:t>
            </a:r>
            <a:r>
              <a:rPr lang="en-US" sz="2800" dirty="0" err="1"/>
              <a:t>IfStatementSyntax</a:t>
            </a:r>
            <a:r>
              <a:rPr lang="en-US" sz="2800" dirty="0"/>
              <a:t> node)</a:t>
            </a:r>
            <a:endParaRPr lang="ru-RU" sz="2800" dirty="0"/>
          </a:p>
          <a:p>
            <a:r>
              <a:rPr lang="ru-RU" sz="2800" dirty="0"/>
              <a:t>{</a:t>
            </a:r>
          </a:p>
          <a:p>
            <a:r>
              <a:rPr lang="ru-RU" sz="2800" dirty="0" smtClean="0"/>
              <a:t>    </a:t>
            </a:r>
            <a:r>
              <a:rPr lang="en-US" sz="2800" dirty="0" smtClean="0"/>
              <a:t>base</a:t>
            </a:r>
            <a:r>
              <a:rPr lang="ru-RU" sz="2800" dirty="0"/>
              <a:t>.</a:t>
            </a:r>
            <a:r>
              <a:rPr lang="en-US" sz="2800" dirty="0" err="1"/>
              <a:t>VisitIfStatement</a:t>
            </a:r>
            <a:r>
              <a:rPr lang="ru-RU" sz="2800" dirty="0"/>
              <a:t>(</a:t>
            </a:r>
            <a:r>
              <a:rPr lang="en-US" sz="2800" dirty="0"/>
              <a:t>node</a:t>
            </a:r>
            <a:r>
              <a:rPr lang="ru-RU" sz="2800" dirty="0"/>
              <a:t>);</a:t>
            </a:r>
          </a:p>
          <a:p>
            <a:r>
              <a:rPr lang="ru-RU" sz="2800" dirty="0"/>
              <a:t>}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8119" y="3538497"/>
            <a:ext cx="98153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public override void </a:t>
            </a:r>
            <a:r>
              <a:rPr lang="en-US" sz="2800" b="1" dirty="0" err="1"/>
              <a:t>VisitForStatement</a:t>
            </a:r>
            <a:r>
              <a:rPr lang="en-US" sz="2800" dirty="0"/>
              <a:t>(</a:t>
            </a:r>
            <a:r>
              <a:rPr lang="en-US" sz="2800" dirty="0" err="1"/>
              <a:t>ForStatementSyntax</a:t>
            </a:r>
            <a:r>
              <a:rPr lang="en-US" sz="2800" dirty="0"/>
              <a:t> node)</a:t>
            </a:r>
          </a:p>
          <a:p>
            <a:r>
              <a:rPr lang="en-US" sz="2800" dirty="0"/>
              <a:t>{</a:t>
            </a:r>
          </a:p>
          <a:p>
            <a:r>
              <a:rPr lang="en-US" sz="2800" dirty="0"/>
              <a:t>    </a:t>
            </a:r>
            <a:r>
              <a:rPr lang="en-US" sz="2800" dirty="0" err="1"/>
              <a:t>base.VisitForStatement</a:t>
            </a:r>
            <a:r>
              <a:rPr lang="en-US" sz="2800" dirty="0"/>
              <a:t>(node);</a:t>
            </a:r>
          </a:p>
          <a:p>
            <a:r>
              <a:rPr lang="en-US" sz="2800" dirty="0" smtClean="0"/>
              <a:t>}</a:t>
            </a:r>
            <a:endParaRPr lang="ru-RU" sz="2800" dirty="0" smtClean="0"/>
          </a:p>
          <a:p>
            <a:endParaRPr lang="ru-RU" sz="2800" dirty="0"/>
          </a:p>
          <a:p>
            <a:r>
              <a:rPr lang="ru-RU" sz="2800" dirty="0" smtClean="0"/>
              <a:t>….</a:t>
            </a:r>
            <a:endParaRPr lang="ru-RU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" y="6281738"/>
            <a:ext cx="812205" cy="50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29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3062417"/>
            <a:ext cx="12192000" cy="733167"/>
          </a:xfrm>
        </p:spPr>
        <p:txBody>
          <a:bodyPr anchor="t">
            <a:normAutofit/>
          </a:bodyPr>
          <a:lstStyle/>
          <a:p>
            <a:pPr algn="ctr"/>
            <a:r>
              <a:rPr lang="ru-RU" dirty="0" smtClean="0"/>
              <a:t>Диагностика</a:t>
            </a:r>
            <a:endParaRPr lang="ru-R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" y="6281738"/>
            <a:ext cx="812205" cy="50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73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49643"/>
          </a:xfrm>
        </p:spPr>
        <p:txBody>
          <a:bodyPr anchor="t">
            <a:normAutofit/>
          </a:bodyPr>
          <a:lstStyle/>
          <a:p>
            <a:pPr algn="ctr"/>
            <a:r>
              <a:rPr lang="ru-RU" dirty="0" smtClean="0"/>
              <a:t>Диагностика</a:t>
            </a:r>
            <a:r>
              <a:rPr lang="en-US" dirty="0" smtClean="0"/>
              <a:t> V3006: </a:t>
            </a:r>
            <a:r>
              <a:rPr lang="ru-RU" dirty="0" smtClean="0"/>
              <a:t>пропущенный</a:t>
            </a:r>
            <a:r>
              <a:rPr lang="en-US" dirty="0" smtClean="0"/>
              <a:t> </a:t>
            </a:r>
            <a:r>
              <a:rPr lang="en-US" i="1" dirty="0" smtClean="0"/>
              <a:t>throw</a:t>
            </a:r>
            <a:endParaRPr lang="ru-RU" dirty="0"/>
          </a:p>
        </p:txBody>
      </p:sp>
      <p:sp>
        <p:nvSpPr>
          <p:cNvPr id="14" name="Rectangle 13"/>
          <p:cNvSpPr/>
          <p:nvPr/>
        </p:nvSpPr>
        <p:spPr>
          <a:xfrm>
            <a:off x="1700656" y="1202657"/>
            <a:ext cx="9803027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public </a:t>
            </a:r>
            <a:r>
              <a:rPr lang="en-US" sz="2800" dirty="0"/>
              <a:t>void DoSomething(</a:t>
            </a:r>
            <a:r>
              <a:rPr lang="en-US" sz="2800" dirty="0" err="1"/>
              <a:t>int</a:t>
            </a:r>
            <a:r>
              <a:rPr lang="en-US" sz="2800" dirty="0"/>
              <a:t> index) </a:t>
            </a:r>
            <a:endParaRPr lang="en-US" sz="2800" dirty="0" smtClean="0"/>
          </a:p>
          <a:p>
            <a:r>
              <a:rPr lang="en-US" sz="2800" dirty="0" smtClean="0"/>
              <a:t>{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if </a:t>
            </a:r>
            <a:r>
              <a:rPr lang="en-US" sz="2800" dirty="0"/>
              <a:t>(index &lt; </a:t>
            </a:r>
            <a:r>
              <a:rPr lang="en-US" sz="2800" dirty="0" smtClean="0"/>
              <a:t>0)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new </a:t>
            </a:r>
            <a:r>
              <a:rPr lang="en-US" sz="2800" dirty="0"/>
              <a:t>ArgumentOutOfRangeException</a:t>
            </a:r>
            <a:r>
              <a:rPr lang="en-US" sz="2800" dirty="0" smtClean="0"/>
              <a:t>();  </a:t>
            </a:r>
            <a:r>
              <a:rPr lang="ru-RU" sz="2800" dirty="0" smtClean="0"/>
              <a:t>  </a:t>
            </a:r>
            <a:r>
              <a:rPr lang="en-US" sz="2800" dirty="0" smtClean="0"/>
              <a:t>// &lt;= </a:t>
            </a:r>
            <a:r>
              <a:rPr lang="en-US" sz="2800" b="1" dirty="0" smtClean="0"/>
              <a:t>V3006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else </a:t>
            </a:r>
          </a:p>
          <a:p>
            <a:r>
              <a:rPr lang="en-US" sz="2800" dirty="0"/>
              <a:t> </a:t>
            </a:r>
            <a:r>
              <a:rPr lang="en-US" sz="2800" dirty="0" smtClean="0"/>
              <a:t>       ....</a:t>
            </a:r>
          </a:p>
          <a:p>
            <a:r>
              <a:rPr lang="en-US" sz="2800" dirty="0" smtClean="0"/>
              <a:t>}</a:t>
            </a:r>
            <a:endParaRPr lang="ru-RU" sz="2800" dirty="0" smtClean="0"/>
          </a:p>
          <a:p>
            <a:endParaRPr lang="ru-RU" sz="2800" dirty="0"/>
          </a:p>
          <a:p>
            <a:r>
              <a:rPr lang="en-US" sz="2800" dirty="0" smtClean="0"/>
              <a:t>// </a:t>
            </a:r>
            <a:r>
              <a:rPr lang="ru-RU" sz="2800" dirty="0" smtClean="0"/>
              <a:t>правильный вариант кода</a:t>
            </a:r>
            <a:r>
              <a:rPr lang="en-US" sz="2800" dirty="0" smtClean="0"/>
              <a:t>:</a:t>
            </a:r>
          </a:p>
          <a:p>
            <a:r>
              <a:rPr lang="en-US" sz="2800" b="1" dirty="0" smtClean="0"/>
              <a:t>throw</a:t>
            </a:r>
            <a:r>
              <a:rPr lang="en-US" sz="2800" dirty="0" smtClean="0"/>
              <a:t> new </a:t>
            </a:r>
            <a:r>
              <a:rPr lang="en-US" sz="2800" dirty="0"/>
              <a:t>ArgumentOutOfRangeException</a:t>
            </a:r>
            <a:r>
              <a:rPr lang="en-US" sz="2800" dirty="0" smtClean="0"/>
              <a:t>();</a:t>
            </a:r>
            <a:endParaRPr lang="ru-RU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" y="6281738"/>
            <a:ext cx="812205" cy="50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64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1059" y="1271629"/>
            <a:ext cx="10517660" cy="4241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/>
              <a:t>Подписаться на обход узлов типа </a:t>
            </a:r>
            <a:r>
              <a:rPr lang="en-US" sz="2800" i="1" dirty="0" smtClean="0"/>
              <a:t>ObjectCreationExpressionSyntax</a:t>
            </a:r>
            <a:r>
              <a:rPr lang="ru-RU" sz="2800" dirty="0" smtClean="0"/>
              <a:t> (создание </a:t>
            </a:r>
            <a:r>
              <a:rPr lang="ru-RU" sz="2800" dirty="0"/>
              <a:t>объекта с использованием оператора </a:t>
            </a:r>
            <a:r>
              <a:rPr lang="en-US" sz="2800" dirty="0" smtClean="0"/>
              <a:t>new</a:t>
            </a:r>
            <a:r>
              <a:rPr lang="ru-RU" sz="2800" dirty="0" smtClean="0"/>
              <a:t>)</a:t>
            </a:r>
            <a:r>
              <a:rPr lang="en-US" sz="2800" dirty="0" smtClean="0"/>
              <a:t>;</a:t>
            </a:r>
            <a:endParaRPr lang="ru-RU" sz="2800" dirty="0" smtClean="0"/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ru-RU" sz="2800" dirty="0"/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 smtClean="0"/>
              <a:t>Проверить, </a:t>
            </a:r>
            <a:r>
              <a:rPr lang="ru-RU" sz="2800" dirty="0"/>
              <a:t>что тип создаваемого </a:t>
            </a:r>
            <a:r>
              <a:rPr lang="ru-RU" sz="2800" dirty="0" smtClean="0"/>
              <a:t>объекта </a:t>
            </a:r>
            <a:r>
              <a:rPr lang="en-US" sz="2800" i="1" dirty="0" smtClean="0"/>
              <a:t>System</a:t>
            </a:r>
            <a:r>
              <a:rPr lang="ru-RU" sz="2800" i="1" dirty="0"/>
              <a:t>.</a:t>
            </a:r>
            <a:r>
              <a:rPr lang="en-US" sz="2800" i="1" dirty="0"/>
              <a:t>Exception</a:t>
            </a:r>
            <a:r>
              <a:rPr lang="ru-RU" sz="2800" dirty="0"/>
              <a:t> </a:t>
            </a:r>
            <a:r>
              <a:rPr lang="ru-RU" sz="2800" dirty="0" smtClean="0"/>
              <a:t>или производный </a:t>
            </a:r>
            <a:r>
              <a:rPr lang="en-US" sz="2800" dirty="0" smtClean="0"/>
              <a:t>(</a:t>
            </a:r>
            <a:r>
              <a:rPr lang="ru-RU" sz="2800" dirty="0" smtClean="0"/>
              <a:t>используем семантическую модель)</a:t>
            </a:r>
            <a:r>
              <a:rPr lang="en-US" sz="2800" dirty="0" smtClean="0"/>
              <a:t>;</a:t>
            </a:r>
            <a:endParaRPr lang="ru-RU" sz="2800" dirty="0" smtClean="0"/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ru-RU" sz="2800" dirty="0"/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 smtClean="0"/>
              <a:t>Проверить, что созданный объект никак </a:t>
            </a:r>
            <a:r>
              <a:rPr lang="ru-RU" sz="2800" dirty="0"/>
              <a:t>не </a:t>
            </a:r>
            <a:r>
              <a:rPr lang="ru-RU" sz="2800" dirty="0" smtClean="0"/>
              <a:t>используется</a:t>
            </a:r>
            <a:r>
              <a:rPr lang="en-US" sz="2800" dirty="0" smtClean="0"/>
              <a:t>;</a:t>
            </a:r>
            <a:endParaRPr lang="ru-RU" sz="2800" dirty="0" smtClean="0"/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endParaRPr lang="ru-RU" sz="2800" dirty="0" smtClean="0"/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800" dirty="0" smtClean="0"/>
              <a:t>Выдать </a:t>
            </a:r>
            <a:r>
              <a:rPr lang="ru-RU" sz="2800" dirty="0"/>
              <a:t>предупреждение.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49643"/>
          </a:xfrm>
        </p:spPr>
        <p:txBody>
          <a:bodyPr anchor="t">
            <a:normAutofit/>
          </a:bodyPr>
          <a:lstStyle/>
          <a:p>
            <a:pPr algn="ctr"/>
            <a:r>
              <a:rPr lang="ru-RU" dirty="0" smtClean="0"/>
              <a:t>Диагностика</a:t>
            </a:r>
            <a:r>
              <a:rPr lang="en-US" dirty="0" smtClean="0"/>
              <a:t> V3006: </a:t>
            </a:r>
            <a:r>
              <a:rPr lang="ru-RU" dirty="0" smtClean="0"/>
              <a:t>пропущенный</a:t>
            </a:r>
            <a:r>
              <a:rPr lang="en-US" dirty="0" smtClean="0"/>
              <a:t> </a:t>
            </a:r>
            <a:r>
              <a:rPr lang="en-US" i="1" dirty="0" smtClean="0"/>
              <a:t>throw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" y="6281738"/>
            <a:ext cx="812205" cy="50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67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103870" y="982517"/>
            <a:ext cx="105938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/>
              <a:t>public</a:t>
            </a:r>
            <a:r>
              <a:rPr lang="ru-RU" sz="2800" dirty="0"/>
              <a:t> </a:t>
            </a:r>
            <a:r>
              <a:rPr lang="ru-RU" sz="2800" dirty="0" err="1"/>
              <a:t>class</a:t>
            </a:r>
            <a:r>
              <a:rPr lang="ru-RU" sz="2800" dirty="0"/>
              <a:t> V3006CSharpRule : </a:t>
            </a:r>
            <a:r>
              <a:rPr lang="ru-RU" sz="2800" b="1" dirty="0" err="1"/>
              <a:t>IVisitObjectCreationExpressionRule</a:t>
            </a:r>
            <a:endParaRPr lang="ru-RU" sz="2800" b="1" dirty="0"/>
          </a:p>
          <a:p>
            <a:r>
              <a:rPr lang="ru-RU" sz="2800" dirty="0"/>
              <a:t>{</a:t>
            </a:r>
          </a:p>
          <a:p>
            <a:r>
              <a:rPr lang="ru-RU" sz="2800" dirty="0"/>
              <a:t>    ....</a:t>
            </a:r>
          </a:p>
          <a:p>
            <a:r>
              <a:rPr lang="ru-RU" sz="2800" dirty="0"/>
              <a:t>    </a:t>
            </a:r>
            <a:r>
              <a:rPr lang="ru-RU" sz="2800" dirty="0" err="1"/>
              <a:t>public</a:t>
            </a:r>
            <a:r>
              <a:rPr lang="ru-RU" sz="2800" dirty="0"/>
              <a:t> </a:t>
            </a:r>
            <a:r>
              <a:rPr lang="ru-RU" sz="2800" dirty="0" err="1"/>
              <a:t>void</a:t>
            </a:r>
            <a:r>
              <a:rPr lang="ru-RU" sz="2800" dirty="0"/>
              <a:t> </a:t>
            </a:r>
            <a:r>
              <a:rPr lang="ru-RU" sz="2800" b="1" dirty="0" err="1"/>
              <a:t>VisitObjectCreationExpression</a:t>
            </a:r>
            <a:r>
              <a:rPr lang="ru-RU" sz="2800" dirty="0" smtClean="0"/>
              <a:t>(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    </a:t>
            </a:r>
            <a:r>
              <a:rPr lang="ru-RU" sz="2800" dirty="0" err="1" smtClean="0"/>
              <a:t>SemanticModelAdapter</a:t>
            </a:r>
            <a:r>
              <a:rPr lang="ru-RU" sz="2800" dirty="0" smtClean="0"/>
              <a:t> </a:t>
            </a:r>
            <a:r>
              <a:rPr lang="ru-RU" sz="2800" dirty="0" err="1"/>
              <a:t>model</a:t>
            </a:r>
            <a:r>
              <a:rPr lang="ru-RU" sz="2800" dirty="0"/>
              <a:t>, </a:t>
            </a:r>
          </a:p>
          <a:p>
            <a:r>
              <a:rPr lang="en-US" sz="2800" dirty="0" smtClean="0"/>
              <a:t>        </a:t>
            </a:r>
            <a:r>
              <a:rPr lang="ru-RU" sz="2800" dirty="0" err="1" smtClean="0"/>
              <a:t>VisitInfo</a:t>
            </a:r>
            <a:r>
              <a:rPr lang="ru-RU" sz="2800" dirty="0" smtClean="0"/>
              <a:t> </a:t>
            </a:r>
            <a:r>
              <a:rPr lang="ru-RU" sz="2800" dirty="0" err="1"/>
              <a:t>visitInfo</a:t>
            </a:r>
            <a:r>
              <a:rPr lang="ru-RU" sz="2800" dirty="0"/>
              <a:t>, </a:t>
            </a:r>
          </a:p>
          <a:p>
            <a:r>
              <a:rPr lang="en-US" sz="2800" dirty="0" smtClean="0"/>
              <a:t>        </a:t>
            </a:r>
            <a:r>
              <a:rPr lang="ru-RU" sz="2800" dirty="0" err="1" smtClean="0"/>
              <a:t>ObjectCreationExpressionSyntax</a:t>
            </a:r>
            <a:r>
              <a:rPr lang="ru-RU" sz="2800" dirty="0" smtClean="0"/>
              <a:t> </a:t>
            </a:r>
            <a:r>
              <a:rPr lang="ru-RU" sz="2800" dirty="0" err="1"/>
              <a:t>node</a:t>
            </a:r>
            <a:r>
              <a:rPr lang="ru-RU" sz="2800" dirty="0"/>
              <a:t>, </a:t>
            </a:r>
          </a:p>
          <a:p>
            <a:r>
              <a:rPr lang="en-US" sz="2800" dirty="0" smtClean="0"/>
              <a:t>        </a:t>
            </a:r>
            <a:r>
              <a:rPr lang="ru-RU" sz="2800" dirty="0" err="1" smtClean="0"/>
              <a:t>AnalysisResults</a:t>
            </a:r>
            <a:r>
              <a:rPr lang="ru-RU" sz="2800" dirty="0" smtClean="0"/>
              <a:t> </a:t>
            </a:r>
            <a:r>
              <a:rPr lang="ru-RU" sz="2800" dirty="0" err="1"/>
              <a:t>results</a:t>
            </a:r>
            <a:r>
              <a:rPr lang="ru-RU" sz="2800" dirty="0"/>
              <a:t>)</a:t>
            </a:r>
          </a:p>
          <a:p>
            <a:r>
              <a:rPr lang="ru-RU" sz="2800" dirty="0"/>
              <a:t>    {</a:t>
            </a:r>
          </a:p>
          <a:p>
            <a:r>
              <a:rPr lang="ru-RU" sz="2800" dirty="0"/>
              <a:t>        ....</a:t>
            </a:r>
          </a:p>
          <a:p>
            <a:r>
              <a:rPr lang="ru-RU" sz="2800" dirty="0"/>
              <a:t>    </a:t>
            </a:r>
            <a:r>
              <a:rPr lang="ru-RU" sz="2800" dirty="0" smtClean="0"/>
              <a:t>}</a:t>
            </a:r>
            <a:endParaRPr lang="en-US" sz="2800" dirty="0" smtClean="0"/>
          </a:p>
          <a:p>
            <a:r>
              <a:rPr lang="ru-RU" sz="2800" dirty="0" smtClean="0"/>
              <a:t>}</a:t>
            </a:r>
            <a:endParaRPr lang="ru-RU" sz="28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49643"/>
          </a:xfrm>
        </p:spPr>
        <p:txBody>
          <a:bodyPr anchor="t">
            <a:normAutofit/>
          </a:bodyPr>
          <a:lstStyle/>
          <a:p>
            <a:pPr algn="ctr"/>
            <a:r>
              <a:rPr lang="ru-RU" dirty="0" smtClean="0"/>
              <a:t>Диагностика</a:t>
            </a:r>
            <a:r>
              <a:rPr lang="en-US" dirty="0" smtClean="0"/>
              <a:t> V3006: </a:t>
            </a:r>
            <a:r>
              <a:rPr lang="ru-RU" dirty="0" smtClean="0"/>
              <a:t>пропущенный</a:t>
            </a:r>
            <a:r>
              <a:rPr lang="en-US" dirty="0" smtClean="0"/>
              <a:t> </a:t>
            </a:r>
            <a:r>
              <a:rPr lang="en-US" i="1" dirty="0" smtClean="0"/>
              <a:t>throw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" y="6281738"/>
            <a:ext cx="812205" cy="50323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71135" y="4975653"/>
            <a:ext cx="510746" cy="40365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73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49642"/>
          </a:xfrm>
        </p:spPr>
        <p:txBody>
          <a:bodyPr anchor="t">
            <a:normAutofit/>
          </a:bodyPr>
          <a:lstStyle/>
          <a:p>
            <a:pPr lvl="0" algn="ctr"/>
            <a:r>
              <a:rPr lang="ru-RU" dirty="0" smtClean="0"/>
              <a:t>Разработка диагностики</a:t>
            </a:r>
            <a:endParaRPr lang="ru-RU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32934" y="1062682"/>
            <a:ext cx="10326131" cy="47285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>
              <a:buFont typeface="+mj-lt"/>
              <a:buAutoNum type="arabicPeriod"/>
            </a:pPr>
            <a:r>
              <a:rPr lang="ru-RU" altLang="ru-RU" sz="3200" dirty="0" smtClean="0"/>
              <a:t>Создание позитивных и негативных тестов</a:t>
            </a:r>
          </a:p>
          <a:p>
            <a:pPr marL="742950" indent="-742950">
              <a:buFont typeface="+mj-lt"/>
              <a:buAutoNum type="arabicPeriod"/>
            </a:pPr>
            <a:r>
              <a:rPr lang="ru-RU" altLang="ru-RU" sz="3200" dirty="0" smtClean="0"/>
              <a:t>Разработка прототипа</a:t>
            </a:r>
            <a:r>
              <a:rPr lang="en-US" altLang="ru-RU" sz="3200" dirty="0" smtClean="0"/>
              <a:t>, </a:t>
            </a:r>
            <a:r>
              <a:rPr lang="ru-RU" altLang="ru-RU" sz="3200" dirty="0" smtClean="0"/>
              <a:t>отвечающего требованиям тестов</a:t>
            </a:r>
          </a:p>
          <a:p>
            <a:pPr marL="742950" indent="-742950">
              <a:buFont typeface="+mj-lt"/>
              <a:buAutoNum type="arabicPeriod"/>
            </a:pPr>
            <a:r>
              <a:rPr lang="ru-RU" altLang="ru-RU" sz="3200" dirty="0" smtClean="0"/>
              <a:t>Доработка диагностики и тестов по результатам прогона на пуле реальных проектов (</a:t>
            </a:r>
            <a:r>
              <a:rPr lang="en-US" altLang="ru-RU" sz="3200" dirty="0" smtClean="0"/>
              <a:t>SelfTester</a:t>
            </a:r>
            <a:r>
              <a:rPr lang="ru-RU" altLang="ru-RU" sz="3200" dirty="0" smtClean="0"/>
              <a:t>)</a:t>
            </a:r>
          </a:p>
          <a:p>
            <a:pPr marL="742950" indent="-742950">
              <a:buFont typeface="+mj-lt"/>
              <a:buAutoNum type="arabicPeriod"/>
            </a:pPr>
            <a:r>
              <a:rPr lang="ru-RU" altLang="ru-RU" sz="3200" dirty="0" smtClean="0"/>
              <a:t>Обработка исключений</a:t>
            </a:r>
            <a:r>
              <a:rPr lang="en-US" altLang="ru-RU" sz="3200" dirty="0" smtClean="0"/>
              <a:t>, </a:t>
            </a:r>
            <a:r>
              <a:rPr lang="ru-RU" altLang="ru-RU" sz="3200" dirty="0" smtClean="0"/>
              <a:t>минимизация ложных срабатываний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3200" dirty="0" smtClean="0"/>
              <a:t>Повторный </a:t>
            </a:r>
            <a:r>
              <a:rPr lang="ru-RU" sz="3200" dirty="0"/>
              <a:t>прогон на </a:t>
            </a:r>
            <a:r>
              <a:rPr lang="ru-RU" sz="3200" dirty="0" smtClean="0"/>
              <a:t>реальных проектах</a:t>
            </a:r>
            <a:r>
              <a:rPr lang="en-US" sz="3200" dirty="0" smtClean="0"/>
              <a:t>, </a:t>
            </a:r>
            <a:r>
              <a:rPr lang="ru-RU" sz="3200" dirty="0" smtClean="0"/>
              <a:t>фиксация изменений</a:t>
            </a:r>
            <a:endParaRPr lang="ru-RU" altLang="ru-RU" sz="32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" y="6281738"/>
            <a:ext cx="812205" cy="50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81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49642"/>
          </a:xfrm>
        </p:spPr>
        <p:txBody>
          <a:bodyPr anchor="t">
            <a:normAutofit/>
          </a:bodyPr>
          <a:lstStyle/>
          <a:p>
            <a:pPr lvl="0" algn="ctr"/>
            <a:r>
              <a:rPr lang="ru-RU" dirty="0" smtClean="0"/>
              <a:t>Немного статистики</a:t>
            </a:r>
            <a:endParaRPr lang="ru-R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4568" y="1212646"/>
            <a:ext cx="8502864" cy="46126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" y="6281738"/>
            <a:ext cx="812205" cy="50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96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49642"/>
          </a:xfrm>
        </p:spPr>
        <p:txBody>
          <a:bodyPr anchor="t">
            <a:normAutofit/>
          </a:bodyPr>
          <a:lstStyle/>
          <a:p>
            <a:pPr lvl="0" algn="ctr"/>
            <a:r>
              <a:rPr lang="ru-RU" dirty="0"/>
              <a:t>П</a:t>
            </a:r>
            <a:r>
              <a:rPr lang="ru-RU" dirty="0" smtClean="0"/>
              <a:t>озитивные тесты</a:t>
            </a:r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7358" y="749643"/>
            <a:ext cx="8405735" cy="563841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" y="6281738"/>
            <a:ext cx="812205" cy="50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754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49642"/>
          </a:xfrm>
        </p:spPr>
        <p:txBody>
          <a:bodyPr anchor="t">
            <a:normAutofit/>
          </a:bodyPr>
          <a:lstStyle/>
          <a:p>
            <a:pPr lvl="0" algn="ctr"/>
            <a:r>
              <a:rPr lang="ru-RU" dirty="0" smtClean="0"/>
              <a:t>Негативные</a:t>
            </a:r>
            <a:r>
              <a:rPr lang="en-US" dirty="0" smtClean="0"/>
              <a:t> </a:t>
            </a:r>
            <a:r>
              <a:rPr lang="ru-RU" dirty="0" smtClean="0"/>
              <a:t>тесты</a:t>
            </a:r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2346" y="749643"/>
            <a:ext cx="8480725" cy="57884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" y="6281738"/>
            <a:ext cx="812205" cy="50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43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49642"/>
          </a:xfrm>
        </p:spPr>
        <p:txBody>
          <a:bodyPr anchor="t">
            <a:normAutofit/>
          </a:bodyPr>
          <a:lstStyle/>
          <a:p>
            <a:pPr lvl="0" algn="ctr"/>
            <a:r>
              <a:rPr lang="ru-RU" dirty="0" smtClean="0"/>
              <a:t>Негативные и позитивные тесты</a:t>
            </a:r>
            <a:endParaRPr lang="ru-R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443" y="1660566"/>
            <a:ext cx="6726357" cy="30736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" y="6281738"/>
            <a:ext cx="812205" cy="50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37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832" y="974121"/>
            <a:ext cx="3614808" cy="4586418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63848" y="1679239"/>
            <a:ext cx="6145426" cy="35566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3200" dirty="0" smtClean="0"/>
              <a:t>Не </a:t>
            </a:r>
            <a:r>
              <a:rPr lang="ru-RU" altLang="ru-RU" sz="3200" dirty="0"/>
              <a:t>заменяет, но дополняет обзоры </a:t>
            </a:r>
            <a:r>
              <a:rPr lang="ru-RU" altLang="ru-RU" sz="3200" dirty="0" smtClean="0"/>
              <a:t>кода</a:t>
            </a:r>
          </a:p>
          <a:p>
            <a:r>
              <a:rPr lang="ru-RU" altLang="ru-RU" sz="3200" dirty="0" smtClean="0"/>
              <a:t>Поиск ошибок в коде без его выполнения</a:t>
            </a:r>
            <a:endParaRPr lang="ru-RU" altLang="ru-RU" sz="3200" dirty="0"/>
          </a:p>
          <a:p>
            <a:r>
              <a:rPr lang="ru-RU" altLang="ru-RU" sz="3200" dirty="0"/>
              <a:t>Позволяет </a:t>
            </a:r>
            <a:r>
              <a:rPr lang="ru-RU" altLang="ru-RU" sz="3200" dirty="0" smtClean="0"/>
              <a:t>контролировать качество </a:t>
            </a:r>
            <a:r>
              <a:rPr lang="ru-RU" altLang="ru-RU" sz="3200" dirty="0"/>
              <a:t>кода в </a:t>
            </a:r>
            <a:r>
              <a:rPr lang="ru-RU" altLang="ru-RU" sz="3200" dirty="0" smtClean="0"/>
              <a:t>больших проектах</a:t>
            </a:r>
            <a:endParaRPr lang="ru-RU" altLang="ru-RU" sz="320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-1"/>
            <a:ext cx="12192000" cy="7496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Статический анализ…</a:t>
            </a:r>
            <a:endParaRPr lang="ru-R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" y="6281738"/>
            <a:ext cx="812205" cy="50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17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781301"/>
            <a:ext cx="12192000" cy="1295399"/>
          </a:xfrm>
        </p:spPr>
        <p:txBody>
          <a:bodyPr anchor="t">
            <a:normAutofit fontScale="90000"/>
          </a:bodyPr>
          <a:lstStyle/>
          <a:p>
            <a:pPr algn="ctr"/>
            <a:r>
              <a:rPr lang="ru-RU" dirty="0" smtClean="0"/>
              <a:t>Проверка работы на реальных проектах</a:t>
            </a:r>
            <a:br>
              <a:rPr lang="ru-RU" dirty="0" smtClean="0"/>
            </a:br>
            <a:r>
              <a:rPr lang="en-US" dirty="0" smtClean="0"/>
              <a:t>(</a:t>
            </a:r>
            <a:r>
              <a:rPr lang="en-US" altLang="ru-RU" dirty="0" smtClean="0"/>
              <a:t>SelfTester</a:t>
            </a:r>
            <a:r>
              <a:rPr lang="en-US" dirty="0" smtClean="0"/>
              <a:t>)</a:t>
            </a:r>
            <a:endParaRPr lang="ru-R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" y="6281738"/>
            <a:ext cx="812205" cy="50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2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83511" y="1146973"/>
            <a:ext cx="83119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Инструмент </a:t>
            </a:r>
            <a:r>
              <a:rPr lang="ru-RU" sz="3200" dirty="0"/>
              <a:t>пакетной проверки пула </a:t>
            </a:r>
            <a:r>
              <a:rPr lang="ru-RU" sz="3200" dirty="0" smtClean="0"/>
              <a:t>реальных проектов</a:t>
            </a: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SelfTester </a:t>
            </a:r>
            <a:r>
              <a:rPr lang="ru-RU" sz="3200" dirty="0" smtClean="0"/>
              <a:t>для С</a:t>
            </a:r>
            <a:r>
              <a:rPr lang="en-US" sz="3200" dirty="0" smtClean="0"/>
              <a:t>/</a:t>
            </a:r>
            <a:r>
              <a:rPr lang="ru-RU" sz="3200" dirty="0" smtClean="0"/>
              <a:t>С++ и </a:t>
            </a:r>
            <a:r>
              <a:rPr lang="en-US" sz="3200" dirty="0" smtClean="0"/>
              <a:t>C# </a:t>
            </a:r>
            <a:r>
              <a:rPr lang="ru-RU" sz="3200" dirty="0" smtClean="0"/>
              <a:t>использует локальный пул проектов</a:t>
            </a: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SelfTester </a:t>
            </a:r>
            <a:r>
              <a:rPr lang="ru-RU" sz="3200" dirty="0" smtClean="0"/>
              <a:t>для </a:t>
            </a:r>
            <a:r>
              <a:rPr lang="en-US" sz="3200" dirty="0" smtClean="0"/>
              <a:t>Java </a:t>
            </a:r>
            <a:r>
              <a:rPr lang="ru-RU" sz="3200" dirty="0" smtClean="0"/>
              <a:t>выкачивает проекты определенной версии</a:t>
            </a:r>
            <a:r>
              <a:rPr lang="ru-RU" sz="3200" dirty="0"/>
              <a:t> с репозитория на </a:t>
            </a:r>
            <a:r>
              <a:rPr lang="en-GB" sz="3200" dirty="0" smtClean="0"/>
              <a:t>GitHub</a:t>
            </a:r>
            <a:endParaRPr lang="ru-RU" sz="320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49642"/>
          </a:xfrm>
        </p:spPr>
        <p:txBody>
          <a:bodyPr anchor="t">
            <a:normAutofit/>
          </a:bodyPr>
          <a:lstStyle/>
          <a:p>
            <a:pPr lvl="0" algn="ctr"/>
            <a:r>
              <a:rPr lang="en-US" dirty="0"/>
              <a:t>PVS-Studio </a:t>
            </a:r>
            <a:r>
              <a:rPr lang="en-US" dirty="0" smtClean="0"/>
              <a:t>SelfTester</a:t>
            </a:r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183" y="994573"/>
            <a:ext cx="2947693" cy="371114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" y="6281738"/>
            <a:ext cx="812205" cy="50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818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49642"/>
          </a:xfrm>
        </p:spPr>
        <p:txBody>
          <a:bodyPr anchor="t">
            <a:normAutofit/>
          </a:bodyPr>
          <a:lstStyle/>
          <a:p>
            <a:pPr algn="ctr"/>
            <a:r>
              <a:rPr lang="ru-RU" dirty="0" smtClean="0"/>
              <a:t>Требования к</a:t>
            </a:r>
            <a:r>
              <a:rPr lang="en-US" altLang="ru-RU" dirty="0"/>
              <a:t> SelfTester</a:t>
            </a:r>
            <a:endParaRPr lang="ru-RU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98158" y="1081251"/>
            <a:ext cx="7836244" cy="518868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3200" dirty="0" smtClean="0"/>
              <a:t>Кроссплатформенность</a:t>
            </a:r>
          </a:p>
          <a:p>
            <a:r>
              <a:rPr lang="ru-RU" altLang="ru-RU" sz="3200" dirty="0" smtClean="0"/>
              <a:t>Параллелизм</a:t>
            </a:r>
          </a:p>
          <a:p>
            <a:r>
              <a:rPr lang="ru-RU" altLang="ru-RU" sz="3200" dirty="0" smtClean="0"/>
              <a:t>Наличие </a:t>
            </a:r>
            <a:r>
              <a:rPr lang="en-US" altLang="ru-RU" sz="3200" dirty="0" smtClean="0"/>
              <a:t>GUI</a:t>
            </a:r>
            <a:endParaRPr lang="ru-RU" altLang="ru-RU" sz="3200" dirty="0" smtClean="0"/>
          </a:p>
          <a:p>
            <a:r>
              <a:rPr lang="ru-RU" altLang="ru-RU" sz="3200" dirty="0" smtClean="0"/>
              <a:t>Гибкие настройки</a:t>
            </a:r>
          </a:p>
          <a:p>
            <a:r>
              <a:rPr lang="ru-RU" altLang="ru-RU" sz="3200" dirty="0" smtClean="0"/>
              <a:t>Представление результата в удобном виде</a:t>
            </a:r>
          </a:p>
          <a:p>
            <a:r>
              <a:rPr lang="ru-RU" altLang="ru-RU" sz="3200" dirty="0" smtClean="0"/>
              <a:t>Сравнение с результатом предыдущего запуска</a:t>
            </a:r>
            <a:endParaRPr lang="en-US" altLang="ru-RU" sz="3200" dirty="0" smtClean="0"/>
          </a:p>
          <a:p>
            <a:r>
              <a:rPr lang="ru-RU" altLang="ru-RU" sz="3200" dirty="0" smtClean="0"/>
              <a:t>Возможность быстрой фиксации или игнорирования различий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402" y="1081251"/>
            <a:ext cx="3666458" cy="50859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" y="6281738"/>
            <a:ext cx="812205" cy="50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93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49642"/>
          </a:xfrm>
        </p:spPr>
        <p:txBody>
          <a:bodyPr anchor="t">
            <a:normAutofit/>
          </a:bodyPr>
          <a:lstStyle/>
          <a:p>
            <a:pPr lvl="0" algn="ctr"/>
            <a:r>
              <a:rPr lang="ru-RU" dirty="0" smtClean="0"/>
              <a:t>Задачи </a:t>
            </a:r>
            <a:r>
              <a:rPr lang="en-US" altLang="ru-RU" dirty="0"/>
              <a:t>SelfTester</a:t>
            </a:r>
            <a:endParaRPr lang="ru-RU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208902" y="996777"/>
            <a:ext cx="9774195" cy="53298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3200" dirty="0" smtClean="0"/>
              <a:t>Любое изменение ядра</a:t>
            </a:r>
            <a:r>
              <a:rPr lang="en-US" altLang="ru-RU" sz="3200" dirty="0" smtClean="0"/>
              <a:t> </a:t>
            </a:r>
            <a:r>
              <a:rPr lang="ru-RU" altLang="ru-RU" sz="3200" dirty="0" smtClean="0"/>
              <a:t>требует перезапуска тестов</a:t>
            </a:r>
          </a:p>
          <a:p>
            <a:r>
              <a:rPr lang="ru-RU" altLang="ru-RU" sz="3200" dirty="0" smtClean="0"/>
              <a:t>Ядро – совокупность общих внутренних механизмов анализатора</a:t>
            </a:r>
          </a:p>
          <a:p>
            <a:r>
              <a:rPr lang="ru-RU" altLang="ru-RU" sz="3200" dirty="0" smtClean="0"/>
              <a:t>Создание новой диагностики требует перезапуска тестов</a:t>
            </a:r>
          </a:p>
          <a:p>
            <a:r>
              <a:rPr lang="ru-RU" altLang="ru-RU" sz="3200" dirty="0" smtClean="0"/>
              <a:t>Включение нового проекта в тестовый пул требует перезапуска тестов</a:t>
            </a:r>
          </a:p>
          <a:p>
            <a:r>
              <a:rPr lang="ru-RU" altLang="ru-RU" sz="3200" dirty="0" smtClean="0"/>
              <a:t>Главная задача – выявление </a:t>
            </a:r>
            <a:r>
              <a:rPr lang="ru-RU" altLang="ru-RU" sz="3200" b="1" dirty="0" smtClean="0"/>
              <a:t>аномалий</a:t>
            </a:r>
            <a:r>
              <a:rPr lang="ru-RU" altLang="ru-RU" sz="3200" dirty="0" smtClean="0"/>
              <a:t> в поведении анализатора</a:t>
            </a:r>
          </a:p>
          <a:p>
            <a:r>
              <a:rPr lang="ru-RU" altLang="ru-RU" sz="3200" dirty="0" smtClean="0"/>
              <a:t>Часто аномалии – ожидаемое поведение</a:t>
            </a:r>
            <a:endParaRPr lang="ru-RU" altLang="ru-RU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" y="6281738"/>
            <a:ext cx="812205" cy="50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275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49642"/>
          </a:xfrm>
        </p:spPr>
        <p:txBody>
          <a:bodyPr anchor="t">
            <a:normAutofit/>
          </a:bodyPr>
          <a:lstStyle/>
          <a:p>
            <a:pPr lvl="0" algn="ctr"/>
            <a:r>
              <a:rPr lang="ru-RU" dirty="0" smtClean="0"/>
              <a:t>Отчёт о найденных ошибках (*</a:t>
            </a:r>
            <a:r>
              <a:rPr lang="en-US" dirty="0" smtClean="0"/>
              <a:t>.plog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4130" y="749643"/>
            <a:ext cx="8303740" cy="584395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" y="6281738"/>
            <a:ext cx="812205" cy="50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60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49642"/>
          </a:xfrm>
        </p:spPr>
        <p:txBody>
          <a:bodyPr anchor="t">
            <a:normAutofit/>
          </a:bodyPr>
          <a:lstStyle/>
          <a:p>
            <a:pPr lvl="0" algn="ctr"/>
            <a:r>
              <a:rPr lang="en-US" altLang="ru-RU" dirty="0" smtClean="0"/>
              <a:t>SelfTester: </a:t>
            </a:r>
            <a:r>
              <a:rPr lang="ru-RU" altLang="ru-RU" dirty="0" smtClean="0"/>
              <a:t>а</a:t>
            </a:r>
            <a:r>
              <a:rPr lang="ru-RU" dirty="0" smtClean="0"/>
              <a:t>лгоритм работы</a:t>
            </a:r>
            <a:endParaRPr lang="ru-RU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0973858"/>
              </p:ext>
            </p:extLst>
          </p:nvPr>
        </p:nvGraphicFramePr>
        <p:xfrm>
          <a:off x="2528244" y="930877"/>
          <a:ext cx="7135512" cy="56009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2" name="Visio" r:id="rId4" imgW="5315017" imgH="4171990" progId="Visio.Drawing.15">
                  <p:embed/>
                </p:oleObj>
              </mc:Choice>
              <mc:Fallback>
                <p:oleObj name="Visio" r:id="rId4" imgW="5315017" imgH="4171990" progId="Visio.Drawing.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28244" y="930877"/>
                        <a:ext cx="7135512" cy="56009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" y="6281738"/>
            <a:ext cx="812205" cy="50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8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49642"/>
          </a:xfrm>
        </p:spPr>
        <p:txBody>
          <a:bodyPr anchor="t">
            <a:normAutofit/>
          </a:bodyPr>
          <a:lstStyle/>
          <a:p>
            <a:pPr lvl="0" algn="ctr"/>
            <a:r>
              <a:rPr lang="ru-RU" dirty="0" smtClean="0"/>
              <a:t>Результат </a:t>
            </a:r>
            <a:r>
              <a:rPr lang="ru-RU" dirty="0" smtClean="0"/>
              <a:t>сравнения логов</a:t>
            </a:r>
            <a:endParaRPr lang="ru-R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3636" y="749643"/>
            <a:ext cx="9981630" cy="57438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" y="6281738"/>
            <a:ext cx="812205" cy="50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70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49642"/>
          </a:xfrm>
        </p:spPr>
        <p:txBody>
          <a:bodyPr anchor="t">
            <a:normAutofit/>
          </a:bodyPr>
          <a:lstStyle/>
          <a:p>
            <a:pPr lvl="0" algn="ctr"/>
            <a:r>
              <a:rPr lang="en-US" dirty="0"/>
              <a:t>PVS-Studio </a:t>
            </a:r>
            <a:r>
              <a:rPr lang="en-US" dirty="0" smtClean="0"/>
              <a:t>SelfTester</a:t>
            </a:r>
            <a:r>
              <a:rPr lang="ru-RU" dirty="0" smtClean="0"/>
              <a:t> (С</a:t>
            </a:r>
            <a:r>
              <a:rPr lang="en-US" dirty="0" smtClean="0"/>
              <a:t>#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4285" y="1046205"/>
            <a:ext cx="9490763" cy="51580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" y="6281738"/>
            <a:ext cx="812205" cy="50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52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49642"/>
          </a:xfrm>
        </p:spPr>
        <p:txBody>
          <a:bodyPr anchor="t">
            <a:normAutofit/>
          </a:bodyPr>
          <a:lstStyle/>
          <a:p>
            <a:pPr algn="ctr"/>
            <a:r>
              <a:rPr lang="ru-RU" dirty="0"/>
              <a:t>Вывод в продуктив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166683" y="1478691"/>
            <a:ext cx="6041425" cy="38100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/>
              <a:t>Доработки </a:t>
            </a:r>
            <a:r>
              <a:rPr lang="ru-RU" sz="3200" dirty="0"/>
              <a:t>по результатам откликов от пользователей (включая внутренних</a:t>
            </a:r>
            <a:r>
              <a:rPr lang="ru-RU" sz="3200" dirty="0" smtClean="0"/>
              <a:t>)</a:t>
            </a:r>
            <a:endParaRPr lang="ru-RU" sz="3200" dirty="0"/>
          </a:p>
          <a:p>
            <a:r>
              <a:rPr lang="ru-RU" sz="3200" dirty="0" smtClean="0"/>
              <a:t>Доработки</a:t>
            </a:r>
            <a:r>
              <a:rPr lang="ru-RU" sz="3200" dirty="0"/>
              <a:t>, связанные с изменением поведения ядра (доработка механизмов, поддержка новых стандартов языка и т.п</a:t>
            </a:r>
            <a:r>
              <a:rPr lang="ru-RU" sz="3200" dirty="0" smtClean="0"/>
              <a:t>.)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910" y="1182129"/>
            <a:ext cx="4050228" cy="46667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" y="6281738"/>
            <a:ext cx="812205" cy="50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42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25215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ru-RU" dirty="0" smtClean="0"/>
              <a:t>Пять признаков хорошего статического анализатора</a:t>
            </a:r>
            <a:br>
              <a:rPr lang="ru-RU" dirty="0" smtClean="0"/>
            </a:br>
            <a:r>
              <a:rPr lang="ru-RU" dirty="0" smtClean="0"/>
              <a:t>по версии </a:t>
            </a:r>
            <a:r>
              <a:rPr lang="en-US" dirty="0" smtClean="0"/>
              <a:t>PVS-Studio</a:t>
            </a:r>
            <a:endParaRPr lang="ru-RU" dirty="0"/>
          </a:p>
        </p:txBody>
      </p:sp>
      <p:sp>
        <p:nvSpPr>
          <p:cNvPr id="6" name="Rectangle 5"/>
          <p:cNvSpPr/>
          <p:nvPr/>
        </p:nvSpPr>
        <p:spPr>
          <a:xfrm>
            <a:off x="749643" y="2266142"/>
            <a:ext cx="798545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Быстрая обработка кода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Минимум </a:t>
            </a:r>
            <a:r>
              <a:rPr lang="ru-RU" sz="3200" dirty="0"/>
              <a:t>ложных срабатываний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Развитые средства интеграции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Простота внедрения на больших проектах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Поддержка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5100" y="1252151"/>
            <a:ext cx="3143863" cy="45825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" y="6281738"/>
            <a:ext cx="812205" cy="50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54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49642"/>
          </a:xfrm>
        </p:spPr>
        <p:txBody>
          <a:bodyPr anchor="t">
            <a:normAutofit/>
          </a:bodyPr>
          <a:lstStyle/>
          <a:p>
            <a:pPr algn="ctr"/>
            <a:r>
              <a:rPr lang="ru-RU" dirty="0" smtClean="0"/>
              <a:t>Типовая ошибка (проект </a:t>
            </a:r>
            <a:r>
              <a:rPr lang="en-US" dirty="0" smtClean="0"/>
              <a:t>Mono</a:t>
            </a:r>
            <a:r>
              <a:rPr lang="ru-RU" dirty="0" smtClean="0"/>
              <a:t>)</a:t>
            </a:r>
            <a:endParaRPr lang="ru-RU" dirty="0"/>
          </a:p>
        </p:txBody>
      </p:sp>
      <p:pic>
        <p:nvPicPr>
          <p:cNvPr id="4" name="Picture 2" descr="https://www.viva64.com/media/images/content/b/0480_Top_10_CSharp_Bugs_2016_ru/image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254" y="733166"/>
            <a:ext cx="10253271" cy="570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" y="6281738"/>
            <a:ext cx="812205" cy="50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37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12192000" cy="11697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Вопросы</a:t>
            </a:r>
            <a:endParaRPr lang="ru-R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839" y="1248032"/>
            <a:ext cx="4016321" cy="4724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" y="6281738"/>
            <a:ext cx="812205" cy="50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77144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647521"/>
          </a:xfrm>
        </p:spPr>
        <p:txBody>
          <a:bodyPr/>
          <a:lstStyle/>
          <a:p>
            <a:pPr marL="0" indent="0">
              <a:buNone/>
            </a:pPr>
            <a:r>
              <a:rPr lang="ru-RU" sz="3200" dirty="0" smtClean="0"/>
              <a:t>Сергей Хренов</a:t>
            </a:r>
          </a:p>
          <a:p>
            <a:pPr marL="0" indent="0">
              <a:buNone/>
            </a:pPr>
            <a:r>
              <a:rPr lang="en-US" sz="3200" dirty="0" smtClean="0"/>
              <a:t>C# </a:t>
            </a:r>
            <a:r>
              <a:rPr lang="ru-RU" sz="3200" dirty="0" smtClean="0"/>
              <a:t>разработчик</a:t>
            </a:r>
            <a:r>
              <a:rPr lang="en-US" sz="3200" dirty="0" smtClean="0"/>
              <a:t>,</a:t>
            </a:r>
            <a:r>
              <a:rPr lang="ru-RU" sz="3200" dirty="0" smtClean="0"/>
              <a:t> </a:t>
            </a:r>
            <a:r>
              <a:rPr lang="en-US" sz="3200" dirty="0" smtClean="0"/>
              <a:t>PVS-Studio</a:t>
            </a:r>
            <a:endParaRPr lang="ru-RU" sz="3200" dirty="0" smtClean="0"/>
          </a:p>
          <a:p>
            <a:pPr marL="0" indent="0">
              <a:buNone/>
            </a:pPr>
            <a:r>
              <a:rPr lang="en-US" sz="3200" dirty="0" smtClean="0">
                <a:hlinkClick r:id="rId2"/>
              </a:rPr>
              <a:t>khrenov@viva64.com</a:t>
            </a:r>
            <a:endParaRPr lang="en-US" sz="3200" dirty="0" smtClean="0"/>
          </a:p>
          <a:p>
            <a:pPr marL="0" indent="0">
              <a:buNone/>
            </a:pPr>
            <a:r>
              <a:rPr lang="en-US" sz="3200" dirty="0" smtClean="0">
                <a:hlinkClick r:id="rId3"/>
              </a:rPr>
              <a:t>www.viva64.com</a:t>
            </a:r>
            <a:endParaRPr lang="en-US" sz="3200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0" y="-5"/>
            <a:ext cx="12192000" cy="7166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Контакты</a:t>
            </a:r>
            <a:endParaRPr lang="ru-R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" y="6281738"/>
            <a:ext cx="812205" cy="50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07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s://www.viva64.com/media/images/content/b/0480_Top_10_CSharp_Bugs_2016_ru/image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254" y="733166"/>
            <a:ext cx="10253271" cy="570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934470" y="2347783"/>
            <a:ext cx="5198072" cy="23889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49642"/>
          </a:xfrm>
        </p:spPr>
        <p:txBody>
          <a:bodyPr anchor="t">
            <a:normAutofit/>
          </a:bodyPr>
          <a:lstStyle/>
          <a:p>
            <a:pPr algn="ctr"/>
            <a:r>
              <a:rPr lang="ru-RU" dirty="0"/>
              <a:t>Типовая ошибка (проект </a:t>
            </a:r>
            <a:r>
              <a:rPr lang="en-US" dirty="0"/>
              <a:t>Mono</a:t>
            </a:r>
            <a:r>
              <a:rPr lang="ru-RU" dirty="0"/>
              <a:t>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" y="6281738"/>
            <a:ext cx="812205" cy="50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52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050" y="1502113"/>
            <a:ext cx="10629900" cy="16954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81050" y="3950033"/>
            <a:ext cx="106299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V3012</a:t>
            </a:r>
            <a:r>
              <a:rPr lang="en-US" sz="2800" dirty="0" smtClean="0"/>
              <a:t> </a:t>
            </a:r>
            <a:r>
              <a:rPr lang="en-US" sz="2800" dirty="0"/>
              <a:t>The '?:' operator, regardless of its conditional expression, always returns one and the same value: Color.FromArgb (150, 179, 225). ProfessionalColorTable.cs 258</a:t>
            </a:r>
            <a:endParaRPr lang="ru-RU" sz="28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49642"/>
          </a:xfrm>
        </p:spPr>
        <p:txBody>
          <a:bodyPr anchor="t">
            <a:normAutofit/>
          </a:bodyPr>
          <a:lstStyle/>
          <a:p>
            <a:pPr algn="ctr"/>
            <a:r>
              <a:rPr lang="ru-RU" dirty="0"/>
              <a:t>Типовая ошибка (проект </a:t>
            </a:r>
            <a:r>
              <a:rPr lang="en-US" dirty="0"/>
              <a:t>Mono</a:t>
            </a:r>
            <a:r>
              <a:rPr lang="ru-RU" dirty="0"/>
              <a:t>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" y="6281738"/>
            <a:ext cx="812205" cy="50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5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49642"/>
          </a:xfrm>
        </p:spPr>
        <p:txBody>
          <a:bodyPr anchor="t">
            <a:normAutofit/>
          </a:bodyPr>
          <a:lstStyle/>
          <a:p>
            <a:pPr algn="ctr"/>
            <a:r>
              <a:rPr lang="ru-RU" dirty="0" smtClean="0"/>
              <a:t>Проблематика</a:t>
            </a:r>
            <a:endParaRPr lang="ru-RU" dirty="0"/>
          </a:p>
        </p:txBody>
      </p:sp>
      <p:sp>
        <p:nvSpPr>
          <p:cNvPr id="6" name="Rectangle 5"/>
          <p:cNvSpPr/>
          <p:nvPr/>
        </p:nvSpPr>
        <p:spPr>
          <a:xfrm>
            <a:off x="1623083" y="1716203"/>
            <a:ext cx="998425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Наукоёмкость</a:t>
            </a:r>
            <a:endParaRPr lang="ru-RU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Различные языки программирования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Кроссплатформенность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Поддержка стандартов (</a:t>
            </a:r>
            <a:r>
              <a:rPr lang="en-US" sz="3200" dirty="0" smtClean="0"/>
              <a:t>CWE</a:t>
            </a:r>
            <a:r>
              <a:rPr lang="en-US" sz="3200" dirty="0"/>
              <a:t>, MISRA, SEI </a:t>
            </a:r>
            <a:r>
              <a:rPr lang="en-US" sz="3200" dirty="0" smtClean="0"/>
              <a:t>CERT</a:t>
            </a:r>
            <a:r>
              <a:rPr lang="ru-RU" sz="3200" dirty="0" smtClean="0"/>
              <a:t>…)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Классических методов тестирования </a:t>
            </a:r>
            <a:r>
              <a:rPr lang="ru-RU" sz="3200" b="1" dirty="0" smtClean="0"/>
              <a:t>недостаточно</a:t>
            </a:r>
            <a:endParaRPr lang="en-US" sz="3200" b="1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" y="6281738"/>
            <a:ext cx="812205" cy="50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43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749642"/>
          </a:xfrm>
        </p:spPr>
        <p:txBody>
          <a:bodyPr anchor="t">
            <a:normAutofit/>
          </a:bodyPr>
          <a:lstStyle/>
          <a:p>
            <a:pPr algn="ctr"/>
            <a:r>
              <a:rPr lang="ru-RU" dirty="0" smtClean="0"/>
              <a:t>Как добиться качества</a:t>
            </a:r>
            <a:r>
              <a:rPr lang="en-US" dirty="0" smtClean="0"/>
              <a:t>?</a:t>
            </a:r>
            <a:endParaRPr lang="ru-RU" dirty="0"/>
          </a:p>
        </p:txBody>
      </p:sp>
      <p:sp>
        <p:nvSpPr>
          <p:cNvPr id="6" name="Rectangle 5"/>
          <p:cNvSpPr/>
          <p:nvPr/>
        </p:nvSpPr>
        <p:spPr>
          <a:xfrm>
            <a:off x="911059" y="1417046"/>
            <a:ext cx="872494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Совместные обзоры кода (это работает!)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Unit-</a:t>
            </a:r>
            <a:r>
              <a:rPr lang="ru-RU" sz="3200" dirty="0" smtClean="0"/>
              <a:t>тесты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/>
              <a:t>UI-</a:t>
            </a:r>
            <a:r>
              <a:rPr lang="ru-RU" sz="3200" dirty="0" smtClean="0"/>
              <a:t>тесты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Функциональные тесты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Нагрузочное тестирование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Статический анализ</a:t>
            </a:r>
            <a:endParaRPr lang="en-US" sz="32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/>
              <a:t>П</a:t>
            </a:r>
            <a:r>
              <a:rPr lang="ru-RU" sz="3200" dirty="0" smtClean="0"/>
              <a:t>роверка пула реальных проектов</a:t>
            </a:r>
            <a:r>
              <a:rPr lang="en-US" sz="3200" dirty="0" smtClean="0"/>
              <a:t> </a:t>
            </a:r>
            <a:r>
              <a:rPr lang="ru-RU" sz="3200" dirty="0" smtClean="0"/>
              <a:t>(</a:t>
            </a:r>
            <a:r>
              <a:rPr lang="en-US" sz="3200" b="1" dirty="0" smtClean="0"/>
              <a:t>SelfTester</a:t>
            </a:r>
            <a:r>
              <a:rPr lang="ru-RU" sz="3200" dirty="0" smtClean="0"/>
              <a:t>)</a:t>
            </a:r>
            <a:endParaRPr lang="en-US" sz="32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7355" y="1417046"/>
            <a:ext cx="1873237" cy="33545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" y="6281738"/>
            <a:ext cx="812205" cy="50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99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3062417"/>
            <a:ext cx="12192000" cy="733167"/>
          </a:xfrm>
        </p:spPr>
        <p:txBody>
          <a:bodyPr anchor="t">
            <a:normAutofit/>
          </a:bodyPr>
          <a:lstStyle/>
          <a:p>
            <a:pPr algn="ctr"/>
            <a:r>
              <a:rPr lang="ru-RU" dirty="0" smtClean="0"/>
              <a:t>Как устроен и работает </a:t>
            </a:r>
            <a:r>
              <a:rPr lang="en-US" dirty="0" smtClean="0"/>
              <a:t>C#-</a:t>
            </a:r>
            <a:r>
              <a:rPr lang="ru-RU" dirty="0" smtClean="0"/>
              <a:t>анализатор</a:t>
            </a:r>
            <a:endParaRPr lang="ru-R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54" y="6281738"/>
            <a:ext cx="812205" cy="50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36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2496</TotalTime>
  <Words>922</Words>
  <Application>Microsoft Office PowerPoint</Application>
  <PresentationFormat>Widescreen</PresentationFormat>
  <Paragraphs>206</Paragraphs>
  <Slides>41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Microsoft YaHei</vt:lpstr>
      <vt:lpstr>Arial</vt:lpstr>
      <vt:lpstr>Calibri</vt:lpstr>
      <vt:lpstr>Calibri Light</vt:lpstr>
      <vt:lpstr>Open Sans</vt:lpstr>
      <vt:lpstr>Symbol</vt:lpstr>
      <vt:lpstr>Times New Roman</vt:lpstr>
      <vt:lpstr>Office Theme</vt:lpstr>
      <vt:lpstr>Visio</vt:lpstr>
      <vt:lpstr>PowerPoint Presentation</vt:lpstr>
      <vt:lpstr>PowerPoint Presentation</vt:lpstr>
      <vt:lpstr>PowerPoint Presentation</vt:lpstr>
      <vt:lpstr>Типовая ошибка (проект Mono)</vt:lpstr>
      <vt:lpstr>Типовая ошибка (проект Mono)</vt:lpstr>
      <vt:lpstr>Типовая ошибка (проект Mono)</vt:lpstr>
      <vt:lpstr>Проблематика</vt:lpstr>
      <vt:lpstr>Как добиться качества?</vt:lpstr>
      <vt:lpstr>Как устроен и работает C#-анализатор</vt:lpstr>
      <vt:lpstr>MSBuild, Roslyn и все, все, все</vt:lpstr>
      <vt:lpstr>MSBuild, Roslyn и все, все, все</vt:lpstr>
      <vt:lpstr>Синтаксическое дерево</vt:lpstr>
      <vt:lpstr>Семантическая модель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Диагностика</vt:lpstr>
      <vt:lpstr>Диагностика V3006: пропущенный throw</vt:lpstr>
      <vt:lpstr>Диагностика V3006: пропущенный throw</vt:lpstr>
      <vt:lpstr>Диагностика V3006: пропущенный throw</vt:lpstr>
      <vt:lpstr>Разработка диагностики</vt:lpstr>
      <vt:lpstr>Немного статистики</vt:lpstr>
      <vt:lpstr>Позитивные тесты</vt:lpstr>
      <vt:lpstr>Негативные тесты</vt:lpstr>
      <vt:lpstr>Негативные и позитивные тесты</vt:lpstr>
      <vt:lpstr>Проверка работы на реальных проектах (SelfTester)</vt:lpstr>
      <vt:lpstr>PVS-Studio SelfTester</vt:lpstr>
      <vt:lpstr>Требования к SelfTester</vt:lpstr>
      <vt:lpstr>Задачи SelfTester</vt:lpstr>
      <vt:lpstr>Отчёт о найденных ошибках (*.plog)</vt:lpstr>
      <vt:lpstr>SelfTester: алгоритм работы</vt:lpstr>
      <vt:lpstr>Результат сравнения логов</vt:lpstr>
      <vt:lpstr>PVS-Studio SelfTester (С#)</vt:lpstr>
      <vt:lpstr>Вывод в продуктив</vt:lpstr>
      <vt:lpstr>Пять признаков хорошего статического анализатора по версии PVS-Studio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Сергей Хренов</dc:creator>
  <cp:lastModifiedBy>Sergey Khrenov</cp:lastModifiedBy>
  <cp:revision>623</cp:revision>
  <dcterms:created xsi:type="dcterms:W3CDTF">2019-03-26T11:21:44Z</dcterms:created>
  <dcterms:modified xsi:type="dcterms:W3CDTF">2019-05-30T06:59:56Z</dcterms:modified>
</cp:coreProperties>
</file>