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9"/>
  </p:notesMasterIdLst>
  <p:sldIdLst>
    <p:sldId id="256" r:id="rId2"/>
    <p:sldId id="259" r:id="rId3"/>
    <p:sldId id="290" r:id="rId4"/>
    <p:sldId id="258" r:id="rId5"/>
    <p:sldId id="282" r:id="rId6"/>
    <p:sldId id="283" r:id="rId7"/>
    <p:sldId id="292" r:id="rId8"/>
    <p:sldId id="260" r:id="rId9"/>
    <p:sldId id="293" r:id="rId10"/>
    <p:sldId id="294" r:id="rId11"/>
    <p:sldId id="295" r:id="rId12"/>
    <p:sldId id="262" r:id="rId13"/>
    <p:sldId id="279" r:id="rId14"/>
    <p:sldId id="261" r:id="rId15"/>
    <p:sldId id="263" r:id="rId16"/>
    <p:sldId id="296" r:id="rId17"/>
    <p:sldId id="297" r:id="rId18"/>
    <p:sldId id="264" r:id="rId19"/>
    <p:sldId id="265" r:id="rId20"/>
    <p:sldId id="266" r:id="rId21"/>
    <p:sldId id="298" r:id="rId22"/>
    <p:sldId id="267" r:id="rId23"/>
    <p:sldId id="300" r:id="rId24"/>
    <p:sldId id="299" r:id="rId25"/>
    <p:sldId id="268" r:id="rId26"/>
    <p:sldId id="301" r:id="rId27"/>
    <p:sldId id="269" r:id="rId28"/>
    <p:sldId id="270" r:id="rId29"/>
    <p:sldId id="271" r:id="rId30"/>
    <p:sldId id="272" r:id="rId31"/>
    <p:sldId id="302" r:id="rId32"/>
    <p:sldId id="273" r:id="rId33"/>
    <p:sldId id="284" r:id="rId34"/>
    <p:sldId id="285" r:id="rId35"/>
    <p:sldId id="303" r:id="rId36"/>
    <p:sldId id="274" r:id="rId37"/>
    <p:sldId id="286" r:id="rId38"/>
    <p:sldId id="287" r:id="rId39"/>
    <p:sldId id="305" r:id="rId40"/>
    <p:sldId id="304" r:id="rId41"/>
    <p:sldId id="275" r:id="rId42"/>
    <p:sldId id="306" r:id="rId43"/>
    <p:sldId id="288" r:id="rId44"/>
    <p:sldId id="289" r:id="rId45"/>
    <p:sldId id="276" r:id="rId46"/>
    <p:sldId id="307" r:id="rId47"/>
    <p:sldId id="277" r:id="rId48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852" y="-2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36AD3545-0CFE-4C08-9DD9-30BDD7F9660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CA3D5979-350E-44FF-99AF-3C6EDB409D99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DA9F38A7-7DD8-4F46-83F2-D8C3B59EBCE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xmlns="" id="{4F1FB32A-EACC-4E9B-9E53-2AFF48D88EE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xmlns="" id="{837E51B6-97FA-4983-A018-6CBE0B9961A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62A8933D-231C-4CE2-BAC1-AF38F18863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5533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CC83CF-48C1-4F12-A27E-3187734A88BE}" type="slidenum">
              <a:rPr lang="ru-RU" altLang="ru-RU" sz="1400" smtClean="0"/>
              <a:pPr>
                <a:spcBef>
                  <a:spcPct val="0"/>
                </a:spcBef>
              </a:pPr>
              <a:t>1</a:t>
            </a:fld>
            <a:endParaRPr lang="ru-RU" altLang="ru-RU" sz="1400" smtClean="0"/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3A5ABF3-1FA9-4419-ADF0-AFEA358F2C82}" type="slidenum">
              <a:rPr lang="ru-RU" altLang="ru-RU" sz="1400" smtClean="0"/>
              <a:pPr>
                <a:spcBef>
                  <a:spcPct val="0"/>
                </a:spcBef>
              </a:pPr>
              <a:t>10</a:t>
            </a:fld>
            <a:endParaRPr lang="ru-RU" altLang="ru-RU" sz="1400" smtClean="0"/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82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3A5ABF3-1FA9-4419-ADF0-AFEA358F2C82}" type="slidenum">
              <a:rPr lang="ru-RU" altLang="ru-RU" sz="1400" smtClean="0"/>
              <a:pPr>
                <a:spcBef>
                  <a:spcPct val="0"/>
                </a:spcBef>
              </a:pPr>
              <a:t>11</a:t>
            </a:fld>
            <a:endParaRPr lang="ru-RU" altLang="ru-RU" sz="1400" smtClean="0"/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573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BB3F5F0-39F7-49D6-91ED-14CBB637BAAE}" type="slidenum">
              <a:rPr lang="ru-RU" altLang="ru-RU" sz="1400" smtClean="0"/>
              <a:pPr>
                <a:spcBef>
                  <a:spcPct val="0"/>
                </a:spcBef>
              </a:pPr>
              <a:t>12</a:t>
            </a:fld>
            <a:endParaRPr lang="ru-RU" altLang="ru-RU" sz="1400" smtClean="0"/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74D636E-B31A-4C20-A9F8-7703EF1D3C8D}" type="slidenum">
              <a:rPr lang="ru-RU" altLang="ru-RU" sz="1400" smtClean="0"/>
              <a:pPr>
                <a:spcBef>
                  <a:spcPct val="0"/>
                </a:spcBef>
              </a:pPr>
              <a:t>13</a:t>
            </a:fld>
            <a:endParaRPr lang="ru-RU" altLang="ru-RU" sz="1400" smtClean="0"/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5687B03-BC5F-4E06-94A5-E4910D074600}" type="slidenum">
              <a:rPr lang="ru-RU" altLang="ru-RU" sz="1400" smtClean="0"/>
              <a:pPr>
                <a:spcBef>
                  <a:spcPct val="0"/>
                </a:spcBef>
              </a:pPr>
              <a:t>14</a:t>
            </a:fld>
            <a:endParaRPr lang="ru-RU" altLang="ru-RU" sz="1400" smtClean="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124F2A-CA15-4A2A-9047-630DF747D77C}" type="slidenum">
              <a:rPr lang="ru-RU" altLang="ru-RU" sz="1400" smtClean="0"/>
              <a:pPr>
                <a:spcBef>
                  <a:spcPct val="0"/>
                </a:spcBef>
              </a:pPr>
              <a:t>15</a:t>
            </a:fld>
            <a:endParaRPr lang="ru-RU" altLang="ru-RU" sz="1400" smtClean="0"/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5F2CB6F-FE08-4D02-B6C6-716D7C24A2D9}" type="slidenum">
              <a:rPr lang="ru-RU" altLang="ru-RU" sz="1400" smtClean="0"/>
              <a:pPr>
                <a:spcBef>
                  <a:spcPct val="0"/>
                </a:spcBef>
              </a:pPr>
              <a:t>16</a:t>
            </a:fld>
            <a:endParaRPr lang="ru-RU" altLang="ru-RU" sz="1400" smtClean="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003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B0ABAF4-DDAD-41E8-8BA5-CC792415ADA3}" type="slidenum">
              <a:rPr lang="ru-RU" altLang="ru-RU" sz="1400" smtClean="0"/>
              <a:pPr>
                <a:spcBef>
                  <a:spcPct val="0"/>
                </a:spcBef>
              </a:pPr>
              <a:t>17</a:t>
            </a:fld>
            <a:endParaRPr lang="ru-RU" altLang="ru-RU" sz="1400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280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8DF6F3-D564-4DD8-9932-C3424CD0CE9C}" type="slidenum">
              <a:rPr lang="ru-RU" altLang="ru-RU" sz="1400" smtClean="0"/>
              <a:pPr>
                <a:spcBef>
                  <a:spcPct val="0"/>
                </a:spcBef>
              </a:pPr>
              <a:t>18</a:t>
            </a:fld>
            <a:endParaRPr lang="ru-RU" altLang="ru-RU" sz="1400" smtClean="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4E6DD88-07E6-40EF-A6BE-4938A418AF46}" type="slidenum">
              <a:rPr lang="ru-RU" altLang="ru-RU" sz="1400" smtClean="0"/>
              <a:pPr>
                <a:spcBef>
                  <a:spcPct val="0"/>
                </a:spcBef>
              </a:pPr>
              <a:t>19</a:t>
            </a:fld>
            <a:endParaRPr lang="ru-RU" altLang="ru-RU" sz="1400" smtClean="0"/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5F2CB6F-FE08-4D02-B6C6-716D7C24A2D9}" type="slidenum">
              <a:rPr lang="ru-RU" altLang="ru-RU" sz="1400" smtClean="0"/>
              <a:pPr>
                <a:spcBef>
                  <a:spcPct val="0"/>
                </a:spcBef>
              </a:pPr>
              <a:t>2</a:t>
            </a:fld>
            <a:endParaRPr lang="ru-RU" altLang="ru-RU" sz="1400" smtClean="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DEEC9B2-9FAE-48F6-9E43-60CB885ADB0F}" type="slidenum">
              <a:rPr lang="ru-RU" altLang="ru-RU" sz="1400" smtClean="0"/>
              <a:pPr>
                <a:spcBef>
                  <a:spcPct val="0"/>
                </a:spcBef>
              </a:pPr>
              <a:t>20</a:t>
            </a:fld>
            <a:endParaRPr lang="ru-RU" altLang="ru-RU" sz="1400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5F2CB6F-FE08-4D02-B6C6-716D7C24A2D9}" type="slidenum">
              <a:rPr lang="ru-RU" altLang="ru-RU" sz="1400" smtClean="0"/>
              <a:pPr>
                <a:spcBef>
                  <a:spcPct val="0"/>
                </a:spcBef>
              </a:pPr>
              <a:t>21</a:t>
            </a:fld>
            <a:endParaRPr lang="ru-RU" altLang="ru-RU" sz="1400" smtClean="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5313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AB57402-BBC7-4ADF-8B5F-EF28636969B0}" type="slidenum">
              <a:rPr lang="ru-RU" altLang="ru-RU" sz="1400" smtClean="0"/>
              <a:pPr>
                <a:spcBef>
                  <a:spcPct val="0"/>
                </a:spcBef>
              </a:pPr>
              <a:t>22</a:t>
            </a:fld>
            <a:endParaRPr lang="ru-RU" altLang="ru-RU" sz="1400" smtClean="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AB57402-BBC7-4ADF-8B5F-EF28636969B0}" type="slidenum">
              <a:rPr lang="ru-RU" altLang="ru-RU" sz="1400" smtClean="0"/>
              <a:pPr>
                <a:spcBef>
                  <a:spcPct val="0"/>
                </a:spcBef>
              </a:pPr>
              <a:t>23</a:t>
            </a:fld>
            <a:endParaRPr lang="ru-RU" altLang="ru-RU" sz="1400" smtClean="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4897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AB57402-BBC7-4ADF-8B5F-EF28636969B0}" type="slidenum">
              <a:rPr lang="ru-RU" altLang="ru-RU" sz="1400" smtClean="0"/>
              <a:pPr>
                <a:spcBef>
                  <a:spcPct val="0"/>
                </a:spcBef>
              </a:pPr>
              <a:t>24</a:t>
            </a:fld>
            <a:endParaRPr lang="ru-RU" altLang="ru-RU" sz="1400" smtClean="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6889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861206A-4203-4654-867A-8DAB26798FFA}" type="slidenum">
              <a:rPr lang="ru-RU" altLang="ru-RU" sz="1400" smtClean="0"/>
              <a:pPr>
                <a:spcBef>
                  <a:spcPct val="0"/>
                </a:spcBef>
              </a:pPr>
              <a:t>25</a:t>
            </a:fld>
            <a:endParaRPr lang="ru-RU" altLang="ru-RU" sz="1400" smtClean="0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861206A-4203-4654-867A-8DAB26798FFA}" type="slidenum">
              <a:rPr lang="ru-RU" altLang="ru-RU" sz="1400" smtClean="0"/>
              <a:pPr>
                <a:spcBef>
                  <a:spcPct val="0"/>
                </a:spcBef>
              </a:pPr>
              <a:t>26</a:t>
            </a:fld>
            <a:endParaRPr lang="ru-RU" altLang="ru-RU" sz="1400" smtClean="0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5744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1F232A5-DC58-4B40-91F4-28DF4AEA0A93}" type="slidenum">
              <a:rPr lang="ru-RU" altLang="ru-RU" sz="1400" smtClean="0"/>
              <a:pPr>
                <a:spcBef>
                  <a:spcPct val="0"/>
                </a:spcBef>
              </a:pPr>
              <a:t>27</a:t>
            </a:fld>
            <a:endParaRPr lang="ru-RU" altLang="ru-RU" sz="1400" smtClean="0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25F31A9-E394-452C-BFB8-A37F74ABACBC}" type="slidenum">
              <a:rPr lang="ru-RU" altLang="ru-RU" sz="1400" smtClean="0"/>
              <a:pPr>
                <a:spcBef>
                  <a:spcPct val="0"/>
                </a:spcBef>
              </a:pPr>
              <a:t>28</a:t>
            </a:fld>
            <a:endParaRPr lang="ru-RU" altLang="ru-RU" sz="1400" smtClean="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762E17A-DB47-44E2-9A57-DC44A1BE4EC5}" type="slidenum">
              <a:rPr lang="ru-RU" altLang="ru-RU" sz="1400" smtClean="0"/>
              <a:pPr>
                <a:spcBef>
                  <a:spcPct val="0"/>
                </a:spcBef>
              </a:pPr>
              <a:t>29</a:t>
            </a:fld>
            <a:endParaRPr lang="ru-RU" altLang="ru-RU" sz="1400" smtClean="0"/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5F2CB6F-FE08-4D02-B6C6-716D7C24A2D9}" type="slidenum">
              <a:rPr lang="ru-RU" altLang="ru-RU" sz="1400" smtClean="0"/>
              <a:pPr>
                <a:spcBef>
                  <a:spcPct val="0"/>
                </a:spcBef>
              </a:pPr>
              <a:t>3</a:t>
            </a:fld>
            <a:endParaRPr lang="ru-RU" altLang="ru-RU" sz="1400" smtClean="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2710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BF1696-6527-4256-895D-4E7C5020D5EC}" type="slidenum">
              <a:rPr lang="ru-RU" altLang="ru-RU" sz="1400" smtClean="0"/>
              <a:pPr>
                <a:spcBef>
                  <a:spcPct val="0"/>
                </a:spcBef>
              </a:pPr>
              <a:t>30</a:t>
            </a:fld>
            <a:endParaRPr lang="ru-RU" altLang="ru-RU" sz="1400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BF1696-6527-4256-895D-4E7C5020D5EC}" type="slidenum">
              <a:rPr lang="ru-RU" altLang="ru-RU" sz="1400" smtClean="0"/>
              <a:pPr>
                <a:spcBef>
                  <a:spcPct val="0"/>
                </a:spcBef>
              </a:pPr>
              <a:t>31</a:t>
            </a:fld>
            <a:endParaRPr lang="ru-RU" altLang="ru-RU" sz="1400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0987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774638D-A70C-42C8-B6D2-0CA7AFD01FF4}" type="slidenum">
              <a:rPr lang="ru-RU" altLang="ru-RU" sz="1400" smtClean="0"/>
              <a:pPr>
                <a:spcBef>
                  <a:spcPct val="0"/>
                </a:spcBef>
              </a:pPr>
              <a:t>32</a:t>
            </a:fld>
            <a:endParaRPr lang="ru-RU" altLang="ru-RU" sz="1400" smtClean="0"/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774638D-A70C-42C8-B6D2-0CA7AFD01FF4}" type="slidenum">
              <a:rPr lang="ru-RU" altLang="ru-RU" sz="1400" smtClean="0"/>
              <a:pPr>
                <a:spcBef>
                  <a:spcPct val="0"/>
                </a:spcBef>
              </a:pPr>
              <a:t>33</a:t>
            </a:fld>
            <a:endParaRPr lang="ru-RU" altLang="ru-RU" sz="1400" smtClean="0"/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6947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774638D-A70C-42C8-B6D2-0CA7AFD01FF4}" type="slidenum">
              <a:rPr lang="ru-RU" altLang="ru-RU" sz="1400" smtClean="0"/>
              <a:pPr>
                <a:spcBef>
                  <a:spcPct val="0"/>
                </a:spcBef>
              </a:pPr>
              <a:t>34</a:t>
            </a:fld>
            <a:endParaRPr lang="ru-RU" altLang="ru-RU" sz="1400" smtClean="0"/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9089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774638D-A70C-42C8-B6D2-0CA7AFD01FF4}" type="slidenum">
              <a:rPr lang="ru-RU" altLang="ru-RU" sz="1400" smtClean="0"/>
              <a:pPr>
                <a:spcBef>
                  <a:spcPct val="0"/>
                </a:spcBef>
              </a:pPr>
              <a:t>35</a:t>
            </a:fld>
            <a:endParaRPr lang="ru-RU" altLang="ru-RU" sz="1400" smtClean="0"/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9748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DAFC089-4BA4-4FCB-942C-1AF9CCCFED9A}" type="slidenum">
              <a:rPr lang="ru-RU" altLang="ru-RU" sz="1400" smtClean="0"/>
              <a:pPr>
                <a:spcBef>
                  <a:spcPct val="0"/>
                </a:spcBef>
              </a:pPr>
              <a:t>36</a:t>
            </a:fld>
            <a:endParaRPr lang="ru-RU" altLang="ru-RU" sz="1400" smtClean="0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DAFC089-4BA4-4FCB-942C-1AF9CCCFED9A}" type="slidenum">
              <a:rPr lang="ru-RU" altLang="ru-RU" sz="1400" smtClean="0"/>
              <a:pPr>
                <a:spcBef>
                  <a:spcPct val="0"/>
                </a:spcBef>
              </a:pPr>
              <a:t>37</a:t>
            </a:fld>
            <a:endParaRPr lang="ru-RU" altLang="ru-RU" sz="1400" smtClean="0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6939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DAFC089-4BA4-4FCB-942C-1AF9CCCFED9A}" type="slidenum">
              <a:rPr lang="ru-RU" altLang="ru-RU" sz="1400" smtClean="0"/>
              <a:pPr>
                <a:spcBef>
                  <a:spcPct val="0"/>
                </a:spcBef>
              </a:pPr>
              <a:t>38</a:t>
            </a:fld>
            <a:endParaRPr lang="ru-RU" altLang="ru-RU" sz="1400" smtClean="0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4574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DAFC089-4BA4-4FCB-942C-1AF9CCCFED9A}" type="slidenum">
              <a:rPr lang="ru-RU" altLang="ru-RU" sz="1400" smtClean="0"/>
              <a:pPr>
                <a:spcBef>
                  <a:spcPct val="0"/>
                </a:spcBef>
              </a:pPr>
              <a:t>39</a:t>
            </a:fld>
            <a:endParaRPr lang="ru-RU" altLang="ru-RU" sz="1400" smtClean="0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556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B0ABAF4-DDAD-41E8-8BA5-CC792415ADA3}" type="slidenum">
              <a:rPr lang="ru-RU" altLang="ru-RU" sz="1400" smtClean="0"/>
              <a:pPr>
                <a:spcBef>
                  <a:spcPct val="0"/>
                </a:spcBef>
              </a:pPr>
              <a:t>4</a:t>
            </a:fld>
            <a:endParaRPr lang="ru-RU" altLang="ru-RU" sz="1400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5F2CB6F-FE08-4D02-B6C6-716D7C24A2D9}" type="slidenum">
              <a:rPr lang="ru-RU" altLang="ru-RU" sz="1400" smtClean="0"/>
              <a:pPr>
                <a:spcBef>
                  <a:spcPct val="0"/>
                </a:spcBef>
              </a:pPr>
              <a:t>40</a:t>
            </a:fld>
            <a:endParaRPr lang="ru-RU" altLang="ru-RU" sz="1400" smtClean="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8945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003DC48-ED9A-40F0-9B4E-E1356B348A2E}" type="slidenum">
              <a:rPr lang="ru-RU" altLang="ru-RU" sz="1400" smtClean="0"/>
              <a:pPr>
                <a:spcBef>
                  <a:spcPct val="0"/>
                </a:spcBef>
              </a:pPr>
              <a:t>41</a:t>
            </a:fld>
            <a:endParaRPr lang="ru-RU" altLang="ru-RU" sz="1400" smtClean="0"/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003DC48-ED9A-40F0-9B4E-E1356B348A2E}" type="slidenum">
              <a:rPr lang="ru-RU" altLang="ru-RU" sz="1400" smtClean="0"/>
              <a:pPr>
                <a:spcBef>
                  <a:spcPct val="0"/>
                </a:spcBef>
              </a:pPr>
              <a:t>42</a:t>
            </a:fld>
            <a:endParaRPr lang="ru-RU" altLang="ru-RU" sz="1400" smtClean="0"/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5598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003DC48-ED9A-40F0-9B4E-E1356B348A2E}" type="slidenum">
              <a:rPr lang="ru-RU" altLang="ru-RU" sz="1400" smtClean="0"/>
              <a:pPr>
                <a:spcBef>
                  <a:spcPct val="0"/>
                </a:spcBef>
              </a:pPr>
              <a:t>43</a:t>
            </a:fld>
            <a:endParaRPr lang="ru-RU" altLang="ru-RU" sz="1400" smtClean="0"/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161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003DC48-ED9A-40F0-9B4E-E1356B348A2E}" type="slidenum">
              <a:rPr lang="ru-RU" altLang="ru-RU" sz="1400" smtClean="0"/>
              <a:pPr>
                <a:spcBef>
                  <a:spcPct val="0"/>
                </a:spcBef>
              </a:pPr>
              <a:t>44</a:t>
            </a:fld>
            <a:endParaRPr lang="ru-RU" altLang="ru-RU" sz="1400" smtClean="0"/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8157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6B07BC5-0F78-47DC-A064-DFFE7A578415}" type="slidenum">
              <a:rPr lang="ru-RU" altLang="ru-RU" sz="1400" smtClean="0"/>
              <a:pPr>
                <a:spcBef>
                  <a:spcPct val="0"/>
                </a:spcBef>
              </a:pPr>
              <a:t>45</a:t>
            </a:fld>
            <a:endParaRPr lang="ru-RU" altLang="ru-RU" sz="1400" smtClean="0"/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003DC48-ED9A-40F0-9B4E-E1356B348A2E}" type="slidenum">
              <a:rPr lang="ru-RU" altLang="ru-RU" sz="1400" smtClean="0"/>
              <a:pPr>
                <a:spcBef>
                  <a:spcPct val="0"/>
                </a:spcBef>
              </a:pPr>
              <a:t>46</a:t>
            </a:fld>
            <a:endParaRPr lang="ru-RU" altLang="ru-RU" sz="1400" smtClean="0"/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61570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1597B01-B54E-4AAB-ADCC-D37E241D165C}" type="slidenum">
              <a:rPr lang="ru-RU" altLang="ru-RU" sz="1400" smtClean="0"/>
              <a:pPr>
                <a:spcBef>
                  <a:spcPct val="0"/>
                </a:spcBef>
              </a:pPr>
              <a:t>47</a:t>
            </a:fld>
            <a:endParaRPr lang="ru-RU" altLang="ru-RU" sz="1400" smtClean="0"/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B0ABAF4-DDAD-41E8-8BA5-CC792415ADA3}" type="slidenum">
              <a:rPr lang="ru-RU" altLang="ru-RU" sz="1400" smtClean="0"/>
              <a:pPr>
                <a:spcBef>
                  <a:spcPct val="0"/>
                </a:spcBef>
              </a:pPr>
              <a:t>5</a:t>
            </a:fld>
            <a:endParaRPr lang="ru-RU" altLang="ru-RU" sz="1400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667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B0ABAF4-DDAD-41E8-8BA5-CC792415ADA3}" type="slidenum">
              <a:rPr lang="ru-RU" altLang="ru-RU" sz="1400" smtClean="0"/>
              <a:pPr>
                <a:spcBef>
                  <a:spcPct val="0"/>
                </a:spcBef>
              </a:pPr>
              <a:t>6</a:t>
            </a:fld>
            <a:endParaRPr lang="ru-RU" altLang="ru-RU" sz="1400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773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5F2CB6F-FE08-4D02-B6C6-716D7C24A2D9}" type="slidenum">
              <a:rPr lang="ru-RU" altLang="ru-RU" sz="1400" smtClean="0"/>
              <a:pPr>
                <a:spcBef>
                  <a:spcPct val="0"/>
                </a:spcBef>
              </a:pPr>
              <a:t>7</a:t>
            </a:fld>
            <a:endParaRPr lang="ru-RU" altLang="ru-RU" sz="1400" smtClean="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836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3A5ABF3-1FA9-4419-ADF0-AFEA358F2C82}" type="slidenum">
              <a:rPr lang="ru-RU" altLang="ru-RU" sz="1400" smtClean="0"/>
              <a:pPr>
                <a:spcBef>
                  <a:spcPct val="0"/>
                </a:spcBef>
              </a:pPr>
              <a:t>8</a:t>
            </a:fld>
            <a:endParaRPr lang="ru-RU" altLang="ru-RU" sz="1400" smtClean="0"/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3A5ABF3-1FA9-4419-ADF0-AFEA358F2C82}" type="slidenum">
              <a:rPr lang="ru-RU" altLang="ru-RU" sz="1400" smtClean="0"/>
              <a:pPr>
                <a:spcBef>
                  <a:spcPct val="0"/>
                </a:spcBef>
              </a:pPr>
              <a:t>9</a:t>
            </a:fld>
            <a:endParaRPr lang="ru-RU" altLang="ru-RU" sz="1400" smtClean="0"/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782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BF665B8-740B-4A51-9087-8190E2364C1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BA8DC6F-8548-434E-A23D-20C50EE73CA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2EF128E-B4C2-4BF1-B02F-9DCC45A300B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C5573-7DB9-42CA-BCC4-950274ED5E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1388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BF665B8-740B-4A51-9087-8190E2364C1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BA8DC6F-8548-434E-A23D-20C50EE73CA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2EF128E-B4C2-4BF1-B02F-9DCC45A300B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73889-184E-4D62-8AEE-372A08DC66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454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BF665B8-740B-4A51-9087-8190E2364C1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BA8DC6F-8548-434E-A23D-20C50EE73CA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2EF128E-B4C2-4BF1-B02F-9DCC45A300B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EA623-CEC6-4F18-A250-01800B185D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47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BF665B8-740B-4A51-9087-8190E2364C1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BA8DC6F-8548-434E-A23D-20C50EE73CA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2EF128E-B4C2-4BF1-B02F-9DCC45A300B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C0035-64FD-4CEF-B48D-8858CB3811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641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BF665B8-740B-4A51-9087-8190E2364C1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BA8DC6F-8548-434E-A23D-20C50EE73CA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2EF128E-B4C2-4BF1-B02F-9DCC45A300B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35401-2362-42B8-AB71-5374D9CB08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75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ABF665B8-740B-4A51-9087-8190E2364C1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3BA8DC6F-8548-434E-A23D-20C50EE73CA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72EF128E-B4C2-4BF1-B02F-9DCC45A300B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42188-32A8-44C8-9A1B-EF4A266403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5098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ABF665B8-740B-4A51-9087-8190E2364C1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3BA8DC6F-8548-434E-A23D-20C50EE73CA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72EF128E-B4C2-4BF1-B02F-9DCC45A300B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85D4D-2CEA-4382-8917-AE24B13B08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644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ABF665B8-740B-4A51-9087-8190E2364C1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BA8DC6F-8548-434E-A23D-20C50EE73CA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2EF128E-B4C2-4BF1-B02F-9DCC45A300B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EF713-F982-4081-9D41-EF3FF644CB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804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ABF665B8-740B-4A51-9087-8190E2364C1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3BA8DC6F-8548-434E-A23D-20C50EE73CA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72EF128E-B4C2-4BF1-B02F-9DCC45A300B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8EEDD-A9F5-4A93-A2D6-B8F30A3515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223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ABF665B8-740B-4A51-9087-8190E2364C1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3BA8DC6F-8548-434E-A23D-20C50EE73CA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72EF128E-B4C2-4BF1-B02F-9DCC45A300B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9AF34-B92B-46C4-A65F-287D80A79D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554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ABF665B8-740B-4A51-9087-8190E2364C1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3BA8DC6F-8548-434E-A23D-20C50EE73CA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72EF128E-B4C2-4BF1-B02F-9DCC45A300B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334CC-32F3-4886-89D3-D38713901B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214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ABF665B8-740B-4A51-9087-8190E2364C1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3BA8DC6F-8548-434E-A23D-20C50EE73CAA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72EF128E-B4C2-4BF1-B02F-9DCC45A300B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AB7CE833-B5E2-48F1-8F15-F052AF8903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10080625" cy="2663825"/>
          </a:xfrm>
          <a:prstGeom prst="roundRect">
            <a:avLst>
              <a:gd name="adj" fmla="val 56"/>
            </a:avLst>
          </a:prstGeom>
          <a:solidFill>
            <a:srgbClr val="24877A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824288" y="254000"/>
            <a:ext cx="5895975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3000">
                <a:solidFill>
                  <a:srgbClr val="79C6BB"/>
                </a:solidFill>
                <a:latin typeface="Open Sans" pitchFamily="32" charset="0"/>
              </a:rPr>
              <a:t>Software quality assurance days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824288" y="863600"/>
            <a:ext cx="586105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2700">
                <a:solidFill>
                  <a:srgbClr val="FFFFFF"/>
                </a:solidFill>
                <a:latin typeface="Open Sans" pitchFamily="32" charset="0"/>
              </a:rPr>
              <a:t>24</a:t>
            </a:r>
            <a:r>
              <a:rPr lang="ru-RU" altLang="ru-RU" sz="2700">
                <a:solidFill>
                  <a:srgbClr val="FFFFFF"/>
                </a:solidFill>
                <a:latin typeface="Open Sans" pitchFamily="32" charset="0"/>
              </a:rPr>
              <a:t> Международная конференция </a:t>
            </a: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ru-RU" altLang="ru-RU" sz="2700">
                <a:solidFill>
                  <a:srgbClr val="FFFFFF"/>
                </a:solidFill>
                <a:latin typeface="Open Sans" pitchFamily="32" charset="0"/>
              </a:rPr>
              <a:t>по вопросам качества ПО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824288" y="1830388"/>
            <a:ext cx="1873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2200">
                <a:solidFill>
                  <a:srgbClr val="FFFFFF"/>
                </a:solidFill>
                <a:latin typeface="Open Sans" pitchFamily="32" charset="0"/>
              </a:rPr>
              <a:t>sqadays.com</a:t>
            </a: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31800" y="7019925"/>
            <a:ext cx="2725738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1800">
                <a:solidFill>
                  <a:srgbClr val="FFFFFF"/>
                </a:solidFill>
                <a:latin typeface="Open Sans" pitchFamily="32" charset="0"/>
              </a:rPr>
              <a:t>Москва. 23–</a:t>
            </a:r>
            <a:r>
              <a:rPr lang="en-US" altLang="ru-RU" sz="1800">
                <a:solidFill>
                  <a:srgbClr val="FFFFFF"/>
                </a:solidFill>
                <a:latin typeface="Open Sans" pitchFamily="32" charset="0"/>
              </a:rPr>
              <a:t>2</a:t>
            </a:r>
            <a:r>
              <a:rPr lang="ru-RU" altLang="ru-RU" sz="1800">
                <a:solidFill>
                  <a:srgbClr val="FFFFFF"/>
                </a:solidFill>
                <a:latin typeface="Open Sans" pitchFamily="32" charset="0"/>
              </a:rPr>
              <a:t>4 ноября 2018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31800" y="3275013"/>
            <a:ext cx="93599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>
                <a:latin typeface="Open Sans" pitchFamily="32" charset="0"/>
              </a:rPr>
              <a:t>Дюков Никита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31800" y="3851275"/>
            <a:ext cx="9288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1400">
                <a:latin typeface="Open Sans" pitchFamily="32" charset="0"/>
              </a:rPr>
              <a:t>ПАО «МТС». Екатеринбург, Россия</a:t>
            </a:r>
          </a:p>
        </p:txBody>
      </p:sp>
      <p:sp>
        <p:nvSpPr>
          <p:cNvPr id="3082" name="Text Box 12"/>
          <p:cNvSpPr txBox="1">
            <a:spLocks noChangeArrowheads="1"/>
          </p:cNvSpPr>
          <p:nvPr/>
        </p:nvSpPr>
        <p:spPr bwMode="auto">
          <a:xfrm>
            <a:off x="417513" y="4643438"/>
            <a:ext cx="9374187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>
                <a:solidFill>
                  <a:srgbClr val="24877A"/>
                </a:solidFill>
                <a:latin typeface="Open Sans" pitchFamily="32" charset="0"/>
              </a:rPr>
              <a:t>Автоматизация интеграционного тестирования ESB с использованием инструмента ReadyAPI SoapUI NG</a:t>
            </a:r>
          </a:p>
        </p:txBody>
      </p:sp>
      <p:pic>
        <p:nvPicPr>
          <p:cNvPr id="3083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42863"/>
            <a:ext cx="1795462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Автоматизация интеграционного тестирования ESB с использованием инструмента ReadyAPI SoapUI NG</a:t>
            </a:r>
          </a:p>
        </p:txBody>
      </p:sp>
      <p:pic>
        <p:nvPicPr>
          <p:cNvPr id="9220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47824" y="755501"/>
            <a:ext cx="899986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3000"/>
              </a:lnSpc>
              <a:spcAft>
                <a:spcPct val="0"/>
              </a:spcAft>
              <a:defRPr/>
            </a:pPr>
            <a:r>
              <a:rPr lang="ru-RU" altLang="ru-RU" sz="2400" b="1" smtClean="0">
                <a:solidFill>
                  <a:schemeClr val="accent2">
                    <a:lumMod val="75000"/>
                  </a:schemeClr>
                </a:solidFill>
                <a:latin typeface="Open Sans" pitchFamily="32" charset="0"/>
              </a:rPr>
              <a:t>Вопрос к аудитории: как мы можем получить эндпойнт</a:t>
            </a:r>
            <a:r>
              <a:rPr lang="en-US" altLang="ru-RU" sz="2400" b="1" smtClean="0">
                <a:solidFill>
                  <a:schemeClr val="accent2">
                    <a:lumMod val="75000"/>
                  </a:schemeClr>
                </a:solidFill>
                <a:latin typeface="Open Sans" pitchFamily="32" charset="0"/>
              </a:rPr>
              <a:t> SOAP</a:t>
            </a:r>
            <a:r>
              <a:rPr lang="ru-RU" altLang="ru-RU" sz="2400" b="1" smtClean="0">
                <a:solidFill>
                  <a:schemeClr val="accent2">
                    <a:lumMod val="75000"/>
                  </a:schemeClr>
                </a:solidFill>
                <a:latin typeface="Open Sans" pitchFamily="32" charset="0"/>
              </a:rPr>
              <a:t> сервиса по </a:t>
            </a:r>
            <a:r>
              <a:rPr lang="en-US" altLang="ru-RU" sz="2400" b="1" smtClean="0">
                <a:solidFill>
                  <a:schemeClr val="accent2">
                    <a:lumMod val="75000"/>
                  </a:schemeClr>
                </a:solidFill>
                <a:latin typeface="Open Sans" pitchFamily="32" charset="0"/>
              </a:rPr>
              <a:t>java </a:t>
            </a:r>
            <a:r>
              <a:rPr lang="ru-RU" altLang="ru-RU" sz="2400" b="1" smtClean="0">
                <a:solidFill>
                  <a:schemeClr val="accent2">
                    <a:lumMod val="75000"/>
                  </a:schemeClr>
                </a:solidFill>
                <a:latin typeface="Open Sans" pitchFamily="32" charset="0"/>
              </a:rPr>
              <a:t>коду</a:t>
            </a:r>
            <a:r>
              <a:rPr lang="en-US" altLang="ru-RU" sz="2400" b="1" smtClean="0">
                <a:solidFill>
                  <a:schemeClr val="accent2">
                    <a:lumMod val="75000"/>
                  </a:schemeClr>
                </a:solidFill>
                <a:latin typeface="Open Sans" pitchFamily="32" charset="0"/>
              </a:rPr>
              <a:t>?</a:t>
            </a:r>
            <a:endParaRPr lang="ru-RU" altLang="ru-RU" sz="2400" b="1" smtClean="0">
              <a:solidFill>
                <a:schemeClr val="accent2">
                  <a:lumMod val="75000"/>
                </a:schemeClr>
              </a:solidFill>
              <a:latin typeface="Open Sans" pitchFamily="3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2779" y="2267669"/>
            <a:ext cx="34099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27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Автоматизация интеграционного тестирования ESB с использованием инструмента ReadyAPI SoapUI NG</a:t>
            </a:r>
          </a:p>
        </p:txBody>
      </p:sp>
      <p:pic>
        <p:nvPicPr>
          <p:cNvPr id="9220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47824" y="755501"/>
            <a:ext cx="899986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3000"/>
              </a:lnSpc>
              <a:spcAft>
                <a:spcPct val="0"/>
              </a:spcAft>
              <a:defRPr/>
            </a:pPr>
            <a:r>
              <a:rPr lang="en-US" altLang="ru-RU" sz="2400" b="1" smtClean="0">
                <a:solidFill>
                  <a:schemeClr val="accent2">
                    <a:lumMod val="75000"/>
                  </a:schemeClr>
                </a:solidFill>
                <a:latin typeface="Open Sans" pitchFamily="32" charset="0"/>
              </a:rPr>
              <a:t>@WebService</a:t>
            </a:r>
          </a:p>
          <a:p>
            <a:pPr algn="ctr" eaLnBrk="1">
              <a:lnSpc>
                <a:spcPct val="113000"/>
              </a:lnSpc>
              <a:spcAft>
                <a:spcPct val="0"/>
              </a:spcAft>
              <a:defRPr/>
            </a:pP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defRPr/>
            </a:pPr>
            <a:r>
              <a:rPr lang="en-US" sz="1600"/>
              <a:t>@Retention(RetentionPolicy.RUNTIME)</a:t>
            </a:r>
            <a:br>
              <a:rPr lang="en-US" sz="1600"/>
            </a:br>
            <a:r>
              <a:rPr lang="en-US" sz="1600"/>
              <a:t>@Target({ElementType.TYPE})</a:t>
            </a:r>
            <a:br>
              <a:rPr lang="en-US" sz="1600"/>
            </a:br>
            <a:r>
              <a:rPr lang="en-US" sz="1600"/>
              <a:t>public @interface </a:t>
            </a:r>
            <a:r>
              <a:rPr lang="en-US" sz="1600" b="1"/>
              <a:t>WebService</a:t>
            </a:r>
            <a:r>
              <a:rPr lang="en-US" sz="1600"/>
              <a:t> {</a:t>
            </a:r>
            <a:br>
              <a:rPr lang="en-US" sz="1600"/>
            </a:br>
            <a:r>
              <a:rPr lang="en-US" sz="1600"/>
              <a:t>    String </a:t>
            </a:r>
            <a:r>
              <a:rPr lang="en-US" sz="1600" b="1"/>
              <a:t>name</a:t>
            </a:r>
            <a:r>
              <a:rPr lang="en-US" sz="1600"/>
              <a:t>() default "";</a:t>
            </a:r>
            <a:br>
              <a:rPr lang="en-US" sz="1600"/>
            </a:br>
            <a:r>
              <a:rPr lang="en-US" sz="1600"/>
              <a:t/>
            </a:r>
            <a:br>
              <a:rPr lang="en-US" sz="1600"/>
            </a:br>
            <a:r>
              <a:rPr lang="en-US" sz="1600"/>
              <a:t>    String targetNamespace() default "";</a:t>
            </a:r>
            <a:br>
              <a:rPr lang="en-US" sz="1600"/>
            </a:br>
            <a:r>
              <a:rPr lang="en-US" sz="1600"/>
              <a:t/>
            </a:r>
            <a:br>
              <a:rPr lang="en-US" sz="1600"/>
            </a:br>
            <a:r>
              <a:rPr lang="en-US" sz="1600"/>
              <a:t>    String </a:t>
            </a:r>
            <a:r>
              <a:rPr lang="en-US" sz="1600" b="1"/>
              <a:t>serviceName</a:t>
            </a:r>
            <a:r>
              <a:rPr lang="en-US" sz="1600"/>
              <a:t>() default "";</a:t>
            </a:r>
            <a:br>
              <a:rPr lang="en-US" sz="1600"/>
            </a:br>
            <a:r>
              <a:rPr lang="en-US" sz="1600"/>
              <a:t/>
            </a:r>
            <a:br>
              <a:rPr lang="en-US" sz="1600"/>
            </a:br>
            <a:r>
              <a:rPr lang="en-US" sz="1600"/>
              <a:t>    String portName() default "";</a:t>
            </a:r>
            <a:br>
              <a:rPr lang="en-US" sz="1600"/>
            </a:br>
            <a:r>
              <a:rPr lang="en-US" sz="1600"/>
              <a:t/>
            </a:r>
            <a:br>
              <a:rPr lang="en-US" sz="1600"/>
            </a:br>
            <a:r>
              <a:rPr lang="en-US" sz="1600"/>
              <a:t>    String wsdlLocation() default "";</a:t>
            </a:r>
            <a:br>
              <a:rPr lang="en-US" sz="1600"/>
            </a:br>
            <a:r>
              <a:rPr lang="en-US" sz="1600"/>
              <a:t/>
            </a:r>
            <a:br>
              <a:rPr lang="en-US" sz="1600"/>
            </a:br>
            <a:r>
              <a:rPr lang="en-US" sz="1600"/>
              <a:t>    String endpointInterface() default "";</a:t>
            </a:r>
            <a:br>
              <a:rPr lang="en-US" sz="1600"/>
            </a:br>
            <a:r>
              <a:rPr lang="en-US" sz="1600"/>
              <a:t>}</a:t>
            </a:r>
          </a:p>
          <a:p>
            <a:pPr algn="ctr" eaLnBrk="1">
              <a:lnSpc>
                <a:spcPct val="113000"/>
              </a:lnSpc>
              <a:spcAft>
                <a:spcPct val="0"/>
              </a:spcAft>
              <a:defRPr/>
            </a:pPr>
            <a:endParaRPr lang="ru-RU" altLang="ru-RU" sz="1200" b="1" smtClean="0">
              <a:solidFill>
                <a:schemeClr val="accent2">
                  <a:lumMod val="75000"/>
                </a:schemeClr>
              </a:solidFill>
              <a:latin typeface="Open San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4140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Автоматизация интеграционного тестирования ESB с использованием инструмента ReadyAPI SoapUI NG</a:t>
            </a:r>
          </a:p>
        </p:txBody>
      </p:sp>
      <p:pic>
        <p:nvPicPr>
          <p:cNvPr id="11268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647700" y="817563"/>
            <a:ext cx="9015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/>
              <a:t>Доступность сервисов после установки и каждые 15 минут проверяем автотестом:</a:t>
            </a:r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215900" y="1600955"/>
            <a:ext cx="9648825" cy="3816429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/>
            <a:r>
              <a:rPr lang="ru-RU" altLang="ru-RU" sz="1400">
                <a:solidFill>
                  <a:srgbClr val="BBB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@Test</a:t>
            </a: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1400">
                <a:solidFill>
                  <a:srgbClr val="D0D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dataProvider </a:t>
            </a: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ru-RU" altLang="ru-RU" sz="1400">
                <a:solidFill>
                  <a:srgbClr val="6A87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"EndpointList"</a:t>
            </a:r>
            <a: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altLang="ru-RU" sz="1400">
                <a:solidFill>
                  <a:srgbClr val="D0D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dataProviderClass </a:t>
            </a: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EndpointList.</a:t>
            </a:r>
            <a: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ru-RU" altLang="ru-RU" sz="1400">
                <a:solidFill>
                  <a:srgbClr val="FFC66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endpointAvailability</a:t>
            </a: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endpoint) {</a:t>
            </a:r>
            <a:b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altLang="ru-RU" sz="140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//given().when().get(endpoint).then().statusCode(200);</a:t>
            </a:r>
            <a:br>
              <a:rPr lang="ru-RU" altLang="ru-RU" sz="140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40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HttpURLConnection connection = </a:t>
            </a:r>
            <a: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null;</a:t>
            </a:r>
            <a:b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try </a:t>
            </a: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connection = (HttpURLConnection) </a:t>
            </a:r>
            <a: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URL(endpoint).openConnection()</a:t>
            </a:r>
            <a: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connection.setRequestMethod(</a:t>
            </a:r>
            <a:r>
              <a:rPr lang="ru-RU" altLang="ru-RU" sz="1400">
                <a:solidFill>
                  <a:srgbClr val="6A87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"GET"</a:t>
            </a: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connection.connect()</a:t>
            </a:r>
            <a: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ru-RU" altLang="ru-RU" sz="1600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Assert.</a:t>
            </a:r>
            <a:r>
              <a:rPr lang="ru-RU" altLang="ru-RU" sz="1600" i="1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assertEquals</a:t>
            </a:r>
            <a:r>
              <a:rPr lang="ru-RU" altLang="ru-RU" sz="1600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(HttpURLConnection.</a:t>
            </a:r>
            <a:r>
              <a:rPr lang="ru-RU" altLang="ru-RU" sz="1600" i="1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HTTP_OK</a:t>
            </a:r>
            <a:r>
              <a:rPr lang="ru-RU" altLang="ru-RU" sz="1600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altLang="ru-RU" sz="160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connection.getResponseCode</a:t>
            </a:r>
            <a:r>
              <a:rPr lang="ru-RU" altLang="ru-RU" sz="1600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lang="ru-RU" altLang="ru-RU" sz="1600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catch </a:t>
            </a: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(Throwable cause) {</a:t>
            </a:r>
            <a:b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Assert.</a:t>
            </a:r>
            <a:r>
              <a:rPr lang="ru-RU" altLang="ru-RU" sz="1400" i="1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fail</a:t>
            </a: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1400">
                <a:solidFill>
                  <a:srgbClr val="6A87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"Не удалось подключиться к " </a:t>
            </a: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endpoint)</a:t>
            </a:r>
            <a: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ru-RU" altLang="ru-RU" sz="140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140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40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finally </a:t>
            </a: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(connection != </a:t>
            </a:r>
            <a: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connection.disconnect()</a:t>
            </a:r>
            <a: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altLang="ru-RU" sz="1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Автоматизация интеграционного тестирования ESB с использованием инструмента ReadyAPI SoapUI NG</a:t>
            </a:r>
          </a:p>
        </p:txBody>
      </p:sp>
      <p:pic>
        <p:nvPicPr>
          <p:cNvPr id="1536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647700" y="817563"/>
            <a:ext cx="9015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/>
              <a:t>Доступность сервисов после установки и каждые 15 минут проверяем автотестом:</a:t>
            </a:r>
          </a:p>
        </p:txBody>
      </p:sp>
      <p:sp>
        <p:nvSpPr>
          <p:cNvPr id="15366" name="Rectangle 2"/>
          <p:cNvSpPr>
            <a:spLocks noChangeArrowheads="1"/>
          </p:cNvSpPr>
          <p:nvPr/>
        </p:nvSpPr>
        <p:spPr bwMode="auto">
          <a:xfrm>
            <a:off x="215900" y="3001963"/>
            <a:ext cx="9648825" cy="1014412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/>
            <a:r>
              <a:rPr lang="ru-RU" altLang="ru-RU" sz="1400">
                <a:solidFill>
                  <a:srgbClr val="BBB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@Test</a:t>
            </a: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1400">
                <a:solidFill>
                  <a:srgbClr val="D0D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dataProvider </a:t>
            </a: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ru-RU" altLang="ru-RU" sz="1400">
                <a:solidFill>
                  <a:srgbClr val="6A87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"EndpointList"</a:t>
            </a:r>
            <a: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altLang="ru-RU" sz="1400">
                <a:solidFill>
                  <a:srgbClr val="D0D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dataProviderClass </a:t>
            </a: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EndpointList.</a:t>
            </a:r>
            <a: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ru-RU" altLang="ru-RU" sz="1400">
                <a:solidFill>
                  <a:srgbClr val="FFC66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endpointAvailability</a:t>
            </a: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endpoint) {</a:t>
            </a:r>
            <a:b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altLang="ru-RU" b="1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given().when().get(endpoint).then().statusCode(200);</a:t>
            </a: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altLang="ru-RU" sz="1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Автоматизация интеграционного тестирования ESB с использованием инструмента ReadyAPI SoapUI NG</a:t>
            </a:r>
          </a:p>
        </p:txBody>
      </p:sp>
      <p:pic>
        <p:nvPicPr>
          <p:cNvPr id="17412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287338" y="1265079"/>
            <a:ext cx="9505950" cy="2954655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/>
            <a:r>
              <a:rPr lang="ru-RU" altLang="ru-RU" sz="1400">
                <a:solidFill>
                  <a:srgbClr val="BBB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@DataProvider</a:t>
            </a: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1400">
                <a:solidFill>
                  <a:srgbClr val="D0D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 </a:t>
            </a: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ru-RU" altLang="ru-RU" sz="1400">
                <a:solidFill>
                  <a:srgbClr val="6A87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"EndpointList"</a:t>
            </a: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</a:t>
            </a: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Object[][] </a:t>
            </a:r>
            <a:r>
              <a:rPr lang="ru-RU" altLang="ru-RU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getEndpointList</a:t>
            </a: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(ITestContext context) </a:t>
            </a:r>
            <a: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throws </a:t>
            </a: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IOException {</a:t>
            </a:r>
            <a:b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= </a:t>
            </a:r>
            <a:r>
              <a:rPr lang="ru-RU" altLang="ru-RU" sz="1400">
                <a:solidFill>
                  <a:srgbClr val="6897B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stand = context.getCurrentXmlTest().getParameter(</a:t>
            </a:r>
            <a:r>
              <a:rPr lang="ru-RU" altLang="ru-RU" sz="1400">
                <a:solidFill>
                  <a:srgbClr val="6A87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"stand"</a:t>
            </a: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List&lt;String&gt; lines = Files.</a:t>
            </a:r>
            <a:r>
              <a:rPr lang="ru-RU" altLang="ru-RU" sz="1400" i="1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readAllLines</a:t>
            </a: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(Paths.</a:t>
            </a:r>
            <a:r>
              <a:rPr lang="ru-RU" altLang="ru-RU" sz="1400" i="1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1400">
                <a:solidFill>
                  <a:srgbClr val="6A87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"resources</a:t>
            </a:r>
            <a: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\\</a:t>
            </a:r>
            <a:r>
              <a:rPr lang="ru-RU" altLang="ru-RU" sz="1400">
                <a:solidFill>
                  <a:srgbClr val="6A87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endpoints_" </a:t>
            </a: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stand))</a:t>
            </a:r>
            <a: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Object[][] list = </a:t>
            </a:r>
            <a: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Object[lines.size()][</a:t>
            </a:r>
            <a:r>
              <a:rPr lang="ru-RU" altLang="ru-RU" sz="1400">
                <a:solidFill>
                  <a:srgbClr val="6897B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for </a:t>
            </a: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e : lines) {</a:t>
            </a:r>
            <a:b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list[i][</a:t>
            </a:r>
            <a:r>
              <a:rPr lang="ru-RU" altLang="ru-RU" sz="1400">
                <a:solidFill>
                  <a:srgbClr val="6897B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 e</a:t>
            </a:r>
            <a: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i++</a:t>
            </a:r>
            <a: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ru-RU" altLang="ru-RU" sz="14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4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altLang="ru-RU" sz="1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1265238" y="746125"/>
            <a:ext cx="7304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/>
              <a:t>Provider </a:t>
            </a:r>
            <a:r>
              <a:rPr lang="ru-RU" altLang="ru-RU"/>
              <a:t>считывает с конфига </a:t>
            </a:r>
            <a:r>
              <a:rPr lang="en-US" altLang="ru-RU"/>
              <a:t>testNG </a:t>
            </a:r>
            <a:r>
              <a:rPr lang="ru-RU" altLang="ru-RU"/>
              <a:t>название тестового стенда:</a:t>
            </a: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6408738" y="3281363"/>
            <a:ext cx="3381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>
                <a:solidFill>
                  <a:srgbClr val="FFFF00"/>
                </a:solidFill>
              </a:rPr>
              <a:t>Запустили в </a:t>
            </a:r>
            <a:r>
              <a:rPr lang="en-US" altLang="ru-RU" sz="2000" b="1">
                <a:solidFill>
                  <a:srgbClr val="FFFF00"/>
                </a:solidFill>
              </a:rPr>
              <a:t>IDEA </a:t>
            </a:r>
            <a:r>
              <a:rPr lang="ru-RU" altLang="ru-RU" sz="2000" b="1">
                <a:solidFill>
                  <a:srgbClr val="FFFF00"/>
                </a:solidFill>
              </a:rPr>
              <a:t>и что? </a:t>
            </a:r>
          </a:p>
          <a:p>
            <a:r>
              <a:rPr lang="ru-RU" altLang="ru-RU" sz="2000" b="1">
                <a:solidFill>
                  <a:srgbClr val="FFFF00"/>
                </a:solidFill>
              </a:rPr>
              <a:t>Отчёт не прийдёт?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Автоматизация интеграционного тестирования ESB с использованием инструмента ReadyAPI SoapUI NG</a:t>
            </a:r>
          </a:p>
        </p:txBody>
      </p:sp>
      <p:pic>
        <p:nvPicPr>
          <p:cNvPr id="19460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933450"/>
            <a:ext cx="37052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4059238"/>
            <a:ext cx="9347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4679950" y="1763713"/>
            <a:ext cx="4800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Будет запускать автотест каждые 15 минут</a:t>
            </a:r>
            <a:endParaRPr lang="en-US" altLang="ru-RU"/>
          </a:p>
          <a:p>
            <a:r>
              <a:rPr lang="en-US" altLang="ru-RU"/>
              <a:t>- </a:t>
            </a:r>
            <a:r>
              <a:rPr lang="ru-RU" altLang="ru-RU"/>
              <a:t>да ещё и отчёт высылать</a:t>
            </a:r>
          </a:p>
        </p:txBody>
      </p:sp>
      <p:sp>
        <p:nvSpPr>
          <p:cNvPr id="19464" name="Стрелка вправо с вырезом 1"/>
          <p:cNvSpPr>
            <a:spLocks noChangeArrowheads="1"/>
          </p:cNvSpPr>
          <p:nvPr/>
        </p:nvSpPr>
        <p:spPr bwMode="auto">
          <a:xfrm rot="-1336312">
            <a:off x="5040313" y="4516438"/>
            <a:ext cx="1804987" cy="503237"/>
          </a:xfrm>
          <a:prstGeom prst="notchedRightArrow">
            <a:avLst>
              <a:gd name="adj1" fmla="val 50000"/>
              <a:gd name="adj2" fmla="val 50098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92D050"/>
              </a:solidFill>
            </a:endParaRPr>
          </a:p>
        </p:txBody>
      </p:sp>
      <p:pic>
        <p:nvPicPr>
          <p:cNvPr id="19465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82576">
            <a:off x="3740150" y="4629150"/>
            <a:ext cx="12763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 bwMode="auto">
          <a:xfrm>
            <a:off x="5832475" y="4922838"/>
            <a:ext cx="3881438" cy="15367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>
                <a:latin typeface="Arial" charset="0"/>
                <a:ea typeface="Microsoft YaHei" charset="-122"/>
              </a:rPr>
              <a:t>Теперь мы знаем, что кто-то тайно делает перезагрузку или установку…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Автоматизация интеграционного тестирования ESB с использованием инструмента ReadyAPI SoapUI NG</a:t>
            </a:r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583928" y="899517"/>
            <a:ext cx="72008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altLang="ru-RU" sz="18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Open Sans" pitchFamily="32" charset="0"/>
              </a:rPr>
              <a:t>Какие проверки автоматизируем?</a:t>
            </a:r>
            <a:endParaRPr lang="en-US" altLang="ru-RU" sz="1800" smtClean="0">
              <a:solidFill>
                <a:schemeClr val="accent6">
                  <a:lumMod val="40000"/>
                  <a:lumOff val="60000"/>
                </a:schemeClr>
              </a:solidFill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ru-RU" altLang="ru-RU" sz="1800" smtClean="0">
              <a:latin typeface="Open Sans" pitchFamily="32" charset="0"/>
            </a:endParaRPr>
          </a:p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altLang="ru-RU" sz="18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Open Sans" pitchFamily="32" charset="0"/>
              </a:rPr>
              <a:t>От чего зависим?</a:t>
            </a:r>
            <a:endParaRPr lang="en-US" altLang="ru-RU" sz="1800" smtClean="0">
              <a:solidFill>
                <a:schemeClr val="accent6">
                  <a:lumMod val="40000"/>
                  <a:lumOff val="60000"/>
                </a:schemeClr>
              </a:solidFill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smtClean="0">
              <a:solidFill>
                <a:schemeClr val="accent6">
                  <a:lumMod val="40000"/>
                  <a:lumOff val="60000"/>
                </a:schemeClr>
              </a:solidFill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ru-RU" altLang="ru-RU" sz="1800" b="1" smtClean="0">
              <a:solidFill>
                <a:srgbClr val="FF0000"/>
              </a:solidFill>
              <a:latin typeface="Open Sans" pitchFamily="32" charset="0"/>
            </a:endParaRPr>
          </a:p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altLang="ru-RU" sz="1800" b="1" smtClean="0">
                <a:solidFill>
                  <a:srgbClr val="FF0000"/>
                </a:solidFill>
                <a:latin typeface="Open Sans" pitchFamily="32" charset="0"/>
              </a:rPr>
              <a:t>Универсальные </a:t>
            </a:r>
            <a:r>
              <a:rPr lang="en-US" altLang="ru-RU" sz="1800" b="1" smtClean="0">
                <a:solidFill>
                  <a:srgbClr val="FF0000"/>
                </a:solidFill>
                <a:latin typeface="Open Sans" pitchFamily="32" charset="0"/>
              </a:rPr>
              <a:t>Test Steps </a:t>
            </a:r>
            <a:r>
              <a:rPr lang="ru-RU" altLang="ru-RU" sz="1800" b="1" smtClean="0">
                <a:solidFill>
                  <a:srgbClr val="FF0000"/>
                </a:solidFill>
                <a:latin typeface="Open Sans" pitchFamily="32" charset="0"/>
              </a:rPr>
              <a:t>и </a:t>
            </a:r>
            <a:r>
              <a:rPr lang="en-US" altLang="ru-RU" sz="1800" b="1" smtClean="0">
                <a:solidFill>
                  <a:srgbClr val="FF0000"/>
                </a:solidFill>
                <a:latin typeface="Open Sans" pitchFamily="32" charset="0"/>
              </a:rPr>
              <a:t>Assertions </a:t>
            </a:r>
            <a:r>
              <a:rPr lang="ru-RU" altLang="ru-RU" sz="1800" b="1" smtClean="0">
                <a:solidFill>
                  <a:srgbClr val="FF0000"/>
                </a:solidFill>
                <a:latin typeface="Open Sans" pitchFamily="32" charset="0"/>
              </a:rPr>
              <a:t>в </a:t>
            </a:r>
            <a:r>
              <a:rPr lang="en-US" altLang="ru-RU" sz="1800" b="1" smtClean="0">
                <a:solidFill>
                  <a:srgbClr val="FF0000"/>
                </a:solidFill>
                <a:latin typeface="Open Sans" pitchFamily="32" charset="0"/>
              </a:rPr>
              <a:t>ReadyAPI</a:t>
            </a: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smtClean="0">
              <a:solidFill>
                <a:schemeClr val="accent6">
                  <a:lumMod val="40000"/>
                  <a:lumOff val="60000"/>
                </a:schemeClr>
              </a:solidFill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smtClean="0">
              <a:solidFill>
                <a:schemeClr val="accent6">
                  <a:lumMod val="40000"/>
                  <a:lumOff val="60000"/>
                </a:schemeClr>
              </a:solidFill>
              <a:latin typeface="Open Sans" pitchFamily="32" charset="0"/>
            </a:endParaRPr>
          </a:p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altLang="ru-RU" sz="18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Open Sans" pitchFamily="32" charset="0"/>
              </a:rPr>
              <a:t>Скрипты на </a:t>
            </a:r>
            <a:r>
              <a:rPr lang="en-US" altLang="ru-RU" sz="18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Open Sans" pitchFamily="32" charset="0"/>
              </a:rPr>
              <a:t>groovy: Groovy Script Test Step</a:t>
            </a:r>
            <a:endParaRPr lang="ru-RU" altLang="ru-RU" sz="1800" smtClean="0">
              <a:solidFill>
                <a:schemeClr val="accent6">
                  <a:lumMod val="40000"/>
                  <a:lumOff val="60000"/>
                </a:schemeClr>
              </a:solidFill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smtClean="0">
              <a:solidFill>
                <a:schemeClr val="accent6">
                  <a:lumMod val="40000"/>
                  <a:lumOff val="60000"/>
                </a:schemeClr>
              </a:solidFill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smtClean="0">
              <a:solidFill>
                <a:schemeClr val="accent6">
                  <a:lumMod val="40000"/>
                  <a:lumOff val="60000"/>
                </a:schemeClr>
              </a:solidFill>
              <a:latin typeface="Open Sans" pitchFamily="32" charset="0"/>
            </a:endParaRPr>
          </a:p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en-US" altLang="ru-RU" sz="18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Open Sans" pitchFamily="32" charset="0"/>
              </a:rPr>
              <a:t>Customize ReadyAPI</a:t>
            </a:r>
          </a:p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endParaRPr lang="en-US" altLang="ru-RU" sz="1800" smtClean="0">
              <a:latin typeface="Open Sans" pitchFamily="32" charset="0"/>
            </a:endParaRPr>
          </a:p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endParaRPr lang="en-US" altLang="ru-RU" sz="1800" smtClean="0">
              <a:latin typeface="Open Sans" pitchFamily="32" charset="0"/>
            </a:endParaRPr>
          </a:p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endParaRPr lang="ru-RU" altLang="ru-RU" sz="1800" smtClean="0">
              <a:latin typeface="Open San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507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Автоматизация интеграционного тестирования ESB с использованием инструмента ReadyAPI SoapUI NG</a:t>
            </a:r>
          </a:p>
        </p:txBody>
      </p:sp>
      <p:pic>
        <p:nvPicPr>
          <p:cNvPr id="7172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31800" y="827088"/>
            <a:ext cx="9288463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smtClean="0">
              <a:latin typeface="Open Sans" pitchFamily="32" charset="0"/>
            </a:endParaRPr>
          </a:p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endParaRPr lang="en-US" altLang="ru-RU" sz="1800" smtClean="0">
              <a:latin typeface="Open Sans" pitchFamily="32" charset="0"/>
            </a:endParaRPr>
          </a:p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endParaRPr lang="ru-RU" altLang="ru-RU" sz="1800" smtClean="0">
              <a:latin typeface="Open Sans" pitchFamily="3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1175" y="2105025"/>
            <a:ext cx="1687513" cy="6524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/>
              <a:t>Система 1</a:t>
            </a:r>
          </a:p>
        </p:txBody>
      </p:sp>
      <p:cxnSp>
        <p:nvCxnSpPr>
          <p:cNvPr id="8" name="Прямая со стрелкой 7"/>
          <p:cNvCxnSpPr>
            <a:stCxn id="7" idx="3"/>
          </p:cNvCxnSpPr>
          <p:nvPr/>
        </p:nvCxnSpPr>
        <p:spPr>
          <a:xfrm flipV="1">
            <a:off x="2198688" y="2430463"/>
            <a:ext cx="10223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265488" y="1255713"/>
            <a:ext cx="6657975" cy="27098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613150" y="1574800"/>
            <a:ext cx="1787525" cy="62706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Модуль 1</a:t>
            </a:r>
          </a:p>
        </p:txBody>
      </p:sp>
      <p:sp>
        <p:nvSpPr>
          <p:cNvPr id="11" name="Овал 10"/>
          <p:cNvSpPr/>
          <p:nvPr/>
        </p:nvSpPr>
        <p:spPr>
          <a:xfrm>
            <a:off x="4095750" y="2894013"/>
            <a:ext cx="1704975" cy="6286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Модуль 2</a:t>
            </a: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714375" y="2757488"/>
            <a:ext cx="1279525" cy="91440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БД</a:t>
            </a: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7391400" y="1574800"/>
            <a:ext cx="1479550" cy="1182688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БД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198688" y="2676525"/>
            <a:ext cx="10223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10" idx="3"/>
          </p:cNvCxnSpPr>
          <p:nvPr/>
        </p:nvCxnSpPr>
        <p:spPr>
          <a:xfrm flipV="1">
            <a:off x="3265488" y="2109788"/>
            <a:ext cx="609600" cy="320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044575" y="4803775"/>
            <a:ext cx="1687513" cy="6540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/>
              <a:t>Система 2</a:t>
            </a:r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1247775" y="5457825"/>
            <a:ext cx="1279525" cy="91440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БД</a:t>
            </a:r>
          </a:p>
        </p:txBody>
      </p:sp>
      <p:sp>
        <p:nvSpPr>
          <p:cNvPr id="18" name="Овал 17"/>
          <p:cNvSpPr/>
          <p:nvPr/>
        </p:nvSpPr>
        <p:spPr>
          <a:xfrm>
            <a:off x="5651500" y="1593850"/>
            <a:ext cx="1738313" cy="6286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Модуль 3</a:t>
            </a:r>
          </a:p>
        </p:txBody>
      </p:sp>
      <p:sp>
        <p:nvSpPr>
          <p:cNvPr id="19" name="Овал 18"/>
          <p:cNvSpPr/>
          <p:nvPr/>
        </p:nvSpPr>
        <p:spPr>
          <a:xfrm>
            <a:off x="7335838" y="3205163"/>
            <a:ext cx="1695450" cy="6286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Модуль 4</a:t>
            </a:r>
          </a:p>
        </p:txBody>
      </p:sp>
      <p:cxnSp>
        <p:nvCxnSpPr>
          <p:cNvPr id="20" name="Прямая со стрелкой 19"/>
          <p:cNvCxnSpPr>
            <a:endCxn id="11" idx="1"/>
          </p:cNvCxnSpPr>
          <p:nvPr/>
        </p:nvCxnSpPr>
        <p:spPr>
          <a:xfrm>
            <a:off x="4200525" y="2201863"/>
            <a:ext cx="144463" cy="7842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152900" y="3519488"/>
            <a:ext cx="423863" cy="4460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1839913" y="3967163"/>
            <a:ext cx="2312987" cy="7937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2198688" y="3965575"/>
            <a:ext cx="2378075" cy="838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4576763" y="3517900"/>
            <a:ext cx="179387" cy="447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4576763" y="2222500"/>
            <a:ext cx="90487" cy="6715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1" idx="7"/>
            <a:endCxn id="13" idx="1"/>
          </p:cNvCxnSpPr>
          <p:nvPr/>
        </p:nvCxnSpPr>
        <p:spPr>
          <a:xfrm flipV="1">
            <a:off x="5551488" y="2165350"/>
            <a:ext cx="2209800" cy="8207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>
            <a:stCxn id="11" idx="6"/>
          </p:cNvCxnSpPr>
          <p:nvPr/>
        </p:nvCxnSpPr>
        <p:spPr>
          <a:xfrm>
            <a:off x="5800725" y="3208338"/>
            <a:ext cx="1687513" cy="115887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5651500" y="3400425"/>
            <a:ext cx="1739900" cy="19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967663" y="3795713"/>
            <a:ext cx="11112" cy="762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7124700" y="4570413"/>
            <a:ext cx="1685925" cy="6540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/>
              <a:t>Система 3</a:t>
            </a:r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7327900" y="5224463"/>
            <a:ext cx="1279525" cy="91440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БД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 flipH="1" flipV="1">
            <a:off x="8370888" y="3833813"/>
            <a:ext cx="65087" cy="723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527300" y="2235200"/>
            <a:ext cx="346075" cy="358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2552700" y="2235200"/>
            <a:ext cx="320675" cy="358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Овальная выноска 34"/>
          <p:cNvSpPr/>
          <p:nvPr/>
        </p:nvSpPr>
        <p:spPr>
          <a:xfrm>
            <a:off x="990600" y="622300"/>
            <a:ext cx="1793875" cy="947738"/>
          </a:xfrm>
          <a:prstGeom prst="wedgeEllipseCallout">
            <a:avLst>
              <a:gd name="adj1" fmla="val 46274"/>
              <a:gd name="adj2" fmla="val 121530"/>
            </a:avLst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/>
              <a:t>Эмулируем запрос от Системы 1</a:t>
            </a:r>
          </a:p>
        </p:txBody>
      </p:sp>
      <p:sp>
        <p:nvSpPr>
          <p:cNvPr id="37" name="Овальная выноска 36"/>
          <p:cNvSpPr/>
          <p:nvPr/>
        </p:nvSpPr>
        <p:spPr>
          <a:xfrm>
            <a:off x="3387725" y="5008563"/>
            <a:ext cx="1793875" cy="842962"/>
          </a:xfrm>
          <a:prstGeom prst="wedgeEllipseCallout">
            <a:avLst>
              <a:gd name="adj1" fmla="val -107068"/>
              <a:gd name="adj2" fmla="val 69993"/>
            </a:avLst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/>
              <a:t>Проверку делаем в БД </a:t>
            </a:r>
            <a:r>
              <a:rPr lang="en-US" sz="1400"/>
              <a:t>C</a:t>
            </a:r>
            <a:r>
              <a:rPr lang="ru-RU" sz="1400" err="1"/>
              <a:t>истемы</a:t>
            </a:r>
            <a:r>
              <a:rPr lang="ru-RU" sz="1400"/>
              <a:t> 2</a:t>
            </a:r>
          </a:p>
        </p:txBody>
      </p:sp>
      <p:sp>
        <p:nvSpPr>
          <p:cNvPr id="7205" name="TextBox 37"/>
          <p:cNvSpPr txBox="1">
            <a:spLocks noChangeArrowheads="1"/>
          </p:cNvSpPr>
          <p:nvPr/>
        </p:nvSpPr>
        <p:spPr bwMode="auto">
          <a:xfrm>
            <a:off x="8302763" y="1326905"/>
            <a:ext cx="17344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ru-RU" smtClean="0"/>
              <a:t>ESB</a:t>
            </a:r>
            <a:r>
              <a:rPr lang="ru-RU" altLang="ru-RU" smtClean="0"/>
              <a:t>, микросервисы</a:t>
            </a:r>
            <a:endParaRPr lang="ru-RU" altLang="ru-RU"/>
          </a:p>
        </p:txBody>
      </p:sp>
      <p:sp>
        <p:nvSpPr>
          <p:cNvPr id="38" name="TextBox 9"/>
          <p:cNvSpPr txBox="1">
            <a:spLocks noChangeArrowheads="1"/>
          </p:cNvSpPr>
          <p:nvPr/>
        </p:nvSpPr>
        <p:spPr bwMode="auto">
          <a:xfrm>
            <a:off x="3806825" y="245270"/>
            <a:ext cx="51098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b="1" smtClean="0">
                <a:solidFill>
                  <a:schemeClr val="accent2">
                    <a:lumMod val="75000"/>
                  </a:schemeClr>
                </a:solidFill>
              </a:rPr>
              <a:t>Итак, вспомним, что мы автоматизируем? </a:t>
            </a:r>
          </a:p>
          <a:p>
            <a:r>
              <a:rPr lang="ru-RU" altLang="ru-RU" b="1">
                <a:solidFill>
                  <a:schemeClr val="accent2">
                    <a:lumMod val="75000"/>
                  </a:schemeClr>
                </a:solidFill>
              </a:rPr>
              <a:t>Ч</a:t>
            </a:r>
            <a:r>
              <a:rPr lang="ru-RU" altLang="ru-RU" b="1" smtClean="0">
                <a:solidFill>
                  <a:schemeClr val="accent2">
                    <a:lumMod val="75000"/>
                  </a:schemeClr>
                </a:solidFill>
              </a:rPr>
              <a:t>то нам нужно для автоматизации?</a:t>
            </a:r>
            <a:endParaRPr lang="ru-RU" altLang="ru-RU" b="1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683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Автоматизация интеграционного тестирования ESB с использованием инструмента ReadyAPI SoapUI NG</a:t>
            </a:r>
          </a:p>
        </p:txBody>
      </p:sp>
      <p:pic>
        <p:nvPicPr>
          <p:cNvPr id="21508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60363" y="277813"/>
            <a:ext cx="92884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r>
              <a:rPr lang="ru-RU" altLang="ru-RU" sz="1800" b="1" smtClean="0">
                <a:latin typeface="Open Sans" pitchFamily="32" charset="0"/>
              </a:rPr>
              <a:t>Универсальные </a:t>
            </a:r>
            <a:r>
              <a:rPr lang="en-US" altLang="ru-RU" sz="1800" b="1" smtClean="0">
                <a:latin typeface="Open Sans" pitchFamily="32" charset="0"/>
              </a:rPr>
              <a:t>Test Steps </a:t>
            </a:r>
            <a:r>
              <a:rPr lang="ru-RU" altLang="ru-RU" sz="1800" b="1" smtClean="0">
                <a:latin typeface="Open Sans" pitchFamily="32" charset="0"/>
              </a:rPr>
              <a:t>и </a:t>
            </a:r>
            <a:r>
              <a:rPr lang="en-US" altLang="ru-RU" sz="1800" b="1" smtClean="0">
                <a:latin typeface="Open Sans" pitchFamily="32" charset="0"/>
              </a:rPr>
              <a:t>Assertions </a:t>
            </a:r>
            <a:r>
              <a:rPr lang="ru-RU" altLang="ru-RU" sz="1800" b="1" smtClean="0">
                <a:latin typeface="Open Sans" pitchFamily="32" charset="0"/>
              </a:rPr>
              <a:t>в </a:t>
            </a:r>
            <a:r>
              <a:rPr lang="en-US" altLang="ru-RU" sz="1800" b="1" smtClean="0">
                <a:latin typeface="Open Sans" pitchFamily="32" charset="0"/>
              </a:rPr>
              <a:t>ReadyAPI</a:t>
            </a:r>
          </a:p>
          <a:p>
            <a:pPr algn="ctr" eaLnBrk="1">
              <a:lnSpc>
                <a:spcPct val="113000"/>
              </a:lnSpc>
              <a:spcAft>
                <a:spcPct val="0"/>
              </a:spcAft>
              <a:defRPr/>
            </a:pPr>
            <a:endParaRPr lang="ru-RU" altLang="ru-RU" sz="1800" b="1" smtClean="0">
              <a:latin typeface="Open Sans" pitchFamily="32" charset="0"/>
            </a:endParaRPr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215900" y="900113"/>
            <a:ext cx="8888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Автотест в </a:t>
            </a:r>
            <a:r>
              <a:rPr lang="en-US" altLang="ru-RU"/>
              <a:t>ReadyAPI </a:t>
            </a:r>
            <a:r>
              <a:rPr lang="ru-RU" altLang="ru-RU"/>
              <a:t>состоит из универсальных степов</a:t>
            </a:r>
            <a:r>
              <a:rPr lang="en-US" altLang="ru-RU"/>
              <a:t>. </a:t>
            </a:r>
            <a:r>
              <a:rPr lang="ru-RU" altLang="ru-RU"/>
              <a:t>Степы поддерживают </a:t>
            </a:r>
            <a:r>
              <a:rPr lang="en-US" altLang="ru-RU"/>
              <a:t>Assertions. </a:t>
            </a:r>
          </a:p>
        </p:txBody>
      </p:sp>
      <p:pic>
        <p:nvPicPr>
          <p:cNvPr id="21511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547813"/>
            <a:ext cx="8824913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Автоматизация интеграционного тестирования ESB с использованием инструмента ReadyAPI SoapUI NG</a:t>
            </a:r>
          </a:p>
        </p:txBody>
      </p:sp>
      <p:pic>
        <p:nvPicPr>
          <p:cNvPr id="23556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60363" y="277813"/>
            <a:ext cx="92884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r>
              <a:rPr lang="ru-RU" altLang="ru-RU" sz="1800" b="1" smtClean="0">
                <a:latin typeface="Open Sans" pitchFamily="32" charset="0"/>
              </a:rPr>
              <a:t>Универсальные </a:t>
            </a:r>
            <a:r>
              <a:rPr lang="en-US" altLang="ru-RU" sz="1800" b="1" smtClean="0">
                <a:latin typeface="Open Sans" pitchFamily="32" charset="0"/>
              </a:rPr>
              <a:t>Test Steps </a:t>
            </a:r>
            <a:r>
              <a:rPr lang="ru-RU" altLang="ru-RU" sz="1800" b="1" smtClean="0">
                <a:latin typeface="Open Sans" pitchFamily="32" charset="0"/>
              </a:rPr>
              <a:t>и </a:t>
            </a:r>
            <a:r>
              <a:rPr lang="en-US" altLang="ru-RU" sz="1800" b="1" smtClean="0">
                <a:latin typeface="Open Sans" pitchFamily="32" charset="0"/>
              </a:rPr>
              <a:t>Assertions </a:t>
            </a:r>
            <a:r>
              <a:rPr lang="ru-RU" altLang="ru-RU" sz="1800" b="1" smtClean="0">
                <a:latin typeface="Open Sans" pitchFamily="32" charset="0"/>
              </a:rPr>
              <a:t>в </a:t>
            </a:r>
            <a:r>
              <a:rPr lang="en-US" altLang="ru-RU" sz="1800" b="1" smtClean="0">
                <a:latin typeface="Open Sans" pitchFamily="32" charset="0"/>
              </a:rPr>
              <a:t>ReadyAPI</a:t>
            </a:r>
          </a:p>
          <a:p>
            <a:pPr algn="ctr" eaLnBrk="1">
              <a:lnSpc>
                <a:spcPct val="113000"/>
              </a:lnSpc>
              <a:spcAft>
                <a:spcPct val="0"/>
              </a:spcAft>
              <a:defRPr/>
            </a:pPr>
            <a:endParaRPr lang="ru-RU" altLang="ru-RU" sz="1800" b="1" smtClean="0">
              <a:latin typeface="Open Sans" pitchFamily="32" charset="0"/>
            </a:endParaRPr>
          </a:p>
        </p:txBody>
      </p:sp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877888" y="1204913"/>
            <a:ext cx="8266112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i="1"/>
              <a:t>Основные </a:t>
            </a:r>
            <a:r>
              <a:rPr lang="en-US" altLang="ru-RU" i="1"/>
              <a:t>test steps:</a:t>
            </a:r>
          </a:p>
          <a:p>
            <a:endParaRPr lang="en-US" altLang="ru-RU"/>
          </a:p>
          <a:p>
            <a:r>
              <a:rPr lang="en-US" altLang="ru-RU"/>
              <a:t>	+ SOAP Request TestStep</a:t>
            </a:r>
          </a:p>
          <a:p>
            <a:r>
              <a:rPr lang="en-US" altLang="ru-RU"/>
              <a:t>	+ REST Request TestStep</a:t>
            </a:r>
          </a:p>
          <a:p>
            <a:r>
              <a:rPr lang="en-US" altLang="ru-RU"/>
              <a:t>	+ JDBC Request TestStep</a:t>
            </a:r>
          </a:p>
          <a:p>
            <a:r>
              <a:rPr lang="en-US" altLang="ru-RU"/>
              <a:t>	+ DataSource TestStep</a:t>
            </a:r>
          </a:p>
          <a:p>
            <a:r>
              <a:rPr lang="en-US" altLang="ru-RU"/>
              <a:t>	+ Groovy script TestStep</a:t>
            </a:r>
          </a:p>
          <a:p>
            <a:r>
              <a:rPr lang="en-US" altLang="ru-RU"/>
              <a:t>	+ Delay TestStep</a:t>
            </a:r>
          </a:p>
          <a:p>
            <a:r>
              <a:rPr lang="en-US" altLang="ru-RU"/>
              <a:t>	+ SOAP VirtResponse TestStep </a:t>
            </a:r>
            <a:r>
              <a:rPr lang="ru-RU" altLang="ru-RU"/>
              <a:t>и многие другие … и свои </a:t>
            </a:r>
            <a:r>
              <a:rPr lang="ru-RU" altLang="ru-RU" smtClean="0"/>
              <a:t>собственные</a:t>
            </a:r>
            <a:endParaRPr lang="ru-RU" altLang="ru-RU"/>
          </a:p>
          <a:p>
            <a:endParaRPr lang="en-US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Автоматизация интеграционного тестирования ESB с использованием инструмента ReadyAPI SoapUI NG</a:t>
            </a:r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363" y="1908175"/>
            <a:ext cx="3819525" cy="3171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 bwMode="auto">
          <a:xfrm>
            <a:off x="2257425" y="177800"/>
            <a:ext cx="3097213" cy="1514475"/>
          </a:xfrm>
          <a:prstGeom prst="cloudCallout">
            <a:avLst>
              <a:gd name="adj1" fmla="val -54287"/>
              <a:gd name="adj2" fmla="val 99108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/>
              <a:t>О чём поговорим?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608513" y="1331913"/>
            <a:ext cx="511175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altLang="ru-RU" sz="1800" smtClean="0">
                <a:latin typeface="Open Sans" pitchFamily="32" charset="0"/>
              </a:rPr>
              <a:t>Какие проверки автоматизируем?</a:t>
            </a:r>
            <a:endParaRPr lang="en-US" altLang="ru-RU" sz="1800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ru-RU" altLang="ru-RU" sz="1800" smtClean="0">
              <a:latin typeface="Open Sans" pitchFamily="32" charset="0"/>
            </a:endParaRPr>
          </a:p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altLang="ru-RU" sz="1800" smtClean="0">
                <a:latin typeface="Open Sans" pitchFamily="32" charset="0"/>
              </a:rPr>
              <a:t>От чего зависим?</a:t>
            </a:r>
            <a:endParaRPr lang="en-US" altLang="ru-RU" sz="1800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ru-RU" altLang="ru-RU" sz="1800" smtClean="0">
              <a:latin typeface="Open Sans" pitchFamily="32" charset="0"/>
            </a:endParaRPr>
          </a:p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altLang="ru-RU" sz="1800" smtClean="0">
                <a:latin typeface="Open Sans" pitchFamily="32" charset="0"/>
              </a:rPr>
              <a:t>Универсальные </a:t>
            </a:r>
            <a:r>
              <a:rPr lang="en-US" altLang="ru-RU" sz="1800" smtClean="0">
                <a:latin typeface="Open Sans" pitchFamily="32" charset="0"/>
              </a:rPr>
              <a:t>Test Steps </a:t>
            </a:r>
            <a:r>
              <a:rPr lang="ru-RU" altLang="ru-RU" sz="1800" smtClean="0">
                <a:latin typeface="Open Sans" pitchFamily="32" charset="0"/>
              </a:rPr>
              <a:t>и </a:t>
            </a:r>
            <a:r>
              <a:rPr lang="en-US" altLang="ru-RU" sz="1800" smtClean="0">
                <a:latin typeface="Open Sans" pitchFamily="32" charset="0"/>
              </a:rPr>
              <a:t>Assertions </a:t>
            </a:r>
            <a:r>
              <a:rPr lang="ru-RU" altLang="ru-RU" sz="1800" smtClean="0">
                <a:latin typeface="Open Sans" pitchFamily="32" charset="0"/>
              </a:rPr>
              <a:t>в </a:t>
            </a:r>
            <a:r>
              <a:rPr lang="en-US" altLang="ru-RU" sz="1800" smtClean="0">
                <a:latin typeface="Open Sans" pitchFamily="32" charset="0"/>
              </a:rPr>
              <a:t>ReadyAPI</a:t>
            </a: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smtClean="0">
              <a:latin typeface="Open Sans" pitchFamily="32" charset="0"/>
            </a:endParaRPr>
          </a:p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altLang="ru-RU" sz="1800" smtClean="0">
                <a:latin typeface="Open Sans" pitchFamily="32" charset="0"/>
              </a:rPr>
              <a:t>Скрипты на </a:t>
            </a:r>
            <a:r>
              <a:rPr lang="en-US" altLang="ru-RU" sz="1800" smtClean="0">
                <a:latin typeface="Open Sans" pitchFamily="32" charset="0"/>
              </a:rPr>
              <a:t>groovy: Groovy Script Test Step</a:t>
            </a:r>
            <a:endParaRPr lang="ru-RU" altLang="ru-RU" sz="1800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smtClean="0">
              <a:latin typeface="Open Sans" pitchFamily="32" charset="0"/>
            </a:endParaRPr>
          </a:p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en-US" altLang="ru-RU" sz="1800" smtClean="0">
                <a:latin typeface="Open Sans" pitchFamily="32" charset="0"/>
              </a:rPr>
              <a:t>Customize ReadyAPI</a:t>
            </a:r>
          </a:p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endParaRPr lang="en-US" altLang="ru-RU" sz="1800" smtClean="0">
              <a:latin typeface="Open Sans" pitchFamily="32" charset="0"/>
            </a:endParaRPr>
          </a:p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endParaRPr lang="en-US" altLang="ru-RU" sz="1800" smtClean="0">
              <a:latin typeface="Open Sans" pitchFamily="32" charset="0"/>
            </a:endParaRPr>
          </a:p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endParaRPr lang="ru-RU" altLang="ru-RU" sz="1800" smtClean="0">
              <a:latin typeface="Open Sans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Автоматизация интеграционного тестирования ESB с использованием инструмента ReadyAPI SoapUI NG</a:t>
            </a:r>
          </a:p>
        </p:txBody>
      </p:sp>
      <p:pic>
        <p:nvPicPr>
          <p:cNvPr id="2560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60363" y="277813"/>
            <a:ext cx="92884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r>
              <a:rPr lang="ru-RU" altLang="ru-RU" sz="1800" b="1" smtClean="0">
                <a:latin typeface="Open Sans" pitchFamily="32" charset="0"/>
              </a:rPr>
              <a:t>Универсальные </a:t>
            </a:r>
            <a:r>
              <a:rPr lang="en-US" altLang="ru-RU" sz="1800" b="1" smtClean="0">
                <a:latin typeface="Open Sans" pitchFamily="32" charset="0"/>
              </a:rPr>
              <a:t>Test Steps </a:t>
            </a:r>
            <a:r>
              <a:rPr lang="ru-RU" altLang="ru-RU" sz="1800" b="1" smtClean="0">
                <a:latin typeface="Open Sans" pitchFamily="32" charset="0"/>
              </a:rPr>
              <a:t>и </a:t>
            </a:r>
            <a:r>
              <a:rPr lang="en-US" altLang="ru-RU" sz="1800" b="1" smtClean="0">
                <a:latin typeface="Open Sans" pitchFamily="32" charset="0"/>
              </a:rPr>
              <a:t>Assertions </a:t>
            </a:r>
            <a:r>
              <a:rPr lang="ru-RU" altLang="ru-RU" sz="1800" b="1" smtClean="0">
                <a:latin typeface="Open Sans" pitchFamily="32" charset="0"/>
              </a:rPr>
              <a:t>в </a:t>
            </a:r>
            <a:r>
              <a:rPr lang="en-US" altLang="ru-RU" sz="1800" b="1" smtClean="0">
                <a:latin typeface="Open Sans" pitchFamily="32" charset="0"/>
              </a:rPr>
              <a:t>ReadyAPI</a:t>
            </a:r>
          </a:p>
          <a:p>
            <a:pPr algn="ctr" eaLnBrk="1">
              <a:lnSpc>
                <a:spcPct val="113000"/>
              </a:lnSpc>
              <a:spcAft>
                <a:spcPct val="0"/>
              </a:spcAft>
              <a:defRPr/>
            </a:pPr>
            <a:endParaRPr lang="ru-RU" altLang="ru-RU" sz="1800" b="1" smtClean="0">
              <a:latin typeface="Open Sans" pitchFamily="32" charset="0"/>
            </a:endParaRP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3606800" y="900113"/>
            <a:ext cx="2946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ru-RU"/>
              <a:t>Assertions </a:t>
            </a:r>
            <a:r>
              <a:rPr lang="ru-RU" altLang="ru-RU"/>
              <a:t>(автопроверки)</a:t>
            </a:r>
            <a:endParaRPr lang="en-US" altLang="ru-RU"/>
          </a:p>
        </p:txBody>
      </p:sp>
      <p:pic>
        <p:nvPicPr>
          <p:cNvPr id="25607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609725"/>
            <a:ext cx="636905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Автоматизация интеграционного тестирования ESB с использованием инструмента ReadyAPI SoapUI NG</a:t>
            </a:r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583928" y="899517"/>
            <a:ext cx="72008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altLang="ru-RU" sz="18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Open Sans" pitchFamily="32" charset="0"/>
              </a:rPr>
              <a:t>Какие проверки автоматизируем?</a:t>
            </a:r>
            <a:endParaRPr lang="en-US" altLang="ru-RU" sz="1800" smtClean="0">
              <a:solidFill>
                <a:schemeClr val="accent6">
                  <a:lumMod val="40000"/>
                  <a:lumOff val="60000"/>
                </a:schemeClr>
              </a:solidFill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ru-RU" altLang="ru-RU" sz="1800" smtClean="0">
              <a:latin typeface="Open Sans" pitchFamily="32" charset="0"/>
            </a:endParaRPr>
          </a:p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altLang="ru-RU" sz="18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Open Sans" pitchFamily="32" charset="0"/>
              </a:rPr>
              <a:t>От чего зависим?</a:t>
            </a:r>
            <a:endParaRPr lang="en-US" altLang="ru-RU" sz="1800" smtClean="0">
              <a:solidFill>
                <a:schemeClr val="accent6">
                  <a:lumMod val="40000"/>
                  <a:lumOff val="60000"/>
                </a:schemeClr>
              </a:solidFill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smtClean="0">
              <a:solidFill>
                <a:schemeClr val="accent6">
                  <a:lumMod val="40000"/>
                  <a:lumOff val="60000"/>
                </a:schemeClr>
              </a:solidFill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ru-RU" altLang="ru-RU" sz="1800" b="1" smtClean="0">
              <a:solidFill>
                <a:srgbClr val="FF0000"/>
              </a:solidFill>
              <a:latin typeface="Open Sans" pitchFamily="32" charset="0"/>
            </a:endParaRPr>
          </a:p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altLang="ru-RU" sz="18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Open Sans" pitchFamily="32" charset="0"/>
              </a:rPr>
              <a:t>Универсальные </a:t>
            </a:r>
            <a:r>
              <a:rPr lang="en-US" altLang="ru-RU" sz="18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Open Sans" pitchFamily="32" charset="0"/>
              </a:rPr>
              <a:t>Test Steps </a:t>
            </a:r>
            <a:r>
              <a:rPr lang="ru-RU" altLang="ru-RU" sz="18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Open Sans" pitchFamily="32" charset="0"/>
              </a:rPr>
              <a:t>и </a:t>
            </a:r>
            <a:r>
              <a:rPr lang="en-US" altLang="ru-RU" sz="18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Open Sans" pitchFamily="32" charset="0"/>
              </a:rPr>
              <a:t>Assertions </a:t>
            </a:r>
            <a:r>
              <a:rPr lang="ru-RU" altLang="ru-RU" sz="18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Open Sans" pitchFamily="32" charset="0"/>
              </a:rPr>
              <a:t>в </a:t>
            </a:r>
            <a:r>
              <a:rPr lang="en-US" altLang="ru-RU" sz="18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Open Sans" pitchFamily="32" charset="0"/>
              </a:rPr>
              <a:t>ReadyAPI</a:t>
            </a: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smtClean="0">
              <a:solidFill>
                <a:schemeClr val="accent6">
                  <a:lumMod val="40000"/>
                  <a:lumOff val="60000"/>
                </a:schemeClr>
              </a:solidFill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smtClean="0">
              <a:solidFill>
                <a:schemeClr val="accent6">
                  <a:lumMod val="40000"/>
                  <a:lumOff val="60000"/>
                </a:schemeClr>
              </a:solidFill>
              <a:latin typeface="Open Sans" pitchFamily="32" charset="0"/>
            </a:endParaRPr>
          </a:p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altLang="ru-RU" sz="1800" b="1" smtClean="0">
                <a:solidFill>
                  <a:srgbClr val="FF0000"/>
                </a:solidFill>
                <a:latin typeface="Open Sans" pitchFamily="32" charset="0"/>
              </a:rPr>
              <a:t>Скрипты на </a:t>
            </a:r>
            <a:r>
              <a:rPr lang="en-US" altLang="ru-RU" sz="1800" b="1" smtClean="0">
                <a:solidFill>
                  <a:srgbClr val="FF0000"/>
                </a:solidFill>
                <a:latin typeface="Open Sans" pitchFamily="32" charset="0"/>
              </a:rPr>
              <a:t>groovy: Groovy Script Test Step</a:t>
            </a:r>
            <a:endParaRPr lang="ru-RU" altLang="ru-RU" sz="1800" b="1" smtClean="0">
              <a:solidFill>
                <a:srgbClr val="FF0000"/>
              </a:solidFill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smtClean="0">
              <a:solidFill>
                <a:schemeClr val="accent6">
                  <a:lumMod val="40000"/>
                  <a:lumOff val="60000"/>
                </a:schemeClr>
              </a:solidFill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smtClean="0">
              <a:solidFill>
                <a:schemeClr val="accent6">
                  <a:lumMod val="40000"/>
                  <a:lumOff val="60000"/>
                </a:schemeClr>
              </a:solidFill>
              <a:latin typeface="Open Sans" pitchFamily="32" charset="0"/>
            </a:endParaRPr>
          </a:p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en-US" altLang="ru-RU" sz="18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Open Sans" pitchFamily="32" charset="0"/>
              </a:rPr>
              <a:t>Customize ReadyAPI</a:t>
            </a:r>
          </a:p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endParaRPr lang="en-US" altLang="ru-RU" sz="1800" smtClean="0">
              <a:latin typeface="Open Sans" pitchFamily="32" charset="0"/>
            </a:endParaRPr>
          </a:p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endParaRPr lang="en-US" altLang="ru-RU" sz="1800" smtClean="0">
              <a:latin typeface="Open Sans" pitchFamily="32" charset="0"/>
            </a:endParaRPr>
          </a:p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endParaRPr lang="ru-RU" altLang="ru-RU" sz="1800" smtClean="0">
              <a:latin typeface="Open San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066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Автоматизация интеграционного тестирования ESB с использованием инструмента ReadyAPI SoapUI NG</a:t>
            </a:r>
          </a:p>
        </p:txBody>
      </p:sp>
      <p:pic>
        <p:nvPicPr>
          <p:cNvPr id="27652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7"/>
          <p:cNvSpPr txBox="1">
            <a:spLocks noChangeArrowheads="1"/>
          </p:cNvSpPr>
          <p:nvPr/>
        </p:nvSpPr>
        <p:spPr bwMode="auto">
          <a:xfrm>
            <a:off x="929052" y="683493"/>
            <a:ext cx="86003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2000" smtClean="0"/>
              <a:t>Снятся ли вам в страшных снах большие и страшные </a:t>
            </a:r>
            <a:r>
              <a:rPr lang="en-US" altLang="ru-RU" sz="2000" smtClean="0"/>
              <a:t>XML </a:t>
            </a:r>
            <a:r>
              <a:rPr lang="ru-RU" altLang="ru-RU" sz="2000" smtClean="0"/>
              <a:t>или </a:t>
            </a:r>
            <a:r>
              <a:rPr lang="en-US" altLang="ru-RU" sz="2000" smtClean="0"/>
              <a:t>JSON</a:t>
            </a:r>
            <a:r>
              <a:rPr lang="ru-RU" altLang="ru-RU" sz="2000" smtClean="0"/>
              <a:t>, </a:t>
            </a:r>
          </a:p>
          <a:p>
            <a:pPr algn="ctr"/>
            <a:r>
              <a:rPr lang="ru-RU" altLang="ru-RU" sz="2000" smtClean="0"/>
              <a:t>которые просят их проверить?</a:t>
            </a:r>
            <a:endParaRPr lang="ru-RU" altLang="ru-RU" sz="20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7287" y="1636712"/>
            <a:ext cx="2686050" cy="42862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Автоматизация интеграционного тестирования ESB с использованием инструмента ReadyAPI SoapUI NG</a:t>
            </a:r>
          </a:p>
        </p:txBody>
      </p:sp>
      <p:pic>
        <p:nvPicPr>
          <p:cNvPr id="27652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7"/>
          <p:cNvSpPr txBox="1">
            <a:spLocks noChangeArrowheads="1"/>
          </p:cNvSpPr>
          <p:nvPr/>
        </p:nvSpPr>
        <p:spPr bwMode="auto">
          <a:xfrm>
            <a:off x="2601098" y="683493"/>
            <a:ext cx="52563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2000" smtClean="0"/>
              <a:t>Что предлагает </a:t>
            </a:r>
            <a:r>
              <a:rPr lang="en-US" altLang="ru-RU" sz="2000" smtClean="0"/>
              <a:t>ReadyAPI </a:t>
            </a:r>
            <a:r>
              <a:rPr lang="ru-RU" altLang="ru-RU" sz="2000" smtClean="0"/>
              <a:t>в таком случае?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066" y="1259557"/>
            <a:ext cx="8500491" cy="5222939"/>
          </a:xfrm>
          <a:prstGeom prst="rect">
            <a:avLst/>
          </a:prstGeom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976416" y="2987749"/>
            <a:ext cx="245836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ru-RU" sz="2000" smtClean="0"/>
              <a:t>Assertion Test Step:</a:t>
            </a:r>
          </a:p>
          <a:p>
            <a:pPr algn="ctr"/>
            <a:r>
              <a:rPr lang="en-US" altLang="ru-RU" sz="2000" smtClean="0"/>
              <a:t>XPath Match </a:t>
            </a:r>
            <a:endParaRPr lang="ru-RU" altLang="ru-RU" sz="2000" smtClean="0"/>
          </a:p>
          <a:p>
            <a:pPr algn="ctr"/>
            <a:r>
              <a:rPr lang="en-US" altLang="ru-RU" sz="2000" smtClean="0"/>
              <a:t>XQuery Match</a:t>
            </a:r>
            <a:endParaRPr lang="ru-RU" altLang="ru-RU" sz="2000" smtClean="0"/>
          </a:p>
        </p:txBody>
      </p:sp>
    </p:spTree>
    <p:extLst>
      <p:ext uri="{BB962C8B-B14F-4D97-AF65-F5344CB8AC3E}">
        <p14:creationId xmlns:p14="http://schemas.microsoft.com/office/powerpoint/2010/main" val="31511370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Автоматизация интеграционного тестирования ESB с использованием инструмента ReadyAPI SoapUI NG</a:t>
            </a:r>
          </a:p>
        </p:txBody>
      </p:sp>
      <p:pic>
        <p:nvPicPr>
          <p:cNvPr id="27652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7"/>
          <p:cNvSpPr txBox="1">
            <a:spLocks noChangeArrowheads="1"/>
          </p:cNvSpPr>
          <p:nvPr/>
        </p:nvSpPr>
        <p:spPr bwMode="auto">
          <a:xfrm>
            <a:off x="2519362" y="395461"/>
            <a:ext cx="53455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>
                <a:solidFill>
                  <a:schemeClr val="accent2"/>
                </a:solidFill>
              </a:rPr>
              <a:t>А </a:t>
            </a:r>
            <a:r>
              <a:rPr lang="ru-RU" altLang="ru-RU" sz="2000" smtClean="0">
                <a:solidFill>
                  <a:schemeClr val="accent2"/>
                </a:solidFill>
              </a:rPr>
              <a:t>что</a:t>
            </a:r>
            <a:r>
              <a:rPr lang="en-US" altLang="ru-RU" sz="2000" smtClean="0">
                <a:solidFill>
                  <a:schemeClr val="accent2"/>
                </a:solidFill>
              </a:rPr>
              <a:t>, </a:t>
            </a:r>
            <a:r>
              <a:rPr lang="ru-RU" altLang="ru-RU" sz="2000" smtClean="0">
                <a:solidFill>
                  <a:schemeClr val="accent2"/>
                </a:solidFill>
              </a:rPr>
              <a:t>если</a:t>
            </a:r>
            <a:r>
              <a:rPr lang="en-US" altLang="ru-RU" sz="2000" smtClean="0">
                <a:solidFill>
                  <a:schemeClr val="accent2"/>
                </a:solidFill>
              </a:rPr>
              <a:t> </a:t>
            </a:r>
            <a:r>
              <a:rPr lang="ru-RU" altLang="ru-RU" sz="2000" smtClean="0">
                <a:solidFill>
                  <a:schemeClr val="accent2"/>
                </a:solidFill>
              </a:rPr>
              <a:t>надо проверить несколько </a:t>
            </a:r>
            <a:r>
              <a:rPr lang="en-US" altLang="ru-RU" sz="2000" smtClean="0">
                <a:solidFill>
                  <a:schemeClr val="accent2"/>
                </a:solidFill>
              </a:rPr>
              <a:t>XML</a:t>
            </a:r>
            <a:endParaRPr lang="ru-RU" altLang="ru-RU">
              <a:solidFill>
                <a:schemeClr val="accent2"/>
              </a:solidFill>
            </a:endParaRPr>
          </a:p>
        </p:txBody>
      </p:sp>
      <p:sp>
        <p:nvSpPr>
          <p:cNvPr id="27655" name="TextBox 8"/>
          <p:cNvSpPr txBox="1">
            <a:spLocks noChangeArrowheads="1"/>
          </p:cNvSpPr>
          <p:nvPr/>
        </p:nvSpPr>
        <p:spPr bwMode="auto">
          <a:xfrm>
            <a:off x="2333061" y="839050"/>
            <a:ext cx="56092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>
                <a:solidFill>
                  <a:schemeClr val="accent2"/>
                </a:solidFill>
              </a:rPr>
              <a:t>у</a:t>
            </a:r>
            <a:r>
              <a:rPr lang="ru-RU" altLang="ru-RU" sz="2000" smtClean="0">
                <a:solidFill>
                  <a:schemeClr val="accent2"/>
                </a:solidFill>
              </a:rPr>
              <a:t>добно использовать </a:t>
            </a:r>
            <a:r>
              <a:rPr lang="en-US" altLang="ru-RU" sz="2000" smtClean="0">
                <a:solidFill>
                  <a:schemeClr val="accent2"/>
                </a:solidFill>
              </a:rPr>
              <a:t>groovy </a:t>
            </a:r>
            <a:r>
              <a:rPr lang="en-US" altLang="ru-RU" sz="2000">
                <a:solidFill>
                  <a:schemeClr val="accent2"/>
                </a:solidFill>
              </a:rPr>
              <a:t>script, </a:t>
            </a:r>
            <a:r>
              <a:rPr lang="ru-RU" altLang="ru-RU" sz="2000">
                <a:solidFill>
                  <a:schemeClr val="accent2"/>
                </a:solidFill>
              </a:rPr>
              <a:t>например: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9792" y="1326318"/>
            <a:ext cx="9361040" cy="4555093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ru-RU" smtClean="0">
                <a:solidFill>
                  <a:schemeClr val="bg1"/>
                </a:solidFill>
              </a:rPr>
              <a:t>….</a:t>
            </a:r>
          </a:p>
          <a:p>
            <a:r>
              <a:rPr lang="ru-RU" smtClean="0">
                <a:solidFill>
                  <a:schemeClr val="bg1"/>
                </a:solidFill>
              </a:rPr>
              <a:t>def x1 = xmlParser.</a:t>
            </a:r>
            <a:r>
              <a:rPr lang="ru-RU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parseText</a:t>
            </a:r>
            <a:r>
              <a:rPr lang="ru-RU" smtClean="0">
                <a:solidFill>
                  <a:schemeClr val="bg1"/>
                </a:solidFill>
              </a:rPr>
              <a:t>(response1)</a:t>
            </a:r>
          </a:p>
          <a:p>
            <a:r>
              <a:rPr lang="ru-RU" smtClean="0">
                <a:solidFill>
                  <a:schemeClr val="bg1"/>
                </a:solidFill>
              </a:rPr>
              <a:t>def x2 = xmlParser.</a:t>
            </a:r>
            <a:r>
              <a:rPr lang="ru-RU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parseText</a:t>
            </a:r>
            <a:r>
              <a:rPr lang="ru-RU" smtClean="0">
                <a:solidFill>
                  <a:schemeClr val="bg1"/>
                </a:solidFill>
              </a:rPr>
              <a:t>(response2)</a:t>
            </a:r>
          </a:p>
          <a:p>
            <a:endParaRPr lang="ru-RU" smtClean="0">
              <a:solidFill>
                <a:schemeClr val="bg1"/>
              </a:solidFill>
            </a:endParaRPr>
          </a:p>
          <a:p>
            <a:r>
              <a:rPr lang="ru-RU" smtClean="0">
                <a:solidFill>
                  <a:schemeClr val="bg1"/>
                </a:solidFill>
              </a:rPr>
              <a:t>def x1ToCanonical = x1.'**'.'*:CampaignParticipationStatus'.</a:t>
            </a:r>
            <a:r>
              <a:rPr lang="ru-RU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collect</a:t>
            </a:r>
            <a:r>
              <a:rPr lang="ru-RU" smtClean="0">
                <a:solidFill>
                  <a:schemeClr val="bg1"/>
                </a:solidFill>
              </a:rPr>
              <a:t> {</a:t>
            </a:r>
          </a:p>
          <a:p>
            <a:r>
              <a:rPr lang="ru-RU" smtClean="0">
                <a:solidFill>
                  <a:schemeClr val="bg1"/>
                </a:solidFill>
              </a:rPr>
              <a:t>    def status = it.'**'.'*:ParticipationStatusName'.text()</a:t>
            </a:r>
          </a:p>
          <a:p>
            <a:r>
              <a:rPr lang="ru-RU" smtClean="0">
                <a:solidFill>
                  <a:schemeClr val="bg1"/>
                </a:solidFill>
              </a:rPr>
              <a:t>    def statusDate = it.'**'.'*:StatusDate'.text()</a:t>
            </a:r>
          </a:p>
          <a:p>
            <a:r>
              <a:rPr lang="ru-RU" smtClean="0">
                <a:solidFill>
                  <a:schemeClr val="bg1"/>
                </a:solidFill>
              </a:rPr>
              <a:t>    new Campaign(campaignId: it.'*:CampaignId'.'*:CampaignId'.text(),</a:t>
            </a:r>
          </a:p>
          <a:p>
            <a:r>
              <a:rPr lang="ru-RU" smtClean="0">
                <a:solidFill>
                  <a:schemeClr val="bg1"/>
                </a:solidFill>
              </a:rPr>
              <a:t>                 campaignName: it.'*:CampaignName'.text(),</a:t>
            </a:r>
          </a:p>
          <a:p>
            <a:r>
              <a:rPr lang="ru-RU" smtClean="0">
                <a:solidFill>
                  <a:schemeClr val="bg1"/>
                </a:solidFill>
              </a:rPr>
              <a:t>                 status: status,</a:t>
            </a:r>
          </a:p>
          <a:p>
            <a:r>
              <a:rPr lang="ru-RU" smtClean="0">
                <a:solidFill>
                  <a:schemeClr val="bg1"/>
                </a:solidFill>
              </a:rPr>
              <a:t>                 startDate: status == 'Активное' ? statusDate : '',</a:t>
            </a:r>
          </a:p>
          <a:p>
            <a:r>
              <a:rPr lang="ru-RU" smtClean="0">
                <a:solidFill>
                  <a:schemeClr val="bg1"/>
                </a:solidFill>
              </a:rPr>
              <a:t>                 endDate: status == 'Закрыто' ? statusDate: '')</a:t>
            </a:r>
          </a:p>
          <a:p>
            <a:r>
              <a:rPr lang="ru-RU" smtClean="0">
                <a:solidFill>
                  <a:schemeClr val="bg1"/>
                </a:solidFill>
              </a:rPr>
              <a:t>}</a:t>
            </a:r>
          </a:p>
          <a:p>
            <a:r>
              <a:rPr lang="ru-RU" smtClean="0">
                <a:solidFill>
                  <a:schemeClr val="bg1"/>
                </a:solidFill>
              </a:rPr>
              <a:t>…</a:t>
            </a:r>
          </a:p>
          <a:p>
            <a:r>
              <a:rPr lang="en-US" sz="1800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assert sortX1ToCanonical == sortX2ToCanonical</a:t>
            </a:r>
            <a:endParaRPr lang="ru-RU" sz="1800" b="1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mtClean="0">
                <a:solidFill>
                  <a:schemeClr val="bg1"/>
                </a:solidFill>
              </a:rPr>
              <a:t>…</a:t>
            </a:r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7471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Автоматизация интеграционного тестирования ESB с использованием инструмента ReadyAPI SoapUI NG</a:t>
            </a:r>
          </a:p>
        </p:txBody>
      </p:sp>
      <p:pic>
        <p:nvPicPr>
          <p:cNvPr id="29700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60363" y="277813"/>
            <a:ext cx="92884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r>
              <a:rPr lang="ru-RU" altLang="ru-RU" sz="1800" b="1" smtClean="0">
                <a:latin typeface="Open Sans" pitchFamily="32" charset="0"/>
              </a:rPr>
              <a:t>Скрипты на </a:t>
            </a:r>
            <a:r>
              <a:rPr lang="en-US" altLang="ru-RU" sz="1800" b="1" smtClean="0">
                <a:latin typeface="Open Sans" pitchFamily="32" charset="0"/>
              </a:rPr>
              <a:t>groovy: Groovy Script Test Step</a:t>
            </a:r>
            <a:endParaRPr lang="ru-RU" altLang="ru-RU" sz="1800" b="1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b="1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defRPr/>
            </a:pPr>
            <a:endParaRPr lang="ru-RU" altLang="ru-RU" sz="1800" b="1" smtClean="0">
              <a:latin typeface="Open Sans" pitchFamily="32" charset="0"/>
            </a:endParaRPr>
          </a:p>
        </p:txBody>
      </p:sp>
      <p:sp>
        <p:nvSpPr>
          <p:cNvPr id="29702" name="TextBox 7"/>
          <p:cNvSpPr txBox="1">
            <a:spLocks noChangeArrowheads="1"/>
          </p:cNvSpPr>
          <p:nvPr/>
        </p:nvSpPr>
        <p:spPr bwMode="auto">
          <a:xfrm>
            <a:off x="3360738" y="827088"/>
            <a:ext cx="3479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Что доступно из </a:t>
            </a:r>
            <a:r>
              <a:rPr lang="en-US" altLang="ru-RU"/>
              <a:t>groovy script </a:t>
            </a:r>
            <a:r>
              <a:rPr lang="ru-RU" altLang="ru-RU"/>
              <a:t>?</a:t>
            </a:r>
          </a:p>
        </p:txBody>
      </p:sp>
      <p:sp>
        <p:nvSpPr>
          <p:cNvPr id="29703" name="TextBox 12"/>
          <p:cNvSpPr txBox="1">
            <a:spLocks noChangeArrowheads="1"/>
          </p:cNvSpPr>
          <p:nvPr/>
        </p:nvSpPr>
        <p:spPr bwMode="auto">
          <a:xfrm>
            <a:off x="2447925" y="2860675"/>
            <a:ext cx="5976763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b="1"/>
              <a:t>Автоматически</a:t>
            </a:r>
            <a:r>
              <a:rPr lang="en-US" altLang="ru-RU" b="1"/>
              <a:t> </a:t>
            </a:r>
            <a:r>
              <a:rPr lang="ru-RU" altLang="ru-RU" b="1"/>
              <a:t>доступны классы из:</a:t>
            </a:r>
          </a:p>
          <a:p>
            <a:endParaRPr lang="en-US" altLang="ru-RU" b="1"/>
          </a:p>
          <a:p>
            <a:r>
              <a:rPr lang="en-US" altLang="ru-RU" smtClean="0"/>
              <a:t>	java.lang</a:t>
            </a:r>
            <a:r>
              <a:rPr lang="en-US" altLang="ru-RU"/>
              <a:t>.*</a:t>
            </a:r>
          </a:p>
          <a:p>
            <a:r>
              <a:rPr lang="en-US" altLang="ru-RU" smtClean="0"/>
              <a:t>	java.util</a:t>
            </a:r>
            <a:r>
              <a:rPr lang="en-US" altLang="ru-RU"/>
              <a:t>.*</a:t>
            </a:r>
          </a:p>
          <a:p>
            <a:r>
              <a:rPr lang="en-US" altLang="ru-RU" smtClean="0"/>
              <a:t>	java.io</a:t>
            </a:r>
            <a:r>
              <a:rPr lang="en-US" altLang="ru-RU"/>
              <a:t>.*</a:t>
            </a:r>
          </a:p>
          <a:p>
            <a:r>
              <a:rPr lang="en-US" altLang="ru-RU" smtClean="0"/>
              <a:t>	java.net</a:t>
            </a:r>
            <a:r>
              <a:rPr lang="en-US" altLang="ru-RU"/>
              <a:t>.*</a:t>
            </a:r>
          </a:p>
          <a:p>
            <a:r>
              <a:rPr lang="en-US" altLang="ru-RU" smtClean="0"/>
              <a:t>	groovy.lang</a:t>
            </a:r>
            <a:r>
              <a:rPr lang="en-US" altLang="ru-RU"/>
              <a:t>.*</a:t>
            </a:r>
          </a:p>
          <a:p>
            <a:r>
              <a:rPr lang="en-US" altLang="ru-RU" smtClean="0"/>
              <a:t>	groovy.util</a:t>
            </a:r>
            <a:r>
              <a:rPr lang="en-US" altLang="ru-RU"/>
              <a:t>.*</a:t>
            </a:r>
          </a:p>
          <a:p>
            <a:r>
              <a:rPr lang="en-US" altLang="ru-RU" smtClean="0"/>
              <a:t>	java.math.BigInteger</a:t>
            </a:r>
            <a:endParaRPr lang="en-US" altLang="ru-RU"/>
          </a:p>
          <a:p>
            <a:r>
              <a:rPr lang="en-US" altLang="ru-RU" smtClean="0"/>
              <a:t>	java.math.BigDecimal</a:t>
            </a:r>
            <a:endParaRPr lang="ru-RU" altLang="ru-RU"/>
          </a:p>
          <a:p>
            <a:endParaRPr lang="ru-RU" altLang="ru-RU"/>
          </a:p>
          <a:p>
            <a:r>
              <a:rPr lang="ru-RU" altLang="ru-RU"/>
              <a:t>Для всего остального нужно делать </a:t>
            </a:r>
            <a:r>
              <a:rPr lang="en-US" altLang="ru-RU"/>
              <a:t>import</a:t>
            </a:r>
          </a:p>
          <a:p>
            <a:endParaRPr lang="en-US" altLang="ru-RU"/>
          </a:p>
          <a:p>
            <a:endParaRPr lang="ru-RU" altLang="ru-RU"/>
          </a:p>
        </p:txBody>
      </p:sp>
      <p:sp>
        <p:nvSpPr>
          <p:cNvPr id="29704" name="TextBox 13"/>
          <p:cNvSpPr txBox="1">
            <a:spLocks noChangeArrowheads="1"/>
          </p:cNvSpPr>
          <p:nvPr/>
        </p:nvSpPr>
        <p:spPr bwMode="auto">
          <a:xfrm>
            <a:off x="2376488" y="1444625"/>
            <a:ext cx="616418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По умолчанию </a:t>
            </a:r>
            <a:r>
              <a:rPr lang="en-US" altLang="ru-RU"/>
              <a:t>classpaths:</a:t>
            </a:r>
          </a:p>
          <a:p>
            <a:r>
              <a:rPr lang="en-US" altLang="ru-RU" smtClean="0"/>
              <a:t>	%</a:t>
            </a:r>
            <a:r>
              <a:rPr lang="en-US" altLang="ru-RU"/>
              <a:t>READY_API_HOME%\lib  - </a:t>
            </a:r>
            <a:r>
              <a:rPr lang="en-US" altLang="ru-RU" b="1">
                <a:solidFill>
                  <a:srgbClr val="0070C0"/>
                </a:solidFill>
              </a:rPr>
              <a:t>327</a:t>
            </a:r>
            <a:r>
              <a:rPr lang="en-US" altLang="ru-RU"/>
              <a:t> !!!</a:t>
            </a:r>
          </a:p>
          <a:p>
            <a:r>
              <a:rPr lang="en-US" altLang="ru-RU" smtClean="0"/>
              <a:t>	%</a:t>
            </a:r>
            <a:r>
              <a:rPr lang="en-US" altLang="ru-RU"/>
              <a:t>READY_API_HOME%\bin\scripts\ - groovy </a:t>
            </a:r>
            <a:r>
              <a:rPr lang="ru-RU" altLang="ru-RU"/>
              <a:t>скрипты</a:t>
            </a:r>
            <a:endParaRPr lang="en-US" altLang="ru-RU"/>
          </a:p>
          <a:p>
            <a:r>
              <a:rPr lang="en-US" altLang="ru-RU" smtClean="0"/>
              <a:t>	%</a:t>
            </a:r>
            <a:r>
              <a:rPr lang="en-US" altLang="ru-RU"/>
              <a:t>READY_API_HOME%\ bin\ext\</a:t>
            </a:r>
            <a:r>
              <a:rPr lang="ru-RU" altLang="ru-RU"/>
              <a:t> </a:t>
            </a:r>
            <a:endParaRPr lang="en-US" altLang="ru-RU"/>
          </a:p>
          <a:p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Автоматизация интеграционного тестирования ESB с использованием инструмента ReadyAPI SoapUI NG</a:t>
            </a:r>
          </a:p>
        </p:txBody>
      </p:sp>
      <p:pic>
        <p:nvPicPr>
          <p:cNvPr id="29700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60363" y="277813"/>
            <a:ext cx="92884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r>
              <a:rPr lang="ru-RU" altLang="ru-RU" sz="1800" b="1" smtClean="0">
                <a:latin typeface="Open Sans" pitchFamily="32" charset="0"/>
              </a:rPr>
              <a:t>Скрипты на </a:t>
            </a:r>
            <a:r>
              <a:rPr lang="en-US" altLang="ru-RU" sz="1800" b="1" smtClean="0">
                <a:latin typeface="Open Sans" pitchFamily="32" charset="0"/>
              </a:rPr>
              <a:t>groovy: Groovy Script Test Step</a:t>
            </a:r>
            <a:endParaRPr lang="ru-RU" altLang="ru-RU" sz="1800" b="1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b="1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defRPr/>
            </a:pPr>
            <a:endParaRPr lang="ru-RU" altLang="ru-RU" sz="1800" b="1" smtClean="0">
              <a:latin typeface="Open Sans" pitchFamily="32" charset="0"/>
            </a:endParaRPr>
          </a:p>
        </p:txBody>
      </p:sp>
      <p:sp>
        <p:nvSpPr>
          <p:cNvPr id="29702" name="TextBox 7"/>
          <p:cNvSpPr txBox="1">
            <a:spLocks noChangeArrowheads="1"/>
          </p:cNvSpPr>
          <p:nvPr/>
        </p:nvSpPr>
        <p:spPr bwMode="auto">
          <a:xfrm>
            <a:off x="1439912" y="1259557"/>
            <a:ext cx="76965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b="1" smtClean="0"/>
              <a:t>Иногда требуется делать проверку в логах</a:t>
            </a:r>
            <a:r>
              <a:rPr lang="ru-RU" altLang="ru-RU" smtClean="0"/>
              <a:t>:</a:t>
            </a:r>
          </a:p>
          <a:p>
            <a:pPr algn="ctr"/>
            <a:endParaRPr lang="ru-RU" altLang="ru-RU" smtClean="0"/>
          </a:p>
          <a:p>
            <a:pPr algn="ctr"/>
            <a:r>
              <a:rPr lang="ru-RU" altLang="ru-RU" smtClean="0"/>
              <a:t>для этого пишем универсальные классы по парсингу и поиску в логах</a:t>
            </a:r>
            <a:endParaRPr lang="ru-RU" alt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23888" y="2329400"/>
            <a:ext cx="7912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/>
              <a:t>н</a:t>
            </a:r>
            <a:r>
              <a:rPr lang="ru-RU" altLang="ru-RU" smtClean="0"/>
              <a:t>аписанные классы хранятся в </a:t>
            </a:r>
            <a:r>
              <a:rPr lang="en-US" altLang="ru-RU" b="1" smtClean="0"/>
              <a:t>%READY_API_HOME%\bin\scripts\</a:t>
            </a:r>
            <a:r>
              <a:rPr lang="ru-RU" altLang="ru-RU" b="1" smtClean="0"/>
              <a:t> </a:t>
            </a:r>
            <a:r>
              <a:rPr lang="ru-RU" altLang="ru-RU" smtClean="0"/>
              <a:t>и многократно переиспользуются</a:t>
            </a:r>
            <a:r>
              <a:rPr lang="en-US" altLang="ru-RU" smtClean="0"/>
              <a:t>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9873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Автоматизация интеграционного тестирования ESB с использованием инструмента ReadyAPI SoapUI NG</a:t>
            </a:r>
          </a:p>
        </p:txBody>
      </p:sp>
      <p:pic>
        <p:nvPicPr>
          <p:cNvPr id="31748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60363" y="277813"/>
            <a:ext cx="92884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r>
              <a:rPr lang="ru-RU" altLang="ru-RU" sz="1800" b="1" smtClean="0">
                <a:latin typeface="Open Sans" pitchFamily="32" charset="0"/>
              </a:rPr>
              <a:t>Скрипты на </a:t>
            </a:r>
            <a:r>
              <a:rPr lang="en-US" altLang="ru-RU" sz="1800" b="1" smtClean="0">
                <a:latin typeface="Open Sans" pitchFamily="32" charset="0"/>
              </a:rPr>
              <a:t>groovy: Groovy Script Test Step</a:t>
            </a:r>
            <a:endParaRPr lang="ru-RU" altLang="ru-RU" sz="1800" b="1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b="1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defRPr/>
            </a:pPr>
            <a:endParaRPr lang="ru-RU" altLang="ru-RU" sz="1800" b="1" smtClean="0">
              <a:latin typeface="Open Sans" pitchFamily="32" charset="0"/>
            </a:endParaRPr>
          </a:p>
        </p:txBody>
      </p:sp>
      <p:sp>
        <p:nvSpPr>
          <p:cNvPr id="31750" name="TextBox 7"/>
          <p:cNvSpPr txBox="1">
            <a:spLocks noChangeArrowheads="1"/>
          </p:cNvSpPr>
          <p:nvPr/>
        </p:nvSpPr>
        <p:spPr bwMode="auto">
          <a:xfrm>
            <a:off x="3360738" y="827088"/>
            <a:ext cx="3624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Проверим, что пишется в логах:</a:t>
            </a:r>
          </a:p>
        </p:txBody>
      </p:sp>
      <p:sp>
        <p:nvSpPr>
          <p:cNvPr id="31751" name="Rectangle 2"/>
          <p:cNvSpPr>
            <a:spLocks noChangeArrowheads="1"/>
          </p:cNvSpPr>
          <p:nvPr/>
        </p:nvSpPr>
        <p:spPr bwMode="auto">
          <a:xfrm>
            <a:off x="320675" y="1421787"/>
            <a:ext cx="9471025" cy="4401205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/>
            <a:r>
              <a:rPr lang="ru-RU" altLang="ru-RU" sz="2000" smtClean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defTabSz="914400"/>
            <a:r>
              <a:rPr lang="en-US" altLang="ru-RU" sz="200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SearchInLogs</a:t>
            </a:r>
            <a:r>
              <a:rPr lang="en-US" altLang="ru-RU" sz="2000" smtClean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(root, cluster, interval, dismemberment) {</a:t>
            </a:r>
          </a:p>
          <a:p>
            <a:pPr defTabSz="914400"/>
            <a:r>
              <a:rPr lang="en-US" altLang="ru-RU" sz="2000" smtClean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this.root = root</a:t>
            </a:r>
          </a:p>
          <a:p>
            <a:pPr defTabSz="914400"/>
            <a:r>
              <a:rPr lang="en-US" altLang="ru-RU" sz="2000" smtClean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this.cluster = cluster</a:t>
            </a:r>
          </a:p>
          <a:p>
            <a:pPr defTabSz="914400"/>
            <a:r>
              <a:rPr lang="en-US" altLang="ru-RU" sz="2000" smtClean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processing(dismemberment)</a:t>
            </a:r>
          </a:p>
          <a:p>
            <a:pPr defTabSz="914400"/>
            <a:r>
              <a:rPr lang="en-US" altLang="ru-RU" sz="2000" smtClean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if (interval)</a:t>
            </a:r>
          </a:p>
          <a:p>
            <a:pPr defTabSz="914400"/>
            <a:r>
              <a:rPr lang="en-US" altLang="ru-RU" sz="2000" smtClean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filterByDate(interval)</a:t>
            </a:r>
          </a:p>
          <a:p>
            <a:pPr defTabSz="914400"/>
            <a:r>
              <a:rPr lang="en-US" altLang="ru-RU" sz="2000" smtClean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defTabSz="914400"/>
            <a:endParaRPr lang="en-US" altLang="ru-RU" sz="2000" smtClean="0">
              <a:solidFill>
                <a:srgbClr val="A9B7C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914400"/>
            <a:r>
              <a:rPr lang="en-US" altLang="ru-RU" sz="2000" smtClean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private void </a:t>
            </a:r>
            <a:r>
              <a:rPr lang="en-US" altLang="ru-RU" sz="200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processing</a:t>
            </a:r>
            <a:r>
              <a:rPr lang="en-US" altLang="ru-RU" sz="2000" smtClean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(dismemberment) {</a:t>
            </a:r>
          </a:p>
          <a:p>
            <a:pPr defTabSz="914400"/>
            <a:r>
              <a:rPr lang="en-US" altLang="ru-RU" sz="2000" smtClean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defOfDirectories()</a:t>
            </a:r>
          </a:p>
          <a:p>
            <a:pPr defTabSz="914400"/>
            <a:r>
              <a:rPr lang="en-US" altLang="ru-RU" sz="2000" smtClean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split(dismemberment)</a:t>
            </a:r>
          </a:p>
          <a:p>
            <a:pPr defTabSz="914400"/>
            <a:r>
              <a:rPr lang="en-US" altLang="ru-RU" sz="2000" smtClean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endParaRPr lang="ru-RU" altLang="ru-RU" sz="2000" smtClean="0">
              <a:solidFill>
                <a:srgbClr val="A9B7C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914400"/>
            <a:r>
              <a:rPr lang="ru-RU" altLang="ru-RU" sz="2000" smtClean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ru-RU" altLang="ru-RU" sz="2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Автоматизация интеграционного тестирования ESB с использованием инструмента ReadyAPI SoapUI NG</a:t>
            </a:r>
          </a:p>
        </p:txBody>
      </p:sp>
      <p:pic>
        <p:nvPicPr>
          <p:cNvPr id="33796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60363" y="277813"/>
            <a:ext cx="92884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r>
              <a:rPr lang="ru-RU" altLang="ru-RU" sz="1800" b="1" smtClean="0">
                <a:latin typeface="Open Sans" pitchFamily="32" charset="0"/>
              </a:rPr>
              <a:t>Скрипты на </a:t>
            </a:r>
            <a:r>
              <a:rPr lang="en-US" altLang="ru-RU" sz="1800" b="1" smtClean="0">
                <a:latin typeface="Open Sans" pitchFamily="32" charset="0"/>
              </a:rPr>
              <a:t>groovy: Groovy Script Test Step</a:t>
            </a:r>
            <a:endParaRPr lang="ru-RU" altLang="ru-RU" sz="1800" b="1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b="1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defRPr/>
            </a:pPr>
            <a:endParaRPr lang="ru-RU" altLang="ru-RU" sz="1800" b="1" smtClean="0">
              <a:latin typeface="Open Sans" pitchFamily="32" charset="0"/>
            </a:endParaRPr>
          </a:p>
        </p:txBody>
      </p:sp>
      <p:sp>
        <p:nvSpPr>
          <p:cNvPr id="33798" name="TextBox 7"/>
          <p:cNvSpPr txBox="1">
            <a:spLocks noChangeArrowheads="1"/>
          </p:cNvSpPr>
          <p:nvPr/>
        </p:nvSpPr>
        <p:spPr bwMode="auto">
          <a:xfrm>
            <a:off x="3360738" y="827088"/>
            <a:ext cx="3624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Проверим, что пишется в логах:</a:t>
            </a:r>
          </a:p>
        </p:txBody>
      </p:sp>
      <p:sp>
        <p:nvSpPr>
          <p:cNvPr id="33799" name="Rectangle 1"/>
          <p:cNvSpPr>
            <a:spLocks noChangeArrowheads="1"/>
          </p:cNvSpPr>
          <p:nvPr/>
        </p:nvSpPr>
        <p:spPr bwMode="auto">
          <a:xfrm>
            <a:off x="360363" y="1482181"/>
            <a:ext cx="9288461" cy="3231654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/>
            <a:r>
              <a:rPr lang="ru-RU" altLang="ru-RU" sz="1200" smtClean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ru-RU" altLang="ru-RU" sz="1200">
              <a:solidFill>
                <a:srgbClr val="A9B7C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914400"/>
            <a:r>
              <a:rPr lang="en-US" altLang="ru-RU" sz="2000" smtClean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 search(def patternSearch) {</a:t>
            </a:r>
          </a:p>
          <a:p>
            <a:pPr defTabSz="914400"/>
            <a:r>
              <a:rPr lang="en-US" altLang="ru-RU" sz="2000" smtClean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def reclog = []</a:t>
            </a:r>
          </a:p>
          <a:p>
            <a:pPr defTabSz="914400"/>
            <a:r>
              <a:rPr lang="en-US" altLang="ru-RU" sz="2000" smtClean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for (def arr : this.splitArr) {</a:t>
            </a:r>
          </a:p>
          <a:p>
            <a:pPr defTabSz="914400"/>
            <a:r>
              <a:rPr lang="en-US" altLang="ru-RU" sz="2000" smtClean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def lg = arr.</a:t>
            </a:r>
            <a:r>
              <a:rPr lang="en-US" altLang="ru-RU" sz="200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</a:t>
            </a:r>
            <a:r>
              <a:rPr lang="en-US" altLang="ru-RU" sz="2000" smtClean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it.fullMessage =~ patternSearch }</a:t>
            </a:r>
          </a:p>
          <a:p>
            <a:pPr defTabSz="914400"/>
            <a:r>
              <a:rPr lang="en-US" altLang="ru-RU" sz="2000" smtClean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reclog.addAll(lg)</a:t>
            </a:r>
          </a:p>
          <a:p>
            <a:pPr defTabSz="914400"/>
            <a:r>
              <a:rPr lang="en-US" altLang="ru-RU" sz="2000" smtClean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defTabSz="914400"/>
            <a:r>
              <a:rPr lang="en-US" altLang="ru-RU" sz="2000" smtClean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reclog</a:t>
            </a:r>
          </a:p>
          <a:p>
            <a:pPr defTabSz="914400"/>
            <a:r>
              <a:rPr lang="en-US" altLang="ru-RU" sz="2000" smtClean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altLang="ru-RU" sz="2000" smtClean="0">
              <a:solidFill>
                <a:srgbClr val="A9B7C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914400"/>
            <a:r>
              <a:rPr lang="ru-RU" altLang="ru-RU" sz="1200" smtClean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ru-RU" altLang="ru-RU" sz="1200"/>
          </a:p>
        </p:txBody>
      </p:sp>
      <p:sp>
        <p:nvSpPr>
          <p:cNvPr id="33800" name="TextBox 1"/>
          <p:cNvSpPr txBox="1">
            <a:spLocks noChangeArrowheads="1"/>
          </p:cNvSpPr>
          <p:nvPr/>
        </p:nvSpPr>
        <p:spPr bwMode="auto">
          <a:xfrm>
            <a:off x="4176216" y="1972989"/>
            <a:ext cx="4937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FFC000"/>
                </a:solidFill>
              </a:rPr>
              <a:t>«Грепаем по регулярке» всё, что шевелится</a:t>
            </a:r>
          </a:p>
          <a:p>
            <a:endParaRPr lang="ru-RU" altLang="ru-RU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Автоматизация интеграционного тестирования ESB с использованием инструмента ReadyAPI SoapUI NG</a:t>
            </a:r>
          </a:p>
        </p:txBody>
      </p:sp>
      <p:pic>
        <p:nvPicPr>
          <p:cNvPr id="3584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60363" y="277813"/>
            <a:ext cx="92884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r>
              <a:rPr lang="ru-RU" altLang="ru-RU" sz="1800" b="1" smtClean="0">
                <a:latin typeface="Open Sans" pitchFamily="32" charset="0"/>
              </a:rPr>
              <a:t>Скрипты на </a:t>
            </a:r>
            <a:r>
              <a:rPr lang="en-US" altLang="ru-RU" sz="1800" b="1" smtClean="0">
                <a:latin typeface="Open Sans" pitchFamily="32" charset="0"/>
              </a:rPr>
              <a:t>groovy: Groovy Script Test Step</a:t>
            </a:r>
            <a:endParaRPr lang="ru-RU" altLang="ru-RU" sz="1800" b="1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b="1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defRPr/>
            </a:pPr>
            <a:endParaRPr lang="ru-RU" altLang="ru-RU" sz="1800" b="1" smtClean="0">
              <a:latin typeface="Open Sans" pitchFamily="32" charset="0"/>
            </a:endParaRPr>
          </a:p>
        </p:txBody>
      </p:sp>
      <p:sp>
        <p:nvSpPr>
          <p:cNvPr id="35846" name="TextBox 7"/>
          <p:cNvSpPr txBox="1">
            <a:spLocks noChangeArrowheads="1"/>
          </p:cNvSpPr>
          <p:nvPr/>
        </p:nvSpPr>
        <p:spPr bwMode="auto">
          <a:xfrm>
            <a:off x="3360738" y="827088"/>
            <a:ext cx="3624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Проверим, что пишется в логах: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784" y="661988"/>
            <a:ext cx="6566535" cy="5932170"/>
          </a:xfrm>
          <a:prstGeom prst="rect">
            <a:avLst/>
          </a:prstGeom>
        </p:spPr>
      </p:pic>
      <p:cxnSp>
        <p:nvCxnSpPr>
          <p:cNvPr id="35849" name="Прямая соединительная линия 5"/>
          <p:cNvCxnSpPr>
            <a:cxnSpLocks noChangeShapeType="1"/>
          </p:cNvCxnSpPr>
          <p:nvPr/>
        </p:nvCxnSpPr>
        <p:spPr bwMode="auto">
          <a:xfrm flipV="1">
            <a:off x="576263" y="2051050"/>
            <a:ext cx="4608512" cy="35290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48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647700" y="2124075"/>
            <a:ext cx="4679950" cy="33845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5851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629" y="2213610"/>
            <a:ext cx="28289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Автоматизация интеграционного тестирования ESB с использованием инструмента ReadyAPI SoapUI NG</a:t>
            </a:r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583928" y="899517"/>
            <a:ext cx="72008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altLang="ru-RU" sz="1800" b="1" smtClean="0">
                <a:solidFill>
                  <a:srgbClr val="FF0000"/>
                </a:solidFill>
                <a:latin typeface="Open Sans" pitchFamily="32" charset="0"/>
              </a:rPr>
              <a:t>Какие проверки автоматизируем?</a:t>
            </a:r>
            <a:endParaRPr lang="en-US" altLang="ru-RU" sz="1800" b="1" smtClean="0">
              <a:solidFill>
                <a:srgbClr val="FF0000"/>
              </a:solidFill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ru-RU" altLang="ru-RU" sz="1800" smtClean="0">
              <a:latin typeface="Open Sans" pitchFamily="32" charset="0"/>
            </a:endParaRPr>
          </a:p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altLang="ru-RU" sz="18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Open Sans" pitchFamily="32" charset="0"/>
              </a:rPr>
              <a:t>От чего зависим?</a:t>
            </a:r>
            <a:endParaRPr lang="en-US" altLang="ru-RU" sz="1800" smtClean="0">
              <a:solidFill>
                <a:schemeClr val="accent6">
                  <a:lumMod val="40000"/>
                  <a:lumOff val="60000"/>
                </a:schemeClr>
              </a:solidFill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smtClean="0">
              <a:solidFill>
                <a:schemeClr val="accent6">
                  <a:lumMod val="40000"/>
                  <a:lumOff val="60000"/>
                </a:schemeClr>
              </a:solidFill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ru-RU" altLang="ru-RU" sz="1800" smtClean="0">
              <a:solidFill>
                <a:schemeClr val="accent6">
                  <a:lumMod val="40000"/>
                  <a:lumOff val="60000"/>
                </a:schemeClr>
              </a:solidFill>
              <a:latin typeface="Open Sans" pitchFamily="32" charset="0"/>
            </a:endParaRPr>
          </a:p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altLang="ru-RU" sz="18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Open Sans" pitchFamily="32" charset="0"/>
              </a:rPr>
              <a:t>Универсальные </a:t>
            </a:r>
            <a:r>
              <a:rPr lang="en-US" altLang="ru-RU" sz="18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Open Sans" pitchFamily="32" charset="0"/>
              </a:rPr>
              <a:t>Test Steps </a:t>
            </a:r>
            <a:r>
              <a:rPr lang="ru-RU" altLang="ru-RU" sz="18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Open Sans" pitchFamily="32" charset="0"/>
              </a:rPr>
              <a:t>и </a:t>
            </a:r>
            <a:r>
              <a:rPr lang="en-US" altLang="ru-RU" sz="18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Open Sans" pitchFamily="32" charset="0"/>
              </a:rPr>
              <a:t>Assertions </a:t>
            </a:r>
            <a:r>
              <a:rPr lang="ru-RU" altLang="ru-RU" sz="18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Open Sans" pitchFamily="32" charset="0"/>
              </a:rPr>
              <a:t>в </a:t>
            </a:r>
            <a:r>
              <a:rPr lang="en-US" altLang="ru-RU" sz="18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Open Sans" pitchFamily="32" charset="0"/>
              </a:rPr>
              <a:t>ReadyAPI</a:t>
            </a: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smtClean="0">
              <a:solidFill>
                <a:schemeClr val="accent6">
                  <a:lumMod val="40000"/>
                  <a:lumOff val="60000"/>
                </a:schemeClr>
              </a:solidFill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smtClean="0">
              <a:solidFill>
                <a:schemeClr val="accent6">
                  <a:lumMod val="40000"/>
                  <a:lumOff val="60000"/>
                </a:schemeClr>
              </a:solidFill>
              <a:latin typeface="Open Sans" pitchFamily="32" charset="0"/>
            </a:endParaRPr>
          </a:p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altLang="ru-RU" sz="18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Open Sans" pitchFamily="32" charset="0"/>
              </a:rPr>
              <a:t>Скрипты на </a:t>
            </a:r>
            <a:r>
              <a:rPr lang="en-US" altLang="ru-RU" sz="18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Open Sans" pitchFamily="32" charset="0"/>
              </a:rPr>
              <a:t>groovy: Groovy Script Test Step</a:t>
            </a:r>
            <a:endParaRPr lang="ru-RU" altLang="ru-RU" sz="1800" smtClean="0">
              <a:solidFill>
                <a:schemeClr val="accent6">
                  <a:lumMod val="40000"/>
                  <a:lumOff val="60000"/>
                </a:schemeClr>
              </a:solidFill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smtClean="0">
              <a:solidFill>
                <a:schemeClr val="accent6">
                  <a:lumMod val="40000"/>
                  <a:lumOff val="60000"/>
                </a:schemeClr>
              </a:solidFill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smtClean="0">
              <a:solidFill>
                <a:schemeClr val="accent6">
                  <a:lumMod val="40000"/>
                  <a:lumOff val="60000"/>
                </a:schemeClr>
              </a:solidFill>
              <a:latin typeface="Open Sans" pitchFamily="32" charset="0"/>
            </a:endParaRPr>
          </a:p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en-US" altLang="ru-RU" sz="18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Open Sans" pitchFamily="32" charset="0"/>
              </a:rPr>
              <a:t>Customize ReadyAPI</a:t>
            </a:r>
          </a:p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endParaRPr lang="en-US" altLang="ru-RU" sz="1800" smtClean="0">
              <a:latin typeface="Open Sans" pitchFamily="32" charset="0"/>
            </a:endParaRPr>
          </a:p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endParaRPr lang="en-US" altLang="ru-RU" sz="1800" smtClean="0">
              <a:latin typeface="Open Sans" pitchFamily="32" charset="0"/>
            </a:endParaRPr>
          </a:p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endParaRPr lang="ru-RU" altLang="ru-RU" sz="1800" smtClean="0">
              <a:latin typeface="Open San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1228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Автоматизация интеграционного тестирования ESB с использованием инструмента ReadyAPI SoapUI NG</a:t>
            </a:r>
          </a:p>
        </p:txBody>
      </p:sp>
      <p:pic>
        <p:nvPicPr>
          <p:cNvPr id="37892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60363" y="277813"/>
            <a:ext cx="92884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r>
              <a:rPr lang="ru-RU" altLang="ru-RU" sz="1800" b="1" smtClean="0">
                <a:latin typeface="Open Sans" pitchFamily="32" charset="0"/>
              </a:rPr>
              <a:t>Скрипты на </a:t>
            </a:r>
            <a:r>
              <a:rPr lang="en-US" altLang="ru-RU" sz="1800" b="1" smtClean="0">
                <a:latin typeface="Open Sans" pitchFamily="32" charset="0"/>
              </a:rPr>
              <a:t>groovy: Groovy Script Test Step</a:t>
            </a:r>
            <a:endParaRPr lang="ru-RU" altLang="ru-RU" sz="1800" b="1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b="1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defRPr/>
            </a:pPr>
            <a:endParaRPr lang="ru-RU" altLang="ru-RU" sz="1800" b="1" smtClean="0">
              <a:latin typeface="Open Sans" pitchFamily="32" charset="0"/>
            </a:endParaRPr>
          </a:p>
        </p:txBody>
      </p:sp>
      <p:sp>
        <p:nvSpPr>
          <p:cNvPr id="37894" name="TextBox 7"/>
          <p:cNvSpPr txBox="1">
            <a:spLocks noChangeArrowheads="1"/>
          </p:cNvSpPr>
          <p:nvPr/>
        </p:nvSpPr>
        <p:spPr bwMode="auto">
          <a:xfrm>
            <a:off x="504825" y="1200150"/>
            <a:ext cx="9070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/>
              <a:t>Что-то как-то неуниверсально и работает медленно </a:t>
            </a:r>
            <a:endParaRPr lang="en-US" altLang="ru-RU"/>
          </a:p>
          <a:p>
            <a:pPr algn="ctr"/>
            <a:r>
              <a:rPr lang="ru-RU" altLang="ru-RU"/>
              <a:t>… вспомнил, </a:t>
            </a:r>
            <a:endParaRPr lang="en-US" altLang="ru-RU"/>
          </a:p>
          <a:p>
            <a:pPr algn="ctr"/>
            <a:r>
              <a:rPr lang="ru-RU" altLang="ru-RU"/>
              <a:t>у нас же логи </a:t>
            </a:r>
            <a:r>
              <a:rPr lang="ru-RU" altLang="ru-RU" smtClean="0"/>
              <a:t>кешируются </a:t>
            </a:r>
            <a:r>
              <a:rPr lang="ru-RU" altLang="ru-RU"/>
              <a:t>в </a:t>
            </a:r>
            <a:r>
              <a:rPr lang="en-US" altLang="ru-RU"/>
              <a:t>Elasticsearch Kibana:</a:t>
            </a:r>
            <a:endParaRPr lang="ru-RU" altLang="ru-RU"/>
          </a:p>
        </p:txBody>
      </p:sp>
      <p:pic>
        <p:nvPicPr>
          <p:cNvPr id="37895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85" y="2701609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2000" y="3711375"/>
            <a:ext cx="9070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smtClean="0">
                <a:solidFill>
                  <a:srgbClr val="FF0000"/>
                </a:solidFill>
              </a:rPr>
              <a:t>Кто-нибудь узнаёт этого весёлого человечка?</a:t>
            </a:r>
            <a:endParaRPr lang="ru-RU" altLang="ru-RU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Автоматизация интеграционного тестирования ESB с использованием инструмента ReadyAPI SoapUI NG</a:t>
            </a:r>
          </a:p>
        </p:txBody>
      </p:sp>
      <p:pic>
        <p:nvPicPr>
          <p:cNvPr id="37892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60363" y="277813"/>
            <a:ext cx="92884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r>
              <a:rPr lang="ru-RU" altLang="ru-RU" sz="1800" b="1" smtClean="0">
                <a:latin typeface="Open Sans" pitchFamily="32" charset="0"/>
              </a:rPr>
              <a:t>Скрипты на </a:t>
            </a:r>
            <a:r>
              <a:rPr lang="en-US" altLang="ru-RU" sz="1800" b="1" smtClean="0">
                <a:latin typeface="Open Sans" pitchFamily="32" charset="0"/>
              </a:rPr>
              <a:t>groovy: Groovy Script Test Step</a:t>
            </a:r>
            <a:endParaRPr lang="ru-RU" altLang="ru-RU" sz="1800" b="1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b="1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defRPr/>
            </a:pPr>
            <a:endParaRPr lang="ru-RU" altLang="ru-RU" sz="1800" b="1" smtClean="0">
              <a:latin typeface="Open Sans" pitchFamily="32" charset="0"/>
            </a:endParaRPr>
          </a:p>
        </p:txBody>
      </p:sp>
      <p:sp>
        <p:nvSpPr>
          <p:cNvPr id="37894" name="TextBox 7"/>
          <p:cNvSpPr txBox="1">
            <a:spLocks noChangeArrowheads="1"/>
          </p:cNvSpPr>
          <p:nvPr/>
        </p:nvSpPr>
        <p:spPr bwMode="auto">
          <a:xfrm>
            <a:off x="504825" y="1200150"/>
            <a:ext cx="9070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/>
              <a:t>Что-то как-то неуниверсально и работает медленно </a:t>
            </a:r>
            <a:endParaRPr lang="en-US" altLang="ru-RU"/>
          </a:p>
          <a:p>
            <a:pPr algn="ctr"/>
            <a:r>
              <a:rPr lang="ru-RU" altLang="ru-RU"/>
              <a:t>… вспомнил, </a:t>
            </a:r>
            <a:endParaRPr lang="en-US" altLang="ru-RU"/>
          </a:p>
          <a:p>
            <a:pPr algn="ctr"/>
            <a:r>
              <a:rPr lang="ru-RU" altLang="ru-RU"/>
              <a:t>у нас же логи </a:t>
            </a:r>
            <a:r>
              <a:rPr lang="ru-RU" altLang="ru-RU" smtClean="0"/>
              <a:t>кешируются </a:t>
            </a:r>
            <a:r>
              <a:rPr lang="ru-RU" altLang="ru-RU"/>
              <a:t>в </a:t>
            </a:r>
            <a:r>
              <a:rPr lang="en-US" altLang="ru-RU"/>
              <a:t>Elasticsearch Kibana:</a:t>
            </a:r>
            <a:endParaRPr lang="ru-RU" altLang="ru-RU"/>
          </a:p>
        </p:txBody>
      </p:sp>
      <p:pic>
        <p:nvPicPr>
          <p:cNvPr id="37895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85" y="2701609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2000" y="3711375"/>
            <a:ext cx="9070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2000" smtClean="0">
                <a:solidFill>
                  <a:srgbClr val="FF0000"/>
                </a:solidFill>
              </a:rPr>
              <a:t>Ole Lensmar  </a:t>
            </a:r>
            <a:r>
              <a:rPr lang="ru-RU" altLang="ru-RU" sz="2000" smtClean="0">
                <a:solidFill>
                  <a:srgbClr val="FF0000"/>
                </a:solidFill>
              </a:rPr>
              <a:t>архитектор </a:t>
            </a:r>
            <a:r>
              <a:rPr lang="en-US" altLang="ru-RU" sz="2000" smtClean="0">
                <a:solidFill>
                  <a:srgbClr val="FF0000"/>
                </a:solidFill>
              </a:rPr>
              <a:t>SoapUI</a:t>
            </a:r>
            <a:endParaRPr lang="ru-RU" altLang="ru-RU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520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Автоматизация интеграционного тестирования ESB с использованием инструмента ReadyAPI SoapUI NG</a:t>
            </a:r>
          </a:p>
        </p:txBody>
      </p:sp>
      <p:pic>
        <p:nvPicPr>
          <p:cNvPr id="41988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60363" y="277813"/>
            <a:ext cx="92884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r>
              <a:rPr lang="ru-RU" altLang="ru-RU" sz="1800" b="1" smtClean="0">
                <a:latin typeface="Open Sans" pitchFamily="32" charset="0"/>
              </a:rPr>
              <a:t>Используем </a:t>
            </a:r>
            <a:r>
              <a:rPr lang="en-US" altLang="ru-RU" sz="1800" b="1" smtClean="0">
                <a:latin typeface="Open Sans" pitchFamily="32" charset="0"/>
              </a:rPr>
              <a:t>REST Request Test Step</a:t>
            </a:r>
          </a:p>
          <a:p>
            <a:pPr algn="ctr" eaLnBrk="1">
              <a:lnSpc>
                <a:spcPct val="113000"/>
              </a:lnSpc>
              <a:spcAft>
                <a:spcPct val="0"/>
              </a:spcAft>
              <a:defRPr/>
            </a:pPr>
            <a:endParaRPr lang="ru-RU" altLang="ru-RU" sz="1800" b="1" smtClean="0">
              <a:latin typeface="Open Sans" pitchFamily="3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49" y="1691605"/>
            <a:ext cx="7858125" cy="1905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Автоматизация интеграционного тестирования ESB с использованием инструмента ReadyAPI SoapUI NG</a:t>
            </a:r>
          </a:p>
        </p:txBody>
      </p:sp>
      <p:pic>
        <p:nvPicPr>
          <p:cNvPr id="41988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60363" y="277813"/>
            <a:ext cx="92884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r>
              <a:rPr lang="ru-RU" altLang="ru-RU" sz="1800" b="1" smtClean="0">
                <a:latin typeface="Open Sans" pitchFamily="32" charset="0"/>
              </a:rPr>
              <a:t>Используем </a:t>
            </a:r>
            <a:r>
              <a:rPr lang="en-US" altLang="ru-RU" sz="1800" b="1" smtClean="0">
                <a:latin typeface="Open Sans" pitchFamily="32" charset="0"/>
              </a:rPr>
              <a:t>REST Request Test Step</a:t>
            </a:r>
          </a:p>
          <a:p>
            <a:pPr algn="ctr" eaLnBrk="1">
              <a:lnSpc>
                <a:spcPct val="113000"/>
              </a:lnSpc>
              <a:spcAft>
                <a:spcPct val="0"/>
              </a:spcAft>
              <a:defRPr/>
            </a:pPr>
            <a:endParaRPr lang="ru-RU" altLang="ru-RU" sz="1800" b="1" smtClean="0">
              <a:latin typeface="Open Sans" pitchFamily="3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089" y="899517"/>
            <a:ext cx="7520940" cy="458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459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Автоматизация интеграционного тестирования ESB с использованием инструмента ReadyAPI SoapUI NG</a:t>
            </a:r>
          </a:p>
        </p:txBody>
      </p:sp>
      <p:pic>
        <p:nvPicPr>
          <p:cNvPr id="41988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60363" y="277813"/>
            <a:ext cx="92884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r>
              <a:rPr lang="ru-RU" altLang="ru-RU" sz="1800" b="1" smtClean="0">
                <a:latin typeface="Open Sans" pitchFamily="32" charset="0"/>
              </a:rPr>
              <a:t>Используем </a:t>
            </a:r>
            <a:r>
              <a:rPr lang="en-US" altLang="ru-RU" sz="1800" b="1" smtClean="0">
                <a:latin typeface="Open Sans" pitchFamily="32" charset="0"/>
              </a:rPr>
              <a:t>REST Request Test Step</a:t>
            </a:r>
          </a:p>
          <a:p>
            <a:pPr algn="ctr" eaLnBrk="1">
              <a:lnSpc>
                <a:spcPct val="113000"/>
              </a:lnSpc>
              <a:spcAft>
                <a:spcPct val="0"/>
              </a:spcAft>
              <a:defRPr/>
            </a:pPr>
            <a:endParaRPr lang="ru-RU" altLang="ru-RU" sz="1800" b="1" smtClean="0">
              <a:latin typeface="Open Sans" pitchFamily="3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410" y="4188286"/>
            <a:ext cx="7500080" cy="22399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8526" y="611187"/>
            <a:ext cx="74676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51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Автоматизация интеграционного тестирования ESB с использованием инструмента ReadyAPI SoapUI NG</a:t>
            </a:r>
          </a:p>
        </p:txBody>
      </p:sp>
      <p:pic>
        <p:nvPicPr>
          <p:cNvPr id="41988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60363" y="277813"/>
            <a:ext cx="92884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r>
              <a:rPr lang="ru-RU" altLang="ru-RU" sz="1800" b="1" smtClean="0">
                <a:solidFill>
                  <a:srgbClr val="FF0000"/>
                </a:solidFill>
                <a:latin typeface="Open Sans" pitchFamily="32" charset="0"/>
              </a:rPr>
              <a:t>Плюсы</a:t>
            </a:r>
            <a:r>
              <a:rPr lang="en-US" altLang="ru-RU" sz="1800" b="1" smtClean="0">
                <a:latin typeface="Open Sans" pitchFamily="32" charset="0"/>
              </a:rPr>
              <a:t> </a:t>
            </a:r>
            <a:r>
              <a:rPr lang="ru-RU" altLang="ru-RU" sz="1800" b="1" smtClean="0">
                <a:latin typeface="Open Sans" pitchFamily="32" charset="0"/>
              </a:rPr>
              <a:t>и </a:t>
            </a:r>
            <a:r>
              <a:rPr lang="ru-RU" altLang="ru-RU" sz="1800" b="1" smtClean="0">
                <a:solidFill>
                  <a:schemeClr val="accent2">
                    <a:lumMod val="50000"/>
                  </a:schemeClr>
                </a:solidFill>
                <a:latin typeface="Open Sans" pitchFamily="32" charset="0"/>
              </a:rPr>
              <a:t>минусы</a:t>
            </a:r>
            <a:r>
              <a:rPr lang="ru-RU" altLang="ru-RU" sz="1800" b="1" smtClean="0">
                <a:latin typeface="Open Sans" pitchFamily="32" charset="0"/>
              </a:rPr>
              <a:t> использования </a:t>
            </a:r>
            <a:r>
              <a:rPr lang="en-US" altLang="ru-RU" sz="1800" b="1" smtClean="0">
                <a:latin typeface="Open Sans" pitchFamily="32" charset="0"/>
              </a:rPr>
              <a:t>Elastic Kibana</a:t>
            </a:r>
          </a:p>
          <a:p>
            <a:pPr algn="ctr" eaLnBrk="1">
              <a:lnSpc>
                <a:spcPct val="113000"/>
              </a:lnSpc>
              <a:spcAft>
                <a:spcPct val="0"/>
              </a:spcAft>
              <a:defRPr/>
            </a:pPr>
            <a:endParaRPr lang="ru-RU" altLang="ru-RU" sz="1800" b="1" smtClean="0">
              <a:latin typeface="Open Sans" pitchFamily="3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4824" y="1475581"/>
            <a:ext cx="90709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smtClean="0">
                <a:solidFill>
                  <a:srgbClr val="FF0000"/>
                </a:solidFill>
              </a:rPr>
              <a:t>+ парсинг логов на стороне сервера </a:t>
            </a:r>
            <a:r>
              <a:rPr lang="en-US" altLang="ru-RU" sz="2000" smtClean="0">
                <a:solidFill>
                  <a:srgbClr val="FF0000"/>
                </a:solidFill>
              </a:rPr>
              <a:t>ELS</a:t>
            </a:r>
            <a:endParaRPr lang="ru-RU" altLang="ru-RU" sz="2000" smtClean="0">
              <a:solidFill>
                <a:srgbClr val="FF0000"/>
              </a:solidFill>
            </a:endParaRPr>
          </a:p>
          <a:p>
            <a:pPr algn="ctr"/>
            <a:endParaRPr lang="ru-RU" altLang="ru-RU" sz="2000" smtClean="0">
              <a:solidFill>
                <a:srgbClr val="FF0000"/>
              </a:solidFill>
            </a:endParaRPr>
          </a:p>
          <a:p>
            <a:pPr algn="ctr"/>
            <a:r>
              <a:rPr lang="en-US" altLang="ru-RU" sz="2000" smtClean="0">
                <a:solidFill>
                  <a:srgbClr val="FF0000"/>
                </a:solidFill>
              </a:rPr>
              <a:t>+ </a:t>
            </a:r>
            <a:r>
              <a:rPr lang="ru-RU" altLang="ru-RU" sz="2000" smtClean="0">
                <a:solidFill>
                  <a:srgbClr val="FF0000"/>
                </a:solidFill>
              </a:rPr>
              <a:t>кеширование логов на стороне сервера </a:t>
            </a:r>
            <a:r>
              <a:rPr lang="en-US" altLang="ru-RU" sz="2000" smtClean="0">
                <a:solidFill>
                  <a:srgbClr val="FF0000"/>
                </a:solidFill>
              </a:rPr>
              <a:t>ELS</a:t>
            </a:r>
            <a:endParaRPr lang="ru-RU" altLang="ru-RU" sz="2000" smtClean="0">
              <a:solidFill>
                <a:srgbClr val="FF0000"/>
              </a:solidFill>
            </a:endParaRPr>
          </a:p>
          <a:p>
            <a:pPr algn="ctr"/>
            <a:endParaRPr lang="ru-RU" altLang="ru-RU" sz="2000" smtClean="0">
              <a:solidFill>
                <a:srgbClr val="FF0000"/>
              </a:solidFill>
            </a:endParaRPr>
          </a:p>
          <a:p>
            <a:pPr algn="ctr"/>
            <a:r>
              <a:rPr lang="ru-RU" altLang="ru-RU" sz="200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altLang="ru-RU" sz="2000" smtClean="0">
                <a:solidFill>
                  <a:srgbClr val="FF0000"/>
                </a:solidFill>
              </a:rPr>
              <a:t> </a:t>
            </a:r>
            <a:r>
              <a:rPr lang="ru-RU" altLang="ru-RU" sz="2000" smtClean="0">
                <a:solidFill>
                  <a:schemeClr val="accent2">
                    <a:lumMod val="50000"/>
                  </a:schemeClr>
                </a:solidFill>
              </a:rPr>
              <a:t>дополнительная тех. поддержка работы сервера</a:t>
            </a:r>
            <a:endParaRPr lang="en-US" altLang="ru-RU" sz="200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altLang="ru-RU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738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Автоматизация интеграционного тестирования ESB с использованием инструмента ReadyAPI SoapUI NG</a:t>
            </a:r>
          </a:p>
        </p:txBody>
      </p:sp>
      <p:pic>
        <p:nvPicPr>
          <p:cNvPr id="44036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60363" y="277813"/>
            <a:ext cx="92884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r>
              <a:rPr lang="ru-RU" altLang="ru-RU" sz="1800" b="1" smtClean="0">
                <a:latin typeface="Open Sans" pitchFamily="32" charset="0"/>
              </a:rPr>
              <a:t>Скрипты на </a:t>
            </a:r>
            <a:r>
              <a:rPr lang="en-US" altLang="ru-RU" sz="1800" b="1" smtClean="0">
                <a:latin typeface="Open Sans" pitchFamily="32" charset="0"/>
              </a:rPr>
              <a:t>groovy: Groovy Script Test Step</a:t>
            </a:r>
            <a:endParaRPr lang="ru-RU" altLang="ru-RU" sz="1800" b="1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b="1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defRPr/>
            </a:pPr>
            <a:endParaRPr lang="ru-RU" altLang="ru-RU" sz="1800" b="1" smtClean="0">
              <a:latin typeface="Open Sans" pitchFamily="32" charset="0"/>
            </a:endParaRPr>
          </a:p>
        </p:txBody>
      </p:sp>
      <p:sp>
        <p:nvSpPr>
          <p:cNvPr id="44038" name="TextBox 6"/>
          <p:cNvSpPr txBox="1">
            <a:spLocks noChangeArrowheads="1"/>
          </p:cNvSpPr>
          <p:nvPr/>
        </p:nvSpPr>
        <p:spPr bwMode="auto">
          <a:xfrm>
            <a:off x="1944688" y="755650"/>
            <a:ext cx="5976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Проверям конфиг на наличие необходимых настроек:</a:t>
            </a:r>
          </a:p>
        </p:txBody>
      </p:sp>
      <p:pic>
        <p:nvPicPr>
          <p:cNvPr id="44039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0" y="1281113"/>
            <a:ext cx="6392862" cy="55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63" y="3132138"/>
            <a:ext cx="36385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TextBox 3"/>
          <p:cNvSpPr txBox="1">
            <a:spLocks noChangeArrowheads="1"/>
          </p:cNvSpPr>
          <p:nvPr/>
        </p:nvSpPr>
        <p:spPr bwMode="auto">
          <a:xfrm>
            <a:off x="6624638" y="5911850"/>
            <a:ext cx="3568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FFFF00"/>
                </a:solidFill>
              </a:rPr>
              <a:t>это вам не контеейнс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Автоматизация интеграционного тестирования ESB с использованием инструмента ReadyAPI SoapUI NG</a:t>
            </a:r>
          </a:p>
        </p:txBody>
      </p:sp>
      <p:pic>
        <p:nvPicPr>
          <p:cNvPr id="44036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60363" y="277813"/>
            <a:ext cx="92884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r>
              <a:rPr lang="ru-RU" altLang="ru-RU" sz="1800" b="1" smtClean="0">
                <a:latin typeface="Open Sans" pitchFamily="32" charset="0"/>
              </a:rPr>
              <a:t>Где будем разводить заглушки?</a:t>
            </a: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ru-RU" altLang="ru-RU" sz="1800" b="1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ru-RU" altLang="ru-RU" sz="1800" b="1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ru-RU" altLang="ru-RU" sz="1800" b="1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b="1" smtClean="0">
              <a:latin typeface="Open Sans" pitchFamily="32" charset="0"/>
            </a:endParaRPr>
          </a:p>
          <a:p>
            <a:pPr eaLnBrk="1">
              <a:lnSpc>
                <a:spcPct val="113000"/>
              </a:lnSpc>
              <a:spcAft>
                <a:spcPct val="0"/>
              </a:spcAft>
              <a:defRPr/>
            </a:pPr>
            <a:r>
              <a:rPr lang="en-US" altLang="ru-RU" sz="1600">
                <a:latin typeface="Open Sans" pitchFamily="32" charset="0"/>
              </a:rPr>
              <a:t>import org.springframework.util.SocketUtils</a:t>
            </a:r>
          </a:p>
          <a:p>
            <a:pPr eaLnBrk="1">
              <a:lnSpc>
                <a:spcPct val="113000"/>
              </a:lnSpc>
              <a:spcAft>
                <a:spcPct val="0"/>
              </a:spcAft>
              <a:defRPr/>
            </a:pPr>
            <a:endParaRPr lang="en-US" altLang="ru-RU" sz="1600">
              <a:latin typeface="Open Sans" pitchFamily="32" charset="0"/>
            </a:endParaRPr>
          </a:p>
          <a:p>
            <a:pPr eaLnBrk="1">
              <a:lnSpc>
                <a:spcPct val="113000"/>
              </a:lnSpc>
              <a:spcAft>
                <a:spcPct val="0"/>
              </a:spcAft>
              <a:defRPr/>
            </a:pPr>
            <a:r>
              <a:rPr lang="en-US" altLang="ru-RU" sz="1600">
                <a:latin typeface="Open Sans" pitchFamily="32" charset="0"/>
              </a:rPr>
              <a:t>def freePort = </a:t>
            </a:r>
            <a:r>
              <a:rPr lang="en-US" altLang="ru-RU" sz="2400">
                <a:solidFill>
                  <a:srgbClr val="0070C0"/>
                </a:solidFill>
                <a:latin typeface="Open Sans" pitchFamily="32" charset="0"/>
              </a:rPr>
              <a:t>SocketUtils.findAvailableTcpPort(8080,9000)</a:t>
            </a:r>
          </a:p>
          <a:p>
            <a:pPr eaLnBrk="1">
              <a:lnSpc>
                <a:spcPct val="113000"/>
              </a:lnSpc>
              <a:spcAft>
                <a:spcPct val="0"/>
              </a:spcAft>
              <a:defRPr/>
            </a:pPr>
            <a:r>
              <a:rPr lang="en-US" altLang="ru-RU" sz="1600">
                <a:latin typeface="Open Sans" pitchFamily="32" charset="0"/>
              </a:rPr>
              <a:t>def testStep = testRunner.getTestCase().getTestStepByName("SOAP VirtResponse")</a:t>
            </a:r>
          </a:p>
          <a:p>
            <a:pPr eaLnBrk="1">
              <a:lnSpc>
                <a:spcPct val="113000"/>
              </a:lnSpc>
              <a:spcAft>
                <a:spcPct val="0"/>
              </a:spcAft>
              <a:defRPr/>
            </a:pPr>
            <a:r>
              <a:rPr lang="en-US" altLang="ru-RU" sz="1600">
                <a:latin typeface="Open Sans" pitchFamily="32" charset="0"/>
              </a:rPr>
              <a:t>testStep.setPort(freePort)</a:t>
            </a:r>
          </a:p>
          <a:p>
            <a:pPr eaLnBrk="1">
              <a:lnSpc>
                <a:spcPct val="113000"/>
              </a:lnSpc>
              <a:spcAft>
                <a:spcPct val="0"/>
              </a:spcAft>
              <a:defRPr/>
            </a:pPr>
            <a:r>
              <a:rPr lang="en-US" altLang="ru-RU" sz="1600" smtClean="0">
                <a:latin typeface="Open Sans" pitchFamily="32" charset="0"/>
              </a:rPr>
              <a:t>freePort</a:t>
            </a:r>
            <a:endParaRPr lang="ru-RU" altLang="ru-RU" sz="1600" smtClean="0">
              <a:latin typeface="Open Sans" pitchFamily="32" charset="0"/>
            </a:endParaRPr>
          </a:p>
          <a:p>
            <a:pPr eaLnBrk="1">
              <a:lnSpc>
                <a:spcPct val="113000"/>
              </a:lnSpc>
              <a:spcAft>
                <a:spcPct val="0"/>
              </a:spcAft>
              <a:defRPr/>
            </a:pPr>
            <a:endParaRPr lang="ru-RU" altLang="ru-RU" sz="1600">
              <a:latin typeface="Open Sans" pitchFamily="32" charset="0"/>
            </a:endParaRPr>
          </a:p>
          <a:p>
            <a:pPr eaLnBrk="1">
              <a:lnSpc>
                <a:spcPct val="113000"/>
              </a:lnSpc>
              <a:spcAft>
                <a:spcPct val="0"/>
              </a:spcAft>
              <a:defRPr/>
            </a:pPr>
            <a:endParaRPr lang="ru-RU" altLang="ru-RU" sz="1600" smtClean="0">
              <a:latin typeface="Open Sans" pitchFamily="32" charset="0"/>
            </a:endParaRPr>
          </a:p>
          <a:p>
            <a:pPr eaLnBrk="1">
              <a:lnSpc>
                <a:spcPct val="113000"/>
              </a:lnSpc>
              <a:spcAft>
                <a:spcPct val="0"/>
              </a:spcAft>
              <a:defRPr/>
            </a:pPr>
            <a:r>
              <a:rPr lang="en-US" altLang="ru-RU" sz="1600">
                <a:latin typeface="Open Sans" pitchFamily="32" charset="0"/>
              </a:rPr>
              <a:t> </a:t>
            </a:r>
            <a:r>
              <a:rPr lang="en-US" altLang="ru-RU" sz="1600" b="1">
                <a:latin typeface="Open Sans" pitchFamily="32" charset="0"/>
              </a:rPr>
              <a:t>&lt;apim:ReplyToURL</a:t>
            </a:r>
            <a:r>
              <a:rPr lang="en-US" altLang="ru-RU" sz="1600" b="1" smtClean="0">
                <a:latin typeface="Open Sans" pitchFamily="32" charset="0"/>
              </a:rPr>
              <a:t>&gt;</a:t>
            </a:r>
            <a:endParaRPr lang="ru-RU" altLang="ru-RU" sz="1600" b="1" smtClean="0">
              <a:latin typeface="Open Sans" pitchFamily="32" charset="0"/>
            </a:endParaRPr>
          </a:p>
          <a:p>
            <a:pPr eaLnBrk="1">
              <a:lnSpc>
                <a:spcPct val="113000"/>
              </a:lnSpc>
              <a:spcAft>
                <a:spcPct val="0"/>
              </a:spcAft>
              <a:defRPr/>
            </a:pPr>
            <a:r>
              <a:rPr lang="ru-RU" altLang="ru-RU" sz="1600" b="1">
                <a:latin typeface="Open Sans" pitchFamily="32" charset="0"/>
              </a:rPr>
              <a:t>	</a:t>
            </a:r>
            <a:r>
              <a:rPr lang="en-US" altLang="ru-RU" sz="1600" b="1" smtClean="0">
                <a:latin typeface="Open Sans" pitchFamily="32" charset="0"/>
              </a:rPr>
              <a:t>http</a:t>
            </a:r>
            <a:r>
              <a:rPr lang="en-US" altLang="ru-RU" sz="1600" b="1">
                <a:latin typeface="Open Sans" pitchFamily="32" charset="0"/>
              </a:rPr>
              <a:t>://${</a:t>
            </a:r>
            <a:r>
              <a:rPr lang="ru-RU" altLang="ru-RU" sz="1600" b="1">
                <a:latin typeface="Open Sans" pitchFamily="32" charset="0"/>
              </a:rPr>
              <a:t>Узнать </a:t>
            </a:r>
            <a:r>
              <a:rPr lang="en-US" altLang="ru-RU" sz="1600" b="1">
                <a:latin typeface="Open Sans" pitchFamily="32" charset="0"/>
              </a:rPr>
              <a:t>ip </a:t>
            </a:r>
            <a:r>
              <a:rPr lang="ru-RU" altLang="ru-RU" sz="1600" b="1">
                <a:latin typeface="Open Sans" pitchFamily="32" charset="0"/>
              </a:rPr>
              <a:t>Адрес текущей машины#</a:t>
            </a:r>
            <a:r>
              <a:rPr lang="en-US" altLang="ru-RU" sz="1600" b="1">
                <a:latin typeface="Open Sans" pitchFamily="32" charset="0"/>
              </a:rPr>
              <a:t>result}:${setPort#result}/</a:t>
            </a:r>
            <a:r>
              <a:rPr lang="en-US" altLang="ru-RU" sz="1600" b="1" smtClean="0">
                <a:latin typeface="Open Sans" pitchFamily="32" charset="0"/>
              </a:rPr>
              <a:t>api</a:t>
            </a:r>
            <a:endParaRPr lang="ru-RU" altLang="ru-RU" sz="1600" b="1" smtClean="0">
              <a:latin typeface="Open Sans" pitchFamily="32" charset="0"/>
            </a:endParaRPr>
          </a:p>
          <a:p>
            <a:pPr eaLnBrk="1">
              <a:lnSpc>
                <a:spcPct val="113000"/>
              </a:lnSpc>
              <a:spcAft>
                <a:spcPct val="0"/>
              </a:spcAft>
              <a:defRPr/>
            </a:pPr>
            <a:r>
              <a:rPr lang="ru-RU" altLang="ru-RU" sz="1600" b="1">
                <a:latin typeface="Open Sans" pitchFamily="32" charset="0"/>
              </a:rPr>
              <a:t> </a:t>
            </a:r>
            <a:r>
              <a:rPr lang="en-US" altLang="ru-RU" sz="1600" b="1" smtClean="0">
                <a:latin typeface="Open Sans" pitchFamily="32" charset="0"/>
              </a:rPr>
              <a:t>&lt;/</a:t>
            </a:r>
            <a:r>
              <a:rPr lang="en-US" altLang="ru-RU" sz="1600" b="1">
                <a:latin typeface="Open Sans" pitchFamily="32" charset="0"/>
              </a:rPr>
              <a:t>apim:ReplyToURL&gt;</a:t>
            </a:r>
          </a:p>
          <a:p>
            <a:pPr algn="ctr" eaLnBrk="1">
              <a:lnSpc>
                <a:spcPct val="113000"/>
              </a:lnSpc>
              <a:spcAft>
                <a:spcPct val="0"/>
              </a:spcAft>
              <a:defRPr/>
            </a:pPr>
            <a:endParaRPr lang="ru-RU" altLang="ru-RU" sz="1800" b="1" smtClean="0">
              <a:latin typeface="Open San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0967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Автоматизация интеграционного тестирования ESB с использованием инструмента ReadyAPI SoapUI NG</a:t>
            </a:r>
          </a:p>
        </p:txBody>
      </p:sp>
      <p:pic>
        <p:nvPicPr>
          <p:cNvPr id="44036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60363" y="277813"/>
            <a:ext cx="92884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r>
              <a:rPr lang="ru-RU" altLang="ru-RU" sz="1800" b="1" smtClean="0">
                <a:latin typeface="Open Sans" pitchFamily="32" charset="0"/>
              </a:rPr>
              <a:t>Где будем разводить заглушки?</a:t>
            </a: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ru-RU" altLang="ru-RU" sz="1800" b="1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ru-RU" altLang="ru-RU" sz="1800" b="1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ru-RU" altLang="ru-RU" sz="1800" b="1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b="1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defRPr/>
            </a:pPr>
            <a:endParaRPr lang="ru-RU" altLang="ru-RU" sz="1800" b="1" smtClean="0">
              <a:latin typeface="Open Sans" pitchFamily="3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55" y="1115541"/>
            <a:ext cx="937260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780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Автоматизация интеграционного тестирования ESB с использованием инструмента ReadyAPI SoapUI NG</a:t>
            </a:r>
          </a:p>
        </p:txBody>
      </p:sp>
      <p:pic>
        <p:nvPicPr>
          <p:cNvPr id="44036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60363" y="277813"/>
            <a:ext cx="92884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r>
              <a:rPr lang="ru-RU" altLang="ru-RU" sz="1800" b="1" smtClean="0">
                <a:solidFill>
                  <a:srgbClr val="FF0000"/>
                </a:solidFill>
                <a:latin typeface="Open Sans" pitchFamily="32" charset="0"/>
              </a:rPr>
              <a:t>Как вы думаете как этот </a:t>
            </a:r>
            <a:r>
              <a:rPr lang="en-US" altLang="ru-RU" sz="1800" b="1" smtClean="0">
                <a:solidFill>
                  <a:srgbClr val="FF0000"/>
                </a:solidFill>
                <a:latin typeface="Open Sans" pitchFamily="32" charset="0"/>
              </a:rPr>
              <a:t>step </a:t>
            </a:r>
            <a:r>
              <a:rPr lang="ru-RU" altLang="ru-RU" sz="1800" b="1" smtClean="0">
                <a:solidFill>
                  <a:srgbClr val="FF0000"/>
                </a:solidFill>
                <a:latin typeface="Open Sans" pitchFamily="32" charset="0"/>
              </a:rPr>
              <a:t>работает</a:t>
            </a:r>
            <a:r>
              <a:rPr lang="en-US" altLang="ru-RU" sz="1800" b="1">
                <a:solidFill>
                  <a:srgbClr val="FF0000"/>
                </a:solidFill>
                <a:latin typeface="Open Sans" pitchFamily="32" charset="0"/>
              </a:rPr>
              <a:t>?</a:t>
            </a:r>
            <a:endParaRPr lang="ru-RU" altLang="ru-RU" sz="1800" b="1" smtClean="0">
              <a:solidFill>
                <a:srgbClr val="FF0000"/>
              </a:solidFill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ru-RU" altLang="ru-RU" sz="1800" b="1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ru-RU" altLang="ru-RU" sz="1800" b="1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ru-RU" altLang="ru-RU" sz="1800" b="1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b="1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defRPr/>
            </a:pPr>
            <a:endParaRPr lang="ru-RU" altLang="ru-RU" sz="1800" b="1" smtClean="0">
              <a:latin typeface="Open Sans" pitchFamily="3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55" y="1115541"/>
            <a:ext cx="937260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5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Автоматизация интеграционного тестирования ESB с использованием инструмента ReadyAPI SoapUI NG</a:t>
            </a:r>
          </a:p>
        </p:txBody>
      </p:sp>
      <p:pic>
        <p:nvPicPr>
          <p:cNvPr id="7172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31800" y="827088"/>
            <a:ext cx="9288463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smtClean="0">
              <a:latin typeface="Open Sans" pitchFamily="32" charset="0"/>
            </a:endParaRPr>
          </a:p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endParaRPr lang="en-US" altLang="ru-RU" sz="1800" smtClean="0">
              <a:latin typeface="Open Sans" pitchFamily="32" charset="0"/>
            </a:endParaRPr>
          </a:p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endParaRPr lang="ru-RU" altLang="ru-RU" sz="1800" smtClean="0">
              <a:latin typeface="Open Sans" pitchFamily="3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1175" y="2105025"/>
            <a:ext cx="1687513" cy="6524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/>
              <a:t>Система 1</a:t>
            </a:r>
          </a:p>
        </p:txBody>
      </p:sp>
      <p:cxnSp>
        <p:nvCxnSpPr>
          <p:cNvPr id="8" name="Прямая со стрелкой 7"/>
          <p:cNvCxnSpPr>
            <a:stCxn id="7" idx="3"/>
          </p:cNvCxnSpPr>
          <p:nvPr/>
        </p:nvCxnSpPr>
        <p:spPr>
          <a:xfrm flipV="1">
            <a:off x="2198688" y="2430463"/>
            <a:ext cx="10223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265488" y="1255713"/>
            <a:ext cx="6657975" cy="27098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613150" y="1574800"/>
            <a:ext cx="1787525" cy="62706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Модуль 1</a:t>
            </a:r>
          </a:p>
        </p:txBody>
      </p:sp>
      <p:sp>
        <p:nvSpPr>
          <p:cNvPr id="11" name="Овал 10"/>
          <p:cNvSpPr/>
          <p:nvPr/>
        </p:nvSpPr>
        <p:spPr>
          <a:xfrm>
            <a:off x="4095750" y="2894013"/>
            <a:ext cx="1704975" cy="6286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Модуль 2</a:t>
            </a: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714375" y="2757488"/>
            <a:ext cx="1279525" cy="91440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БД</a:t>
            </a: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7391400" y="1574800"/>
            <a:ext cx="1479550" cy="1182688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БД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198688" y="2676525"/>
            <a:ext cx="10223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10" idx="3"/>
          </p:cNvCxnSpPr>
          <p:nvPr/>
        </p:nvCxnSpPr>
        <p:spPr>
          <a:xfrm flipV="1">
            <a:off x="3265488" y="2109788"/>
            <a:ext cx="609600" cy="320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044575" y="4803775"/>
            <a:ext cx="1687513" cy="6540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/>
              <a:t>Система 2</a:t>
            </a:r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1247775" y="5457825"/>
            <a:ext cx="1279525" cy="91440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БД</a:t>
            </a:r>
          </a:p>
        </p:txBody>
      </p:sp>
      <p:sp>
        <p:nvSpPr>
          <p:cNvPr id="18" name="Овал 17"/>
          <p:cNvSpPr/>
          <p:nvPr/>
        </p:nvSpPr>
        <p:spPr>
          <a:xfrm>
            <a:off x="5651500" y="1593850"/>
            <a:ext cx="1738313" cy="6286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Модуль 3</a:t>
            </a:r>
          </a:p>
        </p:txBody>
      </p:sp>
      <p:sp>
        <p:nvSpPr>
          <p:cNvPr id="19" name="Овал 18"/>
          <p:cNvSpPr/>
          <p:nvPr/>
        </p:nvSpPr>
        <p:spPr>
          <a:xfrm>
            <a:off x="7335838" y="3205163"/>
            <a:ext cx="1695450" cy="6286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Модуль 4</a:t>
            </a:r>
          </a:p>
        </p:txBody>
      </p:sp>
      <p:cxnSp>
        <p:nvCxnSpPr>
          <p:cNvPr id="20" name="Прямая со стрелкой 19"/>
          <p:cNvCxnSpPr>
            <a:endCxn id="11" idx="1"/>
          </p:cNvCxnSpPr>
          <p:nvPr/>
        </p:nvCxnSpPr>
        <p:spPr>
          <a:xfrm>
            <a:off x="4200525" y="2201863"/>
            <a:ext cx="144463" cy="7842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152900" y="3519488"/>
            <a:ext cx="423863" cy="4460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1839913" y="3967163"/>
            <a:ext cx="2312987" cy="7937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2198688" y="3965575"/>
            <a:ext cx="2378075" cy="838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4576763" y="3517900"/>
            <a:ext cx="179387" cy="447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4576763" y="2222500"/>
            <a:ext cx="90487" cy="6715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1" idx="7"/>
            <a:endCxn id="13" idx="1"/>
          </p:cNvCxnSpPr>
          <p:nvPr/>
        </p:nvCxnSpPr>
        <p:spPr>
          <a:xfrm flipV="1">
            <a:off x="5551488" y="2165350"/>
            <a:ext cx="2209800" cy="8207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>
            <a:stCxn id="11" idx="6"/>
          </p:cNvCxnSpPr>
          <p:nvPr/>
        </p:nvCxnSpPr>
        <p:spPr>
          <a:xfrm>
            <a:off x="5800725" y="3208338"/>
            <a:ext cx="1687513" cy="115887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5651500" y="3400425"/>
            <a:ext cx="1739900" cy="19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967663" y="3795713"/>
            <a:ext cx="11112" cy="762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7124700" y="4570413"/>
            <a:ext cx="1685925" cy="6540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/>
              <a:t>Система 3</a:t>
            </a:r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7327900" y="5224463"/>
            <a:ext cx="1279525" cy="91440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БД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 flipH="1" flipV="1">
            <a:off x="8370888" y="3833813"/>
            <a:ext cx="65087" cy="723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527300" y="2235200"/>
            <a:ext cx="346075" cy="358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2552700" y="2235200"/>
            <a:ext cx="320675" cy="358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Овальная выноска 34"/>
          <p:cNvSpPr/>
          <p:nvPr/>
        </p:nvSpPr>
        <p:spPr>
          <a:xfrm>
            <a:off x="990600" y="622300"/>
            <a:ext cx="1793875" cy="947738"/>
          </a:xfrm>
          <a:prstGeom prst="wedgeEllipseCallout">
            <a:avLst>
              <a:gd name="adj1" fmla="val 46274"/>
              <a:gd name="adj2" fmla="val 121530"/>
            </a:avLst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/>
              <a:t>Эмулируем запрос от Системы 1</a:t>
            </a:r>
          </a:p>
        </p:txBody>
      </p:sp>
      <p:sp>
        <p:nvSpPr>
          <p:cNvPr id="37" name="Овальная выноска 36"/>
          <p:cNvSpPr/>
          <p:nvPr/>
        </p:nvSpPr>
        <p:spPr>
          <a:xfrm>
            <a:off x="3387725" y="5008563"/>
            <a:ext cx="1793875" cy="842962"/>
          </a:xfrm>
          <a:prstGeom prst="wedgeEllipseCallout">
            <a:avLst>
              <a:gd name="adj1" fmla="val -107068"/>
              <a:gd name="adj2" fmla="val 69993"/>
            </a:avLst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/>
              <a:t>Проверку делаем в БД </a:t>
            </a:r>
            <a:r>
              <a:rPr lang="en-US" sz="1400"/>
              <a:t>C</a:t>
            </a:r>
            <a:r>
              <a:rPr lang="ru-RU" sz="1400" err="1"/>
              <a:t>истемы</a:t>
            </a:r>
            <a:r>
              <a:rPr lang="ru-RU" sz="1400"/>
              <a:t> 2</a:t>
            </a:r>
          </a:p>
        </p:txBody>
      </p:sp>
      <p:sp>
        <p:nvSpPr>
          <p:cNvPr id="7205" name="TextBox 37"/>
          <p:cNvSpPr txBox="1">
            <a:spLocks noChangeArrowheads="1"/>
          </p:cNvSpPr>
          <p:nvPr/>
        </p:nvSpPr>
        <p:spPr bwMode="auto">
          <a:xfrm>
            <a:off x="8302763" y="1326905"/>
            <a:ext cx="17344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ru-RU" smtClean="0"/>
              <a:t>ESB</a:t>
            </a:r>
            <a:r>
              <a:rPr lang="ru-RU" altLang="ru-RU" smtClean="0"/>
              <a:t>, микросервисы</a:t>
            </a:r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Автоматизация интеграционного тестирования ESB с использованием инструмента ReadyAPI SoapUI NG</a:t>
            </a:r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583928" y="899517"/>
            <a:ext cx="72008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altLang="ru-RU" sz="18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Open Sans" pitchFamily="32" charset="0"/>
              </a:rPr>
              <a:t>Какие проверки автоматизируем?</a:t>
            </a:r>
            <a:endParaRPr lang="en-US" altLang="ru-RU" sz="1800" smtClean="0">
              <a:solidFill>
                <a:schemeClr val="accent6">
                  <a:lumMod val="40000"/>
                  <a:lumOff val="60000"/>
                </a:schemeClr>
              </a:solidFill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ru-RU" altLang="ru-RU" sz="1800" smtClean="0">
              <a:latin typeface="Open Sans" pitchFamily="32" charset="0"/>
            </a:endParaRPr>
          </a:p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altLang="ru-RU" sz="18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Open Sans" pitchFamily="32" charset="0"/>
              </a:rPr>
              <a:t>От чего зависим?</a:t>
            </a:r>
            <a:endParaRPr lang="en-US" altLang="ru-RU" sz="1800" smtClean="0">
              <a:solidFill>
                <a:schemeClr val="accent6">
                  <a:lumMod val="40000"/>
                  <a:lumOff val="60000"/>
                </a:schemeClr>
              </a:solidFill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smtClean="0">
              <a:solidFill>
                <a:schemeClr val="accent6">
                  <a:lumMod val="40000"/>
                  <a:lumOff val="60000"/>
                </a:schemeClr>
              </a:solidFill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ru-RU" altLang="ru-RU" sz="1800" b="1" smtClean="0">
              <a:solidFill>
                <a:srgbClr val="FF0000"/>
              </a:solidFill>
              <a:latin typeface="Open Sans" pitchFamily="32" charset="0"/>
            </a:endParaRPr>
          </a:p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altLang="ru-RU" sz="18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Open Sans" pitchFamily="32" charset="0"/>
              </a:rPr>
              <a:t>Универсальные </a:t>
            </a:r>
            <a:r>
              <a:rPr lang="en-US" altLang="ru-RU" sz="18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Open Sans" pitchFamily="32" charset="0"/>
              </a:rPr>
              <a:t>Test Steps </a:t>
            </a:r>
            <a:r>
              <a:rPr lang="ru-RU" altLang="ru-RU" sz="18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Open Sans" pitchFamily="32" charset="0"/>
              </a:rPr>
              <a:t>и </a:t>
            </a:r>
            <a:r>
              <a:rPr lang="en-US" altLang="ru-RU" sz="18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Open Sans" pitchFamily="32" charset="0"/>
              </a:rPr>
              <a:t>Assertions </a:t>
            </a:r>
            <a:r>
              <a:rPr lang="ru-RU" altLang="ru-RU" sz="18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Open Sans" pitchFamily="32" charset="0"/>
              </a:rPr>
              <a:t>в </a:t>
            </a:r>
            <a:r>
              <a:rPr lang="en-US" altLang="ru-RU" sz="18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Open Sans" pitchFamily="32" charset="0"/>
              </a:rPr>
              <a:t>ReadyAPI</a:t>
            </a: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smtClean="0">
              <a:solidFill>
                <a:schemeClr val="accent6">
                  <a:lumMod val="40000"/>
                  <a:lumOff val="60000"/>
                </a:schemeClr>
              </a:solidFill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smtClean="0">
              <a:solidFill>
                <a:schemeClr val="accent6">
                  <a:lumMod val="40000"/>
                  <a:lumOff val="60000"/>
                </a:schemeClr>
              </a:solidFill>
              <a:latin typeface="Open Sans" pitchFamily="32" charset="0"/>
            </a:endParaRPr>
          </a:p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altLang="ru-RU" sz="18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Open Sans" pitchFamily="32" charset="0"/>
              </a:rPr>
              <a:t>Скрипты на </a:t>
            </a:r>
            <a:r>
              <a:rPr lang="en-US" altLang="ru-RU" sz="18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Open Sans" pitchFamily="32" charset="0"/>
              </a:rPr>
              <a:t>groovy: Groovy Script Test Step</a:t>
            </a:r>
            <a:endParaRPr lang="ru-RU" altLang="ru-RU" sz="1800" smtClean="0">
              <a:solidFill>
                <a:schemeClr val="accent2">
                  <a:lumMod val="40000"/>
                  <a:lumOff val="60000"/>
                </a:schemeClr>
              </a:solidFill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smtClean="0">
              <a:solidFill>
                <a:schemeClr val="accent6">
                  <a:lumMod val="40000"/>
                  <a:lumOff val="60000"/>
                </a:schemeClr>
              </a:solidFill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smtClean="0">
              <a:solidFill>
                <a:schemeClr val="accent6">
                  <a:lumMod val="40000"/>
                  <a:lumOff val="60000"/>
                </a:schemeClr>
              </a:solidFill>
              <a:latin typeface="Open Sans" pitchFamily="32" charset="0"/>
            </a:endParaRPr>
          </a:p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en-US" altLang="ru-RU" sz="1800" b="1" smtClean="0">
                <a:solidFill>
                  <a:srgbClr val="FF0000"/>
                </a:solidFill>
                <a:latin typeface="Open Sans" pitchFamily="32" charset="0"/>
              </a:rPr>
              <a:t>Customize ReadyAPI</a:t>
            </a:r>
          </a:p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endParaRPr lang="en-US" altLang="ru-RU" sz="1800" smtClean="0">
              <a:latin typeface="Open Sans" pitchFamily="32" charset="0"/>
            </a:endParaRPr>
          </a:p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endParaRPr lang="en-US" altLang="ru-RU" sz="1800" smtClean="0">
              <a:latin typeface="Open Sans" pitchFamily="32" charset="0"/>
            </a:endParaRPr>
          </a:p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endParaRPr lang="ru-RU" altLang="ru-RU" sz="1800" smtClean="0">
              <a:latin typeface="Open San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8743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Автоматизация интеграционного тестирования ESB с использованием инструмента ReadyAPI SoapUI NG</a:t>
            </a:r>
          </a:p>
        </p:txBody>
      </p:sp>
      <p:pic>
        <p:nvPicPr>
          <p:cNvPr id="4608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60363" y="277813"/>
            <a:ext cx="92884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r>
              <a:rPr lang="en-US" altLang="ru-RU" sz="1800" b="1" smtClean="0">
                <a:latin typeface="Open Sans" pitchFamily="32" charset="0"/>
              </a:rPr>
              <a:t>Customize ReadyAPI</a:t>
            </a: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ru-RU" altLang="ru-RU" sz="1800" b="1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b="1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defRPr/>
            </a:pPr>
            <a:endParaRPr lang="ru-RU" altLang="ru-RU" sz="1800" b="1" smtClean="0">
              <a:latin typeface="Open Sans" pitchFamily="32" charset="0"/>
            </a:endParaRPr>
          </a:p>
        </p:txBody>
      </p:sp>
      <p:sp>
        <p:nvSpPr>
          <p:cNvPr id="46086" name="TextBox 6"/>
          <p:cNvSpPr txBox="1">
            <a:spLocks noChangeArrowheads="1"/>
          </p:cNvSpPr>
          <p:nvPr/>
        </p:nvSpPr>
        <p:spPr bwMode="auto">
          <a:xfrm>
            <a:off x="3744913" y="830263"/>
            <a:ext cx="2762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А как же кастомизация?</a:t>
            </a:r>
          </a:p>
        </p:txBody>
      </p:sp>
      <p:sp>
        <p:nvSpPr>
          <p:cNvPr id="46087" name="TextBox 8"/>
          <p:cNvSpPr txBox="1">
            <a:spLocks noChangeArrowheads="1"/>
          </p:cNvSpPr>
          <p:nvPr/>
        </p:nvSpPr>
        <p:spPr bwMode="auto">
          <a:xfrm>
            <a:off x="388938" y="1474788"/>
            <a:ext cx="9188450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1600"/>
              <a:t>Поддерживается разработка собственных плагинов:</a:t>
            </a:r>
          </a:p>
          <a:p>
            <a:pPr algn="just"/>
            <a:r>
              <a:rPr lang="en-US" altLang="ru-RU"/>
              <a:t>Action, Assertion, Discovery, Import, Listener, </a:t>
            </a:r>
            <a:r>
              <a:rPr lang="en-US" altLang="ru-RU" err="1"/>
              <a:t>PanelBuilder</a:t>
            </a:r>
            <a:r>
              <a:rPr lang="en-US" altLang="ru-RU"/>
              <a:t>, </a:t>
            </a:r>
            <a:r>
              <a:rPr lang="en-US" altLang="ru-RU" err="1"/>
              <a:t>Prefs</a:t>
            </a:r>
            <a:r>
              <a:rPr lang="en-US" altLang="ru-RU"/>
              <a:t>, </a:t>
            </a:r>
            <a:r>
              <a:rPr lang="en-US" altLang="ru-RU" err="1"/>
              <a:t>RequestFilter</a:t>
            </a:r>
            <a:r>
              <a:rPr lang="en-US" altLang="ru-RU"/>
              <a:t>, </a:t>
            </a:r>
            <a:r>
              <a:rPr lang="en-US" altLang="ru-RU" err="1"/>
              <a:t>RequestEditor</a:t>
            </a:r>
            <a:r>
              <a:rPr lang="en-US" altLang="ru-RU"/>
              <a:t>, </a:t>
            </a:r>
            <a:r>
              <a:rPr lang="en-US" altLang="ru-RU" err="1"/>
              <a:t>RequestInspector</a:t>
            </a:r>
            <a:r>
              <a:rPr lang="en-US" altLang="ru-RU"/>
              <a:t>, </a:t>
            </a:r>
          </a:p>
          <a:p>
            <a:pPr algn="just"/>
            <a:r>
              <a:rPr lang="en-US" altLang="ru-RU" err="1"/>
              <a:t>ResponseEditor</a:t>
            </a:r>
            <a:r>
              <a:rPr lang="en-US" altLang="ru-RU"/>
              <a:t>, </a:t>
            </a:r>
            <a:r>
              <a:rPr lang="en-US" altLang="ru-RU" err="1"/>
              <a:t>ResponseInspector</a:t>
            </a:r>
            <a:r>
              <a:rPr lang="en-US" altLang="ru-RU"/>
              <a:t>, </a:t>
            </a:r>
            <a:r>
              <a:rPr lang="en-US" altLang="ru-RU" err="1"/>
              <a:t>SubReport</a:t>
            </a:r>
            <a:r>
              <a:rPr lang="en-US" altLang="ru-RU"/>
              <a:t>, </a:t>
            </a:r>
            <a:r>
              <a:rPr lang="en-US" altLang="ru-RU" err="1"/>
              <a:t>TestStep</a:t>
            </a:r>
            <a:r>
              <a:rPr lang="en-US" altLang="ru-RU"/>
              <a:t>, </a:t>
            </a:r>
            <a:r>
              <a:rPr lang="en-US" altLang="ru-RU" err="1"/>
              <a:t>ToolbarAction</a:t>
            </a:r>
            <a:r>
              <a:rPr lang="en-US" altLang="ru-RU"/>
              <a:t>, </a:t>
            </a:r>
            <a:r>
              <a:rPr lang="en-US" altLang="ru-RU" err="1"/>
              <a:t>ValueProvider</a:t>
            </a:r>
            <a:endParaRPr lang="ru-RU" altLang="ru-RU"/>
          </a:p>
          <a:p>
            <a:pPr algn="just"/>
            <a:endParaRPr lang="en-US" altLang="ru-RU" smtClean="0"/>
          </a:p>
          <a:p>
            <a:pPr algn="just"/>
            <a:endParaRPr lang="en-US" altLang="ru-RU"/>
          </a:p>
          <a:p>
            <a:pPr algn="just"/>
            <a:r>
              <a:rPr lang="ru-RU" altLang="ru-RU" sz="1600"/>
              <a:t>Для каждого из плагинов есть возможность создать шаблон проекта с помощью архетипа</a:t>
            </a:r>
          </a:p>
          <a:p>
            <a:pPr algn="just"/>
            <a:r>
              <a:rPr lang="en-US" altLang="ru-RU" b="1">
                <a:solidFill>
                  <a:srgbClr val="002060"/>
                </a:solidFill>
              </a:rPr>
              <a:t>mvn </a:t>
            </a:r>
            <a:r>
              <a:rPr lang="en-US" altLang="ru-RU" b="1" err="1">
                <a:solidFill>
                  <a:srgbClr val="002060"/>
                </a:solidFill>
              </a:rPr>
              <a:t>archetype:generate</a:t>
            </a:r>
            <a:r>
              <a:rPr lang="en-US" altLang="ru-RU" b="1">
                <a:solidFill>
                  <a:srgbClr val="002060"/>
                </a:solidFill>
              </a:rPr>
              <a:t> -</a:t>
            </a:r>
            <a:r>
              <a:rPr lang="en-US" altLang="ru-RU" b="1" err="1">
                <a:solidFill>
                  <a:srgbClr val="002060"/>
                </a:solidFill>
              </a:rPr>
              <a:t>DarchetypeGroupId</a:t>
            </a:r>
            <a:r>
              <a:rPr lang="en-US" altLang="ru-RU" b="1">
                <a:solidFill>
                  <a:srgbClr val="002060"/>
                </a:solidFill>
              </a:rPr>
              <a:t>=</a:t>
            </a:r>
            <a:r>
              <a:rPr lang="en-US" altLang="ru-RU" b="1" err="1">
                <a:solidFill>
                  <a:srgbClr val="002060"/>
                </a:solidFill>
              </a:rPr>
              <a:t>com.smartbear.maven.archetypes</a:t>
            </a:r>
            <a:endParaRPr lang="ru-RU" altLang="ru-RU" b="1">
              <a:solidFill>
                <a:srgbClr val="002060"/>
              </a:solidFill>
            </a:endParaRPr>
          </a:p>
          <a:p>
            <a:pPr algn="just"/>
            <a:r>
              <a:rPr lang="en-US" altLang="ru-RU" b="1">
                <a:solidFill>
                  <a:srgbClr val="002060"/>
                </a:solidFill>
              </a:rPr>
              <a:t> -</a:t>
            </a:r>
            <a:r>
              <a:rPr lang="en-US" altLang="ru-RU" b="1" err="1" smtClean="0">
                <a:solidFill>
                  <a:srgbClr val="002060"/>
                </a:solidFill>
              </a:rPr>
              <a:t>DarchetypeArtifactId</a:t>
            </a:r>
            <a:r>
              <a:rPr lang="en-US" altLang="ru-RU" b="1" smtClean="0">
                <a:solidFill>
                  <a:srgbClr val="002060"/>
                </a:solidFill>
              </a:rPr>
              <a:t>=</a:t>
            </a:r>
            <a:r>
              <a:rPr lang="en-US" altLang="ru-RU" b="1" err="1" smtClean="0">
                <a:solidFill>
                  <a:srgbClr val="002060"/>
                </a:solidFill>
              </a:rPr>
              <a:t>soapui</a:t>
            </a:r>
            <a:r>
              <a:rPr lang="en-US" altLang="ru-RU" b="1" smtClean="0">
                <a:solidFill>
                  <a:srgbClr val="002060"/>
                </a:solidFill>
              </a:rPr>
              <a:t>-plugin-archetype</a:t>
            </a:r>
          </a:p>
          <a:p>
            <a:pPr algn="just"/>
            <a:r>
              <a:rPr lang="en-US" altLang="ru-RU" b="1" smtClean="0">
                <a:solidFill>
                  <a:srgbClr val="002060"/>
                </a:solidFill>
              </a:rPr>
              <a:t> </a:t>
            </a:r>
            <a:r>
              <a:rPr lang="en-US" altLang="ru-RU" b="1">
                <a:solidFill>
                  <a:srgbClr val="002060"/>
                </a:solidFill>
              </a:rPr>
              <a:t>-</a:t>
            </a:r>
            <a:r>
              <a:rPr lang="en-US" altLang="ru-RU" b="1" err="1">
                <a:solidFill>
                  <a:srgbClr val="002060"/>
                </a:solidFill>
              </a:rPr>
              <a:t>DarchetypeCatalog</a:t>
            </a:r>
            <a:r>
              <a:rPr lang="en-US" altLang="ru-RU" b="1">
                <a:solidFill>
                  <a:srgbClr val="002060"/>
                </a:solidFill>
              </a:rPr>
              <a:t>=</a:t>
            </a:r>
            <a:r>
              <a:rPr lang="en-US" altLang="ru-RU" b="1" err="1">
                <a:solidFill>
                  <a:srgbClr val="002060"/>
                </a:solidFill>
              </a:rPr>
              <a:t>soapui</a:t>
            </a:r>
            <a:r>
              <a:rPr lang="en-US" altLang="ru-RU" b="1">
                <a:solidFill>
                  <a:srgbClr val="002060"/>
                </a:solidFill>
              </a:rPr>
              <a:t>/repository/maven2</a:t>
            </a:r>
          </a:p>
          <a:p>
            <a:endParaRPr lang="en-US" altLang="ru-RU"/>
          </a:p>
          <a:p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Автоматизация интеграционного тестирования ESB с использованием инструмента ReadyAPI SoapUI NG</a:t>
            </a:r>
          </a:p>
        </p:txBody>
      </p:sp>
      <p:pic>
        <p:nvPicPr>
          <p:cNvPr id="4608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60363" y="277813"/>
            <a:ext cx="92884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r>
              <a:rPr lang="en-US" altLang="ru-RU" sz="1800" b="1" smtClean="0">
                <a:latin typeface="Open Sans" pitchFamily="32" charset="0"/>
              </a:rPr>
              <a:t>Customize ReadyAPI</a:t>
            </a: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ru-RU" altLang="ru-RU" sz="1800" b="1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b="1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defRPr/>
            </a:pPr>
            <a:endParaRPr lang="ru-RU" altLang="ru-RU" sz="1800" b="1" smtClean="0">
              <a:latin typeface="Open Sans" pitchFamily="32" charset="0"/>
            </a:endParaRPr>
          </a:p>
        </p:txBody>
      </p:sp>
      <p:sp>
        <p:nvSpPr>
          <p:cNvPr id="46086" name="TextBox 6"/>
          <p:cNvSpPr txBox="1">
            <a:spLocks noChangeArrowheads="1"/>
          </p:cNvSpPr>
          <p:nvPr/>
        </p:nvSpPr>
        <p:spPr bwMode="auto">
          <a:xfrm>
            <a:off x="2520032" y="858322"/>
            <a:ext cx="5203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mtClean="0"/>
              <a:t>Что мешает использовать стандартный отчёт?</a:t>
            </a:r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244" y="1547589"/>
            <a:ext cx="9359456" cy="316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023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Автоматизация интеграционного тестирования ESB с использованием инструмента ReadyAPI SoapUI NG</a:t>
            </a:r>
          </a:p>
        </p:txBody>
      </p:sp>
      <p:pic>
        <p:nvPicPr>
          <p:cNvPr id="4608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60363" y="277813"/>
            <a:ext cx="92884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r>
              <a:rPr lang="en-US" altLang="ru-RU" sz="1800" b="1" smtClean="0">
                <a:latin typeface="Open Sans" pitchFamily="32" charset="0"/>
              </a:rPr>
              <a:t>Customize ReadyAPI</a:t>
            </a: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ru-RU" altLang="ru-RU" sz="1800" b="1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b="1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defRPr/>
            </a:pPr>
            <a:endParaRPr lang="ru-RU" altLang="ru-RU" sz="1800" b="1" smtClean="0">
              <a:latin typeface="Open Sans" pitchFamily="32" charset="0"/>
            </a:endParaRPr>
          </a:p>
        </p:txBody>
      </p:sp>
      <p:sp>
        <p:nvSpPr>
          <p:cNvPr id="46086" name="TextBox 6"/>
          <p:cNvSpPr txBox="1">
            <a:spLocks noChangeArrowheads="1"/>
          </p:cNvSpPr>
          <p:nvPr/>
        </p:nvSpPr>
        <p:spPr bwMode="auto">
          <a:xfrm>
            <a:off x="3271500" y="685887"/>
            <a:ext cx="35376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mtClean="0"/>
              <a:t>Немного об объектной модели:</a:t>
            </a:r>
            <a:endParaRPr lang="ru-RU" altLang="ru-RU"/>
          </a:p>
        </p:txBody>
      </p:sp>
      <p:sp>
        <p:nvSpPr>
          <p:cNvPr id="46087" name="TextBox 8"/>
          <p:cNvSpPr txBox="1">
            <a:spLocks noChangeArrowheads="1"/>
          </p:cNvSpPr>
          <p:nvPr/>
        </p:nvSpPr>
        <p:spPr bwMode="auto">
          <a:xfrm>
            <a:off x="579248" y="1466809"/>
            <a:ext cx="9188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endParaRPr lang="en-US" altLang="ru-RU"/>
          </a:p>
          <a:p>
            <a:pPr algn="ctr"/>
            <a:r>
              <a:rPr lang="ru-RU" altLang="ru-RU" smtClean="0"/>
              <a:t>Все </a:t>
            </a:r>
            <a:r>
              <a:rPr lang="en-US" altLang="ru-RU" smtClean="0"/>
              <a:t>Step </a:t>
            </a:r>
            <a:r>
              <a:rPr lang="ru-RU" altLang="ru-RU" smtClean="0"/>
              <a:t>реализовывают интерфейс </a:t>
            </a:r>
            <a:r>
              <a:rPr lang="en-US" altLang="ru-RU" smtClean="0"/>
              <a:t>TestStep </a:t>
            </a:r>
            <a:endParaRPr lang="ru-RU" altLang="ru-RU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740895" y="2581273"/>
            <a:ext cx="4865156" cy="79208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rPr>
              <a:t>«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rPr>
              <a:t>interface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rPr>
              <a:t>»</a:t>
            </a:r>
            <a:r>
              <a:rPr lang="en-US" sz="2400" b="1">
                <a:latin typeface="Arial" charset="0"/>
                <a:ea typeface="Microsoft YaHei" charset="-122"/>
              </a:rPr>
              <a:t> </a:t>
            </a:r>
            <a:r>
              <a:rPr lang="en-US" sz="2400" b="1" smtClean="0">
                <a:latin typeface="Arial" charset="0"/>
                <a:ea typeface="Microsoft YaHei" charset="-122"/>
              </a:rPr>
              <a:t>TestStep</a:t>
            </a:r>
            <a:endParaRPr kumimoji="0" lang="ru-RU" sz="2400" b="1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740895" y="3357714"/>
            <a:ext cx="4865156" cy="79208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b="1"/>
              <a:t>TestStepResult</a:t>
            </a:r>
            <a:r>
              <a:rPr lang="en-US"/>
              <a:t> run(TestCaseRunner var1, TestCaseRunContext var2</a:t>
            </a:r>
            <a:r>
              <a:rPr lang="en-US" smtClean="0"/>
              <a:t>);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mtClean="0"/>
              <a:t>….</a:t>
            </a:r>
            <a:endParaRPr lang="en-US"/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69358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Автоматизация интеграционного тестирования ESB с использованием инструмента ReadyAPI SoapUI NG</a:t>
            </a:r>
          </a:p>
        </p:txBody>
      </p:sp>
      <p:pic>
        <p:nvPicPr>
          <p:cNvPr id="4608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60363" y="277813"/>
            <a:ext cx="92884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r>
              <a:rPr lang="en-US" altLang="ru-RU" sz="1800" b="1" smtClean="0">
                <a:latin typeface="Open Sans" pitchFamily="32" charset="0"/>
              </a:rPr>
              <a:t>Customize ReadyAPI</a:t>
            </a: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ru-RU" altLang="ru-RU" sz="1800" b="1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b="1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defRPr/>
            </a:pPr>
            <a:endParaRPr lang="ru-RU" altLang="ru-RU" sz="1800" b="1" smtClean="0">
              <a:latin typeface="Open Sans" pitchFamily="32" charset="0"/>
            </a:endParaRPr>
          </a:p>
        </p:txBody>
      </p:sp>
      <p:sp>
        <p:nvSpPr>
          <p:cNvPr id="46086" name="TextBox 6"/>
          <p:cNvSpPr txBox="1">
            <a:spLocks noChangeArrowheads="1"/>
          </p:cNvSpPr>
          <p:nvPr/>
        </p:nvSpPr>
        <p:spPr bwMode="auto">
          <a:xfrm>
            <a:off x="3271500" y="685887"/>
            <a:ext cx="35376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mtClean="0"/>
              <a:t>Немного об объектной модели:</a:t>
            </a:r>
            <a:endParaRPr lang="ru-RU" altLang="ru-RU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607734" y="1188708"/>
            <a:ext cx="4865156" cy="79208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rPr>
              <a:t>«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rPr>
              <a:t>interface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rPr>
              <a:t>»</a:t>
            </a:r>
            <a:r>
              <a:rPr lang="en-US" sz="2400" b="1">
                <a:latin typeface="Arial" charset="0"/>
                <a:ea typeface="Microsoft YaHei" charset="-122"/>
              </a:rPr>
              <a:t> </a:t>
            </a:r>
            <a:r>
              <a:rPr lang="en-US" sz="2400" b="1" smtClean="0">
                <a:latin typeface="Arial" charset="0"/>
                <a:ea typeface="Microsoft YaHei" charset="-122"/>
              </a:rPr>
              <a:t>TestStepResult</a:t>
            </a:r>
            <a:endParaRPr kumimoji="0" lang="ru-RU" sz="2400" b="1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607734" y="1977154"/>
            <a:ext cx="4865156" cy="79208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mtClean="0"/>
              <a:t>+getStatus(): TestStepResult.TestStepStatus</a:t>
            </a:r>
            <a:endParaRPr lang="en-US"/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mtClean="0"/>
              <a:t>+getMessages(): String[]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mtClean="0"/>
              <a:t>…</a:t>
            </a:r>
            <a:endParaRPr lang="en-US"/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/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cxnSp>
        <p:nvCxnSpPr>
          <p:cNvPr id="4" name="Прямая со стрелкой 3"/>
          <p:cNvCxnSpPr/>
          <p:nvPr/>
        </p:nvCxnSpPr>
        <p:spPr bwMode="auto">
          <a:xfrm flipV="1">
            <a:off x="5051243" y="2769242"/>
            <a:ext cx="0" cy="31165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Прямая соединительная линия 6"/>
          <p:cNvCxnSpPr/>
          <p:nvPr/>
        </p:nvCxnSpPr>
        <p:spPr bwMode="auto">
          <a:xfrm>
            <a:off x="5052548" y="3214999"/>
            <a:ext cx="0" cy="2160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Прямоугольник 14"/>
          <p:cNvSpPr/>
          <p:nvPr/>
        </p:nvSpPr>
        <p:spPr bwMode="auto">
          <a:xfrm>
            <a:off x="2607734" y="3431023"/>
            <a:ext cx="4865156" cy="79208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400" b="1" smtClean="0">
                <a:latin typeface="Arial" charset="0"/>
                <a:ea typeface="Microsoft YaHei" charset="-122"/>
              </a:rPr>
              <a:t>WsdlTestStepResult</a:t>
            </a:r>
          </a:p>
          <a:p>
            <a:pPr marL="0" marR="0" indent="0" algn="ctr" defTabSz="449263" rtl="0" eaLnBrk="1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2607734" y="4234337"/>
            <a:ext cx="4865156" cy="79208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mtClean="0"/>
              <a:t>+addMessage(String </a:t>
            </a:r>
            <a:r>
              <a:rPr lang="en-US"/>
              <a:t>message</a:t>
            </a:r>
            <a:r>
              <a:rPr lang="en-US" smtClean="0"/>
              <a:t>): void</a:t>
            </a:r>
          </a:p>
          <a:p>
            <a:pPr algn="ctr"/>
            <a:r>
              <a:rPr lang="en-US" smtClean="0"/>
              <a:t>…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001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Автоматизация интеграционного тестирования ESB с использованием инструмента ReadyAPI SoapUI NG</a:t>
            </a:r>
          </a:p>
        </p:txBody>
      </p:sp>
      <p:pic>
        <p:nvPicPr>
          <p:cNvPr id="48132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60363" y="277813"/>
            <a:ext cx="92884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r>
              <a:rPr lang="en-US" altLang="ru-RU" sz="1800" b="1" smtClean="0">
                <a:latin typeface="Open Sans" pitchFamily="32" charset="0"/>
              </a:rPr>
              <a:t>Customize ReadyAPI</a:t>
            </a: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ru-RU" altLang="ru-RU" sz="1800" b="1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b="1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defRPr/>
            </a:pPr>
            <a:endParaRPr lang="ru-RU" altLang="ru-RU" sz="1800" b="1" smtClean="0">
              <a:latin typeface="Open Sans" pitchFamily="32" charset="0"/>
            </a:endParaRPr>
          </a:p>
        </p:txBody>
      </p:sp>
      <p:sp>
        <p:nvSpPr>
          <p:cNvPr id="48134" name="TextBox 6"/>
          <p:cNvSpPr txBox="1">
            <a:spLocks noChangeArrowheads="1"/>
          </p:cNvSpPr>
          <p:nvPr/>
        </p:nvSpPr>
        <p:spPr bwMode="auto">
          <a:xfrm>
            <a:off x="360363" y="5003800"/>
            <a:ext cx="956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/>
              <a:t>Скомпилированный и упакованный в </a:t>
            </a:r>
            <a:r>
              <a:rPr lang="en-US" altLang="ru-RU"/>
              <a:t>jar </a:t>
            </a:r>
            <a:r>
              <a:rPr lang="ru-RU" altLang="ru-RU"/>
              <a:t>плагин подключатся в </a:t>
            </a:r>
            <a:r>
              <a:rPr lang="en-US" altLang="ru-RU"/>
              <a:t>ReadyAPI </a:t>
            </a:r>
            <a:r>
              <a:rPr lang="ru-RU" altLang="ru-RU"/>
              <a:t>через </a:t>
            </a:r>
            <a:r>
              <a:rPr lang="en-US" altLang="ru-RU"/>
              <a:t>PluginManager</a:t>
            </a:r>
            <a:endParaRPr lang="ru-RU" altLang="ru-RU"/>
          </a:p>
        </p:txBody>
      </p:sp>
      <p:sp>
        <p:nvSpPr>
          <p:cNvPr id="48135" name="Rectangle 1"/>
          <p:cNvSpPr>
            <a:spLocks noChangeArrowheads="1"/>
          </p:cNvSpPr>
          <p:nvPr/>
        </p:nvSpPr>
        <p:spPr bwMode="auto">
          <a:xfrm>
            <a:off x="481013" y="665531"/>
            <a:ext cx="9118600" cy="4093428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/>
            <a:r>
              <a:rPr lang="ru-RU" altLang="ru-RU" sz="12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package </a:t>
            </a:r>
            <a:r>
              <a:rPr lang="ru-RU" altLang="ru-RU" sz="12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com.mts</a:t>
            </a:r>
            <a:r>
              <a:rPr lang="ru-RU" altLang="ru-RU" sz="12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ru-RU" altLang="ru-RU" sz="12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2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12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2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ru-RU" altLang="ru-RU" sz="12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com.eviware.soapui.SoapUI</a:t>
            </a:r>
            <a:r>
              <a:rPr lang="ru-RU" altLang="ru-RU" sz="12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ru-RU" altLang="ru-RU" sz="12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2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ru-RU" altLang="ru-RU" sz="12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com.eviware.soapui.model.support.TestRunListenerAdapter</a:t>
            </a:r>
            <a:r>
              <a:rPr lang="ru-RU" altLang="ru-RU" sz="12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ru-RU" altLang="ru-RU" sz="12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2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ru-RU" altLang="ru-RU" sz="12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com.eviware.soapui.model.testsuite.TestCaseRunContext</a:t>
            </a:r>
            <a:r>
              <a:rPr lang="ru-RU" altLang="ru-RU" sz="12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ru-RU" altLang="ru-RU" sz="12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2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ru-RU" altLang="ru-RU" sz="12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com.eviware.soapui.model.testsuite.TestCaseRunner</a:t>
            </a:r>
            <a:r>
              <a:rPr lang="ru-RU" altLang="ru-RU" sz="12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ru-RU" altLang="ru-RU" sz="12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2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ru-RU" altLang="ru-RU" sz="12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com.eviware.soapui.plugins.</a:t>
            </a:r>
            <a:r>
              <a:rPr lang="ru-RU" altLang="ru-RU" sz="1200">
                <a:solidFill>
                  <a:srgbClr val="BBB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ListenerConfiguration</a:t>
            </a:r>
            <a:r>
              <a:rPr lang="ru-RU" altLang="ru-RU" sz="12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ru-RU" altLang="ru-RU" sz="12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2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12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200">
                <a:solidFill>
                  <a:srgbClr val="BBB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@ListenerConfiguration</a:t>
            </a:r>
            <a:br>
              <a:rPr lang="ru-RU" altLang="ru-RU" sz="1200">
                <a:solidFill>
                  <a:srgbClr val="BBB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2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lang="ru-RU" altLang="ru-RU" sz="12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MyListener </a:t>
            </a:r>
            <a:r>
              <a:rPr lang="ru-RU" altLang="ru-RU" sz="12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 </a:t>
            </a:r>
            <a:r>
              <a:rPr lang="ru-RU" altLang="ru-RU" sz="12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TestRunListenerAdapter {</a:t>
            </a:r>
            <a:br>
              <a:rPr lang="ru-RU" altLang="ru-RU" sz="12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2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12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2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altLang="ru-RU" sz="1200">
                <a:solidFill>
                  <a:srgbClr val="BBB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ru-RU" altLang="ru-RU" sz="1200" smtClean="0">
                <a:solidFill>
                  <a:srgbClr val="BBB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Override</a:t>
            </a:r>
            <a:r>
              <a:rPr lang="ru-RU" altLang="ru-RU" sz="1200">
                <a:solidFill>
                  <a:srgbClr val="BBB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1200">
                <a:solidFill>
                  <a:srgbClr val="BBB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200">
                <a:solidFill>
                  <a:srgbClr val="BBB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altLang="ru-RU" sz="12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ru-RU" altLang="ru-RU" sz="1200" smtClean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altLang="ru-RU" sz="1200" smtClean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160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beforeRun</a:t>
            </a:r>
            <a:r>
              <a:rPr lang="ru-RU" altLang="ru-RU" sz="1200" smtClean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(TestCaseRunner</a:t>
            </a:r>
            <a:r>
              <a:rPr lang="ru-RU" altLang="ru-RU" sz="1200" smtClean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1200" smtClean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testRunner</a:t>
            </a:r>
            <a:r>
              <a:rPr lang="ru-RU" altLang="ru-RU" sz="12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altLang="ru-RU" sz="12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TestCaseRunContext runContext) {</a:t>
            </a:r>
            <a:br>
              <a:rPr lang="ru-RU" altLang="ru-RU" sz="12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2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SoapUI.</a:t>
            </a:r>
            <a:r>
              <a:rPr lang="ru-RU" altLang="ru-RU" sz="1200" i="1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</a:t>
            </a:r>
            <a:r>
              <a:rPr lang="ru-RU" altLang="ru-RU" sz="12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1200">
                <a:solidFill>
                  <a:srgbClr val="6A87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"My Test " </a:t>
            </a:r>
            <a:r>
              <a:rPr lang="ru-RU" altLang="ru-RU" sz="12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testRunner.getTestCase().getName() + </a:t>
            </a:r>
            <a:r>
              <a:rPr lang="ru-RU" altLang="ru-RU" sz="1200">
                <a:solidFill>
                  <a:srgbClr val="6A87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starting..."</a:t>
            </a:r>
            <a:r>
              <a:rPr lang="ru-RU" altLang="ru-RU" sz="12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ru-RU" altLang="ru-RU" sz="12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ru-RU" altLang="ru-RU" sz="12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2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altLang="ru-RU" sz="12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ru-RU" altLang="ru-RU" sz="12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2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12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2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altLang="ru-RU" sz="1200">
                <a:solidFill>
                  <a:srgbClr val="BBB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lang="ru-RU" altLang="ru-RU" sz="1200">
                <a:solidFill>
                  <a:srgbClr val="BBB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200">
                <a:solidFill>
                  <a:srgbClr val="BBB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altLang="ru-RU" sz="12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ru-RU" altLang="ru-RU" sz="1600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afterRun</a:t>
            </a:r>
            <a:r>
              <a:rPr lang="ru-RU" altLang="ru-RU" sz="12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(TestCaseRunner testRunner</a:t>
            </a:r>
            <a:r>
              <a:rPr lang="ru-RU" altLang="ru-RU" sz="12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altLang="ru-RU" sz="12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TestCaseRunContext runContext) {</a:t>
            </a:r>
            <a:br>
              <a:rPr lang="ru-RU" altLang="ru-RU" sz="12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2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SoapUI.</a:t>
            </a:r>
            <a:r>
              <a:rPr lang="ru-RU" altLang="ru-RU" sz="1200" i="1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</a:t>
            </a:r>
            <a:r>
              <a:rPr lang="ru-RU" altLang="ru-RU" sz="12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1200">
                <a:solidFill>
                  <a:srgbClr val="6A87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"My Test " </a:t>
            </a:r>
            <a:r>
              <a:rPr lang="ru-RU" altLang="ru-RU" sz="12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testRunner.getTestCase().getName() + </a:t>
            </a:r>
            <a:r>
              <a:rPr lang="ru-RU" altLang="ru-RU" sz="1200">
                <a:solidFill>
                  <a:srgbClr val="6A87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stopping..."</a:t>
            </a:r>
            <a:r>
              <a:rPr lang="ru-RU" altLang="ru-RU" sz="12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ru-RU" altLang="ru-RU" sz="12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ru-RU" altLang="ru-RU" sz="12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20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altLang="ru-RU" sz="12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ru-RU" altLang="ru-RU" sz="12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20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altLang="ru-RU" sz="12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Автоматизация интеграционного тестирования ESB с использованием инструмента ReadyAPI SoapUI NG</a:t>
            </a:r>
          </a:p>
        </p:txBody>
      </p:sp>
      <p:pic>
        <p:nvPicPr>
          <p:cNvPr id="4608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60363" y="277813"/>
            <a:ext cx="92884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r>
              <a:rPr lang="en-US" altLang="ru-RU" sz="1800" b="1" smtClean="0">
                <a:latin typeface="Open Sans" pitchFamily="32" charset="0"/>
              </a:rPr>
              <a:t>Customize ReadyAPI</a:t>
            </a: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ru-RU" altLang="ru-RU" sz="1800" b="1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b="1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defRPr/>
            </a:pPr>
            <a:endParaRPr lang="ru-RU" altLang="ru-RU" sz="1800" b="1" smtClean="0">
              <a:latin typeface="Open Sans" pitchFamily="32" charset="0"/>
            </a:endParaRPr>
          </a:p>
        </p:txBody>
      </p:sp>
      <p:sp>
        <p:nvSpPr>
          <p:cNvPr id="46086" name="TextBox 6"/>
          <p:cNvSpPr txBox="1">
            <a:spLocks noChangeArrowheads="1"/>
          </p:cNvSpPr>
          <p:nvPr/>
        </p:nvSpPr>
        <p:spPr bwMode="auto">
          <a:xfrm>
            <a:off x="2520032" y="858322"/>
            <a:ext cx="52141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mtClean="0"/>
              <a:t>Получаем репорт дополненный информацией:</a:t>
            </a:r>
            <a:endParaRPr lang="ru-RU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24" y="1472247"/>
            <a:ext cx="8379619" cy="457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545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Автоматизация интеграционного тестирования ESB с использованием инструмента ReadyAPI SoapUI NG</a:t>
            </a:r>
          </a:p>
        </p:txBody>
      </p:sp>
      <p:pic>
        <p:nvPicPr>
          <p:cNvPr id="50180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60363" y="277813"/>
            <a:ext cx="9288462" cy="50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ru-RU" altLang="ru-RU" sz="1800" b="1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r>
              <a:rPr lang="ru-RU" altLang="ru-RU" sz="1800" b="1" smtClean="0">
                <a:latin typeface="Open Sans" pitchFamily="32" charset="0"/>
              </a:rPr>
              <a:t>Подведём итоги:</a:t>
            </a: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ru-RU" altLang="ru-RU" sz="1800" b="1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r>
              <a:rPr lang="ru-RU" altLang="ru-RU" sz="1800" b="1" smtClean="0">
                <a:latin typeface="Open Sans" pitchFamily="32" charset="0"/>
              </a:rPr>
              <a:t>+ Для автоматизации проверок </a:t>
            </a:r>
            <a:r>
              <a:rPr lang="en-US" altLang="ru-RU" sz="1800" b="1" smtClean="0">
                <a:latin typeface="Open Sans" pitchFamily="32" charset="0"/>
              </a:rPr>
              <a:t>ESB </a:t>
            </a:r>
            <a:r>
              <a:rPr lang="ru-RU" altLang="ru-RU" sz="1800" b="1" smtClean="0">
                <a:latin typeface="Open Sans" pitchFamily="32" charset="0"/>
              </a:rPr>
              <a:t>и микросервисной архитектуры все средства хороши</a:t>
            </a: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ru-RU" altLang="ru-RU" sz="1800" b="1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r>
              <a:rPr lang="ru-RU" altLang="ru-RU" sz="1800" b="1" smtClean="0">
                <a:latin typeface="Open Sans" pitchFamily="32" charset="0"/>
              </a:rPr>
              <a:t>+ Использование готовых </a:t>
            </a:r>
            <a:r>
              <a:rPr lang="en-US" altLang="ru-RU" sz="1800" b="1" smtClean="0">
                <a:latin typeface="Open Sans" pitchFamily="32" charset="0"/>
              </a:rPr>
              <a:t>Step </a:t>
            </a:r>
            <a:r>
              <a:rPr lang="ru-RU" altLang="ru-RU" sz="1800" b="1" smtClean="0">
                <a:latin typeface="Open Sans" pitchFamily="32" charset="0"/>
              </a:rPr>
              <a:t>и </a:t>
            </a:r>
            <a:r>
              <a:rPr lang="en-US" altLang="ru-RU" sz="1800" b="1" smtClean="0">
                <a:latin typeface="Open Sans" pitchFamily="32" charset="0"/>
              </a:rPr>
              <a:t>Assertion</a:t>
            </a:r>
            <a:r>
              <a:rPr lang="ru-RU" altLang="ru-RU" sz="1800" b="1" smtClean="0">
                <a:latin typeface="Open Sans" pitchFamily="32" charset="0"/>
              </a:rPr>
              <a:t> позволяет сэкономить время</a:t>
            </a: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ru-RU" altLang="ru-RU" sz="1800" b="1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r>
              <a:rPr lang="ru-RU" altLang="ru-RU" sz="1800" b="1" smtClean="0">
                <a:latin typeface="Open Sans" pitchFamily="32" charset="0"/>
              </a:rPr>
              <a:t>+ Всё то, чего не хватает в </a:t>
            </a:r>
            <a:r>
              <a:rPr lang="en-US" altLang="ru-RU" sz="1800" b="1" smtClean="0">
                <a:latin typeface="Open Sans" pitchFamily="32" charset="0"/>
              </a:rPr>
              <a:t>ReadyAPI</a:t>
            </a:r>
            <a:r>
              <a:rPr lang="ru-RU" altLang="ru-RU" sz="1800" b="1" smtClean="0">
                <a:latin typeface="Open Sans" pitchFamily="32" charset="0"/>
              </a:rPr>
              <a:t>, решается с помощью программирования на </a:t>
            </a:r>
            <a:r>
              <a:rPr lang="en-US" altLang="ru-RU" sz="1800" b="1" smtClean="0">
                <a:latin typeface="Open Sans" pitchFamily="32" charset="0"/>
              </a:rPr>
              <a:t>Groovy </a:t>
            </a:r>
            <a:r>
              <a:rPr lang="ru-RU" altLang="ru-RU" sz="1800" b="1" smtClean="0">
                <a:latin typeface="Open Sans" pitchFamily="32" charset="0"/>
              </a:rPr>
              <a:t>и </a:t>
            </a:r>
            <a:r>
              <a:rPr lang="en-US" altLang="ru-RU" sz="1800" b="1" smtClean="0">
                <a:latin typeface="Open Sans" pitchFamily="32" charset="0"/>
              </a:rPr>
              <a:t>Java</a:t>
            </a: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b="1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b="1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b="1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ru-RU" altLang="ru-RU" sz="1800" b="1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b="1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ru-RU" altLang="ru-RU" sz="1800" b="1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b="1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defRPr/>
            </a:pPr>
            <a:endParaRPr lang="ru-RU" altLang="ru-RU" sz="1800" b="1" smtClean="0">
              <a:latin typeface="Open Sans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431800" y="277813"/>
            <a:ext cx="9288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1800" b="1" smtClean="0">
                <a:latin typeface="Open Sans" pitchFamily="32" charset="0"/>
              </a:rPr>
              <a:t>Знакома ситуация?</a:t>
            </a:r>
          </a:p>
          <a:p>
            <a:pPr algn="ctr"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1800" b="1" smtClean="0">
                <a:latin typeface="Open Sans" pitchFamily="32" charset="0"/>
              </a:rPr>
              <a:t>Что является потенциальной причиной?</a:t>
            </a:r>
            <a:endParaRPr lang="en-US" altLang="ru-RU" sz="1800" b="1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</a:pPr>
            <a:endParaRPr lang="ru-RU" altLang="ru-RU" sz="1800" b="1">
              <a:latin typeface="Open Sans" pitchFamily="3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888" y="1043533"/>
            <a:ext cx="7920990" cy="443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343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Автоматизация интеграционного тестирования ESB с использованием инструмента ReadyAPI SoapUI NG</a:t>
            </a:r>
          </a:p>
        </p:txBody>
      </p:sp>
      <p:pic>
        <p:nvPicPr>
          <p:cNvPr id="7172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431800" y="277813"/>
            <a:ext cx="9288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1800" b="1" smtClean="0">
                <a:latin typeface="Open Sans" pitchFamily="32" charset="0"/>
              </a:rPr>
              <a:t>«Упал» сервис, перезапуск кластера …</a:t>
            </a:r>
            <a:endParaRPr lang="en-US" altLang="ru-RU" sz="1800" b="1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</a:pPr>
            <a:endParaRPr lang="ru-RU" altLang="ru-RU" sz="1800" b="1">
              <a:latin typeface="Open Sans" pitchFamily="32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31800" y="827088"/>
            <a:ext cx="9288463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smtClean="0">
              <a:latin typeface="Open Sans" pitchFamily="32" charset="0"/>
            </a:endParaRPr>
          </a:p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endParaRPr lang="en-US" altLang="ru-RU" sz="1800" smtClean="0">
              <a:latin typeface="Open Sans" pitchFamily="32" charset="0"/>
            </a:endParaRPr>
          </a:p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endParaRPr lang="ru-RU" altLang="ru-RU" sz="1800" smtClean="0">
              <a:latin typeface="Open Sans" pitchFamily="3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1175" y="2105025"/>
            <a:ext cx="1687513" cy="6524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/>
              <a:t>Система 1</a:t>
            </a:r>
          </a:p>
        </p:txBody>
      </p:sp>
      <p:cxnSp>
        <p:nvCxnSpPr>
          <p:cNvPr id="8" name="Прямая со стрелкой 7"/>
          <p:cNvCxnSpPr>
            <a:stCxn id="7" idx="3"/>
          </p:cNvCxnSpPr>
          <p:nvPr/>
        </p:nvCxnSpPr>
        <p:spPr>
          <a:xfrm flipV="1">
            <a:off x="2198688" y="2430463"/>
            <a:ext cx="10223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265488" y="1255713"/>
            <a:ext cx="6657975" cy="27098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613150" y="1574800"/>
            <a:ext cx="1787525" cy="62706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Модуль 1</a:t>
            </a:r>
          </a:p>
        </p:txBody>
      </p:sp>
      <p:sp>
        <p:nvSpPr>
          <p:cNvPr id="11" name="Овал 10"/>
          <p:cNvSpPr/>
          <p:nvPr/>
        </p:nvSpPr>
        <p:spPr>
          <a:xfrm>
            <a:off x="4095750" y="2894013"/>
            <a:ext cx="1704975" cy="6286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Модуль 2</a:t>
            </a: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714375" y="2757488"/>
            <a:ext cx="1279525" cy="91440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БД</a:t>
            </a: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7391400" y="1574800"/>
            <a:ext cx="1479550" cy="1182688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БД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198688" y="2676525"/>
            <a:ext cx="10223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10" idx="3"/>
          </p:cNvCxnSpPr>
          <p:nvPr/>
        </p:nvCxnSpPr>
        <p:spPr>
          <a:xfrm flipV="1">
            <a:off x="3265488" y="2109788"/>
            <a:ext cx="609600" cy="320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044575" y="4803775"/>
            <a:ext cx="1687513" cy="6540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/>
              <a:t>Система 2</a:t>
            </a:r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1247775" y="5457825"/>
            <a:ext cx="1279525" cy="91440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БД</a:t>
            </a:r>
          </a:p>
        </p:txBody>
      </p:sp>
      <p:sp>
        <p:nvSpPr>
          <p:cNvPr id="18" name="Овал 17"/>
          <p:cNvSpPr/>
          <p:nvPr/>
        </p:nvSpPr>
        <p:spPr>
          <a:xfrm>
            <a:off x="5651500" y="1593850"/>
            <a:ext cx="1738313" cy="6286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Модуль 3</a:t>
            </a:r>
          </a:p>
        </p:txBody>
      </p:sp>
      <p:sp>
        <p:nvSpPr>
          <p:cNvPr id="19" name="Овал 18"/>
          <p:cNvSpPr/>
          <p:nvPr/>
        </p:nvSpPr>
        <p:spPr>
          <a:xfrm>
            <a:off x="7335838" y="3205163"/>
            <a:ext cx="1695450" cy="6286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Модуль 4</a:t>
            </a:r>
          </a:p>
        </p:txBody>
      </p:sp>
      <p:cxnSp>
        <p:nvCxnSpPr>
          <p:cNvPr id="20" name="Прямая со стрелкой 19"/>
          <p:cNvCxnSpPr>
            <a:endCxn id="11" idx="1"/>
          </p:cNvCxnSpPr>
          <p:nvPr/>
        </p:nvCxnSpPr>
        <p:spPr>
          <a:xfrm>
            <a:off x="4200525" y="2201863"/>
            <a:ext cx="144463" cy="7842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152900" y="3519488"/>
            <a:ext cx="423863" cy="4460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1839913" y="3967163"/>
            <a:ext cx="2312987" cy="7937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2198688" y="3965575"/>
            <a:ext cx="2378075" cy="838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4576763" y="3517900"/>
            <a:ext cx="179387" cy="447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4576763" y="2222500"/>
            <a:ext cx="90487" cy="6715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1" idx="7"/>
            <a:endCxn id="13" idx="1"/>
          </p:cNvCxnSpPr>
          <p:nvPr/>
        </p:nvCxnSpPr>
        <p:spPr>
          <a:xfrm flipV="1">
            <a:off x="5551488" y="2165350"/>
            <a:ext cx="2209800" cy="8207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>
            <a:stCxn id="11" idx="6"/>
          </p:cNvCxnSpPr>
          <p:nvPr/>
        </p:nvCxnSpPr>
        <p:spPr>
          <a:xfrm>
            <a:off x="5800725" y="3208338"/>
            <a:ext cx="1687513" cy="115887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5651500" y="3400425"/>
            <a:ext cx="1739900" cy="19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967663" y="3795713"/>
            <a:ext cx="11112" cy="762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7124700" y="4570413"/>
            <a:ext cx="1685925" cy="6540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/>
              <a:t>Система 3</a:t>
            </a:r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7327900" y="5224463"/>
            <a:ext cx="1279525" cy="91440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БД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 flipH="1" flipV="1">
            <a:off x="8370888" y="3833813"/>
            <a:ext cx="65087" cy="723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997381" y="1706563"/>
            <a:ext cx="346075" cy="358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5022781" y="1706563"/>
            <a:ext cx="320675" cy="358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Овальная выноска 34"/>
          <p:cNvSpPr/>
          <p:nvPr/>
        </p:nvSpPr>
        <p:spPr>
          <a:xfrm>
            <a:off x="990600" y="622300"/>
            <a:ext cx="1793875" cy="947738"/>
          </a:xfrm>
          <a:prstGeom prst="wedgeEllipseCallout">
            <a:avLst>
              <a:gd name="adj1" fmla="val -34135"/>
              <a:gd name="adj2" fmla="val 105223"/>
            </a:avLst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smtClean="0"/>
              <a:t>Нажатие кнопки в Системе </a:t>
            </a:r>
            <a:r>
              <a:rPr lang="ru-RU" sz="1400"/>
              <a:t>1</a:t>
            </a:r>
          </a:p>
        </p:txBody>
      </p:sp>
      <p:sp>
        <p:nvSpPr>
          <p:cNvPr id="37" name="Овальная выноска 36"/>
          <p:cNvSpPr/>
          <p:nvPr/>
        </p:nvSpPr>
        <p:spPr>
          <a:xfrm>
            <a:off x="3387725" y="5008563"/>
            <a:ext cx="1793875" cy="842962"/>
          </a:xfrm>
          <a:prstGeom prst="wedgeEllipseCallout">
            <a:avLst>
              <a:gd name="adj1" fmla="val -84094"/>
              <a:gd name="adj2" fmla="val -24731"/>
            </a:avLst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smtClean="0"/>
              <a:t>Результат из </a:t>
            </a:r>
            <a:r>
              <a:rPr lang="en-US" sz="1400" smtClean="0"/>
              <a:t>C</a:t>
            </a:r>
            <a:r>
              <a:rPr lang="ru-RU" sz="1400"/>
              <a:t>истемы 2</a:t>
            </a:r>
          </a:p>
        </p:txBody>
      </p:sp>
      <p:sp>
        <p:nvSpPr>
          <p:cNvPr id="7205" name="TextBox 37"/>
          <p:cNvSpPr txBox="1">
            <a:spLocks noChangeArrowheads="1"/>
          </p:cNvSpPr>
          <p:nvPr/>
        </p:nvSpPr>
        <p:spPr bwMode="auto">
          <a:xfrm>
            <a:off x="8302763" y="1326905"/>
            <a:ext cx="17344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ru-RU" smtClean="0"/>
              <a:t>ESB</a:t>
            </a:r>
            <a:r>
              <a:rPr lang="ru-RU" altLang="ru-RU" smtClean="0"/>
              <a:t>, микросервисы</a:t>
            </a:r>
            <a:endParaRPr lang="ru-RU" alt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4429125" y="2465387"/>
            <a:ext cx="346075" cy="358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4454525" y="2465387"/>
            <a:ext cx="320675" cy="358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857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Автоматизация интеграционного тестирования ESB с использованием инструмента ReadyAPI SoapUI NG</a:t>
            </a:r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583928" y="899517"/>
            <a:ext cx="72008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altLang="ru-RU" sz="18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Open Sans" pitchFamily="32" charset="0"/>
              </a:rPr>
              <a:t>Какие проверки автоматизируем?</a:t>
            </a:r>
            <a:endParaRPr lang="en-US" altLang="ru-RU" sz="1800" smtClean="0">
              <a:solidFill>
                <a:schemeClr val="accent6">
                  <a:lumMod val="40000"/>
                  <a:lumOff val="60000"/>
                </a:schemeClr>
              </a:solidFill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ru-RU" altLang="ru-RU" sz="1800" smtClean="0">
              <a:latin typeface="Open Sans" pitchFamily="32" charset="0"/>
            </a:endParaRPr>
          </a:p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altLang="ru-RU" sz="1800" b="1" smtClean="0">
                <a:solidFill>
                  <a:srgbClr val="FF0000"/>
                </a:solidFill>
                <a:latin typeface="Open Sans" pitchFamily="32" charset="0"/>
              </a:rPr>
              <a:t>От чего зависим?</a:t>
            </a:r>
            <a:endParaRPr lang="en-US" altLang="ru-RU" sz="1800" b="1" smtClean="0">
              <a:solidFill>
                <a:srgbClr val="FF0000"/>
              </a:solidFill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smtClean="0">
              <a:solidFill>
                <a:schemeClr val="accent6">
                  <a:lumMod val="40000"/>
                  <a:lumOff val="60000"/>
                </a:schemeClr>
              </a:solidFill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ru-RU" altLang="ru-RU" sz="1800" smtClean="0">
              <a:solidFill>
                <a:schemeClr val="accent6">
                  <a:lumMod val="40000"/>
                  <a:lumOff val="60000"/>
                </a:schemeClr>
              </a:solidFill>
              <a:latin typeface="Open Sans" pitchFamily="32" charset="0"/>
            </a:endParaRPr>
          </a:p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altLang="ru-RU" sz="18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Open Sans" pitchFamily="32" charset="0"/>
              </a:rPr>
              <a:t>Универсальные </a:t>
            </a:r>
            <a:r>
              <a:rPr lang="en-US" altLang="ru-RU" sz="18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Open Sans" pitchFamily="32" charset="0"/>
              </a:rPr>
              <a:t>Test Steps </a:t>
            </a:r>
            <a:r>
              <a:rPr lang="ru-RU" altLang="ru-RU" sz="18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Open Sans" pitchFamily="32" charset="0"/>
              </a:rPr>
              <a:t>и </a:t>
            </a:r>
            <a:r>
              <a:rPr lang="en-US" altLang="ru-RU" sz="18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Open Sans" pitchFamily="32" charset="0"/>
              </a:rPr>
              <a:t>Assertions </a:t>
            </a:r>
            <a:r>
              <a:rPr lang="ru-RU" altLang="ru-RU" sz="18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Open Sans" pitchFamily="32" charset="0"/>
              </a:rPr>
              <a:t>в </a:t>
            </a:r>
            <a:r>
              <a:rPr lang="en-US" altLang="ru-RU" sz="18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Open Sans" pitchFamily="32" charset="0"/>
              </a:rPr>
              <a:t>ReadyAPI</a:t>
            </a: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smtClean="0">
              <a:solidFill>
                <a:schemeClr val="accent6">
                  <a:lumMod val="40000"/>
                  <a:lumOff val="60000"/>
                </a:schemeClr>
              </a:solidFill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smtClean="0">
              <a:solidFill>
                <a:schemeClr val="accent6">
                  <a:lumMod val="40000"/>
                  <a:lumOff val="60000"/>
                </a:schemeClr>
              </a:solidFill>
              <a:latin typeface="Open Sans" pitchFamily="32" charset="0"/>
            </a:endParaRPr>
          </a:p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altLang="ru-RU" sz="18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Open Sans" pitchFamily="32" charset="0"/>
              </a:rPr>
              <a:t>Скрипты на </a:t>
            </a:r>
            <a:r>
              <a:rPr lang="en-US" altLang="ru-RU" sz="18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Open Sans" pitchFamily="32" charset="0"/>
              </a:rPr>
              <a:t>groovy: Groovy Script Test Step</a:t>
            </a:r>
            <a:endParaRPr lang="ru-RU" altLang="ru-RU" sz="1800" smtClean="0">
              <a:solidFill>
                <a:schemeClr val="accent6">
                  <a:lumMod val="40000"/>
                  <a:lumOff val="60000"/>
                </a:schemeClr>
              </a:solidFill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smtClean="0">
              <a:solidFill>
                <a:schemeClr val="accent6">
                  <a:lumMod val="40000"/>
                  <a:lumOff val="60000"/>
                </a:schemeClr>
              </a:solidFill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endParaRPr lang="en-US" altLang="ru-RU" sz="1800" smtClean="0">
              <a:solidFill>
                <a:schemeClr val="accent6">
                  <a:lumMod val="40000"/>
                  <a:lumOff val="60000"/>
                </a:schemeClr>
              </a:solidFill>
              <a:latin typeface="Open Sans" pitchFamily="32" charset="0"/>
            </a:endParaRPr>
          </a:p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en-US" altLang="ru-RU" sz="18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Open Sans" pitchFamily="32" charset="0"/>
              </a:rPr>
              <a:t>Customize ReadyAPI</a:t>
            </a:r>
          </a:p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endParaRPr lang="en-US" altLang="ru-RU" sz="1800" smtClean="0">
              <a:latin typeface="Open Sans" pitchFamily="32" charset="0"/>
            </a:endParaRPr>
          </a:p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endParaRPr lang="en-US" altLang="ru-RU" sz="1800" smtClean="0">
              <a:latin typeface="Open Sans" pitchFamily="32" charset="0"/>
            </a:endParaRPr>
          </a:p>
          <a:p>
            <a:pPr marL="285750" indent="-285750"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  <a:defRPr/>
            </a:pPr>
            <a:endParaRPr lang="ru-RU" altLang="ru-RU" sz="1800" smtClean="0">
              <a:latin typeface="Open San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8976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Автоматизация интеграционного тестирования ESB с использованием инструмента ReadyAPI SoapUI NG</a:t>
            </a:r>
          </a:p>
        </p:txBody>
      </p:sp>
      <p:pic>
        <p:nvPicPr>
          <p:cNvPr id="9220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31800" y="277813"/>
            <a:ext cx="9288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r>
              <a:rPr lang="ru-RU" altLang="ru-RU" sz="1800" b="1" smtClean="0">
                <a:latin typeface="Open Sans" pitchFamily="32" charset="0"/>
              </a:rPr>
              <a:t>Как понять что упало? … так от чего мы зависим?</a:t>
            </a:r>
            <a:endParaRPr lang="en-US" altLang="ru-RU" sz="1800" b="1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defRPr/>
            </a:pPr>
            <a:endParaRPr lang="ru-RU" altLang="ru-RU" sz="1800" b="1" smtClean="0">
              <a:latin typeface="Open Sans" pitchFamily="3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3550" y="827088"/>
            <a:ext cx="2692400" cy="28686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588963" y="939800"/>
            <a:ext cx="1277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/>
              <a:t>Модуль 1</a:t>
            </a:r>
          </a:p>
        </p:txBody>
      </p:sp>
      <p:sp>
        <p:nvSpPr>
          <p:cNvPr id="8" name="Овал 7"/>
          <p:cNvSpPr/>
          <p:nvPr/>
        </p:nvSpPr>
        <p:spPr>
          <a:xfrm>
            <a:off x="763588" y="1441450"/>
            <a:ext cx="2143125" cy="563563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Сервис 1</a:t>
            </a:r>
          </a:p>
          <a:p>
            <a:pPr algn="ctr">
              <a:defRPr/>
            </a:pPr>
            <a:r>
              <a:rPr lang="ru-RU"/>
              <a:t>(</a:t>
            </a:r>
            <a:r>
              <a:rPr lang="en-US"/>
              <a:t>N </a:t>
            </a:r>
            <a:r>
              <a:rPr lang="ru-RU"/>
              <a:t>методов)</a:t>
            </a:r>
          </a:p>
        </p:txBody>
      </p:sp>
      <p:sp>
        <p:nvSpPr>
          <p:cNvPr id="9" name="Овал 8"/>
          <p:cNvSpPr/>
          <p:nvPr/>
        </p:nvSpPr>
        <p:spPr>
          <a:xfrm>
            <a:off x="763588" y="2055813"/>
            <a:ext cx="2143125" cy="563562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Сервис 2</a:t>
            </a:r>
          </a:p>
          <a:p>
            <a:pPr algn="ctr">
              <a:defRPr/>
            </a:pPr>
            <a:r>
              <a:rPr lang="ru-RU"/>
              <a:t>(</a:t>
            </a:r>
            <a:r>
              <a:rPr lang="en-US"/>
              <a:t>N </a:t>
            </a:r>
            <a:r>
              <a:rPr lang="ru-RU"/>
              <a:t>методов)</a:t>
            </a:r>
          </a:p>
        </p:txBody>
      </p:sp>
      <p:sp>
        <p:nvSpPr>
          <p:cNvPr id="9226" name="TextBox 9"/>
          <p:cNvSpPr txBox="1">
            <a:spLocks noChangeArrowheads="1"/>
          </p:cNvSpPr>
          <p:nvPr/>
        </p:nvSpPr>
        <p:spPr bwMode="auto">
          <a:xfrm>
            <a:off x="1603375" y="2973388"/>
            <a:ext cx="1778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/>
              <a:t>…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32013" y="2874963"/>
            <a:ext cx="2692400" cy="28686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м</a:t>
            </a:r>
          </a:p>
        </p:txBody>
      </p:sp>
      <p:sp>
        <p:nvSpPr>
          <p:cNvPr id="9228" name="TextBox 11"/>
          <p:cNvSpPr txBox="1">
            <a:spLocks noChangeArrowheads="1"/>
          </p:cNvSpPr>
          <p:nvPr/>
        </p:nvSpPr>
        <p:spPr bwMode="auto">
          <a:xfrm>
            <a:off x="2257425" y="2987675"/>
            <a:ext cx="1276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/>
              <a:t>Модуль 2</a:t>
            </a:r>
          </a:p>
        </p:txBody>
      </p:sp>
      <p:sp>
        <p:nvSpPr>
          <p:cNvPr id="13" name="Овал 12"/>
          <p:cNvSpPr/>
          <p:nvPr/>
        </p:nvSpPr>
        <p:spPr>
          <a:xfrm>
            <a:off x="2432050" y="3489325"/>
            <a:ext cx="2141538" cy="563563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Сервис 1</a:t>
            </a:r>
          </a:p>
          <a:p>
            <a:pPr algn="ctr">
              <a:defRPr/>
            </a:pPr>
            <a:r>
              <a:rPr lang="ru-RU"/>
              <a:t>(</a:t>
            </a:r>
            <a:r>
              <a:rPr lang="en-US"/>
              <a:t>N </a:t>
            </a:r>
            <a:r>
              <a:rPr lang="ru-RU"/>
              <a:t>методов)</a:t>
            </a:r>
          </a:p>
        </p:txBody>
      </p:sp>
      <p:sp>
        <p:nvSpPr>
          <p:cNvPr id="14" name="Овал 13"/>
          <p:cNvSpPr/>
          <p:nvPr/>
        </p:nvSpPr>
        <p:spPr>
          <a:xfrm>
            <a:off x="2432050" y="4103688"/>
            <a:ext cx="2141538" cy="563562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Сервис 2</a:t>
            </a:r>
          </a:p>
          <a:p>
            <a:pPr algn="ctr">
              <a:defRPr/>
            </a:pPr>
            <a:r>
              <a:rPr lang="ru-RU"/>
              <a:t>(</a:t>
            </a:r>
            <a:r>
              <a:rPr lang="en-US"/>
              <a:t>N </a:t>
            </a:r>
            <a:r>
              <a:rPr lang="ru-RU"/>
              <a:t>методов)</a:t>
            </a:r>
          </a:p>
        </p:txBody>
      </p:sp>
      <p:sp>
        <p:nvSpPr>
          <p:cNvPr id="9231" name="TextBox 14"/>
          <p:cNvSpPr txBox="1">
            <a:spLocks noChangeArrowheads="1"/>
          </p:cNvSpPr>
          <p:nvPr/>
        </p:nvSpPr>
        <p:spPr bwMode="auto">
          <a:xfrm>
            <a:off x="3332163" y="5092700"/>
            <a:ext cx="177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/>
              <a:t>…</a:t>
            </a:r>
          </a:p>
        </p:txBody>
      </p:sp>
      <p:sp>
        <p:nvSpPr>
          <p:cNvPr id="9232" name="Прямоугольник 1"/>
          <p:cNvSpPr>
            <a:spLocks noChangeArrowheads="1"/>
          </p:cNvSpPr>
          <p:nvPr/>
        </p:nvSpPr>
        <p:spPr bwMode="auto">
          <a:xfrm>
            <a:off x="5051425" y="1157288"/>
            <a:ext cx="4706938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/>
              <a:t>Выявить взаимосвязи между модулями:</a:t>
            </a:r>
          </a:p>
          <a:p>
            <a:r>
              <a:rPr lang="ru-RU" altLang="ru-RU"/>
              <a:t>	</a:t>
            </a:r>
            <a:r>
              <a:rPr lang="en-US" altLang="ru-RU"/>
              <a:t>+ </a:t>
            </a:r>
            <a:r>
              <a:rPr lang="ru-RU" altLang="ru-RU"/>
              <a:t>помогает документация;</a:t>
            </a:r>
          </a:p>
          <a:p>
            <a:r>
              <a:rPr lang="ru-RU" altLang="ru-RU"/>
              <a:t>	</a:t>
            </a:r>
            <a:r>
              <a:rPr lang="en-US" altLang="ru-RU"/>
              <a:t>+ pom.xml </a:t>
            </a:r>
            <a:r>
              <a:rPr lang="ru-RU" altLang="ru-RU"/>
              <a:t>раздел –</a:t>
            </a:r>
          </a:p>
          <a:p>
            <a:r>
              <a:rPr lang="ru-RU" altLang="ru-RU"/>
              <a:t>		</a:t>
            </a:r>
            <a:r>
              <a:rPr lang="en-US" altLang="ru-RU"/>
              <a:t>&lt;dependencies&gt;</a:t>
            </a:r>
          </a:p>
          <a:p>
            <a:r>
              <a:rPr lang="en-US" altLang="ru-RU"/>
              <a:t>   </a:t>
            </a:r>
            <a:r>
              <a:rPr lang="ru-RU" altLang="ru-RU"/>
              <a:t>			</a:t>
            </a:r>
            <a:r>
              <a:rPr lang="en-US" altLang="ru-RU"/>
              <a:t> &lt;dependency&gt;</a:t>
            </a:r>
            <a:endParaRPr lang="ru-RU" altLang="ru-RU"/>
          </a:p>
          <a:p>
            <a:r>
              <a:rPr lang="ru-RU" altLang="ru-RU"/>
              <a:t>			</a:t>
            </a:r>
            <a:r>
              <a:rPr lang="en-US" altLang="ru-RU"/>
              <a:t>&lt;/dependency&gt;</a:t>
            </a:r>
          </a:p>
          <a:p>
            <a:r>
              <a:rPr lang="en-US" altLang="ru-RU"/>
              <a:t>		&lt;/dependencies&gt;</a:t>
            </a:r>
          </a:p>
          <a:p>
            <a:r>
              <a:rPr lang="en-US" altLang="ru-RU"/>
              <a:t>	+ mvn dependency:tree</a:t>
            </a:r>
          </a:p>
          <a:p>
            <a:r>
              <a:rPr lang="en-US" altLang="ru-RU"/>
              <a:t>	+ </a:t>
            </a:r>
            <a:r>
              <a:rPr lang="ru-RU" altLang="ru-RU"/>
              <a:t>утилита </a:t>
            </a:r>
            <a:r>
              <a:rPr lang="en-US" altLang="ru-RU"/>
              <a:t>jdeps </a:t>
            </a:r>
            <a:r>
              <a:rPr lang="ru-RU" altLang="ru-RU"/>
              <a:t>для </a:t>
            </a:r>
            <a:r>
              <a:rPr lang="en-US" altLang="ru-RU"/>
              <a:t>jar </a:t>
            </a:r>
            <a:r>
              <a:rPr lang="ru-RU" altLang="ru-RU"/>
              <a:t>файлов</a:t>
            </a:r>
          </a:p>
        </p:txBody>
      </p:sp>
      <p:sp>
        <p:nvSpPr>
          <p:cNvPr id="20" name="Прямоугольник 1"/>
          <p:cNvSpPr>
            <a:spLocks noChangeArrowheads="1"/>
          </p:cNvSpPr>
          <p:nvPr/>
        </p:nvSpPr>
        <p:spPr bwMode="auto">
          <a:xfrm>
            <a:off x="5056172" y="4334341"/>
            <a:ext cx="47069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mtClean="0"/>
              <a:t>Связка </a:t>
            </a:r>
            <a:r>
              <a:rPr lang="en-US" altLang="ru-RU" smtClean="0"/>
              <a:t>JGIT + Maven Embedder = </a:t>
            </a:r>
            <a:r>
              <a:rPr lang="ru-RU" altLang="ru-RU" smtClean="0"/>
              <a:t>дерево зависимостей</a:t>
            </a:r>
          </a:p>
          <a:p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Автоматизация интеграционного тестирования ESB с использованием инструмента ReadyAPI SoapUI NG</a:t>
            </a:r>
          </a:p>
        </p:txBody>
      </p:sp>
      <p:pic>
        <p:nvPicPr>
          <p:cNvPr id="9220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31800" y="277813"/>
            <a:ext cx="9288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r>
              <a:rPr lang="ru-RU" altLang="ru-RU" sz="1800" b="1" smtClean="0">
                <a:latin typeface="Open Sans" pitchFamily="32" charset="0"/>
              </a:rPr>
              <a:t>Как понять что упало? … так от чего мы зависим?</a:t>
            </a:r>
            <a:endParaRPr lang="en-US" altLang="ru-RU" sz="1800" b="1" smtClean="0"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defRPr/>
            </a:pPr>
            <a:endParaRPr lang="ru-RU" altLang="ru-RU" sz="1800" b="1" smtClean="0">
              <a:latin typeface="Open Sans" pitchFamily="32" charset="0"/>
            </a:endParaRPr>
          </a:p>
        </p:txBody>
      </p:sp>
      <p:sp>
        <p:nvSpPr>
          <p:cNvPr id="20" name="Прямоугольник 1"/>
          <p:cNvSpPr>
            <a:spLocks noChangeArrowheads="1"/>
          </p:cNvSpPr>
          <p:nvPr/>
        </p:nvSpPr>
        <p:spPr bwMode="auto">
          <a:xfrm>
            <a:off x="847368" y="1043533"/>
            <a:ext cx="470693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800" smtClean="0"/>
              <a:t>ru.mts.esb…. -ear:ear:2.1.34</a:t>
            </a:r>
          </a:p>
          <a:p>
            <a:r>
              <a:rPr lang="en-US" altLang="ru-RU" sz="800" smtClean="0"/>
              <a:t>+- ru.mts.esb.facade…-ejb:ejb:2.1.34:compile</a:t>
            </a:r>
          </a:p>
          <a:p>
            <a:r>
              <a:rPr lang="en-US" altLang="ru-RU" sz="800" smtClean="0"/>
              <a:t>|  +- ru.mts.esb.proxy….:jar:3.2.5:compile</a:t>
            </a:r>
          </a:p>
          <a:p>
            <a:r>
              <a:rPr lang="en-US" altLang="ru-RU" sz="800" smtClean="0"/>
              <a:t>|  +- ru.mts.esb.proxy….:jar:3.2.5:compile</a:t>
            </a:r>
          </a:p>
          <a:p>
            <a:r>
              <a:rPr lang="en-US" altLang="ru-RU" sz="800" smtClean="0"/>
              <a:t>|  +- ru.mts.esb.facade….:jar:2.1.34:compile</a:t>
            </a:r>
          </a:p>
          <a:p>
            <a:r>
              <a:rPr lang="en-US" altLang="ru-RU" sz="800" smtClean="0"/>
              <a:t>|  |  +- ru.inmetrix:imx-javaapi:jar:1.0.2:compile</a:t>
            </a:r>
          </a:p>
          <a:p>
            <a:r>
              <a:rPr lang="en-US" altLang="ru-RU" sz="800" smtClean="0"/>
              <a:t>|  |  +- ru.mts.esb….:jar:2.0.2:compile</a:t>
            </a:r>
          </a:p>
          <a:p>
            <a:r>
              <a:rPr lang="en-US" altLang="ru-RU" sz="800" smtClean="0"/>
              <a:t>|  |  |  \- commons-lang:commons-lang:jar:2.4:compile</a:t>
            </a:r>
          </a:p>
          <a:p>
            <a:r>
              <a:rPr lang="en-US" altLang="ru-RU" sz="800" smtClean="0"/>
              <a:t>|  |  \- javax:javaee-api:jar:6.0:compile</a:t>
            </a:r>
          </a:p>
          <a:p>
            <a:r>
              <a:rPr lang="en-US" altLang="ru-RU" sz="800" smtClean="0"/>
              <a:t>|  +- ru.mts.esb.lib:…:jar:1.5.6:compile</a:t>
            </a:r>
          </a:p>
          <a:p>
            <a:r>
              <a:rPr lang="en-US" altLang="ru-RU" sz="800" smtClean="0"/>
              <a:t>|  |  \- com.oracle:ojdbc14:jar:10.2.0.4.0:compile</a:t>
            </a:r>
          </a:p>
          <a:p>
            <a:r>
              <a:rPr lang="en-US" altLang="ru-RU" sz="800" smtClean="0"/>
              <a:t>|  +- ru.mts.esb…:jar:2.0.6:compile</a:t>
            </a:r>
          </a:p>
          <a:p>
            <a:r>
              <a:rPr lang="en-US" altLang="ru-RU" sz="800" smtClean="0"/>
              <a:t>|  |  +- javax.xml.bind:jaxb-api:jar:2.2.6:compile</a:t>
            </a:r>
          </a:p>
          <a:p>
            <a:r>
              <a:rPr lang="en-US" altLang="ru-RU" sz="800" smtClean="0"/>
              <a:t>|  |  \- com.sun.xml.bind:jaxb-impl:jar:2.2.6:compile</a:t>
            </a:r>
          </a:p>
          <a:p>
            <a:r>
              <a:rPr lang="en-US" altLang="ru-RU" sz="800" smtClean="0"/>
              <a:t>|  +- com.thoughtworks.xstream:xstream:jar:1.4.8:compile</a:t>
            </a:r>
          </a:p>
          <a:p>
            <a:r>
              <a:rPr lang="en-US" altLang="ru-RU" sz="800" smtClean="0"/>
              <a:t>|  |  +- xmlpull:xmlpull:jar:1.1.3.1:compile</a:t>
            </a:r>
          </a:p>
          <a:p>
            <a:r>
              <a:rPr lang="en-US" altLang="ru-RU" sz="800" smtClean="0"/>
              <a:t>|  |  \- xpp3:xpp3_min:jar:1.1.4c:compile</a:t>
            </a:r>
          </a:p>
          <a:p>
            <a:r>
              <a:rPr lang="en-US" altLang="ru-RU" sz="800" smtClean="0"/>
              <a:t>|  +- ru.mts.esb… :jar:1.0.3:compile</a:t>
            </a:r>
          </a:p>
          <a:p>
            <a:r>
              <a:rPr lang="en-US" altLang="ru-RU" sz="800" smtClean="0"/>
              <a:t>|  |  +- org.hibernate:hibernate-entitymanager:jar:4.3.5.Final:compile</a:t>
            </a:r>
          </a:p>
          <a:p>
            <a:r>
              <a:rPr lang="en-US" altLang="ru-RU" sz="800" smtClean="0"/>
              <a:t>|  |  |  +- org.jboss.logging:jboss-logging:jar:3.1.3.GA:compile</a:t>
            </a:r>
          </a:p>
          <a:p>
            <a:r>
              <a:rPr lang="en-US" altLang="ru-RU" sz="800" smtClean="0"/>
              <a:t>|  |  |  +- org.jboss.logging:jboss-logging-annotations:jar:1.2.0.Beta1:compile</a:t>
            </a:r>
          </a:p>
          <a:p>
            <a:r>
              <a:rPr lang="en-US" altLang="ru-RU" sz="800" smtClean="0"/>
              <a:t>|  |  |  +- org.hibernate:hibernate-core:jar:4.3.5.Final:compile</a:t>
            </a:r>
          </a:p>
          <a:p>
            <a:r>
              <a:rPr lang="en-US" altLang="ru-RU" sz="800" smtClean="0"/>
              <a:t>|  |  |  |  +- antlr:antlr:jar:2.7.7:compile</a:t>
            </a:r>
          </a:p>
          <a:p>
            <a:r>
              <a:rPr lang="en-US" altLang="ru-RU" sz="800" smtClean="0"/>
              <a:t>|  |  |  |  \- org.jboss:jandex:jar:1.1.0.Final:compile</a:t>
            </a:r>
          </a:p>
          <a:p>
            <a:r>
              <a:rPr lang="en-US" altLang="ru-RU" sz="800" smtClean="0"/>
              <a:t>|  |  |  +- dom4j:dom4j:jar:1.6.1:compile</a:t>
            </a:r>
          </a:p>
          <a:p>
            <a:r>
              <a:rPr lang="en-US" altLang="ru-RU" sz="800" smtClean="0"/>
              <a:t>|  |  |  |  \- xml-apis:xml-apis:jar:1.0.b2:compile</a:t>
            </a:r>
          </a:p>
          <a:p>
            <a:r>
              <a:rPr lang="en-US" altLang="ru-RU" sz="800" smtClean="0"/>
              <a:t>|  |  |  +- org.hibernate.common:hibernate-commons-annotations:jar:4.0.4.Final:compile</a:t>
            </a:r>
          </a:p>
          <a:p>
            <a:r>
              <a:rPr lang="en-US" altLang="ru-RU" sz="800" smtClean="0"/>
              <a:t>|  |  |  +- org.hibernate.javax.persistence:hibernate-jpa-2.1-api:jar:1.0.0.Final:compile</a:t>
            </a:r>
          </a:p>
          <a:p>
            <a:r>
              <a:rPr lang="en-US" altLang="ru-RU" sz="800" smtClean="0"/>
              <a:t>|  |  |  +- org.jboss.spec.javax.transaction:jboss-transaction-api_1.2_spec:jar:1.0.0.Final:compile</a:t>
            </a:r>
          </a:p>
          <a:p>
            <a:r>
              <a:rPr lang="en-US" altLang="ru-RU" sz="800" smtClean="0"/>
              <a:t>|  |  |  \- org.javassist:javassist:jar:3.18.1-GA:compile</a:t>
            </a:r>
          </a:p>
          <a:p>
            <a:r>
              <a:rPr lang="en-US" altLang="ru-RU" sz="800" smtClean="0"/>
              <a:t>|  |  \- ru.mts.esb… :jar:1.1.3:compile</a:t>
            </a:r>
          </a:p>
          <a:p>
            <a:r>
              <a:rPr lang="en-US" altLang="ru-RU" sz="800" smtClean="0"/>
              <a:t>|  +- ru.mts.esb…:jar:1.2.0:compile</a:t>
            </a:r>
          </a:p>
          <a:p>
            <a:r>
              <a:rPr lang="en-US" altLang="ru-RU" sz="800" smtClean="0"/>
              <a:t>|  |  \- org.apache.commons:commons-lang3:jar:3.5:compile</a:t>
            </a:r>
          </a:p>
          <a:p>
            <a:r>
              <a:rPr lang="en-US" altLang="ru-RU" sz="800" smtClean="0"/>
              <a:t>|  \- org.mapstruct:mapstruct:jar:1.2.0.Final:compile</a:t>
            </a:r>
          </a:p>
          <a:p>
            <a:r>
              <a:rPr lang="en-US" altLang="ru-RU" sz="800" smtClean="0"/>
              <a:t>+- ru.mts.esb.facade…. ejb:ejb:2.1.34:compile</a:t>
            </a:r>
          </a:p>
          <a:p>
            <a:r>
              <a:rPr lang="en-US" altLang="ru-RU" sz="800" smtClean="0"/>
              <a:t>|  \- ru.mts.esb.proxy…. :jar:2.1.5:compile</a:t>
            </a:r>
            <a:endParaRPr lang="ru-RU" altLang="ru-RU" sz="800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4896296" y="1523267"/>
            <a:ext cx="446449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3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r>
              <a:rPr lang="ru-RU" altLang="ru-RU" sz="1800" smtClean="0">
                <a:solidFill>
                  <a:schemeClr val="accent6">
                    <a:lumMod val="75000"/>
                  </a:schemeClr>
                </a:solidFill>
                <a:latin typeface="Open Sans" pitchFamily="32" charset="0"/>
              </a:rPr>
              <a:t>Дерево зависимостей одного модуля</a:t>
            </a:r>
            <a:endParaRPr lang="en-US" altLang="ru-RU" sz="1800" smtClean="0">
              <a:solidFill>
                <a:schemeClr val="accent6">
                  <a:lumMod val="75000"/>
                </a:schemeClr>
              </a:solidFill>
              <a:latin typeface="Open Sans" pitchFamily="32" charset="0"/>
            </a:endParaRPr>
          </a:p>
          <a:p>
            <a:pPr algn="ctr" eaLnBrk="1">
              <a:lnSpc>
                <a:spcPct val="113000"/>
              </a:lnSpc>
              <a:spcAft>
                <a:spcPct val="0"/>
              </a:spcAft>
              <a:defRPr/>
            </a:pPr>
            <a:endParaRPr lang="ru-RU" altLang="ru-RU" sz="1800" b="1" smtClean="0">
              <a:latin typeface="Open Sans" pitchFamily="3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4448" y="2123653"/>
            <a:ext cx="2931795" cy="293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248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9541</TotalTime>
  <Words>1909</Words>
  <Application>Microsoft Office PowerPoint</Application>
  <PresentationFormat>Произвольный</PresentationFormat>
  <Paragraphs>504</Paragraphs>
  <Slides>47</Slides>
  <Notes>47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Дюков Никита Валерьевич</dc:creator>
  <cp:lastModifiedBy>Vladislav Orlikov</cp:lastModifiedBy>
  <cp:revision>134</cp:revision>
  <cp:lastPrinted>1601-01-01T00:00:00Z</cp:lastPrinted>
  <dcterms:created xsi:type="dcterms:W3CDTF">2015-01-21T10:52:29Z</dcterms:created>
  <dcterms:modified xsi:type="dcterms:W3CDTF">2018-11-23T05:55:36Z</dcterms:modified>
</cp:coreProperties>
</file>