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y="5143500" cx="9144000"/>
  <p:notesSz cx="6858000" cy="9144000"/>
  <p:embeddedFontLst>
    <p:embeddedFont>
      <p:font typeface="Open Sans SemiBold"/>
      <p:regular r:id="rId62"/>
      <p:bold r:id="rId63"/>
      <p:italic r:id="rId64"/>
      <p:boldItalic r:id="rId65"/>
    </p:embeddedFont>
    <p:embeddedFont>
      <p:font typeface="Open Sans ExtraBold"/>
      <p:bold r:id="rId66"/>
      <p:boldItalic r:id="rId67"/>
    </p:embeddedFont>
    <p:embeddedFont>
      <p:font typeface="Open Sans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576">
          <p15:clr>
            <a:srgbClr val="A4A3A4"/>
          </p15:clr>
        </p15:guide>
        <p15:guide id="3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576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OpenSans-boldItalic.fntdata"/><Relationship Id="rId70" Type="http://schemas.openxmlformats.org/officeDocument/2006/relationships/font" Target="fonts/OpenSans-italic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OpenSansSemiBold-regular.fntdata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font" Target="fonts/OpenSansSemiBold-italic.fntdata"/><Relationship Id="rId63" Type="http://schemas.openxmlformats.org/officeDocument/2006/relationships/font" Target="fonts/OpenSansSemiBold-bold.fntdata"/><Relationship Id="rId22" Type="http://schemas.openxmlformats.org/officeDocument/2006/relationships/slide" Target="slides/slide15.xml"/><Relationship Id="rId66" Type="http://schemas.openxmlformats.org/officeDocument/2006/relationships/font" Target="fonts/OpenSansExtraBold-bold.fntdata"/><Relationship Id="rId21" Type="http://schemas.openxmlformats.org/officeDocument/2006/relationships/slide" Target="slides/slide14.xml"/><Relationship Id="rId65" Type="http://schemas.openxmlformats.org/officeDocument/2006/relationships/font" Target="fonts/OpenSansSemiBold-boldItalic.fntdata"/><Relationship Id="rId24" Type="http://schemas.openxmlformats.org/officeDocument/2006/relationships/slide" Target="slides/slide17.xml"/><Relationship Id="rId68" Type="http://schemas.openxmlformats.org/officeDocument/2006/relationships/font" Target="fonts/OpenSans-regular.fntdata"/><Relationship Id="rId23" Type="http://schemas.openxmlformats.org/officeDocument/2006/relationships/slide" Target="slides/slide16.xml"/><Relationship Id="rId67" Type="http://schemas.openxmlformats.org/officeDocument/2006/relationships/font" Target="fonts/OpenSansExtraBold-boldItalic.fntdata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OpenSans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f692a5f65_0_0:notes"/>
          <p:cNvSpPr txBox="1"/>
          <p:nvPr/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170" name="Google Shape;170;gbf692a5f65_0_0:notes"/>
          <p:cNvSpPr/>
          <p:nvPr>
            <p:ph idx="2" type="sldImg"/>
          </p:nvPr>
        </p:nvSpPr>
        <p:spPr>
          <a:xfrm>
            <a:off x="195961" y="695135"/>
            <a:ext cx="64647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71" name="Google Shape;171;gbf692a5f65_0_0:notes"/>
          <p:cNvSpPr txBox="1"/>
          <p:nvPr>
            <p:ph idx="1" type="body"/>
          </p:nvPr>
        </p:nvSpPr>
        <p:spPr>
          <a:xfrm>
            <a:off x="685512" y="4343235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d82f5944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d82f5944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d82f5944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d82f5944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d82f5944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d82f5944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da5a8bf8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da5a8bf8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da5a8bf8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da5a8bf8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d82f5944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d82f5944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ef38725d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ef38725d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d82f5944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d82f5944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d82f5944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d82f5944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d82f5944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d82f5944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7a75123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7a75123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d82f5944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d82f5944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d82f5944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d82f5944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d82f5944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d82f5944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ef38725db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ef38725d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d82f5944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d82f5944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wiki в целом структурировання, но огромная. Выдлеяем структурно квик старт и идем строго по нему, в понятной последовательности.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d82f59449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d82f5944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d82f59449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d82f59449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d82f5944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d82f5944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ef38725d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7ef38725d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d82f59449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d82f59449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82f59449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82f59449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d82f59449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6d82f59449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d82f59449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d82f59449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d82f59449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d82f59449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d82f59449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d82f59449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d82f59449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d82f59449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ef38725db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ef38725db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da5a8bf8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6da5a8bf8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e005998c9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e005998c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e44b76b37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7e44b76b37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e44b76b37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e44b76b37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677041c0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677041c0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2D2B2B"/>
                </a:solidFill>
                <a:highlight>
                  <a:srgbClr val="FFFDFD"/>
                </a:highlight>
              </a:rPr>
              <a:t>Первое время работы в компании для нового сотрудника обычно связано со стрессом, массой новой информации, людей и процессов. Человеку нужно не просто заняться разработкой нового для него проекта, но и привыкнуть к другой компании, клиенту и команде с их собственными традициями, особенностями и взаимоотношениями. </a:t>
            </a:r>
            <a:endParaRPr sz="1350">
              <a:solidFill>
                <a:srgbClr val="2D2B2B"/>
              </a:solidFill>
              <a:highlight>
                <a:srgbClr val="FFFDF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2D2B2B"/>
                </a:solidFill>
                <a:highlight>
                  <a:srgbClr val="FFFDFD"/>
                </a:highlight>
              </a:rPr>
              <a:t>Многие компании обеспокоены процессами поиска и удержания разработчиков, но не все готовы тратить силы и время на эффективный процесс онбординга в компании.</a:t>
            </a:r>
            <a:endParaRPr sz="1350">
              <a:solidFill>
                <a:srgbClr val="2D2B2B"/>
              </a:solidFill>
              <a:highlight>
                <a:srgbClr val="FFFDFD"/>
              </a:highlight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e44b76b37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e44b76b37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e44b76b37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7e44b76b37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e44b76b37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e44b76b37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e005998c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e005998c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677041c0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677041c0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6dd5f1f3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6dd5f1f3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d82f59449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d82f59449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6e005998c9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6e005998c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e44b76b37_1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e44b76b37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7e44b76b37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7e44b76b37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d82f5944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d82f5944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7e44b76b37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7e44b76b37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7e44b76b37_1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7e44b76b37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d82f59449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d82f59449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6d82f59449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6d82f5944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bf692a5f6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bf692a5f6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da5a8bf8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da5a8bf8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d82f5944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d82f5944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d82f5944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d82f5944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d82f5944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d82f5944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726288" y="200358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726300" y="3212835"/>
            <a:ext cx="7691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5590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- Сбер">
  <p:cSld name="TITLE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726288" y="200358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726288" y="3212813"/>
            <a:ext cx="76914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0" name="Google Shape;60;p15"/>
          <p:cNvSpPr txBox="1"/>
          <p:nvPr/>
        </p:nvSpPr>
        <p:spPr>
          <a:xfrm>
            <a:off x="3681313" y="1242125"/>
            <a:ext cx="17814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rPr>
              <a:t>группа компаний Сбербанк</a:t>
            </a:r>
            <a:endParaRPr sz="9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05590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726288" y="217453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64" name="Google Shape;64;p16"/>
          <p:cNvGrpSpPr/>
          <p:nvPr/>
        </p:nvGrpSpPr>
        <p:grpSpPr>
          <a:xfrm>
            <a:off x="4174800" y="1876250"/>
            <a:ext cx="794400" cy="97129"/>
            <a:chOff x="2868525" y="1438650"/>
            <a:chExt cx="794400" cy="97129"/>
          </a:xfrm>
        </p:grpSpPr>
        <p:sp>
          <p:nvSpPr>
            <p:cNvPr id="65" name="Google Shape;65;p16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7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70" name="Google Shape;70;p17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7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1900" y="2112802"/>
            <a:ext cx="77001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8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77" name="Google Shape;77;p18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8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721900" y="2112800"/>
            <a:ext cx="34707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951425" y="2112800"/>
            <a:ext cx="34707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9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85" name="Google Shape;85;p19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9"/>
          <p:cNvSpPr txBox="1"/>
          <p:nvPr>
            <p:ph type="title"/>
          </p:nvPr>
        </p:nvSpPr>
        <p:spPr>
          <a:xfrm>
            <a:off x="730713" y="1291963"/>
            <a:ext cx="76914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20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91" name="Google Shape;91;p20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20"/>
          <p:cNvSpPr txBox="1"/>
          <p:nvPr>
            <p:ph type="title"/>
          </p:nvPr>
        </p:nvSpPr>
        <p:spPr>
          <a:xfrm>
            <a:off x="730719" y="1291975"/>
            <a:ext cx="39471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721900" y="2112800"/>
            <a:ext cx="39471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●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○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200"/>
              <a:buFont typeface="Open Sans"/>
              <a:buChar char="■"/>
              <a:defRPr sz="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726300" y="1064225"/>
            <a:ext cx="54609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98" name="Google Shape;98;p21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99" name="Google Shape;99;p21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726300" y="1064225"/>
            <a:ext cx="39603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104" name="Google Shape;104;p22"/>
          <p:cNvGrpSpPr/>
          <p:nvPr/>
        </p:nvGrpSpPr>
        <p:grpSpPr>
          <a:xfrm>
            <a:off x="831505" y="720000"/>
            <a:ext cx="794400" cy="97129"/>
            <a:chOff x="2868525" y="1438650"/>
            <a:chExt cx="794400" cy="97129"/>
          </a:xfrm>
        </p:grpSpPr>
        <p:sp>
          <p:nvSpPr>
            <p:cNvPr id="105" name="Google Shape;105;p22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22"/>
          <p:cNvSpPr txBox="1"/>
          <p:nvPr>
            <p:ph idx="1" type="subTitle"/>
          </p:nvPr>
        </p:nvSpPr>
        <p:spPr>
          <a:xfrm>
            <a:off x="726294" y="3212825"/>
            <a:ext cx="3960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9" name="Google Shape;109;p22"/>
          <p:cNvSpPr/>
          <p:nvPr/>
        </p:nvSpPr>
        <p:spPr>
          <a:xfrm>
            <a:off x="4978000" y="0"/>
            <a:ext cx="41661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322225" y="720000"/>
            <a:ext cx="31020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726288" y="2174538"/>
            <a:ext cx="76914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" type="subTitle"/>
          </p:nvPr>
        </p:nvSpPr>
        <p:spPr>
          <a:xfrm>
            <a:off x="720000" y="4010400"/>
            <a:ext cx="3243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14" name="Google Shape;1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793" y="928500"/>
            <a:ext cx="1532825" cy="3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hasCustomPrompt="1" type="title"/>
          </p:nvPr>
        </p:nvSpPr>
        <p:spPr>
          <a:xfrm>
            <a:off x="720000" y="872400"/>
            <a:ext cx="77040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●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○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1200"/>
              <a:buFont typeface="Open Sans"/>
              <a:buChar char="■"/>
              <a:defRPr b="1" sz="112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1915200" y="3304625"/>
            <a:ext cx="53136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●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○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400"/>
              <a:buFont typeface="Open Sans"/>
              <a:buChar char="■"/>
              <a:defRPr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118" name="Google Shape;118;p24"/>
          <p:cNvGrpSpPr/>
          <p:nvPr/>
        </p:nvGrpSpPr>
        <p:grpSpPr>
          <a:xfrm>
            <a:off x="4174805" y="2907537"/>
            <a:ext cx="794400" cy="97129"/>
            <a:chOff x="2868525" y="1438650"/>
            <a:chExt cx="794400" cy="97129"/>
          </a:xfrm>
        </p:grpSpPr>
        <p:sp>
          <p:nvSpPr>
            <p:cNvPr id="119" name="Google Shape;119;p24"/>
            <p:cNvSpPr/>
            <p:nvPr/>
          </p:nvSpPr>
          <p:spPr>
            <a:xfrm>
              <a:off x="2868525" y="1438650"/>
              <a:ext cx="794400" cy="32400"/>
            </a:xfrm>
            <a:prstGeom prst="rect">
              <a:avLst/>
            </a:prstGeom>
            <a:solidFill>
              <a:srgbClr val="00AE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2868525" y="1471015"/>
              <a:ext cx="794400" cy="32400"/>
            </a:xfrm>
            <a:prstGeom prst="rect">
              <a:avLst/>
            </a:prstGeom>
            <a:solidFill>
              <a:srgbClr val="5535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2868525" y="1503379"/>
              <a:ext cx="794400" cy="32400"/>
            </a:xfrm>
            <a:prstGeom prst="rect">
              <a:avLst/>
            </a:prstGeom>
            <a:solidFill>
              <a:srgbClr val="FE24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">
  <p:cSld name="TITLE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26" name="Google Shape;126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2">
  <p:cSld name="TITLE_3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 и описание 1">
  <p:cSld name="SECTION_TITLE_AND_DESCRIPTION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/>
          <p:nvPr/>
        </p:nvSpPr>
        <p:spPr>
          <a:xfrm>
            <a:off x="4978000" y="0"/>
            <a:ext cx="4166100" cy="5143500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/>
          <p:nvPr>
            <p:ph type="title"/>
          </p:nvPr>
        </p:nvSpPr>
        <p:spPr>
          <a:xfrm>
            <a:off x="1017700" y="1064225"/>
            <a:ext cx="39603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36" name="Google Shape;136;p28"/>
          <p:cNvSpPr txBox="1"/>
          <p:nvPr>
            <p:ph idx="1" type="subTitle"/>
          </p:nvPr>
        </p:nvSpPr>
        <p:spPr>
          <a:xfrm>
            <a:off x="1017694" y="3212825"/>
            <a:ext cx="3960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5322225" y="720000"/>
            <a:ext cx="31020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●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○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800"/>
              <a:buFont typeface="Open Sans"/>
              <a:buChar char="■"/>
              <a:defRPr sz="18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38" name="Google Shape;138;p28"/>
          <p:cNvPicPr preferRelativeResize="0"/>
          <p:nvPr/>
        </p:nvPicPr>
        <p:blipFill rotWithShape="1">
          <a:blip r:embed="rId3">
            <a:alphaModFix/>
          </a:blip>
          <a:srcRect b="179" l="0" r="0" t="179"/>
          <a:stretch/>
        </p:blipFill>
        <p:spPr>
          <a:xfrm>
            <a:off x="1126600" y="528450"/>
            <a:ext cx="1242600" cy="2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 и описание 2">
  <p:cSld name="SECTION_TITLE_AND_DESCRIPTION_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idx="1" type="body"/>
          </p:nvPr>
        </p:nvSpPr>
        <p:spPr>
          <a:xfrm>
            <a:off x="5322225" y="491400"/>
            <a:ext cx="3592200" cy="43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●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○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■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●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○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■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●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○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364B"/>
              </a:buClr>
              <a:buSzPts val="1600"/>
              <a:buFont typeface="Open Sans"/>
              <a:buChar char="■"/>
              <a:defRPr sz="1600">
                <a:solidFill>
                  <a:srgbClr val="2636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41" name="Google Shape;14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CUSTOM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9" name="Google Shape;149;p32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1103825" y="445025"/>
            <a:ext cx="647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103825" y="1152475"/>
            <a:ext cx="647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4" name="Google Shape;154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9" name="Google Shape;159;p3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54">
          <p15:clr>
            <a:srgbClr val="F06B4A"/>
          </p15:clr>
        </p15:guide>
        <p15:guide id="2" pos="454">
          <p15:clr>
            <a:srgbClr val="F06B4A"/>
          </p15:clr>
        </p15:guide>
        <p15:guide id="3" pos="5306">
          <p15:clr>
            <a:srgbClr val="F06B4A"/>
          </p15:clr>
        </p15:guide>
        <p15:guide id="4" orient="horz" pos="2786">
          <p15:clr>
            <a:srgbClr val="F06B4A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5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39.png"/><Relationship Id="rId5" Type="http://schemas.openxmlformats.org/officeDocument/2006/relationships/image" Target="../media/image33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Relationship Id="rId8" Type="http://schemas.openxmlformats.org/officeDocument/2006/relationships/image" Target="../media/image5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png"/><Relationship Id="rId4" Type="http://schemas.openxmlformats.org/officeDocument/2006/relationships/image" Target="../media/image5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png"/><Relationship Id="rId4" Type="http://schemas.openxmlformats.org/officeDocument/2006/relationships/image" Target="../media/image5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4.png"/><Relationship Id="rId4" Type="http://schemas.openxmlformats.org/officeDocument/2006/relationships/image" Target="../media/image5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www.facebook.com/rusostropolsky" TargetMode="External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5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/>
          <p:nvPr/>
        </p:nvSpPr>
        <p:spPr>
          <a:xfrm>
            <a:off x="0" y="0"/>
            <a:ext cx="9144000" cy="1812300"/>
          </a:xfrm>
          <a:prstGeom prst="roundRect">
            <a:avLst>
              <a:gd fmla="val 12" name="adj"/>
            </a:avLst>
          </a:prstGeom>
          <a:solidFill>
            <a:srgbClr val="24877A"/>
          </a:solidFill>
          <a:ln cap="flat" cmpd="sng" w="9525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000" lIns="76025" spcFirstLastPara="1" rIns="76025" wrap="square" tIns="3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8"/>
          <p:cNvSpPr txBox="1"/>
          <p:nvPr/>
        </p:nvSpPr>
        <p:spPr>
          <a:xfrm>
            <a:off x="3468960" y="172818"/>
            <a:ext cx="5348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79C6BB"/>
              </a:buClr>
              <a:buSzPts val="2500"/>
              <a:buFont typeface="Open Sans"/>
              <a:buNone/>
            </a:pPr>
            <a:r>
              <a:rPr b="0" i="0" lang="ru" sz="2500" u="none">
                <a:solidFill>
                  <a:srgbClr val="79C6BB"/>
                </a:solidFill>
                <a:latin typeface="Open Sans"/>
                <a:ea typeface="Open Sans"/>
                <a:cs typeface="Open Sans"/>
                <a:sym typeface="Open Sans"/>
              </a:rPr>
              <a:t>Software quality assurance days</a:t>
            </a:r>
            <a:endParaRPr sz="1200"/>
          </a:p>
        </p:txBody>
      </p:sp>
      <p:sp>
        <p:nvSpPr>
          <p:cNvPr id="175" name="Google Shape;175;p38"/>
          <p:cNvSpPr txBox="1"/>
          <p:nvPr/>
        </p:nvSpPr>
        <p:spPr>
          <a:xfrm>
            <a:off x="3468960" y="587582"/>
            <a:ext cx="53166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"/>
              <a:buNone/>
            </a:pPr>
            <a:r>
              <a:rPr b="0" i="0" lang="ru" sz="220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ru" sz="2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b="0" i="0" lang="ru" sz="220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Международная конференция </a:t>
            </a:r>
            <a:endParaRPr sz="1200"/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Open Sans"/>
              <a:buNone/>
            </a:pPr>
            <a:r>
              <a:rPr b="0" i="0" lang="ru" sz="220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по вопросам качества ПО</a:t>
            </a:r>
            <a:endParaRPr sz="1200"/>
          </a:p>
        </p:txBody>
      </p:sp>
      <p:sp>
        <p:nvSpPr>
          <p:cNvPr id="176" name="Google Shape;176;p38"/>
          <p:cNvSpPr txBox="1"/>
          <p:nvPr/>
        </p:nvSpPr>
        <p:spPr>
          <a:xfrm>
            <a:off x="3468960" y="1245370"/>
            <a:ext cx="16992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b="0" i="0" lang="ru" sz="180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sqadays.com</a:t>
            </a:r>
            <a:endParaRPr sz="1200"/>
          </a:p>
        </p:txBody>
      </p:sp>
      <p:sp>
        <p:nvSpPr>
          <p:cNvPr id="177" name="Google Shape;177;p38"/>
          <p:cNvSpPr/>
          <p:nvPr/>
        </p:nvSpPr>
        <p:spPr>
          <a:xfrm>
            <a:off x="0" y="4702814"/>
            <a:ext cx="9144000" cy="440700"/>
          </a:xfrm>
          <a:prstGeom prst="roundRect">
            <a:avLst>
              <a:gd fmla="val 52" name="adj"/>
            </a:avLst>
          </a:prstGeom>
          <a:solidFill>
            <a:srgbClr val="333333"/>
          </a:solidFill>
          <a:ln cap="flat" cmpd="sng" w="9525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8000" lIns="76025" spcFirstLastPara="1" rIns="76025" wrap="square" tIns="3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8"/>
          <p:cNvSpPr txBox="1"/>
          <p:nvPr/>
        </p:nvSpPr>
        <p:spPr>
          <a:xfrm>
            <a:off x="391680" y="2032773"/>
            <a:ext cx="84903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Open Sans"/>
              <a:buNone/>
            </a:pPr>
            <a:r>
              <a:rPr lang="ru" sz="2700">
                <a:latin typeface="Open Sans"/>
                <a:ea typeface="Open Sans"/>
                <a:cs typeface="Open Sans"/>
                <a:sym typeface="Open Sans"/>
              </a:rPr>
              <a:t>Остропольский Руслан</a:t>
            </a:r>
            <a:endParaRPr sz="1200"/>
          </a:p>
        </p:txBody>
      </p:sp>
      <p:sp>
        <p:nvSpPr>
          <p:cNvPr id="179" name="Google Shape;179;p38"/>
          <p:cNvSpPr txBox="1"/>
          <p:nvPr/>
        </p:nvSpPr>
        <p:spPr>
          <a:xfrm>
            <a:off x="467880" y="2577254"/>
            <a:ext cx="84255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SberHealth</a:t>
            </a:r>
            <a:endParaRPr sz="1200"/>
          </a:p>
        </p:txBody>
      </p:sp>
      <p:sp>
        <p:nvSpPr>
          <p:cNvPr id="180" name="Google Shape;180;p38"/>
          <p:cNvSpPr txBox="1"/>
          <p:nvPr/>
        </p:nvSpPr>
        <p:spPr>
          <a:xfrm>
            <a:off x="320395" y="3006172"/>
            <a:ext cx="85032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2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Подходы и инструменты </a:t>
            </a:r>
            <a:r>
              <a:rPr lang="ru" sz="3200">
                <a:solidFill>
                  <a:srgbClr val="FE246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онбординга</a:t>
            </a:r>
            <a:endParaRPr sz="3200">
              <a:solidFill>
                <a:srgbClr val="FE246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200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 удаленной команде</a:t>
            </a:r>
            <a:endParaRPr sz="2700">
              <a:solidFill>
                <a:srgbClr val="2487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1" name="Google Shape;1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00" y="73448"/>
            <a:ext cx="1326380" cy="82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Кто есть в первом приближении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42" name="Google Shape;242;p47"/>
          <p:cNvPicPr preferRelativeResize="0"/>
          <p:nvPr/>
        </p:nvPicPr>
        <p:blipFill rotWithShape="1">
          <a:blip r:embed="rId3">
            <a:alphaModFix/>
          </a:blip>
          <a:srcRect b="0" l="1978" r="1978" t="0"/>
          <a:stretch/>
        </p:blipFill>
        <p:spPr>
          <a:xfrm>
            <a:off x="1260675" y="1059950"/>
            <a:ext cx="6257900" cy="3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8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Кто есть в первом приближении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48" name="Google Shape;248;p48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798200" y="1177200"/>
            <a:ext cx="6948600" cy="33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75" y="1113625"/>
            <a:ext cx="6599700" cy="33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9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Кто вводит?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 txBox="1"/>
          <p:nvPr>
            <p:ph type="ctrTitle"/>
          </p:nvPr>
        </p:nvSpPr>
        <p:spPr>
          <a:xfrm>
            <a:off x="311700" y="1908950"/>
            <a:ext cx="8520600" cy="88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Подходы</a:t>
            </a:r>
            <a:endParaRPr>
              <a:solidFill>
                <a:srgbClr val="26364B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60" name="Google Shape;260;p50"/>
          <p:cNvSpPr/>
          <p:nvPr/>
        </p:nvSpPr>
        <p:spPr>
          <a:xfrm rot="10800000">
            <a:off x="4398300" y="1109350"/>
            <a:ext cx="347400" cy="300300"/>
          </a:xfrm>
          <a:prstGeom prst="triangle">
            <a:avLst>
              <a:gd fmla="val 50000" name="adj"/>
            </a:avLst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1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Руководитель + новый сотрудник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66" name="Google Shape;266;p51"/>
          <p:cNvSpPr txBox="1"/>
          <p:nvPr>
            <p:ph idx="1" type="body"/>
          </p:nvPr>
        </p:nvSpPr>
        <p:spPr>
          <a:xfrm>
            <a:off x="914175" y="1429225"/>
            <a:ext cx="6663600" cy="7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Руководитель рассказывает все все все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Все в голове у руководителя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Без инструментов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24/7 время вместе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7" name="Google Shape;26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756775" y="2982575"/>
            <a:ext cx="1825425" cy="16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000" y="1787775"/>
            <a:ext cx="2403875" cy="21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Плюсы и минусы подхода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74" name="Google Shape;274;p52"/>
          <p:cNvSpPr txBox="1"/>
          <p:nvPr>
            <p:ph idx="1" type="body"/>
          </p:nvPr>
        </p:nvSpPr>
        <p:spPr>
          <a:xfrm>
            <a:off x="914175" y="1323350"/>
            <a:ext cx="5661300" cy="3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Можно позволить себе когда ты небольшой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Делишь часть обязанностей</a:t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52"/>
          <p:cNvPicPr preferRelativeResize="0"/>
          <p:nvPr/>
        </p:nvPicPr>
        <p:blipFill rotWithShape="1">
          <a:blip r:embed="rId3">
            <a:alphaModFix/>
          </a:blip>
          <a:srcRect b="0" l="7784" r="7784" t="0"/>
          <a:stretch/>
        </p:blipFill>
        <p:spPr>
          <a:xfrm>
            <a:off x="6760975" y="1457050"/>
            <a:ext cx="437900" cy="50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3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Плюсы и минусы подхода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53"/>
          <p:cNvSpPr txBox="1"/>
          <p:nvPr>
            <p:ph idx="1" type="body"/>
          </p:nvPr>
        </p:nvSpPr>
        <p:spPr>
          <a:xfrm>
            <a:off x="914175" y="1323350"/>
            <a:ext cx="5661300" cy="3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Можно позволить себе когда ты небольшой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Делишь часть обязанностей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Много времени руководителя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Долгий вход в работу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Рассказываешь одно и тоже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Что-то теряется по ходу истории</a:t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2" name="Google Shape;282;p53"/>
          <p:cNvPicPr preferRelativeResize="0"/>
          <p:nvPr/>
        </p:nvPicPr>
        <p:blipFill rotWithShape="1">
          <a:blip r:embed="rId3">
            <a:alphaModFix/>
          </a:blip>
          <a:srcRect b="0" l="7784" r="7784" t="0"/>
          <a:stretch/>
        </p:blipFill>
        <p:spPr>
          <a:xfrm>
            <a:off x="6760975" y="1457050"/>
            <a:ext cx="437900" cy="50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0975" y="2902462"/>
            <a:ext cx="437900" cy="1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Назначим наставника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9" name="Google Shape;289;p54"/>
          <p:cNvSpPr txBox="1"/>
          <p:nvPr>
            <p:ph idx="1" type="body"/>
          </p:nvPr>
        </p:nvSpPr>
        <p:spPr>
          <a:xfrm>
            <a:off x="914175" y="1429225"/>
            <a:ext cx="25956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Старший коллега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Тимлид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0" name="Google Shape;29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7424" y="1379700"/>
            <a:ext cx="2485950" cy="26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5"/>
          <p:cNvSpPr txBox="1"/>
          <p:nvPr>
            <p:ph type="title"/>
          </p:nvPr>
        </p:nvSpPr>
        <p:spPr>
          <a:xfrm>
            <a:off x="914175" y="472700"/>
            <a:ext cx="320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Наставник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96" name="Google Shape;29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250" y="1459300"/>
            <a:ext cx="6655200" cy="24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913" y="1104350"/>
            <a:ext cx="4764925" cy="3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6"/>
          <p:cNvSpPr txBox="1"/>
          <p:nvPr>
            <p:ph type="title"/>
          </p:nvPr>
        </p:nvSpPr>
        <p:spPr>
          <a:xfrm>
            <a:off x="914175" y="472700"/>
            <a:ext cx="320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Наставник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/>
          <p:nvPr>
            <p:ph type="title"/>
          </p:nvPr>
        </p:nvSpPr>
        <p:spPr>
          <a:xfrm>
            <a:off x="903300" y="1009075"/>
            <a:ext cx="4341300" cy="13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</a:rPr>
              <a:t>Остропольский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</a:rPr>
              <a:t>Руслан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400" y="1159588"/>
            <a:ext cx="3263950" cy="32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9"/>
          <p:cNvSpPr txBox="1"/>
          <p:nvPr>
            <p:ph idx="1" type="subTitle"/>
          </p:nvPr>
        </p:nvSpPr>
        <p:spPr>
          <a:xfrm>
            <a:off x="903175" y="3885300"/>
            <a:ext cx="37833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AECA"/>
                </a:solidFill>
              </a:rPr>
              <a:t>rostropolsky@sberhealth.ru</a:t>
            </a:r>
            <a:endParaRPr>
              <a:solidFill>
                <a:srgbClr val="00AECA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AECA"/>
                </a:solidFill>
              </a:rPr>
              <a:t>facebook.com/rusostropolsky</a:t>
            </a:r>
            <a:endParaRPr>
              <a:solidFill>
                <a:srgbClr val="00AECA"/>
              </a:solidFill>
            </a:endParaRPr>
          </a:p>
        </p:txBody>
      </p:sp>
      <p:sp>
        <p:nvSpPr>
          <p:cNvPr id="189" name="Google Shape;189;p39"/>
          <p:cNvSpPr txBox="1"/>
          <p:nvPr>
            <p:ph idx="1" type="subTitle"/>
          </p:nvPr>
        </p:nvSpPr>
        <p:spPr>
          <a:xfrm>
            <a:off x="914175" y="2437550"/>
            <a:ext cx="2168100" cy="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848D9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ex-Head of QA</a:t>
            </a:r>
            <a:endParaRPr sz="1800">
              <a:solidFill>
                <a:srgbClr val="848D9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848D9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Head of PMO</a:t>
            </a:r>
            <a:endParaRPr sz="1800">
              <a:solidFill>
                <a:srgbClr val="848D9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90" name="Google Shape;1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2581" y="555865"/>
            <a:ext cx="2355024" cy="2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7"/>
          <p:cNvSpPr txBox="1"/>
          <p:nvPr>
            <p:ph type="title"/>
          </p:nvPr>
        </p:nvSpPr>
        <p:spPr>
          <a:xfrm>
            <a:off x="914175" y="293425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Эффективность наставника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08" name="Google Shape;30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450" y="933950"/>
            <a:ext cx="4959251" cy="37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8"/>
          <p:cNvSpPr txBox="1"/>
          <p:nvPr>
            <p:ph type="title"/>
          </p:nvPr>
        </p:nvSpPr>
        <p:spPr>
          <a:xfrm>
            <a:off x="914175" y="2609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Остальная команда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14" name="Google Shape;31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2487" y="891125"/>
            <a:ext cx="5339026" cy="37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9"/>
          <p:cNvSpPr txBox="1"/>
          <p:nvPr>
            <p:ph idx="1" type="body"/>
          </p:nvPr>
        </p:nvSpPr>
        <p:spPr>
          <a:xfrm>
            <a:off x="914175" y="1177075"/>
            <a:ext cx="5384100" cy="3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Одна точка входа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Управляемый ввод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Свобода рук руководителя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59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Плюсы и минусы подхода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21" name="Google Shape;321;p59"/>
          <p:cNvPicPr preferRelativeResize="0"/>
          <p:nvPr/>
        </p:nvPicPr>
        <p:blipFill rotWithShape="1">
          <a:blip r:embed="rId3">
            <a:alphaModFix/>
          </a:blip>
          <a:srcRect b="0" l="7784" r="7784" t="0"/>
          <a:stretch/>
        </p:blipFill>
        <p:spPr>
          <a:xfrm>
            <a:off x="6760975" y="1457050"/>
            <a:ext cx="437900" cy="50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0"/>
          <p:cNvSpPr txBox="1"/>
          <p:nvPr>
            <p:ph idx="1" type="body"/>
          </p:nvPr>
        </p:nvSpPr>
        <p:spPr>
          <a:xfrm>
            <a:off x="914175" y="1177075"/>
            <a:ext cx="5384100" cy="3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Одна точка входа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Управляемый ввод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Свобода рук руководителя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Наставник должен знать всю систему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Падает эффективность работы наставника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Возрастает нагрузка на остальных участников команды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Долгий вход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60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Плюсы и минусы подхода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28" name="Google Shape;328;p60"/>
          <p:cNvPicPr preferRelativeResize="0"/>
          <p:nvPr/>
        </p:nvPicPr>
        <p:blipFill rotWithShape="1">
          <a:blip r:embed="rId3">
            <a:alphaModFix/>
          </a:blip>
          <a:srcRect b="0" l="7784" r="7784" t="0"/>
          <a:stretch/>
        </p:blipFill>
        <p:spPr>
          <a:xfrm>
            <a:off x="6760975" y="1457050"/>
            <a:ext cx="437900" cy="50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0975" y="3109212"/>
            <a:ext cx="437900" cy="1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1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Полная самостоятельность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5" name="Google Shape;335;p61"/>
          <p:cNvSpPr txBox="1"/>
          <p:nvPr>
            <p:ph idx="1" type="body"/>
          </p:nvPr>
        </p:nvSpPr>
        <p:spPr>
          <a:xfrm>
            <a:off x="914175" y="1429225"/>
            <a:ext cx="4279800" cy="18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Пишем wiki quick start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Одна вводная встреча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Синк 1 раз в сутки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Человек сам идет по wiki и делает, что написано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6" name="Google Shape;33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325" y="1429225"/>
            <a:ext cx="2647326" cy="26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2"/>
          <p:cNvSpPr txBox="1"/>
          <p:nvPr>
            <p:ph type="title"/>
          </p:nvPr>
        </p:nvSpPr>
        <p:spPr>
          <a:xfrm>
            <a:off x="914175" y="412225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Что входит в quick start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42" name="Google Shape;34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09500"/>
            <a:ext cx="3093025" cy="23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2"/>
          <p:cNvSpPr txBox="1"/>
          <p:nvPr>
            <p:ph idx="1" type="body"/>
          </p:nvPr>
        </p:nvSpPr>
        <p:spPr>
          <a:xfrm>
            <a:off x="914175" y="1313575"/>
            <a:ext cx="3610800" cy="24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Культура и ценности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Административные моменты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Организационные моменты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Инструменты и доступы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Проекты и команды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Процессы</a:t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4" name="Google Shape;34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/>
          <p:nvPr>
            <p:ph type="title"/>
          </p:nvPr>
        </p:nvSpPr>
        <p:spPr>
          <a:xfrm>
            <a:off x="914175" y="39710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Полезные советы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50" name="Google Shape;350;p63"/>
          <p:cNvSpPr txBox="1"/>
          <p:nvPr/>
        </p:nvSpPr>
        <p:spPr>
          <a:xfrm>
            <a:off x="914175" y="1180300"/>
            <a:ext cx="5333700" cy="26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Структурируйте информацию в roadmap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Используйте вложенность страниц Confluence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Используйте кросс-ссылки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Cкрины/видео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DoD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Контакты в помощь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1" name="Google Shape;35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400" y="2215100"/>
            <a:ext cx="1441400" cy="16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4"/>
          <p:cNvSpPr txBox="1"/>
          <p:nvPr>
            <p:ph idx="1" type="body"/>
          </p:nvPr>
        </p:nvSpPr>
        <p:spPr>
          <a:xfrm>
            <a:off x="914175" y="1429225"/>
            <a:ext cx="4940400" cy="3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Не тратим время на ввод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Актуализация документации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64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Плюсы и минусы подхода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58" name="Google Shape;358;p64"/>
          <p:cNvPicPr preferRelativeResize="0"/>
          <p:nvPr/>
        </p:nvPicPr>
        <p:blipFill rotWithShape="1">
          <a:blip r:embed="rId3">
            <a:alphaModFix/>
          </a:blip>
          <a:srcRect b="0" l="7784" r="7784" t="0"/>
          <a:stretch/>
        </p:blipFill>
        <p:spPr>
          <a:xfrm>
            <a:off x="6705500" y="1542775"/>
            <a:ext cx="437900" cy="50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5"/>
          <p:cNvSpPr txBox="1"/>
          <p:nvPr>
            <p:ph idx="1" type="body"/>
          </p:nvPr>
        </p:nvSpPr>
        <p:spPr>
          <a:xfrm>
            <a:off x="914175" y="1429225"/>
            <a:ext cx="4940400" cy="3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Не тратим время на ввод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Актуализация документации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Сложно понять реальный результат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Исключительно самостоятельные люди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Долгий вход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65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Плюсы и минусы подхода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65" name="Google Shape;365;p65"/>
          <p:cNvPicPr preferRelativeResize="0"/>
          <p:nvPr/>
        </p:nvPicPr>
        <p:blipFill rotWithShape="1">
          <a:blip r:embed="rId3">
            <a:alphaModFix/>
          </a:blip>
          <a:srcRect b="0" l="7784" r="7784" t="0"/>
          <a:stretch/>
        </p:blipFill>
        <p:spPr>
          <a:xfrm>
            <a:off x="6705500" y="1542775"/>
            <a:ext cx="437900" cy="50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500" y="2766312"/>
            <a:ext cx="437900" cy="1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6"/>
          <p:cNvSpPr txBox="1"/>
          <p:nvPr>
            <p:ph type="title"/>
          </p:nvPr>
        </p:nvSpPr>
        <p:spPr>
          <a:xfrm>
            <a:off x="914175" y="455850"/>
            <a:ext cx="5454600" cy="1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Полная самостоятельность </a:t>
            </a:r>
            <a:r>
              <a:rPr lang="ru">
                <a:solidFill>
                  <a:srgbClr val="00AECA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+</a:t>
            </a: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команда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72" name="Google Shape;372;p66"/>
          <p:cNvSpPr txBox="1"/>
          <p:nvPr>
            <p:ph idx="1" type="body"/>
          </p:nvPr>
        </p:nvSpPr>
        <p:spPr>
          <a:xfrm>
            <a:off x="914175" y="1634400"/>
            <a:ext cx="3787800" cy="15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Базируемся на</a:t>
            </a: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wiki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Участие всей команды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Адаптационные встречи</a:t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3" name="Google Shape;37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650" y="3257244"/>
            <a:ext cx="788325" cy="12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1650" y="1303275"/>
            <a:ext cx="1120725" cy="13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4787" y="1999837"/>
            <a:ext cx="1350775" cy="13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08475" y="1457250"/>
            <a:ext cx="631700" cy="84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6396" y="3062350"/>
            <a:ext cx="2169029" cy="22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52300" y="3440551"/>
            <a:ext cx="631700" cy="84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8775" y="4220225"/>
            <a:ext cx="670750" cy="8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</a:t>
            </a: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нбординг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914175" y="1652950"/>
            <a:ext cx="3861300" cy="1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600">
                <a:solidFill>
                  <a:srgbClr val="FE246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Ознакомление</a:t>
            </a:r>
            <a:r>
              <a:rPr lang="ru" sz="1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нового сотрудника с рабочими процессами, командой и проектами за </a:t>
            </a:r>
            <a:r>
              <a:rPr lang="ru" sz="1600">
                <a:solidFill>
                  <a:srgbClr val="FE246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первые пару дней.</a:t>
            </a:r>
            <a:endParaRPr sz="1600">
              <a:solidFill>
                <a:srgbClr val="FE246C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97" name="Google Shape;1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54" y="2800326"/>
            <a:ext cx="1820924" cy="16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7"/>
          <p:cNvSpPr txBox="1"/>
          <p:nvPr>
            <p:ph type="title"/>
          </p:nvPr>
        </p:nvSpPr>
        <p:spPr>
          <a:xfrm>
            <a:off x="914175" y="455850"/>
            <a:ext cx="524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HR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86" name="Google Shape;386;p67"/>
          <p:cNvSpPr txBox="1"/>
          <p:nvPr>
            <p:ph idx="1" type="body"/>
          </p:nvPr>
        </p:nvSpPr>
        <p:spPr>
          <a:xfrm>
            <a:off x="914175" y="1241575"/>
            <a:ext cx="4142700" cy="28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Ведет до выхода в первый день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Назначает адаптационные встречи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Собирает фидбэк после 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недели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месяца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испытательного срока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7" name="Google Shape;387;p67"/>
          <p:cNvPicPr preferRelativeResize="0"/>
          <p:nvPr/>
        </p:nvPicPr>
        <p:blipFill rotWithShape="1">
          <a:blip r:embed="rId3">
            <a:alphaModFix/>
          </a:blip>
          <a:srcRect b="29" l="0" r="0" t="29"/>
          <a:stretch/>
        </p:blipFill>
        <p:spPr>
          <a:xfrm>
            <a:off x="5327500" y="1429225"/>
            <a:ext cx="1848975" cy="25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8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Руководитель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3" name="Google Shape;393;p68"/>
          <p:cNvSpPr txBox="1"/>
          <p:nvPr>
            <p:ph idx="1" type="body"/>
          </p:nvPr>
        </p:nvSpPr>
        <p:spPr>
          <a:xfrm>
            <a:off x="914175" y="1342600"/>
            <a:ext cx="3921600" cy="20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Первая встреча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P2P после 1 месяца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P2P после испытательного срока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Встреча 360</a:t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4" name="Google Shape;39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5575" y="1208200"/>
            <a:ext cx="3134000" cy="28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9"/>
          <p:cNvSpPr txBox="1"/>
          <p:nvPr>
            <p:ph type="title"/>
          </p:nvPr>
        </p:nvSpPr>
        <p:spPr>
          <a:xfrm>
            <a:off x="914175" y="455850"/>
            <a:ext cx="465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Тимлид направления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0" name="Google Shape;400;p69"/>
          <p:cNvSpPr txBox="1"/>
          <p:nvPr>
            <p:ph idx="1" type="body"/>
          </p:nvPr>
        </p:nvSpPr>
        <p:spPr>
          <a:xfrm>
            <a:off x="914175" y="1218125"/>
            <a:ext cx="4078200" cy="27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Вводная встреча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Ежедневная синхронизация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Синхронизация прогресса по wiki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Встреча после испытательного срока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P2P ежемесячно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Встреча 360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1" name="Google Shape;40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8025" y="1474625"/>
            <a:ext cx="2722675" cy="288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0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Участники отделов / команд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7" name="Google Shape;407;p70"/>
          <p:cNvSpPr txBox="1"/>
          <p:nvPr>
            <p:ph idx="1" type="body"/>
          </p:nvPr>
        </p:nvSpPr>
        <p:spPr>
          <a:xfrm>
            <a:off x="914175" y="1429225"/>
            <a:ext cx="4619100" cy="21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Адаптационные встречи по отделам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Встречи по продукту / функционалу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Ежедневные синхронизации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Планирование / Демо / Ретро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2521" y="1617400"/>
            <a:ext cx="1600325" cy="21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1"/>
          <p:cNvSpPr txBox="1"/>
          <p:nvPr>
            <p:ph idx="1" type="body"/>
          </p:nvPr>
        </p:nvSpPr>
        <p:spPr>
          <a:xfrm>
            <a:off x="914175" y="1429225"/>
            <a:ext cx="4370400" cy="21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Минимум</a:t>
            </a: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времени на ввод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Понятный результат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Подходит для всех типов людей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Быстрый вход</a:t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71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Плюсы и минусы подхода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15" name="Google Shape;415;p71"/>
          <p:cNvPicPr preferRelativeResize="0"/>
          <p:nvPr/>
        </p:nvPicPr>
        <p:blipFill rotWithShape="1">
          <a:blip r:embed="rId3">
            <a:alphaModFix/>
          </a:blip>
          <a:srcRect b="0" l="7784" r="7784" t="0"/>
          <a:stretch/>
        </p:blipFill>
        <p:spPr>
          <a:xfrm>
            <a:off x="6760975" y="1704150"/>
            <a:ext cx="437900" cy="50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2"/>
          <p:cNvSpPr txBox="1"/>
          <p:nvPr>
            <p:ph idx="1" type="body"/>
          </p:nvPr>
        </p:nvSpPr>
        <p:spPr>
          <a:xfrm>
            <a:off x="914175" y="1429225"/>
            <a:ext cx="4370400" cy="21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Минимум времени на ввод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Понятный результат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Подходит для всех типов людей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Быстрый вход</a:t>
            </a:r>
            <a:endParaRPr sz="1600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Время участников отделов/команд</a:t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72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Плюсы и минусы подхода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22" name="Google Shape;422;p72"/>
          <p:cNvPicPr preferRelativeResize="0"/>
          <p:nvPr/>
        </p:nvPicPr>
        <p:blipFill rotWithShape="1">
          <a:blip r:embed="rId3">
            <a:alphaModFix/>
          </a:blip>
          <a:srcRect b="0" l="7784" r="7784" t="0"/>
          <a:stretch/>
        </p:blipFill>
        <p:spPr>
          <a:xfrm>
            <a:off x="6760975" y="1704150"/>
            <a:ext cx="437900" cy="50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0975" y="3210062"/>
            <a:ext cx="437900" cy="1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3"/>
          <p:cNvSpPr txBox="1"/>
          <p:nvPr>
            <p:ph type="ctrTitle"/>
          </p:nvPr>
        </p:nvSpPr>
        <p:spPr>
          <a:xfrm>
            <a:off x="311708" y="11976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Ключевые</a:t>
            </a:r>
            <a:endParaRPr>
              <a:solidFill>
                <a:srgbClr val="26364B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точки</a:t>
            </a:r>
            <a:endParaRPr>
              <a:solidFill>
                <a:srgbClr val="26364B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29" name="Google Shape;429;p73"/>
          <p:cNvSpPr/>
          <p:nvPr/>
        </p:nvSpPr>
        <p:spPr>
          <a:xfrm>
            <a:off x="4421850" y="897375"/>
            <a:ext cx="300300" cy="300300"/>
          </a:xfrm>
          <a:prstGeom prst="ellipse">
            <a:avLst/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/>
          <p:nvPr/>
        </p:nvSpPr>
        <p:spPr>
          <a:xfrm>
            <a:off x="2946550" y="95962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Собеседования</a:t>
            </a:r>
            <a:endParaRPr b="1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74"/>
          <p:cNvSpPr txBox="1"/>
          <p:nvPr>
            <p:ph type="title"/>
          </p:nvPr>
        </p:nvSpPr>
        <p:spPr>
          <a:xfrm>
            <a:off x="914175" y="386925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Ключевые точки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36" name="Google Shape;436;p74"/>
          <p:cNvSpPr/>
          <p:nvPr/>
        </p:nvSpPr>
        <p:spPr>
          <a:xfrm>
            <a:off x="2718000" y="1179975"/>
            <a:ext cx="111000" cy="111000"/>
          </a:xfrm>
          <a:prstGeom prst="ellipse">
            <a:avLst/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5"/>
          <p:cNvSpPr/>
          <p:nvPr/>
        </p:nvSpPr>
        <p:spPr>
          <a:xfrm>
            <a:off x="2946550" y="95962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Собеседования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75"/>
          <p:cNvSpPr/>
          <p:nvPr/>
        </p:nvSpPr>
        <p:spPr>
          <a:xfrm>
            <a:off x="2946550" y="1590050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1-ый день</a:t>
            </a:r>
            <a:endParaRPr b="1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75"/>
          <p:cNvSpPr txBox="1"/>
          <p:nvPr>
            <p:ph type="title"/>
          </p:nvPr>
        </p:nvSpPr>
        <p:spPr>
          <a:xfrm>
            <a:off x="914175" y="386925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Ключевые точки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444" name="Google Shape;444;p75"/>
          <p:cNvCxnSpPr/>
          <p:nvPr/>
        </p:nvCxnSpPr>
        <p:spPr>
          <a:xfrm>
            <a:off x="2773500" y="1399473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5" name="Google Shape;445;p75"/>
          <p:cNvSpPr/>
          <p:nvPr/>
        </p:nvSpPr>
        <p:spPr>
          <a:xfrm>
            <a:off x="2718000" y="1179975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46" name="Google Shape;446;p75"/>
          <p:cNvSpPr/>
          <p:nvPr/>
        </p:nvSpPr>
        <p:spPr>
          <a:xfrm>
            <a:off x="2718000" y="1810670"/>
            <a:ext cx="111000" cy="111000"/>
          </a:xfrm>
          <a:prstGeom prst="ellipse">
            <a:avLst/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6"/>
          <p:cNvSpPr/>
          <p:nvPr/>
        </p:nvSpPr>
        <p:spPr>
          <a:xfrm>
            <a:off x="2946550" y="95962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Собеседования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76"/>
          <p:cNvSpPr/>
          <p:nvPr/>
        </p:nvSpPr>
        <p:spPr>
          <a:xfrm>
            <a:off x="2946550" y="1590050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1-ый день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76"/>
          <p:cNvSpPr/>
          <p:nvPr/>
        </p:nvSpPr>
        <p:spPr>
          <a:xfrm>
            <a:off x="2946550" y="222047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Выход в команду</a:t>
            </a:r>
            <a:endParaRPr b="1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p76"/>
          <p:cNvSpPr txBox="1"/>
          <p:nvPr>
            <p:ph type="title"/>
          </p:nvPr>
        </p:nvSpPr>
        <p:spPr>
          <a:xfrm>
            <a:off x="914175" y="386925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Ключевые точки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455" name="Google Shape;455;p76"/>
          <p:cNvCxnSpPr/>
          <p:nvPr/>
        </p:nvCxnSpPr>
        <p:spPr>
          <a:xfrm>
            <a:off x="2773500" y="1399473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6" name="Google Shape;456;p76"/>
          <p:cNvSpPr/>
          <p:nvPr/>
        </p:nvSpPr>
        <p:spPr>
          <a:xfrm>
            <a:off x="2718000" y="1179975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57" name="Google Shape;457;p76"/>
          <p:cNvSpPr/>
          <p:nvPr/>
        </p:nvSpPr>
        <p:spPr>
          <a:xfrm>
            <a:off x="2718000" y="1810670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458" name="Google Shape;458;p76"/>
          <p:cNvCxnSpPr/>
          <p:nvPr/>
        </p:nvCxnSpPr>
        <p:spPr>
          <a:xfrm>
            <a:off x="2773500" y="2030168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9" name="Google Shape;459;p76"/>
          <p:cNvSpPr/>
          <p:nvPr/>
        </p:nvSpPr>
        <p:spPr>
          <a:xfrm>
            <a:off x="2718000" y="2441365"/>
            <a:ext cx="111000" cy="111000"/>
          </a:xfrm>
          <a:prstGeom prst="ellipse">
            <a:avLst/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Онбординг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41"/>
          <p:cNvSpPr txBox="1"/>
          <p:nvPr/>
        </p:nvSpPr>
        <p:spPr>
          <a:xfrm>
            <a:off x="914175" y="1545825"/>
            <a:ext cx="42141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Процесс</a:t>
            </a:r>
            <a:r>
              <a:rPr lang="ru" sz="1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по </a:t>
            </a:r>
            <a:r>
              <a:rPr lang="ru" sz="1600">
                <a:solidFill>
                  <a:srgbClr val="FE246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адаптации нового сотрудника</a:t>
            </a:r>
            <a:r>
              <a:rPr lang="ru" sz="1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в компании с момента выхода на работу и пока не будем уверены, что он </a:t>
            </a:r>
            <a:r>
              <a:rPr lang="ru" sz="1600">
                <a:solidFill>
                  <a:srgbClr val="FE246C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стал полноценным и самостоятельным</a:t>
            </a:r>
            <a:r>
              <a:rPr lang="ru" sz="1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членом коллектива.</a:t>
            </a:r>
            <a:endParaRPr sz="16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7"/>
          <p:cNvSpPr/>
          <p:nvPr/>
        </p:nvSpPr>
        <p:spPr>
          <a:xfrm>
            <a:off x="2946550" y="95962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Собеседования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77"/>
          <p:cNvSpPr/>
          <p:nvPr/>
        </p:nvSpPr>
        <p:spPr>
          <a:xfrm>
            <a:off x="2946550" y="1590050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1-ый день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77"/>
          <p:cNvSpPr/>
          <p:nvPr/>
        </p:nvSpPr>
        <p:spPr>
          <a:xfrm>
            <a:off x="2946550" y="222047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Выход в команду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77"/>
          <p:cNvSpPr/>
          <p:nvPr/>
        </p:nvSpPr>
        <p:spPr>
          <a:xfrm>
            <a:off x="2946550" y="2850900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1-ый месяц</a:t>
            </a:r>
            <a:endParaRPr b="1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77"/>
          <p:cNvSpPr txBox="1"/>
          <p:nvPr>
            <p:ph type="title"/>
          </p:nvPr>
        </p:nvSpPr>
        <p:spPr>
          <a:xfrm>
            <a:off x="914175" y="386925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Ключевые точки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469" name="Google Shape;469;p77"/>
          <p:cNvCxnSpPr/>
          <p:nvPr/>
        </p:nvCxnSpPr>
        <p:spPr>
          <a:xfrm>
            <a:off x="2773500" y="1399473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0" name="Google Shape;470;p77"/>
          <p:cNvSpPr/>
          <p:nvPr/>
        </p:nvSpPr>
        <p:spPr>
          <a:xfrm>
            <a:off x="2718000" y="1179975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71" name="Google Shape;471;p77"/>
          <p:cNvSpPr/>
          <p:nvPr/>
        </p:nvSpPr>
        <p:spPr>
          <a:xfrm>
            <a:off x="2718000" y="1810670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472" name="Google Shape;472;p77"/>
          <p:cNvCxnSpPr/>
          <p:nvPr/>
        </p:nvCxnSpPr>
        <p:spPr>
          <a:xfrm>
            <a:off x="2773500" y="2030168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" name="Google Shape;473;p77"/>
          <p:cNvCxnSpPr/>
          <p:nvPr/>
        </p:nvCxnSpPr>
        <p:spPr>
          <a:xfrm>
            <a:off x="2773500" y="2660863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4" name="Google Shape;474;p77"/>
          <p:cNvSpPr/>
          <p:nvPr/>
        </p:nvSpPr>
        <p:spPr>
          <a:xfrm>
            <a:off x="2718000" y="2441365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75" name="Google Shape;475;p77"/>
          <p:cNvSpPr/>
          <p:nvPr/>
        </p:nvSpPr>
        <p:spPr>
          <a:xfrm>
            <a:off x="2718000" y="3072060"/>
            <a:ext cx="111000" cy="111000"/>
          </a:xfrm>
          <a:prstGeom prst="ellipse">
            <a:avLst/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8"/>
          <p:cNvSpPr/>
          <p:nvPr/>
        </p:nvSpPr>
        <p:spPr>
          <a:xfrm>
            <a:off x="2946550" y="95962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Собеседования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78"/>
          <p:cNvSpPr/>
          <p:nvPr/>
        </p:nvSpPr>
        <p:spPr>
          <a:xfrm>
            <a:off x="2946550" y="1590050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1-ый день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78"/>
          <p:cNvSpPr/>
          <p:nvPr/>
        </p:nvSpPr>
        <p:spPr>
          <a:xfrm>
            <a:off x="2946550" y="222047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Выход в команду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78"/>
          <p:cNvSpPr/>
          <p:nvPr/>
        </p:nvSpPr>
        <p:spPr>
          <a:xfrm>
            <a:off x="2946550" y="2850900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1-ый месяц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78"/>
          <p:cNvSpPr/>
          <p:nvPr/>
        </p:nvSpPr>
        <p:spPr>
          <a:xfrm>
            <a:off x="2946550" y="348132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Испытательный срок</a:t>
            </a:r>
            <a:endParaRPr b="1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78"/>
          <p:cNvSpPr txBox="1"/>
          <p:nvPr>
            <p:ph type="title"/>
          </p:nvPr>
        </p:nvSpPr>
        <p:spPr>
          <a:xfrm>
            <a:off x="914175" y="386925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Ключевые точки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486" name="Google Shape;486;p78"/>
          <p:cNvCxnSpPr/>
          <p:nvPr/>
        </p:nvCxnSpPr>
        <p:spPr>
          <a:xfrm>
            <a:off x="2773500" y="1399473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7" name="Google Shape;487;p78"/>
          <p:cNvSpPr/>
          <p:nvPr/>
        </p:nvSpPr>
        <p:spPr>
          <a:xfrm>
            <a:off x="2718000" y="1179975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88" name="Google Shape;488;p78"/>
          <p:cNvSpPr/>
          <p:nvPr/>
        </p:nvSpPr>
        <p:spPr>
          <a:xfrm>
            <a:off x="2718000" y="1810670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489" name="Google Shape;489;p78"/>
          <p:cNvCxnSpPr/>
          <p:nvPr/>
        </p:nvCxnSpPr>
        <p:spPr>
          <a:xfrm>
            <a:off x="2773500" y="2030168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0" name="Google Shape;490;p78"/>
          <p:cNvCxnSpPr/>
          <p:nvPr/>
        </p:nvCxnSpPr>
        <p:spPr>
          <a:xfrm>
            <a:off x="2773500" y="2660863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1" name="Google Shape;491;p78"/>
          <p:cNvSpPr/>
          <p:nvPr/>
        </p:nvSpPr>
        <p:spPr>
          <a:xfrm>
            <a:off x="2718000" y="2441365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92" name="Google Shape;492;p78"/>
          <p:cNvSpPr/>
          <p:nvPr/>
        </p:nvSpPr>
        <p:spPr>
          <a:xfrm>
            <a:off x="2718000" y="3072060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493" name="Google Shape;493;p78"/>
          <p:cNvCxnSpPr/>
          <p:nvPr/>
        </p:nvCxnSpPr>
        <p:spPr>
          <a:xfrm>
            <a:off x="2773500" y="3291557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4" name="Google Shape;494;p78"/>
          <p:cNvSpPr/>
          <p:nvPr/>
        </p:nvSpPr>
        <p:spPr>
          <a:xfrm>
            <a:off x="2718000" y="3702755"/>
            <a:ext cx="111000" cy="111000"/>
          </a:xfrm>
          <a:prstGeom prst="ellipse">
            <a:avLst/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9"/>
          <p:cNvSpPr/>
          <p:nvPr/>
        </p:nvSpPr>
        <p:spPr>
          <a:xfrm>
            <a:off x="2946550" y="95962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Собеседования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Google Shape;500;p79"/>
          <p:cNvSpPr/>
          <p:nvPr/>
        </p:nvSpPr>
        <p:spPr>
          <a:xfrm>
            <a:off x="2946550" y="1590050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1-ый день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79"/>
          <p:cNvSpPr/>
          <p:nvPr/>
        </p:nvSpPr>
        <p:spPr>
          <a:xfrm>
            <a:off x="2946550" y="222047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Выход в команду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79"/>
          <p:cNvSpPr/>
          <p:nvPr/>
        </p:nvSpPr>
        <p:spPr>
          <a:xfrm>
            <a:off x="2946550" y="2850900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1-ый месяц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p79"/>
          <p:cNvSpPr/>
          <p:nvPr/>
        </p:nvSpPr>
        <p:spPr>
          <a:xfrm>
            <a:off x="2946550" y="4111750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FE246C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E246C"/>
                </a:solidFill>
                <a:latin typeface="Open Sans"/>
                <a:ea typeface="Open Sans"/>
                <a:cs typeface="Open Sans"/>
                <a:sym typeface="Open Sans"/>
              </a:rPr>
              <a:t>6 мес. после испытательного срока</a:t>
            </a:r>
            <a:endParaRPr b="1">
              <a:solidFill>
                <a:srgbClr val="FE246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79"/>
          <p:cNvSpPr/>
          <p:nvPr/>
        </p:nvSpPr>
        <p:spPr>
          <a:xfrm>
            <a:off x="2946550" y="3481325"/>
            <a:ext cx="3573600" cy="517800"/>
          </a:xfrm>
          <a:prstGeom prst="roundRect">
            <a:avLst>
              <a:gd fmla="val 23719" name="adj"/>
            </a:avLst>
          </a:prstGeom>
          <a:noFill/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FFFDFD"/>
                </a:solidFill>
                <a:latin typeface="Open Sans"/>
                <a:ea typeface="Open Sans"/>
                <a:cs typeface="Open Sans"/>
                <a:sym typeface="Open Sans"/>
              </a:rPr>
              <a:t>Испытательный срок</a:t>
            </a:r>
            <a:endParaRPr b="1">
              <a:solidFill>
                <a:srgbClr val="FFFDF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p79"/>
          <p:cNvSpPr txBox="1"/>
          <p:nvPr>
            <p:ph type="title"/>
          </p:nvPr>
        </p:nvSpPr>
        <p:spPr>
          <a:xfrm>
            <a:off x="914175" y="386925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Ключевые точки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506" name="Google Shape;506;p79"/>
          <p:cNvCxnSpPr/>
          <p:nvPr/>
        </p:nvCxnSpPr>
        <p:spPr>
          <a:xfrm>
            <a:off x="2773500" y="1399473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7" name="Google Shape;507;p79"/>
          <p:cNvSpPr/>
          <p:nvPr/>
        </p:nvSpPr>
        <p:spPr>
          <a:xfrm>
            <a:off x="2718000" y="1179975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08" name="Google Shape;508;p79"/>
          <p:cNvSpPr/>
          <p:nvPr/>
        </p:nvSpPr>
        <p:spPr>
          <a:xfrm>
            <a:off x="2718000" y="1810670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509" name="Google Shape;509;p79"/>
          <p:cNvCxnSpPr/>
          <p:nvPr/>
        </p:nvCxnSpPr>
        <p:spPr>
          <a:xfrm>
            <a:off x="2773500" y="2030168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0" name="Google Shape;510;p79"/>
          <p:cNvCxnSpPr/>
          <p:nvPr/>
        </p:nvCxnSpPr>
        <p:spPr>
          <a:xfrm>
            <a:off x="2773500" y="2660863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1" name="Google Shape;511;p79"/>
          <p:cNvSpPr/>
          <p:nvPr/>
        </p:nvSpPr>
        <p:spPr>
          <a:xfrm>
            <a:off x="2718000" y="2441365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12" name="Google Shape;512;p79"/>
          <p:cNvSpPr/>
          <p:nvPr/>
        </p:nvSpPr>
        <p:spPr>
          <a:xfrm>
            <a:off x="2718000" y="3072060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513" name="Google Shape;513;p79"/>
          <p:cNvCxnSpPr/>
          <p:nvPr/>
        </p:nvCxnSpPr>
        <p:spPr>
          <a:xfrm>
            <a:off x="2773500" y="3291557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4" name="Google Shape;514;p79"/>
          <p:cNvCxnSpPr/>
          <p:nvPr/>
        </p:nvCxnSpPr>
        <p:spPr>
          <a:xfrm>
            <a:off x="2773500" y="3922253"/>
            <a:ext cx="0" cy="3027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5" name="Google Shape;515;p79"/>
          <p:cNvSpPr/>
          <p:nvPr/>
        </p:nvSpPr>
        <p:spPr>
          <a:xfrm>
            <a:off x="2718000" y="3702755"/>
            <a:ext cx="111000" cy="111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16" name="Google Shape;516;p79"/>
          <p:cNvSpPr/>
          <p:nvPr/>
        </p:nvSpPr>
        <p:spPr>
          <a:xfrm>
            <a:off x="2718000" y="4333450"/>
            <a:ext cx="111000" cy="111000"/>
          </a:xfrm>
          <a:prstGeom prst="ellipse">
            <a:avLst/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0"/>
          <p:cNvSpPr txBox="1"/>
          <p:nvPr>
            <p:ph type="ctrTitle"/>
          </p:nvPr>
        </p:nvSpPr>
        <p:spPr>
          <a:xfrm>
            <a:off x="311700" y="1497675"/>
            <a:ext cx="8520600" cy="165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Процесс</a:t>
            </a:r>
            <a:endParaRPr>
              <a:solidFill>
                <a:srgbClr val="26364B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6364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и инструменты</a:t>
            </a:r>
            <a:endParaRPr>
              <a:solidFill>
                <a:srgbClr val="26364B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22" name="Google Shape;522;p80"/>
          <p:cNvSpPr/>
          <p:nvPr/>
        </p:nvSpPr>
        <p:spPr>
          <a:xfrm>
            <a:off x="4461150" y="907675"/>
            <a:ext cx="221700" cy="221700"/>
          </a:xfrm>
          <a:prstGeom prst="ellipse">
            <a:avLst/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23" name="Google Shape;523;p80"/>
          <p:cNvSpPr/>
          <p:nvPr/>
        </p:nvSpPr>
        <p:spPr>
          <a:xfrm>
            <a:off x="4904477" y="907675"/>
            <a:ext cx="221700" cy="221700"/>
          </a:xfrm>
          <a:prstGeom prst="ellipse">
            <a:avLst/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24" name="Google Shape;524;p80"/>
          <p:cNvSpPr/>
          <p:nvPr/>
        </p:nvSpPr>
        <p:spPr>
          <a:xfrm>
            <a:off x="4017823" y="907675"/>
            <a:ext cx="221700" cy="221700"/>
          </a:xfrm>
          <a:prstGeom prst="ellipse">
            <a:avLst/>
          </a:prstGeom>
          <a:solidFill>
            <a:srgbClr val="FE24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1"/>
          <p:cNvSpPr txBox="1"/>
          <p:nvPr>
            <p:ph type="title"/>
          </p:nvPr>
        </p:nvSpPr>
        <p:spPr>
          <a:xfrm>
            <a:off x="914175" y="455850"/>
            <a:ext cx="650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Процесс онбординга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30" name="Google Shape;530;p81"/>
          <p:cNvSpPr/>
          <p:nvPr/>
        </p:nvSpPr>
        <p:spPr>
          <a:xfrm>
            <a:off x="3491600" y="1406600"/>
            <a:ext cx="1566900" cy="517800"/>
          </a:xfrm>
          <a:prstGeom prst="roundRect">
            <a:avLst>
              <a:gd fmla="val 23719" name="adj"/>
            </a:avLst>
          </a:prstGeom>
          <a:solidFill>
            <a:srgbClr val="00AECA"/>
          </a:solidFill>
          <a:ln>
            <a:noFill/>
          </a:ln>
          <a:effectLst>
            <a:outerShdw blurRad="242888" rotWithShape="0" algn="bl" dir="5400000" dist="104775">
              <a:srgbClr val="00AECA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Вопросы</a:t>
            </a:r>
            <a:endParaRPr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и ответы</a:t>
            </a:r>
            <a:endParaRPr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31" name="Google Shape;531;p81"/>
          <p:cNvSpPr/>
          <p:nvPr/>
        </p:nvSpPr>
        <p:spPr>
          <a:xfrm>
            <a:off x="1327950" y="3777225"/>
            <a:ext cx="1347300" cy="517800"/>
          </a:xfrm>
          <a:prstGeom prst="roundRect">
            <a:avLst>
              <a:gd fmla="val 23719" name="adj"/>
            </a:avLst>
          </a:prstGeom>
          <a:solidFill>
            <a:srgbClr val="FE246C"/>
          </a:solidFill>
          <a:ln>
            <a:noFill/>
          </a:ln>
          <a:effectLst>
            <a:outerShdw blurRad="242888" rotWithShape="0" algn="bl" dir="5400000" dist="104775">
              <a:srgbClr val="FE246C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Реальный мир</a:t>
            </a:r>
            <a:endParaRPr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532" name="Google Shape;532;p81"/>
          <p:cNvCxnSpPr>
            <a:stCxn id="533" idx="3"/>
            <a:endCxn id="530" idx="1"/>
          </p:cNvCxnSpPr>
          <p:nvPr/>
        </p:nvCxnSpPr>
        <p:spPr>
          <a:xfrm flipH="1" rot="10800000">
            <a:off x="2675250" y="1665500"/>
            <a:ext cx="816300" cy="4800"/>
          </a:xfrm>
          <a:prstGeom prst="straightConnector1">
            <a:avLst/>
          </a:prstGeom>
          <a:noFill/>
          <a:ln cap="flat" cmpd="sng" w="9525">
            <a:solidFill>
              <a:srgbClr val="EEF2F8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34" name="Google Shape;534;p81"/>
          <p:cNvCxnSpPr>
            <a:stCxn id="530" idx="3"/>
            <a:endCxn id="535" idx="1"/>
          </p:cNvCxnSpPr>
          <p:nvPr/>
        </p:nvCxnSpPr>
        <p:spPr>
          <a:xfrm>
            <a:off x="5058500" y="1665500"/>
            <a:ext cx="754800" cy="0"/>
          </a:xfrm>
          <a:prstGeom prst="straightConnector1">
            <a:avLst/>
          </a:prstGeom>
          <a:noFill/>
          <a:ln cap="flat" cmpd="sng" w="9525">
            <a:solidFill>
              <a:srgbClr val="EEF2F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6" name="Google Shape;536;p81"/>
          <p:cNvCxnSpPr>
            <a:stCxn id="535" idx="2"/>
            <a:endCxn id="537" idx="0"/>
          </p:cNvCxnSpPr>
          <p:nvPr/>
        </p:nvCxnSpPr>
        <p:spPr>
          <a:xfrm flipH="1" rot="-5400000">
            <a:off x="6255725" y="2265350"/>
            <a:ext cx="682500" cy="6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EEF2F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8" name="Google Shape;538;p81"/>
          <p:cNvCxnSpPr>
            <a:stCxn id="537" idx="1"/>
            <a:endCxn id="539" idx="3"/>
          </p:cNvCxnSpPr>
          <p:nvPr/>
        </p:nvCxnSpPr>
        <p:spPr>
          <a:xfrm rot="10800000">
            <a:off x="5058425" y="2865725"/>
            <a:ext cx="754800" cy="0"/>
          </a:xfrm>
          <a:prstGeom prst="straightConnector1">
            <a:avLst/>
          </a:prstGeom>
          <a:noFill/>
          <a:ln cap="flat" cmpd="sng" w="9525">
            <a:solidFill>
              <a:srgbClr val="EEF2F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0" name="Google Shape;540;p81"/>
          <p:cNvCxnSpPr>
            <a:stCxn id="539" idx="1"/>
            <a:endCxn id="541" idx="3"/>
          </p:cNvCxnSpPr>
          <p:nvPr/>
        </p:nvCxnSpPr>
        <p:spPr>
          <a:xfrm rot="10800000">
            <a:off x="2675300" y="2865725"/>
            <a:ext cx="816300" cy="0"/>
          </a:xfrm>
          <a:prstGeom prst="straightConnector1">
            <a:avLst/>
          </a:prstGeom>
          <a:noFill/>
          <a:ln cap="flat" cmpd="sng" w="9525">
            <a:solidFill>
              <a:srgbClr val="EEF2F8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2" name="Google Shape;542;p81"/>
          <p:cNvCxnSpPr>
            <a:stCxn id="541" idx="2"/>
            <a:endCxn id="531" idx="0"/>
          </p:cNvCxnSpPr>
          <p:nvPr/>
        </p:nvCxnSpPr>
        <p:spPr>
          <a:xfrm>
            <a:off x="2001600" y="3124550"/>
            <a:ext cx="0" cy="652800"/>
          </a:xfrm>
          <a:prstGeom prst="straightConnector1">
            <a:avLst/>
          </a:prstGeom>
          <a:noFill/>
          <a:ln cap="flat" cmpd="sng" w="9525">
            <a:solidFill>
              <a:srgbClr val="EEF2F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3" name="Google Shape;543;p81"/>
          <p:cNvCxnSpPr>
            <a:stCxn id="539" idx="0"/>
            <a:endCxn id="530" idx="2"/>
          </p:cNvCxnSpPr>
          <p:nvPr/>
        </p:nvCxnSpPr>
        <p:spPr>
          <a:xfrm rot="10800000">
            <a:off x="4275050" y="1924325"/>
            <a:ext cx="0" cy="682500"/>
          </a:xfrm>
          <a:prstGeom prst="straightConnector1">
            <a:avLst/>
          </a:prstGeom>
          <a:noFill/>
          <a:ln cap="flat" cmpd="sng" w="9525">
            <a:solidFill>
              <a:srgbClr val="EEF2F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4" name="Google Shape;544;p81"/>
          <p:cNvCxnSpPr>
            <a:stCxn id="541" idx="0"/>
            <a:endCxn id="533" idx="2"/>
          </p:cNvCxnSpPr>
          <p:nvPr/>
        </p:nvCxnSpPr>
        <p:spPr>
          <a:xfrm rot="10800000">
            <a:off x="2001600" y="1929050"/>
            <a:ext cx="0" cy="677700"/>
          </a:xfrm>
          <a:prstGeom prst="straightConnector1">
            <a:avLst/>
          </a:prstGeom>
          <a:noFill/>
          <a:ln cap="flat" cmpd="sng" w="9525">
            <a:solidFill>
              <a:srgbClr val="EEF2F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3" name="Google Shape;533;p81"/>
          <p:cNvSpPr/>
          <p:nvPr/>
        </p:nvSpPr>
        <p:spPr>
          <a:xfrm>
            <a:off x="1327950" y="1411400"/>
            <a:ext cx="1347300" cy="517800"/>
          </a:xfrm>
          <a:prstGeom prst="roundRect">
            <a:avLst>
              <a:gd fmla="val 23719" name="adj"/>
            </a:avLst>
          </a:prstGeom>
          <a:solidFill>
            <a:srgbClr val="FFFFFF"/>
          </a:solidFill>
          <a:ln>
            <a:noFill/>
          </a:ln>
          <a:effectLst>
            <a:outerShdw blurRad="242888" rotWithShape="0" algn="bl" dir="5400000" dist="104775">
              <a:srgbClr val="26364B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6364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Почитать</a:t>
            </a:r>
            <a:endParaRPr>
              <a:solidFill>
                <a:srgbClr val="26364B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35" name="Google Shape;535;p81"/>
          <p:cNvSpPr/>
          <p:nvPr/>
        </p:nvSpPr>
        <p:spPr>
          <a:xfrm>
            <a:off x="5813225" y="1406600"/>
            <a:ext cx="1566900" cy="517800"/>
          </a:xfrm>
          <a:prstGeom prst="roundRect">
            <a:avLst>
              <a:gd fmla="val 23719" name="adj"/>
            </a:avLst>
          </a:prstGeom>
          <a:solidFill>
            <a:srgbClr val="FE246C"/>
          </a:solidFill>
          <a:ln>
            <a:noFill/>
          </a:ln>
          <a:effectLst>
            <a:outerShdw blurRad="242888" rotWithShape="0" algn="bl" dir="5400000" dist="104775">
              <a:srgbClr val="FE246C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Сделай сам</a:t>
            </a:r>
            <a:endParaRPr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39" name="Google Shape;539;p81"/>
          <p:cNvSpPr/>
          <p:nvPr/>
        </p:nvSpPr>
        <p:spPr>
          <a:xfrm>
            <a:off x="3491600" y="2606825"/>
            <a:ext cx="1566900" cy="517800"/>
          </a:xfrm>
          <a:prstGeom prst="roundRect">
            <a:avLst>
              <a:gd fmla="val 23719" name="adj"/>
            </a:avLst>
          </a:prstGeom>
          <a:solidFill>
            <a:srgbClr val="FE246C"/>
          </a:solidFill>
          <a:ln>
            <a:noFill/>
          </a:ln>
          <a:effectLst>
            <a:outerShdw blurRad="242888" rotWithShape="0" algn="bl" dir="5400000" dist="104775">
              <a:srgbClr val="FE246C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Простые задачи</a:t>
            </a:r>
            <a:endParaRPr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37" name="Google Shape;537;p81"/>
          <p:cNvSpPr/>
          <p:nvPr/>
        </p:nvSpPr>
        <p:spPr>
          <a:xfrm>
            <a:off x="5813225" y="2606825"/>
            <a:ext cx="1566900" cy="517800"/>
          </a:xfrm>
          <a:prstGeom prst="roundRect">
            <a:avLst>
              <a:gd fmla="val 23719" name="adj"/>
            </a:avLst>
          </a:prstGeom>
          <a:solidFill>
            <a:srgbClr val="00AECA"/>
          </a:solidFill>
          <a:ln>
            <a:noFill/>
          </a:ln>
          <a:effectLst>
            <a:outerShdw blurRad="242888" rotWithShape="0" algn="bl" dir="5400000" dist="104775">
              <a:srgbClr val="00AECA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Демо / экзамен</a:t>
            </a:r>
            <a:endParaRPr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41" name="Google Shape;541;p81"/>
          <p:cNvSpPr/>
          <p:nvPr/>
        </p:nvSpPr>
        <p:spPr>
          <a:xfrm>
            <a:off x="1327950" y="2606750"/>
            <a:ext cx="1347300" cy="517800"/>
          </a:xfrm>
          <a:prstGeom prst="roundRect">
            <a:avLst>
              <a:gd fmla="val 23719" name="adj"/>
            </a:avLst>
          </a:prstGeom>
          <a:solidFill>
            <a:srgbClr val="00AECA"/>
          </a:solidFill>
          <a:ln>
            <a:noFill/>
          </a:ln>
          <a:effectLst>
            <a:outerShdw blurRad="242888" rotWithShape="0" algn="bl" dir="5400000" dist="104775">
              <a:srgbClr val="00AECA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Ревью</a:t>
            </a:r>
            <a:endParaRPr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545" name="Google Shape;54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2"/>
          <p:cNvSpPr txBox="1"/>
          <p:nvPr>
            <p:ph type="title"/>
          </p:nvPr>
        </p:nvSpPr>
        <p:spPr>
          <a:xfrm>
            <a:off x="914175" y="455850"/>
            <a:ext cx="405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Инструменты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51" name="Google Shape;551;p82"/>
          <p:cNvSpPr txBox="1"/>
          <p:nvPr>
            <p:ph idx="1" type="body"/>
          </p:nvPr>
        </p:nvSpPr>
        <p:spPr>
          <a:xfrm>
            <a:off x="947850" y="1195375"/>
            <a:ext cx="3830100" cy="31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Confluence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Первая линия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MindMaps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●"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RocketChat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Google Calendar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Meet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8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Корпоративный портал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2" name="Google Shape;55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650" y="1773975"/>
            <a:ext cx="2600274" cy="14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 txBox="1"/>
          <p:nvPr>
            <p:ph type="title"/>
          </p:nvPr>
        </p:nvSpPr>
        <p:spPr>
          <a:xfrm>
            <a:off x="914175" y="448625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Первая линия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58" name="Google Shape;558;p83"/>
          <p:cNvSpPr txBox="1"/>
          <p:nvPr>
            <p:ph idx="1" type="body"/>
          </p:nvPr>
        </p:nvSpPr>
        <p:spPr>
          <a:xfrm>
            <a:off x="914175" y="1429225"/>
            <a:ext cx="3820200" cy="14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E246C"/>
              </a:buClr>
              <a:buSzPts val="18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 чат клиенте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8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На корпоративном портале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8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Chatbot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9" name="Google Shape;55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725" y="1847775"/>
            <a:ext cx="1720499" cy="132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4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MindMaps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565" name="Google Shape;56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175" y="1187250"/>
            <a:ext cx="6659900" cy="31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5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Мессенджер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572" name="Google Shape;57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25" y="1134025"/>
            <a:ext cx="6004651" cy="35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6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Календарь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579" name="Google Shape;579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800" y="1186400"/>
            <a:ext cx="6649776" cy="33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/>
          <p:nvPr>
            <p:ph idx="1" type="body"/>
          </p:nvPr>
        </p:nvSpPr>
        <p:spPr>
          <a:xfrm>
            <a:off x="914175" y="1318350"/>
            <a:ext cx="4797000" cy="4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Успешный и быстрый вход в работу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Долгосрочные отношения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Погружение в культуру и ценности компании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Снижение затрат найма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AECA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Снижение нагрузки на руководителя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42"/>
          <p:cNvSpPr txBox="1"/>
          <p:nvPr>
            <p:ph type="title"/>
          </p:nvPr>
        </p:nvSpPr>
        <p:spPr>
          <a:xfrm>
            <a:off x="914175" y="455850"/>
            <a:ext cx="791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Цели онбординга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10" name="Google Shape;2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950" y="1927422"/>
            <a:ext cx="1266825" cy="92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7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Видеосвязь — meet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586" name="Google Shape;58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300" y="1146175"/>
            <a:ext cx="3599342" cy="205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2593" y="1146175"/>
            <a:ext cx="2750957" cy="34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8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Корпоративный портал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594" name="Google Shape;59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075" y="1120200"/>
            <a:ext cx="6070699" cy="351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9"/>
          <p:cNvSpPr txBox="1"/>
          <p:nvPr>
            <p:ph type="title"/>
          </p:nvPr>
        </p:nvSpPr>
        <p:spPr>
          <a:xfrm>
            <a:off x="914175" y="455850"/>
            <a:ext cx="447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Много митингов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01" name="Google Shape;601;p89"/>
          <p:cNvSpPr txBox="1"/>
          <p:nvPr>
            <p:ph idx="1" type="body"/>
          </p:nvPr>
        </p:nvSpPr>
        <p:spPr>
          <a:xfrm>
            <a:off x="914175" y="1429225"/>
            <a:ext cx="3768000" cy="24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Ежедневный мит отдела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Ежедневный мит в команде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Тех. синхронизация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Продуктовая синхронизация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Вебинары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2" name="Google Shape;60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100" y="2015876"/>
            <a:ext cx="2242825" cy="8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0"/>
          <p:cNvSpPr txBox="1"/>
          <p:nvPr>
            <p:ph type="title"/>
          </p:nvPr>
        </p:nvSpPr>
        <p:spPr>
          <a:xfrm>
            <a:off x="914175" y="445025"/>
            <a:ext cx="2897700" cy="5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Итоги</a:t>
            </a:r>
            <a:endParaRPr sz="3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08" name="Google Shape;608;p90"/>
          <p:cNvSpPr txBox="1"/>
          <p:nvPr>
            <p:ph idx="1" type="body"/>
          </p:nvPr>
        </p:nvSpPr>
        <p:spPr>
          <a:xfrm>
            <a:off x="914175" y="1262175"/>
            <a:ext cx="4405800" cy="30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Онбординг начинается еще на этапе собеседования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Минимизируйте время людей через wiki и инструменты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Привлекайте всю команду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Думайте о долгосрочном взаимодействии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9" name="Google Shape;60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750" y="1860725"/>
            <a:ext cx="1591349" cy="135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1"/>
          <p:cNvSpPr txBox="1"/>
          <p:nvPr>
            <p:ph type="title"/>
          </p:nvPr>
        </p:nvSpPr>
        <p:spPr>
          <a:xfrm>
            <a:off x="914175" y="445025"/>
            <a:ext cx="2897700" cy="5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Вопросы</a:t>
            </a:r>
            <a:endParaRPr sz="3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15" name="Google Shape;615;p91"/>
          <p:cNvSpPr txBox="1"/>
          <p:nvPr>
            <p:ph idx="4294967295" type="subTitle"/>
          </p:nvPr>
        </p:nvSpPr>
        <p:spPr>
          <a:xfrm>
            <a:off x="1729397" y="1484563"/>
            <a:ext cx="46926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u="sng">
                <a:solidFill>
                  <a:schemeClr val="hlink"/>
                </a:solidFill>
                <a:hlinkClick r:id="rId3"/>
              </a:rPr>
              <a:t>https://www.facebook.com/rusostropolsky</a:t>
            </a:r>
            <a:endParaRPr sz="1800">
              <a:solidFill>
                <a:srgbClr val="444444"/>
              </a:solidFill>
            </a:endParaRPr>
          </a:p>
        </p:txBody>
      </p:sp>
      <p:sp>
        <p:nvSpPr>
          <p:cNvPr id="616" name="Google Shape;616;p91"/>
          <p:cNvSpPr txBox="1"/>
          <p:nvPr>
            <p:ph idx="4294967295" type="subTitle"/>
          </p:nvPr>
        </p:nvSpPr>
        <p:spPr>
          <a:xfrm>
            <a:off x="1719975" y="1848100"/>
            <a:ext cx="3043200" cy="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rostropolsky@sberhealth.ru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617" name="Google Shape;617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563" y="1542737"/>
            <a:ext cx="3333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2563" y="1927563"/>
            <a:ext cx="3333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8675" y="199898"/>
            <a:ext cx="1326380" cy="82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475" y="1492900"/>
            <a:ext cx="2776325" cy="24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3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Особенности удаленки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7" name="Google Shape;217;p43"/>
          <p:cNvSpPr txBox="1"/>
          <p:nvPr>
            <p:ph idx="1" type="body"/>
          </p:nvPr>
        </p:nvSpPr>
        <p:spPr>
          <a:xfrm>
            <a:off x="914175" y="1429225"/>
            <a:ext cx="3887400" cy="20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Не видишь целого рабочего дня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Нет неформального общения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Нет зрительно-эмоционального контакта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Сложность обучения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246C"/>
              </a:buClr>
              <a:buSzPts val="1600"/>
              <a:buFont typeface="Open Sans"/>
              <a:buChar char="●"/>
            </a:pPr>
            <a:r>
              <a:rPr lang="ru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Сложно понять прогресс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636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8" name="Google Shape;21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Новый сотрудник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24" name="Google Shape;22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8675" y="1144525"/>
            <a:ext cx="3057500" cy="34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925" y="1243325"/>
            <a:ext cx="6856550" cy="33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5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Нужно влиться в команду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925" y="1059950"/>
            <a:ext cx="6543899" cy="35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6"/>
          <p:cNvSpPr txBox="1"/>
          <p:nvPr>
            <p:ph type="title"/>
          </p:nvPr>
        </p:nvSpPr>
        <p:spPr>
          <a:xfrm>
            <a:off x="914175" y="455850"/>
            <a:ext cx="791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Кто есть в первом приближении</a:t>
            </a:r>
            <a:endParaRPr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Шаблон ДокДок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