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35"/>
  </p:notesMasterIdLst>
  <p:handoutMasterIdLst>
    <p:handoutMasterId r:id="rId36"/>
  </p:handoutMasterIdLst>
  <p:sldIdLst>
    <p:sldId id="256" r:id="rId2"/>
    <p:sldId id="283" r:id="rId3"/>
    <p:sldId id="269" r:id="rId4"/>
    <p:sldId id="261" r:id="rId5"/>
    <p:sldId id="284" r:id="rId6"/>
    <p:sldId id="271" r:id="rId7"/>
    <p:sldId id="273" r:id="rId8"/>
    <p:sldId id="262" r:id="rId9"/>
    <p:sldId id="270" r:id="rId10"/>
    <p:sldId id="274" r:id="rId11"/>
    <p:sldId id="285" r:id="rId12"/>
    <p:sldId id="286" r:id="rId13"/>
    <p:sldId id="287" r:id="rId14"/>
    <p:sldId id="268" r:id="rId15"/>
    <p:sldId id="275" r:id="rId16"/>
    <p:sldId id="288" r:id="rId17"/>
    <p:sldId id="276" r:id="rId18"/>
    <p:sldId id="277" r:id="rId19"/>
    <p:sldId id="289" r:id="rId20"/>
    <p:sldId id="278" r:id="rId21"/>
    <p:sldId id="263" r:id="rId22"/>
    <p:sldId id="264" r:id="rId23"/>
    <p:sldId id="279" r:id="rId24"/>
    <p:sldId id="290" r:id="rId25"/>
    <p:sldId id="280" r:id="rId26"/>
    <p:sldId id="291" r:id="rId27"/>
    <p:sldId id="281" r:id="rId28"/>
    <p:sldId id="293" r:id="rId29"/>
    <p:sldId id="292" r:id="rId30"/>
    <p:sldId id="266" r:id="rId31"/>
    <p:sldId id="265" r:id="rId32"/>
    <p:sldId id="282" r:id="rId33"/>
    <p:sldId id="267" r:id="rId3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9" autoAdjust="0"/>
  </p:normalViewPr>
  <p:slideViewPr>
    <p:cSldViewPr snapToObjects="1">
      <p:cViewPr varScale="1">
        <p:scale>
          <a:sx n="78" d="100"/>
          <a:sy n="78" d="100"/>
        </p:scale>
        <p:origin x="-102" y="-4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1828800" cy="18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15C6919B-507F-40C4-8CC1-7FC4312D5960}" type="datetimeFigureOut">
              <a:rPr lang="ru-RU"/>
              <a:pPr>
                <a:defRPr/>
              </a:pPr>
              <a:t>03.03.2014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6EC925D0-9AA2-47FF-9A45-A3590786A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450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3278C01B-CB11-4E26-8EC9-D4A59BAB827F}" type="datetimeFigureOut">
              <a:rPr lang="ru-RU"/>
              <a:pPr>
                <a:defRPr/>
              </a:pPr>
              <a:t>03.03.2014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99DEDEF0-64AD-4998-9B3A-53BD697CC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105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835144-0FA5-4908-8CCC-ECABA1AEAF15}" type="slidenum">
              <a:rPr lang="ru-RU" smtClean="0">
                <a:ea typeface="ＭＳ Ｐゴシック" pitchFamily="34" charset="-128"/>
              </a:rPr>
              <a:pPr/>
              <a:t>1</a:t>
            </a:fld>
            <a:endParaRPr lang="ru-RU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59179"/>
            <a:ext cx="7772400" cy="1170072"/>
          </a:xfr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2653"/>
            <a:ext cx="6400800" cy="673768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1963" y="274638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test-analytics.appspot.com/" TargetMode="External"/><Relationship Id="rId2" Type="http://schemas.openxmlformats.org/officeDocument/2006/relationships/hyperlink" Target="http://code.google.com/p/test-analytics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github.com/rodion-goritskov/test-analytics-ng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mailto:rodion@goritskov.com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685800" y="4419600"/>
            <a:ext cx="7772400" cy="1066800"/>
          </a:xfrm>
        </p:spPr>
        <p:txBody>
          <a:bodyPr/>
          <a:lstStyle/>
          <a:p>
            <a:pPr eaLnBrk="1" hangingPunct="1"/>
            <a:r>
              <a:rPr lang="ru-RU" sz="3400" dirty="0">
                <a:latin typeface="Arial" charset="0"/>
              </a:rPr>
              <a:t>ACC - конструируем тест-план методом </a:t>
            </a:r>
            <a:r>
              <a:rPr lang="ru-RU" sz="3400" dirty="0" err="1">
                <a:latin typeface="Arial" charset="0"/>
              </a:rPr>
              <a:t>Google</a:t>
            </a:r>
            <a:endParaRPr lang="en-US" sz="3400" dirty="0" smtClean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685800" y="5638800"/>
            <a:ext cx="7772400" cy="533400"/>
          </a:xfrm>
        </p:spPr>
        <p:txBody>
          <a:bodyPr anchor="ctr"/>
          <a:lstStyle/>
          <a:p>
            <a:pPr eaLnBrk="1" hangingPunct="1"/>
            <a:r>
              <a:rPr lang="ru-RU" dirty="0" smtClean="0">
                <a:solidFill>
                  <a:srgbClr val="898989"/>
                </a:solidFill>
              </a:rPr>
              <a:t>Родион </a:t>
            </a:r>
            <a:r>
              <a:rPr lang="ru-RU" dirty="0" err="1" smtClean="0">
                <a:solidFill>
                  <a:srgbClr val="898989"/>
                </a:solidFill>
              </a:rPr>
              <a:t>Горицков</a:t>
            </a:r>
            <a:r>
              <a:rPr lang="ru-RU" dirty="0" smtClean="0">
                <a:solidFill>
                  <a:srgbClr val="898989"/>
                </a:solidFill>
              </a:rPr>
              <a:t>. Консорциум «Кодекс»</a:t>
            </a:r>
            <a:endParaRPr lang="en-US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0" y="2171700"/>
            <a:ext cx="9144000" cy="1143000"/>
          </a:xfrm>
        </p:spPr>
        <p:txBody>
          <a:bodyPr/>
          <a:lstStyle/>
          <a:p>
            <a:r>
              <a:rPr lang="ru-RU" sz="4800" dirty="0" smtClean="0"/>
              <a:t>Для демонстрации</a:t>
            </a:r>
            <a:br>
              <a:rPr lang="ru-RU" sz="4800" dirty="0" smtClean="0"/>
            </a:br>
            <a:r>
              <a:rPr lang="ru-RU" sz="4800" dirty="0" smtClean="0"/>
              <a:t>метода приглашается…</a:t>
            </a:r>
          </a:p>
        </p:txBody>
      </p:sp>
    </p:spTree>
    <p:extLst>
      <p:ext uri="{BB962C8B-B14F-4D97-AF65-F5344CB8AC3E}">
        <p14:creationId xmlns:p14="http://schemas.microsoft.com/office/powerpoint/2010/main" val="174279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400" dirty="0" smtClean="0"/>
              <a:t>Калькулятор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5150" y="1600199"/>
            <a:ext cx="2933700" cy="4084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25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40208" y="2182368"/>
            <a:ext cx="8863584" cy="1143000"/>
          </a:xfrm>
        </p:spPr>
        <p:txBody>
          <a:bodyPr/>
          <a:lstStyle/>
          <a:p>
            <a:r>
              <a:rPr lang="ru-RU" sz="4800" dirty="0" smtClean="0"/>
              <a:t>Представьте, что не имеете</a:t>
            </a:r>
            <a:br>
              <a:rPr lang="ru-RU" sz="4800" dirty="0" smtClean="0"/>
            </a:br>
            <a:r>
              <a:rPr lang="ru-RU" sz="4800" dirty="0" smtClean="0"/>
              <a:t>о калькуляторе никакого</a:t>
            </a:r>
            <a:br>
              <a:rPr lang="ru-RU" sz="4800" dirty="0" smtClean="0"/>
            </a:br>
            <a:r>
              <a:rPr lang="ru-RU" sz="4800" dirty="0" smtClean="0"/>
              <a:t>представления</a:t>
            </a:r>
          </a:p>
        </p:txBody>
      </p:sp>
    </p:spTree>
    <p:extLst>
      <p:ext uri="{BB962C8B-B14F-4D97-AF65-F5344CB8AC3E}">
        <p14:creationId xmlns:p14="http://schemas.microsoft.com/office/powerpoint/2010/main" val="298442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40208" y="2182368"/>
            <a:ext cx="8863584" cy="1143000"/>
          </a:xfrm>
        </p:spPr>
        <p:txBody>
          <a:bodyPr/>
          <a:lstStyle/>
          <a:p>
            <a:r>
              <a:rPr lang="ru-RU" sz="4800" dirty="0" smtClean="0"/>
              <a:t>И начнём использовать</a:t>
            </a:r>
            <a:br>
              <a:rPr lang="ru-RU" sz="4800" dirty="0" smtClean="0"/>
            </a:br>
            <a:r>
              <a:rPr lang="en-US" sz="4800" dirty="0" smtClean="0"/>
              <a:t>ACC</a:t>
            </a:r>
            <a:endParaRPr lang="ru-RU" sz="4800" dirty="0" smtClean="0"/>
          </a:p>
        </p:txBody>
      </p:sp>
    </p:spTree>
    <p:extLst>
      <p:ext uri="{BB962C8B-B14F-4D97-AF65-F5344CB8AC3E}">
        <p14:creationId xmlns:p14="http://schemas.microsoft.com/office/powerpoint/2010/main" val="195527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Attribute (</a:t>
            </a:r>
            <a:r>
              <a:rPr lang="ru-RU" dirty="0" smtClean="0"/>
              <a:t>Атрибут</a:t>
            </a:r>
            <a:r>
              <a:rPr lang="en-US" dirty="0" smtClean="0"/>
              <a:t>)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3600" dirty="0" smtClean="0"/>
              <a:t>Ключевая характеристика системы</a:t>
            </a:r>
          </a:p>
          <a:p>
            <a:r>
              <a:rPr lang="ru-RU" sz="3600" dirty="0" smtClean="0"/>
              <a:t>Прилагательное (дело вкуса!)</a:t>
            </a:r>
          </a:p>
          <a:p>
            <a:r>
              <a:rPr lang="ru-RU" sz="3600" dirty="0" smtClean="0"/>
              <a:t>Небольшое количество</a:t>
            </a:r>
          </a:p>
          <a:p>
            <a:pPr marL="0" indent="0">
              <a:buNone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07331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Как выделить Атрибуты?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3600" dirty="0" smtClean="0"/>
              <a:t>Спросить у отдела маркетинга</a:t>
            </a:r>
          </a:p>
          <a:p>
            <a:r>
              <a:rPr lang="ru-RU" sz="3600" dirty="0" smtClean="0"/>
              <a:t>Спросить у </a:t>
            </a:r>
            <a:r>
              <a:rPr lang="ru-RU" sz="3600" dirty="0" err="1" smtClean="0"/>
              <a:t>ПМа</a:t>
            </a:r>
            <a:endParaRPr lang="ru-RU" sz="3600" dirty="0" smtClean="0"/>
          </a:p>
          <a:p>
            <a:r>
              <a:rPr lang="ru-RU" sz="3600" dirty="0" smtClean="0"/>
              <a:t>Поспрашивать у программистов </a:t>
            </a:r>
          </a:p>
          <a:p>
            <a:r>
              <a:rPr lang="ru-RU" sz="3600" dirty="0" smtClean="0"/>
              <a:t>Реклама продукта</a:t>
            </a:r>
          </a:p>
          <a:p>
            <a:r>
              <a:rPr lang="ru-RU" sz="3600" dirty="0" smtClean="0"/>
              <a:t>Интуиция</a:t>
            </a:r>
          </a:p>
          <a:p>
            <a:pPr marL="0" indent="0">
              <a:buNone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232538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3200" dirty="0" smtClean="0"/>
              <a:t>Пример атрибутов калькулятора</a:t>
            </a:r>
            <a:endParaRPr lang="ru-RU" sz="3200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3600" dirty="0" smtClean="0"/>
              <a:t>Простой</a:t>
            </a:r>
          </a:p>
          <a:p>
            <a:r>
              <a:rPr lang="ru-RU" sz="3600" dirty="0" smtClean="0"/>
              <a:t>Удобный</a:t>
            </a:r>
          </a:p>
          <a:p>
            <a:r>
              <a:rPr lang="ru-RU" sz="3600" dirty="0" smtClean="0"/>
              <a:t>Настраиваемый</a:t>
            </a:r>
          </a:p>
          <a:p>
            <a:r>
              <a:rPr lang="ru-RU" sz="3600" dirty="0" smtClean="0"/>
              <a:t>Надёжный</a:t>
            </a:r>
          </a:p>
          <a:p>
            <a:pPr marL="0" indent="0">
              <a:buNone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34091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Component (</a:t>
            </a:r>
            <a:r>
              <a:rPr lang="ru-RU" dirty="0" smtClean="0"/>
              <a:t>Компонент</a:t>
            </a:r>
            <a:r>
              <a:rPr lang="en-US" dirty="0" smtClean="0"/>
              <a:t>)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3600" dirty="0" smtClean="0"/>
              <a:t>Модуль или часть системы</a:t>
            </a:r>
          </a:p>
          <a:p>
            <a:r>
              <a:rPr lang="ru-RU" sz="3600" dirty="0" smtClean="0"/>
              <a:t>Не очень крупный</a:t>
            </a:r>
          </a:p>
          <a:p>
            <a:r>
              <a:rPr lang="ru-RU" sz="3600" dirty="0" smtClean="0"/>
              <a:t>Не слишком мелкий</a:t>
            </a:r>
          </a:p>
          <a:p>
            <a:r>
              <a:rPr lang="ru-RU" sz="3600" dirty="0" smtClean="0"/>
              <a:t>Число больше, чем у Атрибутов </a:t>
            </a:r>
          </a:p>
          <a:p>
            <a:pPr marL="0" indent="0">
              <a:buNone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56998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Как разбить систему на Компоненты?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3600" dirty="0" smtClean="0"/>
              <a:t>Поговорить с разработчиками</a:t>
            </a:r>
          </a:p>
          <a:p>
            <a:r>
              <a:rPr lang="ru-RU" sz="3600" dirty="0" smtClean="0"/>
              <a:t>Интуиция – всему голова</a:t>
            </a:r>
          </a:p>
          <a:p>
            <a:r>
              <a:rPr lang="ru-RU" sz="3600" dirty="0" smtClean="0"/>
              <a:t>Можно дополнить позже</a:t>
            </a:r>
          </a:p>
          <a:p>
            <a:pPr marL="0" indent="0">
              <a:buNone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88631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Компоненты калькулятора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3600" dirty="0" smtClean="0"/>
              <a:t>Арифметические операции</a:t>
            </a:r>
          </a:p>
          <a:p>
            <a:r>
              <a:rPr lang="ru-RU" sz="3600" dirty="0" smtClean="0"/>
              <a:t>Память</a:t>
            </a:r>
          </a:p>
          <a:p>
            <a:r>
              <a:rPr lang="ru-RU" sz="3600" dirty="0" smtClean="0"/>
              <a:t>Строка ввода-вывода</a:t>
            </a:r>
          </a:p>
          <a:p>
            <a:r>
              <a:rPr lang="ru-RU" sz="3600" dirty="0" smtClean="0"/>
              <a:t>Преобразование единиц</a:t>
            </a:r>
          </a:p>
          <a:p>
            <a:r>
              <a:rPr lang="ru-RU" sz="3600" dirty="0" smtClean="0"/>
              <a:t>Журнал операций</a:t>
            </a:r>
          </a:p>
          <a:p>
            <a:r>
              <a:rPr lang="ru-RU" sz="3600" dirty="0" smtClean="0"/>
              <a:t>Встроенные листы (я тоже о них не знал)</a:t>
            </a:r>
          </a:p>
          <a:p>
            <a:pPr marL="0" indent="0">
              <a:buNone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29826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Немного о себе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3316224" y="1591056"/>
            <a:ext cx="5486400" cy="4525963"/>
          </a:xfrm>
        </p:spPr>
        <p:txBody>
          <a:bodyPr/>
          <a:lstStyle/>
          <a:p>
            <a:r>
              <a:rPr lang="ru-RU" sz="2000" dirty="0" smtClean="0"/>
              <a:t>Зовут меня Родион </a:t>
            </a:r>
            <a:r>
              <a:rPr lang="ru-RU" sz="2000" dirty="0" err="1" smtClean="0"/>
              <a:t>Горицков</a:t>
            </a:r>
            <a:endParaRPr lang="ru-RU" sz="2000" dirty="0"/>
          </a:p>
          <a:p>
            <a:r>
              <a:rPr lang="ru-RU" sz="2000" dirty="0" smtClean="0"/>
              <a:t>В тестировании с 2011 года</a:t>
            </a:r>
          </a:p>
          <a:p>
            <a:r>
              <a:rPr lang="ru-RU" sz="2000" dirty="0" smtClean="0"/>
              <a:t>Люблю сложные и большие проекты, за которые никто не хочет браться</a:t>
            </a:r>
          </a:p>
          <a:p>
            <a:r>
              <a:rPr lang="ru-RU" sz="2000" dirty="0" smtClean="0"/>
              <a:t>Много занимаюсь автоматизацией тестирования с использованием </a:t>
            </a:r>
            <a:r>
              <a:rPr lang="en-US" sz="2000" dirty="0" err="1" smtClean="0"/>
              <a:t>Webdriver</a:t>
            </a:r>
            <a:r>
              <a:rPr lang="en-US" sz="2000" dirty="0" smtClean="0"/>
              <a:t> </a:t>
            </a:r>
            <a:r>
              <a:rPr lang="ru-RU" sz="2000" dirty="0" smtClean="0"/>
              <a:t>и </a:t>
            </a:r>
            <a:r>
              <a:rPr lang="en-US" sz="2000" dirty="0" smtClean="0"/>
              <a:t>Python (</a:t>
            </a:r>
            <a:r>
              <a:rPr lang="ru-RU" sz="2000" dirty="0" smtClean="0"/>
              <a:t>сегодня не об этом!</a:t>
            </a:r>
            <a:r>
              <a:rPr lang="en-US" sz="2000" dirty="0" smtClean="0"/>
              <a:t>)</a:t>
            </a:r>
            <a:endParaRPr lang="ru-RU" sz="2000" dirty="0" smtClean="0"/>
          </a:p>
          <a:p>
            <a:r>
              <a:rPr lang="ru-RU" sz="2000" dirty="0" smtClean="0"/>
              <a:t>В последний год активно изучаю вопросы планирования тестирования и составления тест-планов</a:t>
            </a:r>
            <a:r>
              <a:rPr lang="ru-RU" sz="2000" dirty="0"/>
              <a:t> </a:t>
            </a:r>
          </a:p>
          <a:p>
            <a:r>
              <a:rPr lang="ru-RU" sz="2000" dirty="0" smtClean="0"/>
              <a:t>Пишу утилиты для </a:t>
            </a:r>
            <a:r>
              <a:rPr lang="ru-RU" sz="2000" dirty="0" err="1" smtClean="0"/>
              <a:t>тестировщиков</a:t>
            </a:r>
            <a:r>
              <a:rPr lang="ru-RU" sz="2000" dirty="0" smtClean="0"/>
              <a:t> и охотно выкладываю их на </a:t>
            </a:r>
            <a:r>
              <a:rPr lang="en-US" sz="2000" dirty="0" err="1" smtClean="0"/>
              <a:t>Git</a:t>
            </a:r>
            <a:r>
              <a:rPr lang="en-US" sz="2000" dirty="0" err="1"/>
              <a:t>H</a:t>
            </a:r>
            <a:r>
              <a:rPr lang="en-US" sz="2000" dirty="0" err="1" smtClean="0"/>
              <a:t>ub</a:t>
            </a:r>
            <a:endParaRPr lang="en-US" sz="2000" dirty="0" smtClean="0"/>
          </a:p>
          <a:p>
            <a:r>
              <a:rPr lang="ru-RU" sz="2000" dirty="0" smtClean="0"/>
              <a:t>На досуге участвую в тестировании </a:t>
            </a:r>
            <a:r>
              <a:rPr lang="en-US" sz="2000" dirty="0" err="1" smtClean="0"/>
              <a:t>MediaWiki</a:t>
            </a:r>
            <a:r>
              <a:rPr lang="en-US" sz="2000" dirty="0" smtClean="0"/>
              <a:t> </a:t>
            </a:r>
            <a:r>
              <a:rPr lang="ru-RU" sz="2000" dirty="0" smtClean="0"/>
              <a:t>в качестве волонтёра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52" y="1600200"/>
            <a:ext cx="2825750" cy="24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56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0" y="2171700"/>
            <a:ext cx="9144000" cy="3086100"/>
          </a:xfrm>
        </p:spPr>
        <p:txBody>
          <a:bodyPr/>
          <a:lstStyle/>
          <a:p>
            <a:r>
              <a:rPr lang="ru-RU" sz="6000" dirty="0" smtClean="0"/>
              <a:t>Атрибуты готовы</a:t>
            </a:r>
            <a:br>
              <a:rPr lang="ru-RU" sz="6000" dirty="0" smtClean="0"/>
            </a:br>
            <a:r>
              <a:rPr lang="ru-RU" sz="6000" dirty="0" smtClean="0"/>
              <a:t>Компоненты готовы</a:t>
            </a:r>
            <a:br>
              <a:rPr lang="ru-RU" sz="6000" dirty="0" smtClean="0"/>
            </a:br>
            <a:r>
              <a:rPr lang="ru-RU" sz="6000" dirty="0" smtClean="0"/>
              <a:t>Тест-план уже готов?</a:t>
            </a:r>
          </a:p>
        </p:txBody>
      </p:sp>
    </p:spTree>
    <p:extLst>
      <p:ext uri="{BB962C8B-B14F-4D97-AF65-F5344CB8AC3E}">
        <p14:creationId xmlns:p14="http://schemas.microsoft.com/office/powerpoint/2010/main" val="367571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3200" dirty="0" smtClean="0"/>
              <a:t>Нет, готова только таблица!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99" y="1417638"/>
            <a:ext cx="8664453" cy="4030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19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3200" dirty="0" smtClean="0"/>
              <a:t>И тут появляются </a:t>
            </a:r>
            <a:r>
              <a:rPr lang="en-US" sz="3200" dirty="0" smtClean="0"/>
              <a:t>Capabilities</a:t>
            </a:r>
            <a:endParaRPr lang="ru-RU" sz="3200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600" dirty="0" smtClean="0"/>
              <a:t>Это как </a:t>
            </a:r>
            <a:r>
              <a:rPr lang="ru-RU" sz="3600" dirty="0" err="1" smtClean="0"/>
              <a:t>фичи</a:t>
            </a:r>
            <a:r>
              <a:rPr lang="ru-RU" sz="3600" dirty="0" smtClean="0"/>
              <a:t>, только:</a:t>
            </a:r>
            <a:endParaRPr lang="en-US" sz="3600" dirty="0" smtClean="0"/>
          </a:p>
          <a:p>
            <a:r>
              <a:rPr lang="ru-RU" sz="3600" dirty="0" smtClean="0"/>
              <a:t>Относятся к Компонентам системы</a:t>
            </a:r>
            <a:endParaRPr lang="en-US" sz="3600" dirty="0" smtClean="0"/>
          </a:p>
          <a:p>
            <a:r>
              <a:rPr lang="ru-RU" sz="3600" dirty="0" smtClean="0"/>
              <a:t>Обеспечивают Атрибуты системы</a:t>
            </a:r>
          </a:p>
        </p:txBody>
      </p:sp>
    </p:spTree>
    <p:extLst>
      <p:ext uri="{BB962C8B-B14F-4D97-AF65-F5344CB8AC3E}">
        <p14:creationId xmlns:p14="http://schemas.microsoft.com/office/powerpoint/2010/main" val="34137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3200" dirty="0" smtClean="0"/>
              <a:t>Характеристики Возможностей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3600" dirty="0" smtClean="0"/>
              <a:t>Частота отказов – 5 ступеней</a:t>
            </a:r>
            <a:endParaRPr lang="en-US" sz="3600" dirty="0" smtClean="0"/>
          </a:p>
          <a:p>
            <a:r>
              <a:rPr lang="ru-RU" sz="3600" dirty="0" smtClean="0"/>
              <a:t>Критичность отказов – 5 ступеней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54244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3200" dirty="0" smtClean="0"/>
              <a:t>Выглядит всё это так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192" y="1164654"/>
            <a:ext cx="6632448" cy="545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99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3200" dirty="0" smtClean="0"/>
              <a:t>Критерии установки характеристик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3200" dirty="0" smtClean="0"/>
              <a:t>Уже найденные ошибки</a:t>
            </a:r>
            <a:endParaRPr lang="en-US" sz="3200" dirty="0" smtClean="0"/>
          </a:p>
          <a:p>
            <a:r>
              <a:rPr lang="ru-RU" sz="3200" dirty="0" smtClean="0"/>
              <a:t>Сложность реализации</a:t>
            </a:r>
          </a:p>
          <a:p>
            <a:r>
              <a:rPr lang="ru-RU" sz="3200" dirty="0" smtClean="0"/>
              <a:t>Важность для пользователя</a:t>
            </a:r>
          </a:p>
          <a:p>
            <a:r>
              <a:rPr lang="ru-RU" sz="3200" dirty="0" smtClean="0"/>
              <a:t>Новизна</a:t>
            </a:r>
          </a:p>
          <a:p>
            <a:endParaRPr lang="ru-RU" sz="3200" dirty="0" smtClean="0"/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99813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719771" y="37212"/>
            <a:ext cx="6954837" cy="1143000"/>
          </a:xfrm>
        </p:spPr>
        <p:txBody>
          <a:bodyPr/>
          <a:lstStyle/>
          <a:p>
            <a:r>
              <a:rPr lang="ru-RU" sz="3200" dirty="0" smtClean="0"/>
              <a:t>Вводим Возможности в систему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037" y="993966"/>
            <a:ext cx="6257925" cy="565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89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400" dirty="0" smtClean="0"/>
              <a:t>И получаем результат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166811"/>
            <a:ext cx="7315200" cy="5403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97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597851" y="91758"/>
            <a:ext cx="6954837" cy="1143000"/>
          </a:xfrm>
        </p:spPr>
        <p:txBody>
          <a:bodyPr/>
          <a:lstStyle/>
          <a:p>
            <a:r>
              <a:rPr lang="ru-RU" sz="3200" dirty="0" smtClean="0"/>
              <a:t>Можно привязать тесты и баги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812" y="1131126"/>
            <a:ext cx="5286375" cy="523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84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2800" dirty="0" smtClean="0"/>
              <a:t>Получили наглядную карту рисков</a:t>
            </a:r>
          </a:p>
          <a:p>
            <a:r>
              <a:rPr lang="ru-RU" sz="2800" dirty="0" smtClean="0"/>
              <a:t>Узнали обо всех возможностях программы</a:t>
            </a:r>
            <a:endParaRPr lang="en-US" sz="2800" dirty="0" smtClean="0"/>
          </a:p>
          <a:p>
            <a:r>
              <a:rPr lang="ru-RU" sz="2800" dirty="0" smtClean="0"/>
              <a:t>Получили список возможностей по атрибутам и компонентам</a:t>
            </a:r>
          </a:p>
          <a:p>
            <a:r>
              <a:rPr lang="ru-RU" sz="2800" dirty="0" smtClean="0"/>
              <a:t>Наладили учёт багов и тест-кейсов для возможностей системы</a:t>
            </a:r>
          </a:p>
          <a:p>
            <a:r>
              <a:rPr lang="ru-RU" sz="2800" dirty="0" smtClean="0"/>
              <a:t>Найденные ошибки учитываются при расчёте рисков</a:t>
            </a:r>
          </a:p>
          <a:p>
            <a:endParaRPr lang="ru-RU" sz="3200" dirty="0" smtClean="0"/>
          </a:p>
          <a:p>
            <a:endParaRPr lang="en-US" sz="3200" dirty="0" smtClean="0"/>
          </a:p>
        </p:txBody>
      </p:sp>
      <p:sp>
        <p:nvSpPr>
          <p:cNvPr id="4" name="Rectangle 2"/>
          <p:cNvSpPr txBox="1">
            <a:spLocks/>
          </p:cNvSpPr>
          <p:nvPr/>
        </p:nvSpPr>
        <p:spPr bwMode="auto">
          <a:xfrm>
            <a:off x="1731963" y="342900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67" charset="0"/>
                <a:ea typeface="Verdana" pitchFamily="67" charset="0"/>
                <a:cs typeface="Verdana" pitchFamily="67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67" charset="0"/>
                <a:ea typeface="Verdana" pitchFamily="67" charset="0"/>
                <a:cs typeface="Verdana" pitchFamily="67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67" charset="0"/>
                <a:ea typeface="Verdana" pitchFamily="67" charset="0"/>
                <a:cs typeface="Verdana" pitchFamily="67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67" charset="0"/>
                <a:ea typeface="Verdana" pitchFamily="67" charset="0"/>
                <a:cs typeface="Verdana" pitchFamily="67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67" charset="0"/>
                <a:ea typeface="ＭＳ Ｐゴシック" pitchFamily="67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67" charset="0"/>
                <a:ea typeface="ＭＳ Ｐゴシック" pitchFamily="67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67" charset="0"/>
                <a:ea typeface="ＭＳ Ｐゴシック" pitchFamily="67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67" charset="0"/>
                <a:ea typeface="ＭＳ Ｐゴシック" pitchFamily="67" charset="-128"/>
              </a:defRPr>
            </a:lvl9pPr>
          </a:lstStyle>
          <a:p>
            <a:r>
              <a:rPr lang="ru-RU" sz="4400" dirty="0" smtClean="0"/>
              <a:t>Результат налицо</a:t>
            </a:r>
          </a:p>
        </p:txBody>
      </p:sp>
    </p:spTree>
    <p:extLst>
      <p:ext uri="{BB962C8B-B14F-4D97-AF65-F5344CB8AC3E}">
        <p14:creationId xmlns:p14="http://schemas.microsoft.com/office/powerpoint/2010/main" val="64451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800" dirty="0" smtClean="0"/>
              <a:t>План таков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ru-RU" sz="3200" dirty="0" smtClean="0"/>
              <a:t>Узнаем, что такое </a:t>
            </a:r>
            <a:r>
              <a:rPr lang="en-US" sz="3200" dirty="0" smtClean="0"/>
              <a:t>ACC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200" dirty="0" smtClean="0"/>
              <a:t>Возьмём приложение для примера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200" dirty="0" smtClean="0"/>
              <a:t>Определим атрибуты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200" dirty="0" smtClean="0"/>
              <a:t>Определим компоненты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200" dirty="0" smtClean="0"/>
              <a:t>Определим возможности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200" dirty="0" smtClean="0"/>
              <a:t>Напишем характеристики возможностей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200" dirty="0" smtClean="0"/>
              <a:t>Счастье и </a:t>
            </a:r>
            <a:r>
              <a:rPr lang="en-US" sz="3200" dirty="0" smtClean="0"/>
              <a:t>PROFIT!!1</a:t>
            </a:r>
            <a:endParaRPr lang="ru-RU" sz="3200" dirty="0" smtClean="0"/>
          </a:p>
          <a:p>
            <a:pPr marL="742950" indent="-742950">
              <a:buFont typeface="+mj-lt"/>
              <a:buAutoNum type="arabicPeriod"/>
            </a:pPr>
            <a:endParaRPr lang="ru-RU" sz="4400" dirty="0" smtClean="0"/>
          </a:p>
        </p:txBody>
      </p:sp>
    </p:spTree>
    <p:extLst>
      <p:ext uri="{BB962C8B-B14F-4D97-AF65-F5344CB8AC3E}">
        <p14:creationId xmlns:p14="http://schemas.microsoft.com/office/powerpoint/2010/main" val="261539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800" dirty="0" smtClean="0"/>
              <a:t>Неочевидные </a:t>
            </a:r>
            <a:r>
              <a:rPr lang="ru-RU" sz="4800" dirty="0"/>
              <a:t>и</a:t>
            </a:r>
            <a:r>
              <a:rPr lang="ru-RU" sz="4800" dirty="0" smtClean="0"/>
              <a:t>тоги</a:t>
            </a:r>
            <a:endParaRPr lang="ru-RU" sz="4800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2400" dirty="0" smtClean="0"/>
              <a:t>Картина продукта «на расстоянии»</a:t>
            </a:r>
          </a:p>
          <a:p>
            <a:r>
              <a:rPr lang="ru-RU" sz="2400" dirty="0" smtClean="0"/>
              <a:t>Представление о наименее надёжных модулях</a:t>
            </a:r>
          </a:p>
          <a:p>
            <a:r>
              <a:rPr lang="ru-RU" sz="2400" dirty="0" smtClean="0"/>
              <a:t>Возможность </a:t>
            </a:r>
            <a:r>
              <a:rPr lang="ru-RU" sz="2400" dirty="0" err="1" smtClean="0"/>
              <a:t>приоритизации</a:t>
            </a:r>
            <a:r>
              <a:rPr lang="ru-RU" sz="2400" dirty="0"/>
              <a:t> </a:t>
            </a:r>
            <a:r>
              <a:rPr lang="ru-RU" sz="2400" dirty="0" smtClean="0"/>
              <a:t>по рискам и атрибутам</a:t>
            </a:r>
          </a:p>
          <a:p>
            <a:r>
              <a:rPr lang="ru-RU" sz="2400" dirty="0"/>
              <a:t>Надёжная и удобная основа для написания тестовых </a:t>
            </a:r>
            <a:r>
              <a:rPr lang="ru-RU" sz="2400" dirty="0" smtClean="0"/>
              <a:t>сценариев и тест-планов</a:t>
            </a:r>
          </a:p>
          <a:p>
            <a:r>
              <a:rPr lang="ru-RU" sz="2400" dirty="0" smtClean="0"/>
              <a:t>Просто </a:t>
            </a:r>
            <a:r>
              <a:rPr lang="ru-RU" sz="2400" dirty="0"/>
              <a:t>поддерживать в актуальном </a:t>
            </a:r>
            <a:r>
              <a:rPr lang="ru-RU" sz="2400" dirty="0" smtClean="0"/>
              <a:t>состоянии</a:t>
            </a:r>
          </a:p>
        </p:txBody>
      </p:sp>
    </p:spTree>
    <p:extLst>
      <p:ext uri="{BB962C8B-B14F-4D97-AF65-F5344CB8AC3E}">
        <p14:creationId xmlns:p14="http://schemas.microsoft.com/office/powerpoint/2010/main" val="389011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700" dirty="0" smtClean="0"/>
              <a:t>Пару слов о приложении для </a:t>
            </a:r>
            <a:r>
              <a:rPr lang="en-US" sz="2700" dirty="0" smtClean="0"/>
              <a:t>ACC</a:t>
            </a:r>
            <a:endParaRPr lang="ru-RU" sz="2700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2400" dirty="0" smtClean="0"/>
              <a:t>Веб-приложение </a:t>
            </a:r>
            <a:r>
              <a:rPr lang="ru-RU" sz="2400" dirty="0"/>
              <a:t>с открытым исходным кодом – </a:t>
            </a:r>
            <a:r>
              <a:rPr lang="ru-RU" sz="2400" b="1" dirty="0" err="1"/>
              <a:t>TestAnalytics</a:t>
            </a:r>
            <a:r>
              <a:rPr lang="ru-RU" sz="2400" b="1" dirty="0"/>
              <a:t>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hlinkClick r:id="rId2"/>
              </a:rPr>
              <a:t>http</a:t>
            </a:r>
            <a:r>
              <a:rPr lang="ru-RU" sz="2400" dirty="0">
                <a:hlinkClick r:id="rId2"/>
              </a:rPr>
              <a:t>://code.google.com/p/test-analytics</a:t>
            </a:r>
            <a:r>
              <a:rPr lang="ru-RU" sz="2400" dirty="0" smtClean="0">
                <a:hlinkClick r:id="rId2"/>
              </a:rPr>
              <a:t>/</a:t>
            </a:r>
            <a:endParaRPr lang="ru-RU" sz="2400" dirty="0" smtClean="0"/>
          </a:p>
          <a:p>
            <a:r>
              <a:rPr lang="ru-RU" sz="2400" dirty="0" smtClean="0"/>
              <a:t>Попробуйте прямо сейчас (дослушав доклад, естественно!)</a:t>
            </a:r>
            <a:br>
              <a:rPr lang="ru-RU" sz="2400" dirty="0" smtClean="0"/>
            </a:br>
            <a:r>
              <a:rPr lang="en-US" sz="2400" dirty="0" smtClean="0">
                <a:hlinkClick r:id="rId3"/>
              </a:rPr>
              <a:t> https://test-analytics.appspot.com/</a:t>
            </a:r>
            <a:endParaRPr lang="en-US" sz="2400" dirty="0" smtClean="0"/>
          </a:p>
          <a:p>
            <a:r>
              <a:rPr lang="ru-RU" sz="2400" dirty="0"/>
              <a:t>Гугл надорвался поддерживать, поэтому есть </a:t>
            </a:r>
            <a:r>
              <a:rPr lang="ru-RU" sz="2400" dirty="0" err="1"/>
              <a:t>форк</a:t>
            </a:r>
            <a:r>
              <a:rPr lang="ru-RU" sz="2400" dirty="0"/>
              <a:t>, поддерживается с любовью (инструкция по установке - </a:t>
            </a:r>
            <a:r>
              <a:rPr lang="ru-RU" sz="2400" dirty="0" smtClean="0"/>
              <a:t>внутри)</a:t>
            </a:r>
            <a:br>
              <a:rPr lang="ru-RU" sz="2400" dirty="0" smtClean="0"/>
            </a:br>
            <a:r>
              <a:rPr lang="ru-RU" sz="2400" dirty="0" smtClean="0">
                <a:hlinkClick r:id="rId4"/>
              </a:rPr>
              <a:t>https</a:t>
            </a:r>
            <a:r>
              <a:rPr lang="ru-RU" sz="2400" dirty="0">
                <a:hlinkClick r:id="rId4"/>
              </a:rPr>
              <a:t>://github.com/rodion-goritskov/test-analytics-ng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407175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800" dirty="0" smtClean="0"/>
              <a:t>Планы по развитию приложения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2800" dirty="0" smtClean="0"/>
              <a:t>Удобный импорт данных из баг-</a:t>
            </a:r>
            <a:r>
              <a:rPr lang="ru-RU" sz="2800" dirty="0" err="1" smtClean="0"/>
              <a:t>трекеров</a:t>
            </a:r>
            <a:endParaRPr lang="ru-RU" sz="2800" dirty="0" smtClean="0"/>
          </a:p>
          <a:p>
            <a:r>
              <a:rPr lang="ru-RU" sz="2800" dirty="0" smtClean="0"/>
              <a:t>Импорт данных из систем управления тест-кейсами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18196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Спасибо за внимание!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200" dirty="0"/>
              <a:t>Заинтересовались </a:t>
            </a:r>
            <a:r>
              <a:rPr lang="en-US" sz="3200" dirty="0"/>
              <a:t>ACC? </a:t>
            </a:r>
            <a:r>
              <a:rPr lang="ru-RU" sz="3200" dirty="0"/>
              <a:t>Пишите </a:t>
            </a:r>
            <a:r>
              <a:rPr lang="ru-RU" sz="3200" dirty="0" smtClean="0"/>
              <a:t>письма!</a:t>
            </a:r>
          </a:p>
          <a:p>
            <a:pPr marL="0" indent="0" algn="ctr">
              <a:buNone/>
            </a:pPr>
            <a:r>
              <a:rPr lang="en-US" sz="3200" b="1" dirty="0"/>
              <a:t>E-mail</a:t>
            </a:r>
            <a:r>
              <a:rPr lang="en-US" sz="3200" dirty="0"/>
              <a:t> </a:t>
            </a:r>
            <a:r>
              <a:rPr lang="ru-RU" sz="3200" dirty="0"/>
              <a:t>и </a:t>
            </a:r>
            <a:r>
              <a:rPr lang="en-US" sz="3200" b="1" dirty="0"/>
              <a:t>Jabber</a:t>
            </a:r>
            <a:r>
              <a:rPr lang="en-US" sz="3200" dirty="0"/>
              <a:t>: </a:t>
            </a:r>
            <a:r>
              <a:rPr lang="en-US" sz="3200" dirty="0" smtClean="0">
                <a:hlinkClick r:id="rId2"/>
              </a:rPr>
              <a:t>rodion@goritskov.com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b="1" dirty="0" err="1"/>
              <a:t>GitHub</a:t>
            </a:r>
            <a:r>
              <a:rPr lang="en-US" sz="3200" dirty="0"/>
              <a:t> https://github.com/rodion-goritskov</a:t>
            </a:r>
            <a:endParaRPr lang="ru-RU" sz="3200" dirty="0" smtClean="0"/>
          </a:p>
        </p:txBody>
      </p:sp>
    </p:spTree>
    <p:extLst>
      <p:ext uri="{BB962C8B-B14F-4D97-AF65-F5344CB8AC3E}">
        <p14:creationId xmlns:p14="http://schemas.microsoft.com/office/powerpoint/2010/main" val="61478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390144" y="2171700"/>
            <a:ext cx="8351520" cy="1143000"/>
          </a:xfrm>
        </p:spPr>
        <p:txBody>
          <a:bodyPr/>
          <a:lstStyle/>
          <a:p>
            <a:r>
              <a:rPr lang="ru-RU" sz="6000" dirty="0" smtClean="0"/>
              <a:t>Начнём с проблем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800" dirty="0" smtClean="0"/>
              <a:t>Имеются в наличии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4400" dirty="0" smtClean="0"/>
              <a:t>Большой и древний проект</a:t>
            </a:r>
          </a:p>
          <a:p>
            <a:r>
              <a:rPr lang="ru-RU" sz="4400" dirty="0" smtClean="0"/>
              <a:t>Слабая документация</a:t>
            </a:r>
          </a:p>
          <a:p>
            <a:r>
              <a:rPr lang="ru-RU" sz="4400" dirty="0" smtClean="0"/>
              <a:t>Ограниченное время</a:t>
            </a:r>
          </a:p>
          <a:p>
            <a:r>
              <a:rPr lang="ru-RU" sz="4400" dirty="0" smtClean="0"/>
              <a:t>Серьёзная ответственность</a:t>
            </a:r>
          </a:p>
        </p:txBody>
      </p:sp>
    </p:spTree>
    <p:extLst>
      <p:ext uri="{BB962C8B-B14F-4D97-AF65-F5344CB8AC3E}">
        <p14:creationId xmlns:p14="http://schemas.microsoft.com/office/powerpoint/2010/main" val="269020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0" y="2171700"/>
            <a:ext cx="9144000" cy="1143000"/>
          </a:xfrm>
        </p:spPr>
        <p:txBody>
          <a:bodyPr/>
          <a:lstStyle/>
          <a:p>
            <a:r>
              <a:rPr lang="ru-RU" sz="5400" dirty="0" smtClean="0"/>
              <a:t>Что получим в итоге?</a:t>
            </a:r>
          </a:p>
        </p:txBody>
      </p:sp>
    </p:spTree>
    <p:extLst>
      <p:ext uri="{BB962C8B-B14F-4D97-AF65-F5344CB8AC3E}">
        <p14:creationId xmlns:p14="http://schemas.microsoft.com/office/powerpoint/2010/main" val="162692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800" dirty="0" smtClean="0"/>
              <a:t>Награда за труды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2800" dirty="0" smtClean="0"/>
              <a:t>Полное представление о функциональности системы</a:t>
            </a:r>
          </a:p>
          <a:p>
            <a:r>
              <a:rPr lang="ru-RU" sz="2800" dirty="0" smtClean="0"/>
              <a:t>Карта рисков по отдельным модулям системы – ловим критичные ошибки</a:t>
            </a:r>
          </a:p>
          <a:p>
            <a:r>
              <a:rPr lang="ru-RU" sz="2800" dirty="0" smtClean="0"/>
              <a:t>Отсортированный по модулям и атрибутам список возможностей</a:t>
            </a:r>
          </a:p>
          <a:p>
            <a:r>
              <a:rPr lang="ru-RU" sz="2800" dirty="0" smtClean="0"/>
              <a:t>Основа для составления тест-плана</a:t>
            </a:r>
          </a:p>
          <a:p>
            <a:r>
              <a:rPr lang="ru-RU" sz="2800" dirty="0" smtClean="0"/>
              <a:t>Спокойствие и уверенность в проводимых тестах</a:t>
            </a:r>
          </a:p>
          <a:p>
            <a:pPr marL="0" indent="0">
              <a:buNone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89125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400" dirty="0" smtClean="0"/>
              <a:t>Человек-ГУГЛ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79" y="1629082"/>
            <a:ext cx="7890641" cy="29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79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000" dirty="0" smtClean="0"/>
              <a:t>И волшебный метод </a:t>
            </a:r>
            <a:r>
              <a:rPr lang="en-US" sz="4000" dirty="0" smtClean="0"/>
              <a:t>ACC</a:t>
            </a:r>
            <a:endParaRPr lang="ru-RU" sz="4000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200" dirty="0" smtClean="0"/>
              <a:t>Расшифровывается просто:</a:t>
            </a:r>
          </a:p>
          <a:p>
            <a:r>
              <a:rPr lang="en-US" sz="6000" dirty="0" smtClean="0"/>
              <a:t>Attribute</a:t>
            </a:r>
            <a:endParaRPr lang="ru-RU" sz="6000" dirty="0" smtClean="0"/>
          </a:p>
          <a:p>
            <a:r>
              <a:rPr lang="en-US" sz="6000" dirty="0" smtClean="0"/>
              <a:t>Component</a:t>
            </a:r>
          </a:p>
          <a:p>
            <a:r>
              <a:rPr lang="en-US" sz="6000" dirty="0" smtClean="0"/>
              <a:t>Capability</a:t>
            </a:r>
            <a:endParaRPr lang="ru-RU" sz="6000" dirty="0" smtClean="0"/>
          </a:p>
        </p:txBody>
      </p:sp>
    </p:spTree>
    <p:extLst>
      <p:ext uri="{BB962C8B-B14F-4D97-AF65-F5344CB8AC3E}">
        <p14:creationId xmlns:p14="http://schemas.microsoft.com/office/powerpoint/2010/main" val="364280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Office Theme">
      <a:majorFont>
        <a:latin typeface="Verdana"/>
        <a:ea typeface="Verdana"/>
        <a:cs typeface="Verdana"/>
      </a:majorFont>
      <a:minorFont>
        <a:latin typeface="Arial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999</TotalTime>
  <Words>460</Words>
  <Application>Microsoft Office PowerPoint</Application>
  <PresentationFormat>Экран (4:3)</PresentationFormat>
  <Paragraphs>114</Paragraphs>
  <Slides>33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2_Office Theme</vt:lpstr>
      <vt:lpstr>ACC - конструируем тест-план методом Google</vt:lpstr>
      <vt:lpstr>Немного о себе</vt:lpstr>
      <vt:lpstr>План таков</vt:lpstr>
      <vt:lpstr>Начнём с проблем</vt:lpstr>
      <vt:lpstr>Имеются в наличии</vt:lpstr>
      <vt:lpstr>Что получим в итоге?</vt:lpstr>
      <vt:lpstr>Награда за труды</vt:lpstr>
      <vt:lpstr>Человек-ГУГЛ</vt:lpstr>
      <vt:lpstr>И волшебный метод ACC</vt:lpstr>
      <vt:lpstr>Для демонстрации метода приглашается…</vt:lpstr>
      <vt:lpstr>Калькулятор</vt:lpstr>
      <vt:lpstr>Представьте, что не имеете о калькуляторе никакого представления</vt:lpstr>
      <vt:lpstr>И начнём использовать ACC</vt:lpstr>
      <vt:lpstr>Attribute (Атрибут)</vt:lpstr>
      <vt:lpstr>Как выделить Атрибуты?</vt:lpstr>
      <vt:lpstr>Пример атрибутов калькулятора</vt:lpstr>
      <vt:lpstr>Component (Компонент)</vt:lpstr>
      <vt:lpstr>Как разбить систему на Компоненты?</vt:lpstr>
      <vt:lpstr>Компоненты калькулятора</vt:lpstr>
      <vt:lpstr>Атрибуты готовы Компоненты готовы Тест-план уже готов?</vt:lpstr>
      <vt:lpstr>Нет, готова только таблица!</vt:lpstr>
      <vt:lpstr>И тут появляются Capabilities</vt:lpstr>
      <vt:lpstr>Характеристики Возможностей</vt:lpstr>
      <vt:lpstr>Выглядит всё это так</vt:lpstr>
      <vt:lpstr>Критерии установки характеристик</vt:lpstr>
      <vt:lpstr>Вводим Возможности в систему</vt:lpstr>
      <vt:lpstr>И получаем результат</vt:lpstr>
      <vt:lpstr>Можно привязать тесты и баги</vt:lpstr>
      <vt:lpstr>Презентация PowerPoint</vt:lpstr>
      <vt:lpstr>Неочевидные итоги</vt:lpstr>
      <vt:lpstr>Пару слов о приложении для ACC</vt:lpstr>
      <vt:lpstr>Планы по развитию приложения</vt:lpstr>
      <vt:lpstr>Спасибо за внимание!</vt:lpstr>
    </vt:vector>
  </TitlesOfParts>
  <Company>УЦ Люксофт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тестированием. Анализ типичных проблем</dc:title>
  <dc:creator>Александр Александров</dc:creator>
  <cp:lastModifiedBy>Rodion</cp:lastModifiedBy>
  <cp:revision>116</cp:revision>
  <dcterms:created xsi:type="dcterms:W3CDTF">2008-04-02T17:11:54Z</dcterms:created>
  <dcterms:modified xsi:type="dcterms:W3CDTF">2014-03-03T20:34:10Z</dcterms:modified>
</cp:coreProperties>
</file>