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HC7nMpBe+2kcgXil0gB+5btU5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21052-98E6-421E-BB81-A5D50D92B84A}" v="76" dt="2021-10-26T20:58:43.809"/>
    <p1510:client id="{9FEBD900-1B49-488F-813B-42C8A65A77B5}" v="82" dt="2021-10-26T20:48:25.618"/>
  </p1510:revLst>
</p1510:revInfo>
</file>

<file path=ppt/tableStyles.xml><?xml version="1.0" encoding="utf-8"?>
<a:tblStyleLst xmlns:a="http://schemas.openxmlformats.org/drawingml/2006/main" def="{F77256CF-6F7C-46B1-9B31-97B8A2A2829D}">
  <a:tblStyle styleId="{F77256CF-6F7C-46B1-9B31-97B8A2A2829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7E6347-D8D6-4BF7-87D6-E684051DA19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38" name="Google Shape;238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f97b8990ee_1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f97b8990e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97b8990e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f97b8990ee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f97b8990ee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fa18f9c66d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fa18f9c6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f97b8990e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f97b8990ee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f97b8990ee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f9beefc24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f9beefc2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f97b8990e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f97b8990ee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f97b8990ee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fb02a2062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fb02a20629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fb02a20629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97" name="Google Shape;597;p2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97b8990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97b8990e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f97b8990e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97b8990ee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97b8990ee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f97b8990ee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b02a206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fb02a20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7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5384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2"/>
          </p:nvPr>
        </p:nvSpPr>
        <p:spPr>
          <a:xfrm>
            <a:off x="6197600" y="1052737"/>
            <a:ext cx="5384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1"/>
          </p:nvPr>
        </p:nvSpPr>
        <p:spPr>
          <a:xfrm>
            <a:off x="609600" y="1055219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2"/>
          </p:nvPr>
        </p:nvSpPr>
        <p:spPr>
          <a:xfrm>
            <a:off x="609600" y="1772816"/>
            <a:ext cx="5386917" cy="435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3"/>
          </p:nvPr>
        </p:nvSpPr>
        <p:spPr>
          <a:xfrm>
            <a:off x="6193368" y="1055219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4"/>
          </p:nvPr>
        </p:nvSpPr>
        <p:spPr>
          <a:xfrm>
            <a:off x="6193368" y="1772816"/>
            <a:ext cx="5389033" cy="435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1"/>
          <p:cNvSpPr txBox="1">
            <a:spLocks noGrp="1"/>
          </p:cNvSpPr>
          <p:nvPr>
            <p:ph type="title"/>
          </p:nvPr>
        </p:nvSpPr>
        <p:spPr>
          <a:xfrm>
            <a:off x="609601" y="1052736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body" idx="1"/>
          </p:nvPr>
        </p:nvSpPr>
        <p:spPr>
          <a:xfrm>
            <a:off x="4766733" y="1052737"/>
            <a:ext cx="6815667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2"/>
          </p:nvPr>
        </p:nvSpPr>
        <p:spPr>
          <a:xfrm>
            <a:off x="609601" y="2276873"/>
            <a:ext cx="4011084" cy="384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2"/>
          <p:cNvSpPr>
            <a:spLocks noGrp="1"/>
          </p:cNvSpPr>
          <p:nvPr>
            <p:ph type="pic" idx="2"/>
          </p:nvPr>
        </p:nvSpPr>
        <p:spPr>
          <a:xfrm>
            <a:off x="2389717" y="1052737"/>
            <a:ext cx="7315200" cy="3674838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3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body" idx="1"/>
          </p:nvPr>
        </p:nvSpPr>
        <p:spPr>
          <a:xfrm rot="5400000">
            <a:off x="3559287" y="-1896949"/>
            <a:ext cx="5073427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>
            <a:spLocks noGrp="1"/>
          </p:cNvSpPr>
          <p:nvPr>
            <p:ph type="title"/>
          </p:nvPr>
        </p:nvSpPr>
        <p:spPr>
          <a:xfrm rot="5400000">
            <a:off x="7674087" y="2217851"/>
            <a:ext cx="5073427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body" idx="1"/>
          </p:nvPr>
        </p:nvSpPr>
        <p:spPr>
          <a:xfrm rot="5400000">
            <a:off x="2086086" y="-423750"/>
            <a:ext cx="5073427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"/>
          <p:cNvSpPr txBox="1">
            <a:spLocks noGrp="1"/>
          </p:cNvSpPr>
          <p:nvPr>
            <p:ph type="subTitle" idx="1"/>
          </p:nvPr>
        </p:nvSpPr>
        <p:spPr>
          <a:xfrm>
            <a:off x="399024" y="2757715"/>
            <a:ext cx="9108504" cy="120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E6B"/>
              </a:buClr>
              <a:buSzPts val="2800"/>
              <a:buNone/>
            </a:pPr>
            <a:r>
              <a:rPr lang="ru-RU" sz="2800" b="1">
                <a:solidFill>
                  <a:srgbClr val="0F3E6B"/>
                </a:solidFill>
                <a:latin typeface="Arial"/>
                <a:ea typeface="Arial"/>
                <a:cs typeface="Arial"/>
                <a:sym typeface="Arial"/>
              </a:rPr>
              <a:t>Подходы к тестированию </a:t>
            </a:r>
            <a:endParaRPr sz="2800" b="1">
              <a:solidFill>
                <a:srgbClr val="0F3E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3E6B"/>
              </a:buClr>
              <a:buSzPts val="2800"/>
              <a:buNone/>
            </a:pPr>
            <a:r>
              <a:rPr lang="ru-RU" sz="2800" b="1">
                <a:solidFill>
                  <a:srgbClr val="0F3E6B"/>
                </a:solidFill>
                <a:latin typeface="Arial"/>
                <a:ea typeface="Arial"/>
                <a:cs typeface="Arial"/>
                <a:sym typeface="Arial"/>
              </a:rPr>
              <a:t>производительности MQ сервисов</a:t>
            </a:r>
            <a:endParaRPr/>
          </a:p>
        </p:txBody>
      </p:sp>
      <p:sp>
        <p:nvSpPr>
          <p:cNvPr id="241" name="Google Shape;241;p1"/>
          <p:cNvSpPr txBox="1"/>
          <p:nvPr/>
        </p:nvSpPr>
        <p:spPr>
          <a:xfrm>
            <a:off x="1415480" y="6165304"/>
            <a:ext cx="496855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E6B"/>
              </a:buClr>
              <a:buSzPts val="1800"/>
              <a:buFont typeface="Arial"/>
              <a:buNone/>
            </a:pPr>
            <a:r>
              <a:rPr lang="ru-RU" sz="2800" b="0" i="0" u="none" strike="noStrike" cap="none">
                <a:solidFill>
                  <a:srgbClr val="0F3E6B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800" b="0" i="0" u="none" strike="noStrike" cap="none">
              <a:solidFill>
                <a:srgbClr val="0F3E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"/>
          <p:cNvCxnSpPr/>
          <p:nvPr/>
        </p:nvCxnSpPr>
        <p:spPr>
          <a:xfrm>
            <a:off x="477482" y="2765880"/>
            <a:ext cx="726297" cy="0"/>
          </a:xfrm>
          <a:prstGeom prst="straightConnector1">
            <a:avLst/>
          </a:prstGeom>
          <a:noFill/>
          <a:ln w="38100" cap="flat" cmpd="sng">
            <a:solidFill>
              <a:srgbClr val="F0893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p1"/>
          <p:cNvCxnSpPr/>
          <p:nvPr/>
        </p:nvCxnSpPr>
        <p:spPr>
          <a:xfrm>
            <a:off x="477482" y="3944676"/>
            <a:ext cx="726297" cy="0"/>
          </a:xfrm>
          <a:prstGeom prst="straightConnector1">
            <a:avLst/>
          </a:prstGeom>
          <a:noFill/>
          <a:ln w="38100" cap="flat" cmpd="sng">
            <a:solidFill>
              <a:srgbClr val="F0893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4" name="Google Shape;24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5634" y="5802754"/>
            <a:ext cx="996948" cy="718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"/>
          <p:cNvSpPr txBox="1">
            <a:spLocks noGrp="1"/>
          </p:cNvSpPr>
          <p:nvPr>
            <p:ph type="title"/>
          </p:nvPr>
        </p:nvSpPr>
        <p:spPr>
          <a:xfrm>
            <a:off x="540025" y="260570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Основные понятия IBM MQ</a:t>
            </a:r>
            <a:endParaRPr/>
          </a:p>
        </p:txBody>
      </p:sp>
      <p:sp>
        <p:nvSpPr>
          <p:cNvPr id="362" name="Google Shape;362;p7"/>
          <p:cNvSpPr txBox="1">
            <a:spLocks noGrp="1"/>
          </p:cNvSpPr>
          <p:nvPr>
            <p:ph type="body" idx="1"/>
          </p:nvPr>
        </p:nvSpPr>
        <p:spPr>
          <a:xfrm>
            <a:off x="314960" y="1052737"/>
            <a:ext cx="1167384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MQ менеджер – управляющая программа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MQ очереди хранят сообщения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MQ каналы – сетевые соединения по TCP/IP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Асинхронное взаимодействие – отправитель посылает 	запросы, не ожидая ответа на предыдущие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Корреляция для ответа на определенный запрос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Персистентность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транзакционность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для надежности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363" name="Google Shape;363;p7"/>
          <p:cNvSpPr/>
          <p:nvPr/>
        </p:nvSpPr>
        <p:spPr>
          <a:xfrm>
            <a:off x="103680" y="1145720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7"/>
          <p:cNvSpPr/>
          <p:nvPr/>
        </p:nvSpPr>
        <p:spPr>
          <a:xfrm>
            <a:off x="103680" y="1772333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7"/>
          <p:cNvSpPr/>
          <p:nvPr/>
        </p:nvSpPr>
        <p:spPr>
          <a:xfrm>
            <a:off x="103680" y="2328896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7"/>
          <p:cNvSpPr/>
          <p:nvPr/>
        </p:nvSpPr>
        <p:spPr>
          <a:xfrm>
            <a:off x="103680" y="2885458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7"/>
          <p:cNvSpPr/>
          <p:nvPr/>
        </p:nvSpPr>
        <p:spPr>
          <a:xfrm>
            <a:off x="103680" y="3916098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7"/>
          <p:cNvSpPr/>
          <p:nvPr/>
        </p:nvSpPr>
        <p:spPr>
          <a:xfrm>
            <a:off x="103680" y="4531841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496BFC8-07FE-4771-8BF2-24D66102C4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f97b8990ee_1_66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3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Инструменты для НТ MQ </a:t>
            </a:r>
            <a:endParaRPr/>
          </a:p>
        </p:txBody>
      </p:sp>
      <p:sp>
        <p:nvSpPr>
          <p:cNvPr id="374" name="Google Shape;374;gf97b8990ee_1_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graphicFrame>
        <p:nvGraphicFramePr>
          <p:cNvPr id="375" name="Google Shape;375;gf97b8990ee_1_66"/>
          <p:cNvGraphicFramePr/>
          <p:nvPr/>
        </p:nvGraphicFramePr>
        <p:xfrm>
          <a:off x="566057" y="1052513"/>
          <a:ext cx="11016350" cy="5742990"/>
        </p:xfrm>
        <a:graphic>
          <a:graphicData uri="http://schemas.openxmlformats.org/drawingml/2006/table">
            <a:tbl>
              <a:tblPr firstRow="1" bandRow="1">
                <a:noFill/>
                <a:tableStyleId>{F77256CF-6F7C-46B1-9B31-97B8A2A2829D}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большой функционал, бесплатный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самописные утилиты, быстро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удобная обертка для JMeter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большой функционал, дорогой, встроен хороший мониторинг</a:t>
                      </a:r>
                      <a:endParaRPr sz="24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ru-RU" sz="24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стресс тестирование, надо знать Scala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6" name="Google Shape;376;gf97b8990ee_1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93" y="2154989"/>
            <a:ext cx="2338195" cy="92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f97b8990ee_1_66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" y="1150774"/>
            <a:ext cx="2340759" cy="79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f97b8990ee_1_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378" y="4221723"/>
            <a:ext cx="2289938" cy="15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f97b8990ee_1_66" descr="Изображение выглядит как текст, коллекция картинок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368" y="5890447"/>
            <a:ext cx="2361220" cy="7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f97b8990ee_1_66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057" y="3352067"/>
            <a:ext cx="2429958" cy="5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D7A49A5-0021-466D-906B-61C52D54F92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f97b8990ee_1_13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3000" cy="41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PerfHarness</a:t>
            </a:r>
            <a:endParaRPr/>
          </a:p>
        </p:txBody>
      </p:sp>
      <p:sp>
        <p:nvSpPr>
          <p:cNvPr id="387" name="Google Shape;387;gf97b8990ee_1_13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PerfHarness - небольшая утилита, подходящая для быстрого нагрузочного тестирования MQ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9737488-DAB6-4CF5-A823-ED4425177F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"/>
          <p:cNvSpPr txBox="1">
            <a:spLocks noGrp="1"/>
          </p:cNvSpPr>
          <p:nvPr>
            <p:ph type="title"/>
          </p:nvPr>
        </p:nvSpPr>
        <p:spPr>
          <a:xfrm>
            <a:off x="609600" y="236105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Преимущества PerfHarness</a:t>
            </a:r>
            <a:endParaRPr sz="2800"/>
          </a:p>
        </p:txBody>
      </p:sp>
      <p:sp>
        <p:nvSpPr>
          <p:cNvPr id="394" name="Google Shape;394;p9"/>
          <p:cNvSpPr txBox="1">
            <a:spLocks noGrp="1"/>
          </p:cNvSpPr>
          <p:nvPr>
            <p:ph type="body" idx="1"/>
          </p:nvPr>
        </p:nvSpPr>
        <p:spPr>
          <a:xfrm>
            <a:off x="609600" y="1076960"/>
            <a:ext cx="11267440" cy="504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Небольшой вес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Легкость запуска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Быстрая оценка производительности MQ сервисов и не только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Меняем множество параметров нагрузки налету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</p:txBody>
      </p:sp>
      <p:sp>
        <p:nvSpPr>
          <p:cNvPr id="395" name="Google Shape;395;p9"/>
          <p:cNvSpPr/>
          <p:nvPr/>
        </p:nvSpPr>
        <p:spPr>
          <a:xfrm>
            <a:off x="711200" y="1168400"/>
            <a:ext cx="355600" cy="32512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711200" y="2221323"/>
            <a:ext cx="355600" cy="32512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711200" y="3266440"/>
            <a:ext cx="355600" cy="32512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>
            <a:off x="711200" y="4275771"/>
            <a:ext cx="355600" cy="32512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765057F-DAFF-4558-A5FB-8AC01F253C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"/>
          <p:cNvSpPr txBox="1">
            <a:spLocks noGrp="1"/>
          </p:cNvSpPr>
          <p:nvPr>
            <p:ph type="title"/>
          </p:nvPr>
        </p:nvSpPr>
        <p:spPr>
          <a:xfrm>
            <a:off x="532992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Недостатки PerfHarness</a:t>
            </a:r>
            <a:endParaRPr sz="2800"/>
          </a:p>
        </p:txBody>
      </p:sp>
      <p:sp>
        <p:nvSpPr>
          <p:cNvPr id="404" name="Google Shape;404;p10"/>
          <p:cNvSpPr txBox="1">
            <a:spLocks noGrp="1"/>
          </p:cNvSpPr>
          <p:nvPr>
            <p:ph type="body" idx="1"/>
          </p:nvPr>
        </p:nvSpPr>
        <p:spPr>
          <a:xfrm>
            <a:off x="532992" y="855789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Мониторинг тестов ограниченный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Не получится реализовать сложные сценарии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Могут возникнуть сложности при первоначальной настройке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532992" y="1984706"/>
            <a:ext cx="523648" cy="335280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532992" y="2938097"/>
            <a:ext cx="523500" cy="335400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0"/>
          <p:cNvSpPr/>
          <p:nvPr/>
        </p:nvSpPr>
        <p:spPr>
          <a:xfrm>
            <a:off x="532992" y="3956901"/>
            <a:ext cx="523500" cy="335400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8A36F77-2FC5-416C-9804-C4A897B49F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"/>
          <p:cNvSpPr txBox="1">
            <a:spLocks noGrp="1"/>
          </p:cNvSpPr>
          <p:nvPr>
            <p:ph type="title"/>
          </p:nvPr>
        </p:nvSpPr>
        <p:spPr>
          <a:xfrm>
            <a:off x="1769373" y="133645"/>
            <a:ext cx="7430086" cy="68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PerfHarness Основные параметры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14" name="Google Shape;414;p12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-iq  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Входящая очередь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  -oq 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Исходящая очередь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  -jp  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Порт MQ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-jb  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Название менеджера очередей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-jc  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Название канала менеджера очередей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-jh  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Адрес конечной точки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-to  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Таймаут запроса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-mg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Имя файла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-mt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текст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-nt  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Количество потоков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>
                <a:latin typeface="Arial"/>
                <a:ea typeface="Arial"/>
                <a:cs typeface="Arial"/>
                <a:sym typeface="Arial"/>
              </a:rPr>
              <a:t>-rl   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Продолжительность теста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2C9CC78-71E3-415F-85D1-CD44A84047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"/>
          <p:cNvSpPr txBox="1">
            <a:spLocks noGrp="1"/>
          </p:cNvSpPr>
          <p:nvPr>
            <p:ph type="title"/>
          </p:nvPr>
        </p:nvSpPr>
        <p:spPr>
          <a:xfrm>
            <a:off x="532992" y="267605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Запуск теста на PerfHarness из консоли</a:t>
            </a:r>
            <a:endParaRPr/>
          </a:p>
        </p:txBody>
      </p:sp>
      <p:sp>
        <p:nvSpPr>
          <p:cNvPr id="421" name="Google Shape;421;p11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java -Xms512M -Xmx1024M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-cp /PerfHarness/perfharness.jar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JMSPerfHarness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-tc jms.r11.Requestor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-nt 1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-rl 60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-mf&lt;yourInputFile&gt; -mt text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-jh &lt;mq host&gt; -jp 1420 -jc SYSTEM.DEF.SVRCONN -jb &lt;your qm&gt;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-iq REQUEST -oq REPLY</a:t>
            </a:r>
            <a:endParaRPr/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B28F44C-6A55-4F6C-B682-4C3D4A17CD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fa18f9c66d_0_1"/>
          <p:cNvSpPr txBox="1">
            <a:spLocks noGrp="1"/>
          </p:cNvSpPr>
          <p:nvPr>
            <p:ph type="title"/>
          </p:nvPr>
        </p:nvSpPr>
        <p:spPr>
          <a:xfrm>
            <a:off x="532992" y="267605"/>
            <a:ext cx="9903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Запуск теста на PerfHarness из консоли</a:t>
            </a:r>
            <a:endParaRPr/>
          </a:p>
        </p:txBody>
      </p:sp>
      <p:sp>
        <p:nvSpPr>
          <p:cNvPr id="427" name="Google Shape;427;gfa18f9c66d_0_1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428" name="Google Shape;428;gfa18f9c66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00" y="960850"/>
            <a:ext cx="11778825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fa18f9c66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538" y="3408842"/>
            <a:ext cx="11804549" cy="178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8A3EA3E-A04B-452F-91D9-6A0257467D5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f97b8990ee_1_20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3000" cy="41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Apache JMeter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f97b8990ee_1_20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JMeter - бесплатный многофункциональный мультиплатформенный инструмент, подходящий для нагрузочного тестирования MQ со сложными сценариями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F0BACE1-E346-48D3-9767-A430133862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"/>
          <p:cNvSpPr txBox="1">
            <a:spLocks noGrp="1"/>
          </p:cNvSpPr>
          <p:nvPr>
            <p:ph type="title"/>
          </p:nvPr>
        </p:nvSpPr>
        <p:spPr>
          <a:xfrm>
            <a:off x="518924" y="295740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Преимущества Jmeter</a:t>
            </a:r>
            <a:endParaRPr sz="2800"/>
          </a:p>
        </p:txBody>
      </p:sp>
      <p:sp>
        <p:nvSpPr>
          <p:cNvPr id="443" name="Google Shape;443;p13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Кроссплатформенность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Широкий функционал позволяет решать любые задачи нефункционального и функционального тестирования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Можно дорабатывать благодаря открытому коду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Возможность подавать распределенную нагрузку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Простота установки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</p:txBody>
      </p:sp>
      <p:sp>
        <p:nvSpPr>
          <p:cNvPr id="444" name="Google Shape;444;p13"/>
          <p:cNvSpPr/>
          <p:nvPr/>
        </p:nvSpPr>
        <p:spPr>
          <a:xfrm>
            <a:off x="711200" y="1168400"/>
            <a:ext cx="355600" cy="32512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3"/>
          <p:cNvSpPr/>
          <p:nvPr/>
        </p:nvSpPr>
        <p:spPr>
          <a:xfrm>
            <a:off x="711200" y="2193341"/>
            <a:ext cx="355600" cy="32512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3"/>
          <p:cNvSpPr/>
          <p:nvPr/>
        </p:nvSpPr>
        <p:spPr>
          <a:xfrm>
            <a:off x="706120" y="3615460"/>
            <a:ext cx="355600" cy="32512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3"/>
          <p:cNvSpPr/>
          <p:nvPr/>
        </p:nvSpPr>
        <p:spPr>
          <a:xfrm>
            <a:off x="711200" y="4662629"/>
            <a:ext cx="355600" cy="32512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3"/>
          <p:cNvSpPr/>
          <p:nvPr/>
        </p:nvSpPr>
        <p:spPr>
          <a:xfrm>
            <a:off x="711200" y="5642703"/>
            <a:ext cx="355600" cy="32512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7E20A26-9375-4E56-B4BD-878AC7EF86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"/>
          <p:cNvSpPr txBox="1">
            <a:spLocks noGrp="1"/>
          </p:cNvSpPr>
          <p:nvPr>
            <p:ph type="title"/>
          </p:nvPr>
        </p:nvSpPr>
        <p:spPr>
          <a:xfrm>
            <a:off x="1679509" y="255297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Давайте знакомиться!</a:t>
            </a:r>
            <a:endParaRPr/>
          </a:p>
        </p:txBody>
      </p:sp>
      <p:sp>
        <p:nvSpPr>
          <p:cNvPr id="251" name="Google Shape;251;p2"/>
          <p:cNvSpPr txBox="1"/>
          <p:nvPr/>
        </p:nvSpPr>
        <p:spPr>
          <a:xfrm>
            <a:off x="5368954" y="1556734"/>
            <a:ext cx="67365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Коваль Михаил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тестировании с 2019 года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</a:rPr>
              <a:t>Старший с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пециалист по автоматизированному тестированию</a:t>
            </a:r>
            <a:endParaRPr/>
          </a:p>
        </p:txBody>
      </p:sp>
      <p:pic>
        <p:nvPicPr>
          <p:cNvPr id="252" name="Google Shape;2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2909" y="4708194"/>
            <a:ext cx="33242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" descr="Изображение выглядит как человек, дерево, внешний&#10;&#10;Автоматически созданное описани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15139" y="1131212"/>
            <a:ext cx="3629581" cy="44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58428" y="4466150"/>
            <a:ext cx="1403200" cy="10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"/>
          <p:cNvSpPr txBox="1">
            <a:spLocks noGrp="1"/>
          </p:cNvSpPr>
          <p:nvPr>
            <p:ph type="title"/>
          </p:nvPr>
        </p:nvSpPr>
        <p:spPr>
          <a:xfrm>
            <a:off x="532992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Недостатки Jmeter</a:t>
            </a:r>
            <a:endParaRPr sz="2800"/>
          </a:p>
        </p:txBody>
      </p:sp>
      <p:sp>
        <p:nvSpPr>
          <p:cNvPr id="454" name="Google Shape;454;p14"/>
          <p:cNvSpPr txBox="1">
            <a:spLocks noGrp="1"/>
          </p:cNvSpPr>
          <p:nvPr>
            <p:ph type="body" idx="1"/>
          </p:nvPr>
        </p:nvSpPr>
        <p:spPr>
          <a:xfrm>
            <a:off x="532992" y="855789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Написание скриптов может занимать приличное время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Инструмент надо изучать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Мониторинг тестов ограниченный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</p:txBody>
      </p:sp>
      <p:sp>
        <p:nvSpPr>
          <p:cNvPr id="455" name="Google Shape;455;p14"/>
          <p:cNvSpPr/>
          <p:nvPr/>
        </p:nvSpPr>
        <p:spPr>
          <a:xfrm>
            <a:off x="424384" y="984526"/>
            <a:ext cx="523648" cy="335280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4"/>
          <p:cNvSpPr/>
          <p:nvPr/>
        </p:nvSpPr>
        <p:spPr>
          <a:xfrm>
            <a:off x="424384" y="1980344"/>
            <a:ext cx="523648" cy="335280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4"/>
          <p:cNvSpPr/>
          <p:nvPr/>
        </p:nvSpPr>
        <p:spPr>
          <a:xfrm>
            <a:off x="424459" y="2976179"/>
            <a:ext cx="523500" cy="335400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910FDCB-0215-4ED4-8882-C7A99DCF9C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f9beefc24c_0_0"/>
          <p:cNvSpPr txBox="1">
            <a:spLocks noGrp="1"/>
          </p:cNvSpPr>
          <p:nvPr>
            <p:ph type="title"/>
          </p:nvPr>
        </p:nvSpPr>
        <p:spPr>
          <a:xfrm>
            <a:off x="511890" y="274638"/>
            <a:ext cx="9903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Arial"/>
                <a:ea typeface="Arial"/>
                <a:cs typeface="Arial"/>
                <a:sym typeface="Arial"/>
              </a:rPr>
              <a:t>Как тестировать MQ на JMeter?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3" name="Google Shape;463;gf9beefc24c_0_0"/>
          <p:cNvGraphicFramePr/>
          <p:nvPr/>
        </p:nvGraphicFramePr>
        <p:xfrm>
          <a:off x="609600" y="1052512"/>
          <a:ext cx="10972800" cy="4326165"/>
        </p:xfrm>
        <a:graphic>
          <a:graphicData uri="http://schemas.openxmlformats.org/drawingml/2006/table">
            <a:tbl>
              <a:tblPr firstRow="1" bandRow="1">
                <a:noFill/>
                <a:tableStyleId>{ED7E6347-D8D6-4BF7-87D6-E684051DA190}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Официальный плагин JMS Support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JSR233 Sampler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Самописный плагин MQMeter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Быстро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Долго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Очень быстро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Простые сценарии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Сложные сценарии и мо</a:t>
                      </a:r>
                      <a:r>
                        <a:rPr lang="ru-RU" sz="2800">
                          <a:latin typeface="Arial"/>
                          <a:ea typeface="Arial"/>
                          <a:cs typeface="Arial"/>
                          <a:sym typeface="Arial"/>
                        </a:rPr>
                        <a:t>щнее подаваемая нагрузка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Самые простые сценарии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08F6D16-62D8-47C0-BA3D-649EED3BF3E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"/>
          <p:cNvSpPr txBox="1">
            <a:spLocks noGrp="1"/>
          </p:cNvSpPr>
          <p:nvPr>
            <p:ph type="title"/>
          </p:nvPr>
        </p:nvSpPr>
        <p:spPr>
          <a:xfrm>
            <a:off x="511890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Официальный плагин JMS Support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0902"/>
            <a:ext cx="12192000" cy="549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06D1CE5-B843-402C-914B-A4579C96B45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7"/>
          <p:cNvSpPr txBox="1">
            <a:spLocks noGrp="1"/>
          </p:cNvSpPr>
          <p:nvPr>
            <p:ph type="title"/>
          </p:nvPr>
        </p:nvSpPr>
        <p:spPr>
          <a:xfrm>
            <a:off x="511890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JSR223 sampler на groovy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9648"/>
            <a:ext cx="12192000" cy="602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DD5058B-1516-472E-84DE-7A693209058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7358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511890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Неофициальный плагин MQMeter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5925"/>
            <a:ext cx="12192001" cy="471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24B24CC-1DDD-4FAC-9C1A-84F40DEA7FF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"/>
          <p:cNvSpPr txBox="1">
            <a:spLocks noGrp="1"/>
          </p:cNvSpPr>
          <p:nvPr>
            <p:ph type="title"/>
          </p:nvPr>
        </p:nvSpPr>
        <p:spPr>
          <a:xfrm>
            <a:off x="511890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Советы по нагрузке с JMeter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0"/>
          <p:cNvSpPr txBox="1">
            <a:spLocks noGrp="1"/>
          </p:cNvSpPr>
          <p:nvPr>
            <p:ph type="body" idx="1"/>
          </p:nvPr>
        </p:nvSpPr>
        <p:spPr>
          <a:xfrm>
            <a:off x="609600" y="769381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0" algn="just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Используем параметризацию (глобальные переменные) и </a:t>
            </a:r>
            <a:r>
              <a:rPr lang="ru-RU" sz="2000" dirty="0" err="1">
                <a:latin typeface="Arial"/>
                <a:ea typeface="Arial"/>
                <a:cs typeface="Arial"/>
                <a:sym typeface="Arial"/>
              </a:rPr>
              <a:t>SharedHashMap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just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Рассчитываем количество виртуальных пользователей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Запуск из консоли. Тесты лучше запускать по два раза минимум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just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-l в команде запуска отключит все </a:t>
            </a:r>
            <a:r>
              <a:rPr lang="ru-RU" sz="2000" dirty="0" err="1">
                <a:latin typeface="Arial"/>
                <a:ea typeface="Arial"/>
                <a:cs typeface="Arial"/>
                <a:sym typeface="Arial"/>
              </a:rPr>
              <a:t>листенеры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just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JSR223 + </a:t>
            </a:r>
            <a:r>
              <a:rPr lang="ru-RU" sz="2000" dirty="0" err="1">
                <a:latin typeface="Arial"/>
                <a:ea typeface="Arial"/>
                <a:cs typeface="Arial"/>
                <a:sym typeface="Arial"/>
              </a:rPr>
              <a:t>groovy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 – самая производительная связка в скриптах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just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Лучше использовать ${</a:t>
            </a:r>
            <a:r>
              <a:rPr lang="ru-RU" sz="2000" dirty="0" err="1">
                <a:latin typeface="Arial"/>
                <a:ea typeface="Arial"/>
                <a:cs typeface="Arial"/>
                <a:sym typeface="Arial"/>
              </a:rPr>
              <a:t>varName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} вместо </a:t>
            </a:r>
            <a:r>
              <a:rPr lang="ru-RU" sz="2000" dirty="0" err="1">
                <a:latin typeface="Arial"/>
                <a:ea typeface="Arial"/>
                <a:cs typeface="Arial"/>
                <a:sym typeface="Arial"/>
              </a:rPr>
              <a:t>vars.get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(“</a:t>
            </a:r>
            <a:r>
              <a:rPr lang="ru-RU" sz="2000" dirty="0" err="1">
                <a:latin typeface="Arial"/>
                <a:ea typeface="Arial"/>
                <a:cs typeface="Arial"/>
                <a:sym typeface="Arial"/>
              </a:rPr>
              <a:t>varName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”).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just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В качестве входных данных – CSV Data </a:t>
            </a:r>
            <a:r>
              <a:rPr lang="ru-RU" sz="2000" dirty="0" err="1">
                <a:latin typeface="Arial"/>
                <a:ea typeface="Arial"/>
                <a:cs typeface="Arial"/>
                <a:sym typeface="Arial"/>
              </a:rPr>
              <a:t>Set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 на одном шаблоне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0"/>
          <p:cNvSpPr/>
          <p:nvPr/>
        </p:nvSpPr>
        <p:spPr>
          <a:xfrm>
            <a:off x="609600" y="1052737"/>
            <a:ext cx="680720" cy="43688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0"/>
          <p:cNvSpPr/>
          <p:nvPr/>
        </p:nvSpPr>
        <p:spPr>
          <a:xfrm>
            <a:off x="609600" y="1707852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0"/>
          <p:cNvSpPr/>
          <p:nvPr/>
        </p:nvSpPr>
        <p:spPr>
          <a:xfrm>
            <a:off x="609600" y="2362961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0"/>
          <p:cNvSpPr/>
          <p:nvPr/>
        </p:nvSpPr>
        <p:spPr>
          <a:xfrm>
            <a:off x="609600" y="3087665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0"/>
          <p:cNvSpPr/>
          <p:nvPr/>
        </p:nvSpPr>
        <p:spPr>
          <a:xfrm>
            <a:off x="609600" y="3768570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0"/>
          <p:cNvSpPr/>
          <p:nvPr/>
        </p:nvSpPr>
        <p:spPr>
          <a:xfrm>
            <a:off x="609600" y="4396466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0"/>
          <p:cNvSpPr/>
          <p:nvPr/>
        </p:nvSpPr>
        <p:spPr>
          <a:xfrm>
            <a:off x="609600" y="5024370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6DCF226-78BD-439A-AD30-6F3771D8D21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f97b8990ee_1_27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4800">
                <a:latin typeface="Arial"/>
                <a:ea typeface="Arial"/>
                <a:cs typeface="Arial"/>
                <a:sym typeface="Arial"/>
              </a:rPr>
              <a:t>Мониторинг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8F57D93-7D54-4EF1-8D89-785E64F35B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Плюсы стеков мониторинга</a:t>
            </a:r>
            <a:endParaRPr/>
          </a:p>
        </p:txBody>
      </p:sp>
      <p:sp>
        <p:nvSpPr>
          <p:cNvPr id="507" name="Google Shape;507;p23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	</a:t>
            </a:r>
            <a:r>
              <a:rPr lang="ru-RU" dirty="0" err="1"/>
              <a:t>Prometheus</a:t>
            </a:r>
            <a:r>
              <a:rPr lang="ru-RU" dirty="0"/>
              <a:t> + </a:t>
            </a:r>
            <a:r>
              <a:rPr lang="ru-RU" dirty="0" err="1"/>
              <a:t>Exporter</a:t>
            </a:r>
            <a:r>
              <a:rPr lang="ru-RU" dirty="0"/>
              <a:t> = заточено под мониторинг, 							много функционала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	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	</a:t>
            </a:r>
            <a:r>
              <a:rPr lang="ru-RU" dirty="0" err="1"/>
              <a:t>InfluxDB</a:t>
            </a:r>
            <a:r>
              <a:rPr lang="ru-RU" dirty="0"/>
              <a:t> + </a:t>
            </a:r>
            <a:r>
              <a:rPr lang="ru-RU" dirty="0" err="1"/>
              <a:t>Telegraf</a:t>
            </a:r>
            <a:r>
              <a:rPr lang="ru-RU" dirty="0"/>
              <a:t> = простота настройки, удобство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509" name="Google Shape;509;p23"/>
          <p:cNvSpPr/>
          <p:nvPr/>
        </p:nvSpPr>
        <p:spPr>
          <a:xfrm>
            <a:off x="449890" y="1464580"/>
            <a:ext cx="914400" cy="9144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3"/>
          <p:cNvSpPr/>
          <p:nvPr/>
        </p:nvSpPr>
        <p:spPr>
          <a:xfrm>
            <a:off x="449890" y="3132250"/>
            <a:ext cx="914400" cy="91440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71EA3C6-017D-41E4-A767-D09D2066BD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1"/>
          <p:cNvSpPr txBox="1">
            <a:spLocks noGrp="1"/>
          </p:cNvSpPr>
          <p:nvPr>
            <p:ph type="title"/>
          </p:nvPr>
        </p:nvSpPr>
        <p:spPr>
          <a:xfrm>
            <a:off x="511890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Мониторинг, стек Prometheus + Node Exporter</a:t>
            </a:r>
            <a:endParaRPr sz="2800"/>
          </a:p>
        </p:txBody>
      </p:sp>
      <p:sp>
        <p:nvSpPr>
          <p:cNvPr id="516" name="Google Shape;516;p21"/>
          <p:cNvSpPr/>
          <p:nvPr/>
        </p:nvSpPr>
        <p:spPr>
          <a:xfrm>
            <a:off x="1666240" y="1418000"/>
            <a:ext cx="1798320" cy="80772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Push Gateway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1815320" y="2927690"/>
            <a:ext cx="1574800" cy="67056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1"/>
          <p:cNvSpPr/>
          <p:nvPr/>
        </p:nvSpPr>
        <p:spPr>
          <a:xfrm>
            <a:off x="2316480" y="2318951"/>
            <a:ext cx="497840" cy="5283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1"/>
          <p:cNvSpPr/>
          <p:nvPr/>
        </p:nvSpPr>
        <p:spPr>
          <a:xfrm>
            <a:off x="1381840" y="3627869"/>
            <a:ext cx="2458720" cy="80772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Скрипты сбора метрик</a:t>
            </a:r>
            <a:endParaRPr/>
          </a:p>
        </p:txBody>
      </p:sp>
      <p:sp>
        <p:nvSpPr>
          <p:cNvPr id="520" name="Google Shape;520;p21"/>
          <p:cNvSpPr/>
          <p:nvPr/>
        </p:nvSpPr>
        <p:spPr>
          <a:xfrm>
            <a:off x="1666240" y="994724"/>
            <a:ext cx="1798320" cy="42327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Node Exporter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1" name="Google Shape;521;p21"/>
          <p:cNvCxnSpPr>
            <a:endCxn id="520" idx="3"/>
          </p:cNvCxnSpPr>
          <p:nvPr/>
        </p:nvCxnSpPr>
        <p:spPr>
          <a:xfrm rot="10800000">
            <a:off x="3464560" y="1206362"/>
            <a:ext cx="2503800" cy="22200"/>
          </a:xfrm>
          <a:prstGeom prst="bentConnector3">
            <a:avLst>
              <a:gd name="adj1" fmla="val 4667"/>
            </a:avLst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22" name="Google Shape;52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5763" y="4882678"/>
            <a:ext cx="1191225" cy="116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2181" y="3226549"/>
            <a:ext cx="1185333" cy="120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Google Shape;524;p21"/>
          <p:cNvCxnSpPr>
            <a:stCxn id="523" idx="1"/>
            <a:endCxn id="525" idx="3"/>
          </p:cNvCxnSpPr>
          <p:nvPr/>
        </p:nvCxnSpPr>
        <p:spPr>
          <a:xfrm rot="10800000">
            <a:off x="6390481" y="2866869"/>
            <a:ext cx="1901700" cy="964200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6" name="Google Shape;526;p21"/>
          <p:cNvCxnSpPr>
            <a:endCxn id="527" idx="2"/>
          </p:cNvCxnSpPr>
          <p:nvPr/>
        </p:nvCxnSpPr>
        <p:spPr>
          <a:xfrm rot="10800000">
            <a:off x="5901375" y="3767877"/>
            <a:ext cx="21300" cy="1114800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28" name="Google Shape;528;p21"/>
          <p:cNvSpPr txBox="1"/>
          <p:nvPr/>
        </p:nvSpPr>
        <p:spPr>
          <a:xfrm>
            <a:off x="6435878" y="4698695"/>
            <a:ext cx="7721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БД</a:t>
            </a:r>
            <a:endParaRPr/>
          </a:p>
        </p:txBody>
      </p:sp>
      <p:sp>
        <p:nvSpPr>
          <p:cNvPr id="529" name="Google Shape;529;p21"/>
          <p:cNvSpPr/>
          <p:nvPr/>
        </p:nvSpPr>
        <p:spPr>
          <a:xfrm>
            <a:off x="8215978" y="1440223"/>
            <a:ext cx="1798320" cy="79830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Сервера</a:t>
            </a:r>
            <a:endParaRPr/>
          </a:p>
        </p:txBody>
      </p:sp>
      <p:sp>
        <p:nvSpPr>
          <p:cNvPr id="530" name="Google Shape;530;p21"/>
          <p:cNvSpPr/>
          <p:nvPr/>
        </p:nvSpPr>
        <p:spPr>
          <a:xfrm>
            <a:off x="8215978" y="1016947"/>
            <a:ext cx="1798320" cy="42327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Node Exporter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1" name="Google Shape;531;p21"/>
          <p:cNvCxnSpPr>
            <a:stCxn id="525" idx="0"/>
            <a:endCxn id="530" idx="1"/>
          </p:cNvCxnSpPr>
          <p:nvPr/>
        </p:nvCxnSpPr>
        <p:spPr>
          <a:xfrm rot="-5400000">
            <a:off x="6481969" y="586958"/>
            <a:ext cx="1092300" cy="2375700"/>
          </a:xfrm>
          <a:prstGeom prst="bentConnector2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7" name="Google Shape;527;p21"/>
          <p:cNvSpPr txBox="1"/>
          <p:nvPr/>
        </p:nvSpPr>
        <p:spPr>
          <a:xfrm>
            <a:off x="4941255" y="3306212"/>
            <a:ext cx="19202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Prometheus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9921" y="2320958"/>
            <a:ext cx="1100695" cy="1091523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1"/>
          <p:cNvSpPr txBox="1"/>
          <p:nvPr/>
        </p:nvSpPr>
        <p:spPr>
          <a:xfrm>
            <a:off x="4904675" y="769275"/>
            <a:ext cx="211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сбор метрик</a:t>
            </a:r>
            <a:endParaRPr/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7AB5B6B-91CD-4F23-8AC8-7EC39DFE25F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2"/>
          <p:cNvSpPr txBox="1">
            <a:spLocks noGrp="1"/>
          </p:cNvSpPr>
          <p:nvPr>
            <p:ph type="title"/>
          </p:nvPr>
        </p:nvSpPr>
        <p:spPr>
          <a:xfrm>
            <a:off x="511890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Мониторинг, стек InfluxDB + Telegraf</a:t>
            </a:r>
            <a:endParaRPr sz="2800"/>
          </a:p>
        </p:txBody>
      </p:sp>
      <p:pic>
        <p:nvPicPr>
          <p:cNvPr id="538" name="Google Shape;5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4124" y="1373963"/>
            <a:ext cx="2608527" cy="260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0755" y="1915140"/>
            <a:ext cx="4578754" cy="170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89510" y="1604273"/>
            <a:ext cx="2122330" cy="216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2" descr="Изображение выглядит как текст, электроника, клавиатура, компьютер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7539" y="4020310"/>
            <a:ext cx="2388901" cy="1725981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2"/>
          <p:cNvSpPr txBox="1"/>
          <p:nvPr/>
        </p:nvSpPr>
        <p:spPr>
          <a:xfrm>
            <a:off x="918431" y="3178799"/>
            <a:ext cx="2122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Сбор метрик</a:t>
            </a:r>
            <a:endParaRPr/>
          </a:p>
        </p:txBody>
      </p:sp>
      <p:sp>
        <p:nvSpPr>
          <p:cNvPr id="543" name="Google Shape;543;p22"/>
          <p:cNvSpPr txBox="1"/>
          <p:nvPr/>
        </p:nvSpPr>
        <p:spPr>
          <a:xfrm>
            <a:off x="4052525" y="1953347"/>
            <a:ext cx="967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2"/>
          <p:cNvSpPr txBox="1"/>
          <p:nvPr/>
        </p:nvSpPr>
        <p:spPr>
          <a:xfrm>
            <a:off x="7985072" y="1953347"/>
            <a:ext cx="967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2"/>
          <p:cNvSpPr/>
          <p:nvPr/>
        </p:nvSpPr>
        <p:spPr>
          <a:xfrm>
            <a:off x="3040761" y="3078480"/>
            <a:ext cx="626999" cy="9040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2"/>
          <p:cNvSpPr/>
          <p:nvPr/>
        </p:nvSpPr>
        <p:spPr>
          <a:xfrm>
            <a:off x="4142652" y="2399466"/>
            <a:ext cx="1059918" cy="661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2"/>
          <p:cNvSpPr/>
          <p:nvPr/>
        </p:nvSpPr>
        <p:spPr>
          <a:xfrm>
            <a:off x="7821682" y="2403901"/>
            <a:ext cx="1059918" cy="6612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A90C738-FE18-4FFE-A6A9-9D587D32BF4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Цели доклада</a:t>
            </a:r>
            <a:endParaRPr/>
          </a:p>
        </p:txBody>
      </p:sp>
      <p:sp>
        <p:nvSpPr>
          <p:cNvPr id="260" name="Google Shape;260;p3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62" name="Google Shape;262;p3"/>
          <p:cNvSpPr/>
          <p:nvPr/>
        </p:nvSpPr>
        <p:spPr>
          <a:xfrm>
            <a:off x="1516949" y="1334863"/>
            <a:ext cx="4277360" cy="44704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Рассказать про используемые нами подходы к тестированию производительности MQ сервисов</a:t>
            </a:r>
            <a:endParaRPr/>
          </a:p>
        </p:txBody>
      </p:sp>
      <p:sp>
        <p:nvSpPr>
          <p:cNvPr id="263" name="Google Shape;263;p3"/>
          <p:cNvSpPr/>
          <p:nvPr/>
        </p:nvSpPr>
        <p:spPr>
          <a:xfrm>
            <a:off x="6807200" y="1334863"/>
            <a:ext cx="4277360" cy="44704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Поделиться своими лайфхаками по настройке инструментов генерации нагрузки и мониторинга</a:t>
            </a:r>
            <a:endParaRPr/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E89E59D-6DA9-4A3A-B129-FAE02E2BD9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4"/>
          <p:cNvSpPr txBox="1">
            <a:spLocks noGrp="1"/>
          </p:cNvSpPr>
          <p:nvPr>
            <p:ph type="title"/>
          </p:nvPr>
        </p:nvSpPr>
        <p:spPr>
          <a:xfrm>
            <a:off x="511890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Пример вывода метрики глубины очереди MQ</a:t>
            </a:r>
            <a:endParaRPr sz="2800"/>
          </a:p>
        </p:txBody>
      </p:sp>
      <p:sp>
        <p:nvSpPr>
          <p:cNvPr id="553" name="Google Shape;553;p24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#!/bin/bash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STR=$(echo "display queue($1) CURDEPTH" | runmqsc $2 | grep CURDEPTH.* | grep -v display.*)</a:t>
            </a:r>
            <a:endParaRPr/>
          </a:p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STR=${STR#*(}</a:t>
            </a:r>
            <a:endParaRPr/>
          </a:p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STR=${STR%)*}</a:t>
            </a:r>
            <a:endParaRPr/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echo "queue_depth,host=$(hostname),queue=$1 depth=$((STR))“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где $1 – название очереди, $2 – название менеджера очередей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87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2730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</p:txBody>
      </p:sp>
      <p:pic>
        <p:nvPicPr>
          <p:cNvPr id="554" name="Google Shape;55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5405" y="4685961"/>
            <a:ext cx="2044270" cy="86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275F965-8061-4322-BA17-9C11A646B33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5"/>
          <p:cNvSpPr txBox="1">
            <a:spLocks noGrp="1"/>
          </p:cNvSpPr>
          <p:nvPr>
            <p:ph type="title"/>
          </p:nvPr>
        </p:nvSpPr>
        <p:spPr>
          <a:xfrm>
            <a:off x="511890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 dirty="0" err="1">
                <a:latin typeface="Arial"/>
                <a:ea typeface="Arial"/>
                <a:cs typeface="Arial"/>
                <a:sym typeface="Arial"/>
              </a:rPr>
              <a:t>Config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 агента </a:t>
            </a:r>
            <a:r>
              <a:rPr lang="ru-RU" sz="2800" dirty="0" err="1">
                <a:latin typeface="Arial"/>
                <a:ea typeface="Arial"/>
                <a:cs typeface="Arial"/>
                <a:sym typeface="Arial"/>
              </a:rPr>
              <a:t>Telegraf</a:t>
            </a:r>
            <a:endParaRPr sz="2800" dirty="0" err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5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[[inputs.exec]]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commands = ["/etc/telegraf/script.sh param1 param2",</a:t>
            </a:r>
            <a:endParaRPr/>
          </a:p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"/etc/telegraf/script.sh param3 param4",</a:t>
            </a:r>
            <a:endParaRPr/>
          </a:p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]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[[outputs.influxdb]]</a:t>
            </a:r>
            <a:endParaRPr/>
          </a:p>
          <a:p>
            <a:pPr marL="3429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urls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[“localhost:8086"]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" name="Google Shape;56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8160" y="4091036"/>
            <a:ext cx="2499360" cy="24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7A2F82E-0687-4EC4-8634-37EDD54623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6"/>
          <p:cNvSpPr txBox="1">
            <a:spLocks noGrp="1"/>
          </p:cNvSpPr>
          <p:nvPr>
            <p:ph type="title"/>
          </p:nvPr>
        </p:nvSpPr>
        <p:spPr>
          <a:xfrm>
            <a:off x="511890" y="267604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Узкие места MQ</a:t>
            </a:r>
            <a:endParaRPr sz="2800" dirty="0"/>
          </a:p>
        </p:txBody>
      </p:sp>
      <p:pic>
        <p:nvPicPr>
          <p:cNvPr id="567" name="Google Shape;567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018" y="2133600"/>
            <a:ext cx="11849729" cy="250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AB47285-54E9-4F93-B88D-2320F5D14D9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b02a20629_0_11"/>
          <p:cNvSpPr txBox="1">
            <a:spLocks noGrp="1"/>
          </p:cNvSpPr>
          <p:nvPr>
            <p:ph type="title"/>
          </p:nvPr>
        </p:nvSpPr>
        <p:spPr>
          <a:xfrm>
            <a:off x="1590684" y="274638"/>
            <a:ext cx="9903000" cy="41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Узкие места MQ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gfb02a20629_0_11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Тестируемая система и генератор нагрузки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Выводим в мониторинг процессы, глубину очередей, активные подключения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1A51C3C-580D-4CA7-9A6B-2E3E3A9ABF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Видео процесса нагрузки на JMeter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47D9495-EBF0-47CF-9F08-E0FD362C895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IDEO_SQA29">
            <a:hlinkClick r:id="" action="ppaction://media"/>
            <a:extLst>
              <a:ext uri="{FF2B5EF4-FFF2-40B4-BE49-F238E27FC236}">
                <a16:creationId xmlns:a16="http://schemas.microsoft.com/office/drawing/2014/main" id="{05EA0100-AA01-44BB-BCA0-C3BAB431E1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7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Заключение</a:t>
            </a:r>
            <a:endParaRPr dirty="0"/>
          </a:p>
        </p:txBody>
      </p:sp>
      <p:sp>
        <p:nvSpPr>
          <p:cNvPr id="588" name="Google Shape;588;p27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Для комплексного нагрузочного тестирования MQ и не только используем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Jmeter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с обширным арсеналом мониторинга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Для быстрых первых тестов используем небольшие консольные утилиты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064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При поиске проблем обращаем особенное внимание на утилизацию I/O и сети, а также мониторим </a:t>
            </a:r>
            <a:r>
              <a:rPr lang="ru-RU" sz="2800" dirty="0" err="1">
                <a:latin typeface="Arial"/>
                <a:ea typeface="Arial"/>
                <a:cs typeface="Arial"/>
                <a:sym typeface="Arial"/>
              </a:rPr>
              <a:t>логи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, выводим метрики глубины очереди и активных MQ подключений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590" name="Google Shape;590;p27"/>
          <p:cNvSpPr/>
          <p:nvPr/>
        </p:nvSpPr>
        <p:spPr>
          <a:xfrm>
            <a:off x="162560" y="1286417"/>
            <a:ext cx="680720" cy="43688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7"/>
          <p:cNvSpPr/>
          <p:nvPr/>
        </p:nvSpPr>
        <p:spPr>
          <a:xfrm>
            <a:off x="162560" y="2830737"/>
            <a:ext cx="680720" cy="43688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7"/>
          <p:cNvSpPr/>
          <p:nvPr/>
        </p:nvSpPr>
        <p:spPr>
          <a:xfrm>
            <a:off x="162560" y="4310194"/>
            <a:ext cx="680720" cy="43688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55906FF-D245-4F26-9277-CABA66E721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28" descr="Изображение выглядит как собака, трава, млекопитающее, дикая собак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57039"/>
            <a:ext cx="4490720" cy="2996151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8"/>
          <p:cNvSpPr txBox="1">
            <a:spLocks noGrp="1"/>
          </p:cNvSpPr>
          <p:nvPr>
            <p:ph type="subTitle" idx="1"/>
          </p:nvPr>
        </p:nvSpPr>
        <p:spPr>
          <a:xfrm>
            <a:off x="412784" y="788529"/>
            <a:ext cx="9108600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E6B"/>
              </a:buClr>
              <a:buSzPts val="2800"/>
              <a:buNone/>
            </a:pPr>
            <a:r>
              <a:rPr lang="ru-RU" sz="2800" b="1" dirty="0">
                <a:solidFill>
                  <a:srgbClr val="0F3E6B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3E6B"/>
              </a:buClr>
              <a:buSzPts val="2800"/>
              <a:buNone/>
            </a:pPr>
            <a:r>
              <a:rPr lang="ru-RU" sz="2800" b="1" dirty="0">
                <a:solidFill>
                  <a:srgbClr val="0F3E6B"/>
                </a:solidFill>
                <a:latin typeface="Arial"/>
                <a:ea typeface="Arial"/>
                <a:cs typeface="Arial"/>
                <a:sym typeface="Arial"/>
              </a:rPr>
              <a:t>Задавайте вопросы!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3E6B"/>
              </a:buClr>
              <a:buSzPts val="2800"/>
              <a:buNone/>
            </a:pPr>
            <a:r>
              <a:rPr lang="ru-RU" sz="2800" b="1" dirty="0">
                <a:solidFill>
                  <a:srgbClr val="0F3E6B"/>
                </a:solidFill>
                <a:latin typeface="Arial"/>
                <a:ea typeface="Arial"/>
                <a:cs typeface="Arial"/>
                <a:sym typeface="Arial"/>
              </a:rPr>
              <a:t>Коваль Михаил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3E6B"/>
              </a:buClr>
              <a:buSzPts val="2800"/>
              <a:buNone/>
            </a:pPr>
            <a:r>
              <a:rPr lang="ru-RU" sz="2800" b="1">
                <a:solidFill>
                  <a:srgbClr val="0F3E6B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800" b="1">
              <a:solidFill>
                <a:srgbClr val="0F3E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009" y="3143250"/>
            <a:ext cx="19907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21BB897-864D-4A64-AC13-188F9818426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97b8990ee_1_0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3000" cy="41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План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f97b8990ee_1_0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100">
                <a:latin typeface="Arial"/>
                <a:ea typeface="Arial"/>
                <a:cs typeface="Arial"/>
                <a:sym typeface="Arial"/>
              </a:rPr>
              <a:t>Что такое тестирование производительности?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100">
                <a:latin typeface="Arial"/>
                <a:ea typeface="Arial"/>
                <a:cs typeface="Arial"/>
                <a:sym typeface="Arial"/>
              </a:rPr>
              <a:t>Наш процесс тестирования производительности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100">
                <a:latin typeface="Arial"/>
                <a:ea typeface="Arial"/>
                <a:cs typeface="Arial"/>
                <a:sym typeface="Arial"/>
              </a:rPr>
              <a:t>Что такое MQ?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100">
                <a:latin typeface="Arial"/>
                <a:ea typeface="Arial"/>
                <a:cs typeface="Arial"/>
                <a:sym typeface="Arial"/>
              </a:rPr>
              <a:t>Инструменты и наш выбор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100">
                <a:latin typeface="Arial"/>
                <a:ea typeface="Arial"/>
                <a:cs typeface="Arial"/>
                <a:sym typeface="Arial"/>
              </a:rPr>
              <a:t>Мониторинг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100">
                <a:latin typeface="Arial"/>
                <a:ea typeface="Arial"/>
                <a:cs typeface="Arial"/>
                <a:sym typeface="Arial"/>
              </a:rPr>
              <a:t>Метрики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100">
                <a:latin typeface="Arial"/>
                <a:ea typeface="Arial"/>
                <a:cs typeface="Arial"/>
                <a:sym typeface="Arial"/>
              </a:rPr>
              <a:t>Узкие места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27A35EA-760D-4653-BBAF-E4249B626B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97b8990ee_1_34"/>
          <p:cNvSpPr txBox="1">
            <a:spLocks noGrp="1"/>
          </p:cNvSpPr>
          <p:nvPr>
            <p:ph type="title"/>
          </p:nvPr>
        </p:nvSpPr>
        <p:spPr>
          <a:xfrm>
            <a:off x="1679509" y="274638"/>
            <a:ext cx="9903000" cy="41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Что такое тестирование производительности?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f97b8990ee_1_34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Это определение и анализ показателей производительности Решения в ответ на внешний запрос с целью установления соответствия требованиям, предъявляемым к Решению.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E1C72BC-03FD-47C6-BF5C-F3BED4416B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"/>
          <p:cNvSpPr txBox="1">
            <a:spLocks noGrp="1"/>
          </p:cNvSpPr>
          <p:nvPr>
            <p:ph type="title"/>
          </p:nvPr>
        </p:nvSpPr>
        <p:spPr>
          <a:xfrm>
            <a:off x="1679409" y="244413"/>
            <a:ext cx="9903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Что тестируем?</a:t>
            </a: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3967993" y="1052737"/>
            <a:ext cx="3967991" cy="98151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Уровень производительности</a:t>
            </a: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4703776" y="2567419"/>
            <a:ext cx="2508310" cy="1257841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Временные характеристики продукта</a:t>
            </a: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1471568" y="2567225"/>
            <a:ext cx="2508310" cy="125784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Использование ресурсов</a:t>
            </a: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7935984" y="2567225"/>
            <a:ext cx="2508310" cy="1257839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Потенциальные возможности</a:t>
            </a: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1124036" y="4185106"/>
            <a:ext cx="1837189" cy="9815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доступности приложения</a:t>
            </a: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3755383" y="4185106"/>
            <a:ext cx="1837189" cy="98151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Время ответа приложения</a:t>
            </a: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6386730" y="4185107"/>
            <a:ext cx="1837189" cy="98151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Количество запросов в секунду</a:t>
            </a: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8892242" y="4185107"/>
            <a:ext cx="1837189" cy="98151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Утилизация ресурсов</a:t>
            </a:r>
            <a:endParaRPr/>
          </a:p>
        </p:txBody>
      </p:sp>
      <p:cxnSp>
        <p:nvCxnSpPr>
          <p:cNvPr id="294" name="Google Shape;294;p4"/>
          <p:cNvCxnSpPr>
            <a:stCxn id="286" idx="2"/>
            <a:endCxn id="287" idx="0"/>
          </p:cNvCxnSpPr>
          <p:nvPr/>
        </p:nvCxnSpPr>
        <p:spPr>
          <a:xfrm>
            <a:off x="5951988" y="2034247"/>
            <a:ext cx="6000" cy="53310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5" name="Google Shape;295;p4"/>
          <p:cNvCxnSpPr>
            <a:stCxn id="287" idx="2"/>
          </p:cNvCxnSpPr>
          <p:nvPr/>
        </p:nvCxnSpPr>
        <p:spPr>
          <a:xfrm flipH="1">
            <a:off x="5592531" y="3825260"/>
            <a:ext cx="365400" cy="35970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6" name="Google Shape;296;p4"/>
          <p:cNvCxnSpPr/>
          <p:nvPr/>
        </p:nvCxnSpPr>
        <p:spPr>
          <a:xfrm>
            <a:off x="5951989" y="3825064"/>
            <a:ext cx="434741" cy="359846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7" name="Google Shape;297;p4"/>
          <p:cNvCxnSpPr/>
          <p:nvPr/>
        </p:nvCxnSpPr>
        <p:spPr>
          <a:xfrm flipH="1">
            <a:off x="2961225" y="3825064"/>
            <a:ext cx="1742551" cy="359846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8" name="Google Shape;298;p4"/>
          <p:cNvCxnSpPr/>
          <p:nvPr/>
        </p:nvCxnSpPr>
        <p:spPr>
          <a:xfrm>
            <a:off x="7212086" y="3825064"/>
            <a:ext cx="1680156" cy="359846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9" name="Google Shape;299;p4"/>
          <p:cNvCxnSpPr/>
          <p:nvPr/>
        </p:nvCxnSpPr>
        <p:spPr>
          <a:xfrm flipH="1">
            <a:off x="2726422" y="2034247"/>
            <a:ext cx="1241571" cy="53297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0" name="Google Shape;300;p4"/>
          <p:cNvCxnSpPr>
            <a:endCxn id="289" idx="0"/>
          </p:cNvCxnSpPr>
          <p:nvPr/>
        </p:nvCxnSpPr>
        <p:spPr>
          <a:xfrm>
            <a:off x="7935839" y="2034125"/>
            <a:ext cx="1254300" cy="53310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3B0C087-475D-475C-9978-7C608243F3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"/>
          <p:cNvSpPr txBox="1">
            <a:spLocks noGrp="1"/>
          </p:cNvSpPr>
          <p:nvPr>
            <p:ph type="title"/>
          </p:nvPr>
        </p:nvSpPr>
        <p:spPr>
          <a:xfrm>
            <a:off x="609600" y="217297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Процесс тестирования производительности</a:t>
            </a:r>
            <a:endParaRPr/>
          </a:p>
        </p:txBody>
      </p:sp>
      <p:sp>
        <p:nvSpPr>
          <p:cNvPr id="306" name="Google Shape;306;p5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Тест план и определение целей тестирования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Подготовка тестового окружения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Написание скриптов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Прогон тестов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Анализ результатов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Написание отчета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307" name="Google Shape;307;p5"/>
          <p:cNvSpPr/>
          <p:nvPr/>
        </p:nvSpPr>
        <p:spPr>
          <a:xfrm>
            <a:off x="8793390" y="2935436"/>
            <a:ext cx="1825308" cy="125282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Тестируемое Решение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"/>
          <p:cNvSpPr/>
          <p:nvPr/>
        </p:nvSpPr>
        <p:spPr>
          <a:xfrm>
            <a:off x="6029547" y="3234961"/>
            <a:ext cx="1800141" cy="65377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Генераторы нагрузки</a:t>
            </a:r>
            <a:endParaRPr/>
          </a:p>
        </p:txBody>
      </p:sp>
      <p:sp>
        <p:nvSpPr>
          <p:cNvPr id="309" name="Google Shape;309;p5"/>
          <p:cNvSpPr/>
          <p:nvPr/>
        </p:nvSpPr>
        <p:spPr>
          <a:xfrm>
            <a:off x="8768232" y="1904521"/>
            <a:ext cx="1825308" cy="52070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Заглушки</a:t>
            </a:r>
            <a:endParaRPr/>
          </a:p>
        </p:txBody>
      </p:sp>
      <p:sp>
        <p:nvSpPr>
          <p:cNvPr id="310" name="Google Shape;310;p5"/>
          <p:cNvSpPr/>
          <p:nvPr/>
        </p:nvSpPr>
        <p:spPr>
          <a:xfrm>
            <a:off x="8793397" y="4698466"/>
            <a:ext cx="1825301" cy="42314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Мониторинг</a:t>
            </a:r>
            <a:endParaRPr/>
          </a:p>
        </p:txBody>
      </p:sp>
      <p:cxnSp>
        <p:nvCxnSpPr>
          <p:cNvPr id="311" name="Google Shape;311;p5"/>
          <p:cNvCxnSpPr>
            <a:endCxn id="307" idx="1"/>
          </p:cNvCxnSpPr>
          <p:nvPr/>
        </p:nvCxnSpPr>
        <p:spPr>
          <a:xfrm>
            <a:off x="7829790" y="3561847"/>
            <a:ext cx="96360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2" name="Google Shape;312;p5"/>
          <p:cNvCxnSpPr/>
          <p:nvPr/>
        </p:nvCxnSpPr>
        <p:spPr>
          <a:xfrm>
            <a:off x="9773174" y="2425229"/>
            <a:ext cx="0" cy="510207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3" name="Google Shape;313;p5"/>
          <p:cNvCxnSpPr/>
          <p:nvPr/>
        </p:nvCxnSpPr>
        <p:spPr>
          <a:xfrm rot="10800000">
            <a:off x="9580228" y="2425229"/>
            <a:ext cx="0" cy="510207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4" name="Google Shape;314;p5"/>
          <p:cNvCxnSpPr/>
          <p:nvPr/>
        </p:nvCxnSpPr>
        <p:spPr>
          <a:xfrm>
            <a:off x="9782961" y="4188259"/>
            <a:ext cx="0" cy="510207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5" name="Google Shape;315;p5"/>
          <p:cNvCxnSpPr/>
          <p:nvPr/>
        </p:nvCxnSpPr>
        <p:spPr>
          <a:xfrm rot="10800000">
            <a:off x="9581627" y="4188258"/>
            <a:ext cx="0" cy="510207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6" name="Google Shape;316;p5"/>
          <p:cNvSpPr/>
          <p:nvPr/>
        </p:nvSpPr>
        <p:spPr>
          <a:xfrm>
            <a:off x="304495" y="1148665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/>
          <p:nvPr/>
        </p:nvSpPr>
        <p:spPr>
          <a:xfrm>
            <a:off x="304495" y="1749025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"/>
          <p:cNvSpPr/>
          <p:nvPr/>
        </p:nvSpPr>
        <p:spPr>
          <a:xfrm>
            <a:off x="304495" y="2308960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304495" y="2868911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304495" y="3451854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"/>
          <p:cNvSpPr/>
          <p:nvPr/>
        </p:nvSpPr>
        <p:spPr>
          <a:xfrm>
            <a:off x="304495" y="4034811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689B5DE-8C4A-4498-86CC-656E0223EB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b02a20629_0_0"/>
          <p:cNvSpPr txBox="1">
            <a:spLocks noGrp="1"/>
          </p:cNvSpPr>
          <p:nvPr>
            <p:ph type="title"/>
          </p:nvPr>
        </p:nvSpPr>
        <p:spPr>
          <a:xfrm>
            <a:off x="540025" y="260570"/>
            <a:ext cx="9903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Основные понятия IBM MQ</a:t>
            </a:r>
            <a:endParaRPr/>
          </a:p>
        </p:txBody>
      </p:sp>
      <p:sp>
        <p:nvSpPr>
          <p:cNvPr id="327" name="Google Shape;327;gfb02a20629_0_0"/>
          <p:cNvSpPr txBox="1">
            <a:spLocks noGrp="1"/>
          </p:cNvSpPr>
          <p:nvPr>
            <p:ph type="body" idx="1"/>
          </p:nvPr>
        </p:nvSpPr>
        <p:spPr>
          <a:xfrm>
            <a:off x="314960" y="1052737"/>
            <a:ext cx="11673900" cy="5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MQ менеджер – управляющая программа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MQ очереди хранят сообщения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MQ каналы – сетевые соединения по TCP/IP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Асинхронное взаимодействие – отправитель посылает 	запросы, не ожидая ответа на предыдущие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Корреляция для ответа на определенный запрос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Персистентность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транзакционность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для надежности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328" name="Google Shape;328;gfb02a20629_0_0"/>
          <p:cNvSpPr/>
          <p:nvPr/>
        </p:nvSpPr>
        <p:spPr>
          <a:xfrm>
            <a:off x="103680" y="1145720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fb02a20629_0_0"/>
          <p:cNvSpPr/>
          <p:nvPr/>
        </p:nvSpPr>
        <p:spPr>
          <a:xfrm>
            <a:off x="103680" y="1772333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fb02a20629_0_0"/>
          <p:cNvSpPr/>
          <p:nvPr/>
        </p:nvSpPr>
        <p:spPr>
          <a:xfrm>
            <a:off x="103680" y="2328896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fb02a20629_0_0"/>
          <p:cNvSpPr/>
          <p:nvPr/>
        </p:nvSpPr>
        <p:spPr>
          <a:xfrm>
            <a:off x="103680" y="2885458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fb02a20629_0_0"/>
          <p:cNvSpPr/>
          <p:nvPr/>
        </p:nvSpPr>
        <p:spPr>
          <a:xfrm>
            <a:off x="103680" y="3916098"/>
            <a:ext cx="680724" cy="436860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fb02a20629_0_0"/>
          <p:cNvSpPr/>
          <p:nvPr/>
        </p:nvSpPr>
        <p:spPr>
          <a:xfrm>
            <a:off x="103680" y="4531841"/>
            <a:ext cx="680724" cy="436860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C8CC9F1-383F-4D15-B4A4-F34BB9BB83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"/>
          <p:cNvSpPr txBox="1">
            <a:spLocks noGrp="1"/>
          </p:cNvSpPr>
          <p:nvPr>
            <p:ph type="title"/>
          </p:nvPr>
        </p:nvSpPr>
        <p:spPr>
          <a:xfrm>
            <a:off x="511890" y="260570"/>
            <a:ext cx="9902891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Arial"/>
                <a:ea typeface="Arial"/>
                <a:cs typeface="Arial"/>
                <a:sym typeface="Arial"/>
              </a:rPr>
              <a:t>Как работает IBM MQ?</a:t>
            </a:r>
            <a:endParaRPr/>
          </a:p>
        </p:txBody>
      </p:sp>
      <p:sp>
        <p:nvSpPr>
          <p:cNvPr id="339" name="Google Shape;339;p6"/>
          <p:cNvSpPr/>
          <p:nvPr/>
        </p:nvSpPr>
        <p:spPr>
          <a:xfrm>
            <a:off x="499301" y="1284850"/>
            <a:ext cx="4541400" cy="34206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Сервер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"/>
          <p:cNvSpPr/>
          <p:nvPr/>
        </p:nvSpPr>
        <p:spPr>
          <a:xfrm>
            <a:off x="718802" y="1846879"/>
            <a:ext cx="1566900" cy="24300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endParaRPr/>
          </a:p>
        </p:txBody>
      </p:sp>
      <p:sp>
        <p:nvSpPr>
          <p:cNvPr id="341" name="Google Shape;341;p6"/>
          <p:cNvSpPr/>
          <p:nvPr/>
        </p:nvSpPr>
        <p:spPr>
          <a:xfrm>
            <a:off x="3339754" y="1846829"/>
            <a:ext cx="1593806" cy="242989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Менеджер очередей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6"/>
          <p:cNvSpPr/>
          <p:nvPr/>
        </p:nvSpPr>
        <p:spPr>
          <a:xfrm>
            <a:off x="6589324" y="1284850"/>
            <a:ext cx="4541400" cy="34206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Сервер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"/>
          <p:cNvSpPr/>
          <p:nvPr/>
        </p:nvSpPr>
        <p:spPr>
          <a:xfrm>
            <a:off x="6705576" y="1846829"/>
            <a:ext cx="1596241" cy="242989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Менеджер очередей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"/>
          <p:cNvSpPr/>
          <p:nvPr/>
        </p:nvSpPr>
        <p:spPr>
          <a:xfrm>
            <a:off x="9344358" y="1846829"/>
            <a:ext cx="1596300" cy="24300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endParaRPr/>
          </a:p>
        </p:txBody>
      </p:sp>
      <p:sp>
        <p:nvSpPr>
          <p:cNvPr id="345" name="Google Shape;345;p6"/>
          <p:cNvSpPr/>
          <p:nvPr/>
        </p:nvSpPr>
        <p:spPr>
          <a:xfrm>
            <a:off x="6774424" y="2832370"/>
            <a:ext cx="1378174" cy="3714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Очередь 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"/>
          <p:cNvSpPr/>
          <p:nvPr/>
        </p:nvSpPr>
        <p:spPr>
          <a:xfrm>
            <a:off x="6774424" y="3384820"/>
            <a:ext cx="1369632" cy="3714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Очередь B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"/>
          <p:cNvSpPr/>
          <p:nvPr/>
        </p:nvSpPr>
        <p:spPr>
          <a:xfrm>
            <a:off x="3494513" y="2832369"/>
            <a:ext cx="1372583" cy="3714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Очередь 1</a:t>
            </a:r>
            <a:endParaRPr/>
          </a:p>
        </p:txBody>
      </p:sp>
      <p:sp>
        <p:nvSpPr>
          <p:cNvPr id="348" name="Google Shape;348;p6"/>
          <p:cNvSpPr/>
          <p:nvPr/>
        </p:nvSpPr>
        <p:spPr>
          <a:xfrm>
            <a:off x="3494512" y="3357038"/>
            <a:ext cx="1372583" cy="3714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Очередь 2</a:t>
            </a:r>
            <a:endParaRPr/>
          </a:p>
        </p:txBody>
      </p:sp>
      <p:cxnSp>
        <p:nvCxnSpPr>
          <p:cNvPr id="349" name="Google Shape;349;p6"/>
          <p:cNvCxnSpPr>
            <a:stCxn id="340" idx="3"/>
            <a:endCxn id="341" idx="1"/>
          </p:cNvCxnSpPr>
          <p:nvPr/>
        </p:nvCxnSpPr>
        <p:spPr>
          <a:xfrm>
            <a:off x="2285702" y="3061879"/>
            <a:ext cx="105420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6"/>
          <p:cNvCxnSpPr>
            <a:stCxn id="344" idx="1"/>
            <a:endCxn id="343" idx="3"/>
          </p:cNvCxnSpPr>
          <p:nvPr/>
        </p:nvCxnSpPr>
        <p:spPr>
          <a:xfrm rot="10800000">
            <a:off x="8301858" y="3061829"/>
            <a:ext cx="104250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1" name="Google Shape;351;p6"/>
          <p:cNvCxnSpPr/>
          <p:nvPr/>
        </p:nvCxnSpPr>
        <p:spPr>
          <a:xfrm>
            <a:off x="5040695" y="2832369"/>
            <a:ext cx="1548637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52" name="Google Shape;352;p6"/>
          <p:cNvCxnSpPr>
            <a:stCxn id="342" idx="1"/>
            <a:endCxn id="339" idx="3"/>
          </p:cNvCxnSpPr>
          <p:nvPr/>
        </p:nvCxnSpPr>
        <p:spPr>
          <a:xfrm rot="10800000">
            <a:off x="5040724" y="2995150"/>
            <a:ext cx="154860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53" name="Google Shape;353;p6"/>
          <p:cNvSpPr txBox="1"/>
          <p:nvPr/>
        </p:nvSpPr>
        <p:spPr>
          <a:xfrm>
            <a:off x="5314419" y="2338228"/>
            <a:ext cx="10011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</a:t>
            </a:r>
            <a:endParaRPr/>
          </a:p>
        </p:txBody>
      </p:sp>
      <p:sp>
        <p:nvSpPr>
          <p:cNvPr id="354" name="Google Shape;354;p6"/>
          <p:cNvSpPr txBox="1"/>
          <p:nvPr/>
        </p:nvSpPr>
        <p:spPr>
          <a:xfrm>
            <a:off x="5109543" y="3157835"/>
            <a:ext cx="14797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Сообщения</a:t>
            </a:r>
            <a:endParaRPr/>
          </a:p>
        </p:txBody>
      </p:sp>
      <p:sp>
        <p:nvSpPr>
          <p:cNvPr id="355" name="Google Shape;355;p6"/>
          <p:cNvSpPr txBox="1"/>
          <p:nvPr/>
        </p:nvSpPr>
        <p:spPr>
          <a:xfrm>
            <a:off x="2312169" y="2549853"/>
            <a:ext cx="100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</a:t>
            </a:r>
            <a:endParaRPr/>
          </a:p>
        </p:txBody>
      </p:sp>
      <p:sp>
        <p:nvSpPr>
          <p:cNvPr id="356" name="Google Shape;356;p6"/>
          <p:cNvSpPr txBox="1"/>
          <p:nvPr/>
        </p:nvSpPr>
        <p:spPr>
          <a:xfrm>
            <a:off x="8322532" y="2549853"/>
            <a:ext cx="100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</a:t>
            </a:r>
            <a:endParaRPr/>
          </a:p>
        </p:txBody>
      </p:sp>
      <p:pic>
        <p:nvPicPr>
          <p:cNvPr id="3" name="Google Shape;254;p2" descr="Изображение выглядит как текст, знак, внешний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B4EE52C-2BA5-41D4-9819-03857466A9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451" y="6415451"/>
            <a:ext cx="570317" cy="44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Широкоэкранный</PresentationFormat>
  <Paragraphs>266</Paragraphs>
  <Slides>36</Slides>
  <Notes>36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Noto Sans Symbols</vt:lpstr>
      <vt:lpstr>3_Тема Office</vt:lpstr>
      <vt:lpstr>1_Тема Office</vt:lpstr>
      <vt:lpstr>2_Тема Office</vt:lpstr>
      <vt:lpstr>Презентация PowerPoint</vt:lpstr>
      <vt:lpstr>Давайте знакомиться!</vt:lpstr>
      <vt:lpstr>Цели доклада</vt:lpstr>
      <vt:lpstr>План</vt:lpstr>
      <vt:lpstr>Что такое тестирование производительности?</vt:lpstr>
      <vt:lpstr>Что тестируем?</vt:lpstr>
      <vt:lpstr>Процесс тестирования производительности</vt:lpstr>
      <vt:lpstr>Основные понятия IBM MQ</vt:lpstr>
      <vt:lpstr>Как работает IBM MQ?</vt:lpstr>
      <vt:lpstr>Основные понятия IBM MQ</vt:lpstr>
      <vt:lpstr>Инструменты для НТ MQ </vt:lpstr>
      <vt:lpstr>PerfHarness</vt:lpstr>
      <vt:lpstr>Преимущества PerfHarness</vt:lpstr>
      <vt:lpstr>Недостатки PerfHarness</vt:lpstr>
      <vt:lpstr> PerfHarness Основные параметры</vt:lpstr>
      <vt:lpstr>Запуск теста на PerfHarness из консоли</vt:lpstr>
      <vt:lpstr>Запуск теста на PerfHarness из консоли</vt:lpstr>
      <vt:lpstr>Apache JMeter</vt:lpstr>
      <vt:lpstr>Преимущества Jmeter</vt:lpstr>
      <vt:lpstr>Недостатки Jmeter</vt:lpstr>
      <vt:lpstr>Как тестировать MQ на JMeter?</vt:lpstr>
      <vt:lpstr>Официальный плагин JMS Support</vt:lpstr>
      <vt:lpstr>JSR223 sampler на groovy</vt:lpstr>
      <vt:lpstr>Неофициальный плагин MQMeter</vt:lpstr>
      <vt:lpstr>Советы по нагрузке с JMeter</vt:lpstr>
      <vt:lpstr>Презентация PowerPoint</vt:lpstr>
      <vt:lpstr>Плюсы стеков мониторинга</vt:lpstr>
      <vt:lpstr>Мониторинг, стек Prometheus + Node Exporter</vt:lpstr>
      <vt:lpstr>Мониторинг, стек InfluxDB + Telegraf</vt:lpstr>
      <vt:lpstr>Пример вывода метрики глубины очереди MQ</vt:lpstr>
      <vt:lpstr>Config агента Telegraf</vt:lpstr>
      <vt:lpstr>Узкие места MQ</vt:lpstr>
      <vt:lpstr>Узкие места MQ</vt:lpstr>
      <vt:lpstr>Видео процесса нагрузки на JMeter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Маркова Ольга Владимировна</dc:creator>
  <cp:lastModifiedBy>Коваль Михаил Юрьевич</cp:lastModifiedBy>
  <cp:revision>52</cp:revision>
  <dcterms:created xsi:type="dcterms:W3CDTF">2020-12-10T11:45:21Z</dcterms:created>
  <dcterms:modified xsi:type="dcterms:W3CDTF">2021-10-28T09:34:55Z</dcterms:modified>
</cp:coreProperties>
</file>