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344" r:id="rId3"/>
    <p:sldId id="297" r:id="rId4"/>
    <p:sldId id="350" r:id="rId5"/>
    <p:sldId id="329" r:id="rId6"/>
    <p:sldId id="349" r:id="rId7"/>
    <p:sldId id="410" r:id="rId8"/>
    <p:sldId id="360" r:id="rId9"/>
    <p:sldId id="351" r:id="rId10"/>
    <p:sldId id="353" r:id="rId11"/>
    <p:sldId id="355" r:id="rId12"/>
    <p:sldId id="326" r:id="rId13"/>
    <p:sldId id="356" r:id="rId14"/>
    <p:sldId id="358" r:id="rId15"/>
    <p:sldId id="357" r:id="rId16"/>
    <p:sldId id="359" r:id="rId17"/>
    <p:sldId id="363" r:id="rId18"/>
    <p:sldId id="365" r:id="rId19"/>
    <p:sldId id="366" r:id="rId20"/>
    <p:sldId id="367" r:id="rId21"/>
    <p:sldId id="343" r:id="rId22"/>
    <p:sldId id="369" r:id="rId23"/>
    <p:sldId id="368" r:id="rId24"/>
    <p:sldId id="327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6" r:id="rId41"/>
    <p:sldId id="387" r:id="rId42"/>
    <p:sldId id="388" r:id="rId43"/>
    <p:sldId id="389" r:id="rId44"/>
    <p:sldId id="394" r:id="rId45"/>
    <p:sldId id="395" r:id="rId46"/>
    <p:sldId id="396" r:id="rId47"/>
    <p:sldId id="397" r:id="rId48"/>
    <p:sldId id="278" r:id="rId49"/>
    <p:sldId id="279" r:id="rId50"/>
    <p:sldId id="399" r:id="rId51"/>
    <p:sldId id="280" r:id="rId52"/>
    <p:sldId id="316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295" r:id="rId64"/>
  </p:sldIdLst>
  <p:sldSz cx="10080625" cy="7559675"/>
  <p:notesSz cx="7559675" cy="10691813"/>
  <p:embeddedFontLst>
    <p:embeddedFont>
      <p:font typeface="Montserrat" pitchFamily="2" charset="77"/>
      <p:regular r:id="rId67"/>
      <p:bold r:id="rId68"/>
      <p:italic r:id="rId69"/>
      <p:boldItalic r:id="rId70"/>
    </p:embeddedFont>
  </p:embeddedFontLst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907" userDrawn="1">
          <p15:clr>
            <a:srgbClr val="A4A3A4"/>
          </p15:clr>
        </p15:guide>
        <p15:guide id="3" pos="771" userDrawn="1">
          <p15:clr>
            <a:srgbClr val="A4A3A4"/>
          </p15:clr>
        </p15:guide>
        <p15:guide id="4" orient="horz" pos="2925" userDrawn="1">
          <p15:clr>
            <a:srgbClr val="A4A3A4"/>
          </p15:clr>
        </p15:guide>
        <p15:guide id="5" orient="horz" pos="385" userDrawn="1">
          <p15:clr>
            <a:srgbClr val="A4A3A4"/>
          </p15:clr>
        </p15:guide>
        <p15:guide id="6" orient="horz" pos="1610" userDrawn="1">
          <p15:clr>
            <a:srgbClr val="A4A3A4"/>
          </p15:clr>
        </p15:guide>
        <p15:guide id="7" orient="horz" pos="2381" userDrawn="1">
          <p15:clr>
            <a:srgbClr val="A4A3A4"/>
          </p15:clr>
        </p15:guide>
        <p15:guide id="8" orient="horz" pos="1338" userDrawn="1">
          <p15:clr>
            <a:srgbClr val="A4A3A4"/>
          </p15:clr>
        </p15:guide>
        <p15:guide id="9" orient="horz" pos="703" userDrawn="1">
          <p15:clr>
            <a:srgbClr val="A4A3A4"/>
          </p15:clr>
        </p15:guide>
        <p15:guide id="10" pos="317" userDrawn="1">
          <p15:clr>
            <a:srgbClr val="A4A3A4"/>
          </p15:clr>
        </p15:guide>
        <p15:guide id="11" pos="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 Prikhozhdenko" initials="AP" lastIdx="2" clrIdx="0">
    <p:extLst>
      <p:ext uri="{19B8F6BF-5375-455C-9EA6-DF929625EA0E}">
        <p15:presenceInfo xmlns:p15="http://schemas.microsoft.com/office/powerpoint/2012/main" userId="S::aprikhozhdenko@plesk.com::9fb30383-966e-4f8d-b116-a4259973d8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F3F9"/>
    <a:srgbClr val="201C3F"/>
    <a:srgbClr val="43A3CE"/>
    <a:srgbClr val="4ABAED"/>
    <a:srgbClr val="333333"/>
    <a:srgbClr val="41AADC"/>
    <a:srgbClr val="1BA3CE"/>
    <a:srgbClr val="2A2E5C"/>
    <a:srgbClr val="0B0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/>
    <p:restoredTop sz="89082"/>
  </p:normalViewPr>
  <p:slideViewPr>
    <p:cSldViewPr>
      <p:cViewPr varScale="1">
        <p:scale>
          <a:sx n="83" d="100"/>
          <a:sy n="83" d="100"/>
        </p:scale>
        <p:origin x="920" y="200"/>
      </p:cViewPr>
      <p:guideLst>
        <p:guide orient="horz" pos="2154"/>
        <p:guide pos="907"/>
        <p:guide pos="771"/>
        <p:guide orient="horz" pos="2925"/>
        <p:guide orient="horz" pos="385"/>
        <p:guide orient="horz" pos="1610"/>
        <p:guide orient="horz" pos="2381"/>
        <p:guide orient="horz" pos="1338"/>
        <p:guide orient="horz" pos="703"/>
        <p:guide pos="317"/>
        <p:guide pos="544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4288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73C7E-5A2E-4F47-B287-7848FE74395E}" type="doc">
      <dgm:prSet loTypeId="urn:microsoft.com/office/officeart/2005/8/layout/matrix3" loCatId="matrix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3815E019-30C0-434D-81AE-F4B019EA6AA8}">
      <dgm:prSet/>
      <dgm:spPr/>
      <dgm:t>
        <a:bodyPr/>
        <a:lstStyle/>
        <a:p>
          <a:r>
            <a:rPr lang="en-GB"/>
            <a:t>Slack</a:t>
          </a:r>
          <a:endParaRPr lang="en-US"/>
        </a:p>
      </dgm:t>
    </dgm:pt>
    <dgm:pt modelId="{8FC47633-088B-41C8-AAE4-AAB7BBCCE4A5}" type="parTrans" cxnId="{C5CC1955-FFE9-453D-BBFD-4C3283FC5D14}">
      <dgm:prSet/>
      <dgm:spPr/>
      <dgm:t>
        <a:bodyPr/>
        <a:lstStyle/>
        <a:p>
          <a:endParaRPr lang="en-US"/>
        </a:p>
      </dgm:t>
    </dgm:pt>
    <dgm:pt modelId="{96712732-6F57-46F3-AA31-1542541DF552}" type="sibTrans" cxnId="{C5CC1955-FFE9-453D-BBFD-4C3283FC5D14}">
      <dgm:prSet/>
      <dgm:spPr/>
      <dgm:t>
        <a:bodyPr/>
        <a:lstStyle/>
        <a:p>
          <a:endParaRPr lang="en-US"/>
        </a:p>
      </dgm:t>
    </dgm:pt>
    <dgm:pt modelId="{7070EEEC-C81B-4FB2-B6C4-66DB5DD882B5}">
      <dgm:prSet/>
      <dgm:spPr/>
      <dgm:t>
        <a:bodyPr/>
        <a:lstStyle/>
        <a:p>
          <a:r>
            <a:rPr lang="en-GB"/>
            <a:t>Telegram</a:t>
          </a:r>
          <a:endParaRPr lang="en-US"/>
        </a:p>
      </dgm:t>
    </dgm:pt>
    <dgm:pt modelId="{6E57C93F-86D9-4524-A16B-171F0480A625}" type="parTrans" cxnId="{0E72BA14-BA6C-4427-A628-1572BCFBD96E}">
      <dgm:prSet/>
      <dgm:spPr/>
      <dgm:t>
        <a:bodyPr/>
        <a:lstStyle/>
        <a:p>
          <a:endParaRPr lang="en-US"/>
        </a:p>
      </dgm:t>
    </dgm:pt>
    <dgm:pt modelId="{D0F46E8C-171F-42C5-8FAC-D41C4D94BD17}" type="sibTrans" cxnId="{0E72BA14-BA6C-4427-A628-1572BCFBD96E}">
      <dgm:prSet/>
      <dgm:spPr/>
      <dgm:t>
        <a:bodyPr/>
        <a:lstStyle/>
        <a:p>
          <a:endParaRPr lang="en-US"/>
        </a:p>
      </dgm:t>
    </dgm:pt>
    <dgm:pt modelId="{9B747F47-D5EE-4B2D-84EF-14940391BE8A}">
      <dgm:prSet/>
      <dgm:spPr/>
      <dgm:t>
        <a:bodyPr/>
        <a:lstStyle/>
        <a:p>
          <a:r>
            <a:rPr lang="en-GB"/>
            <a:t>Mattermost</a:t>
          </a:r>
          <a:endParaRPr lang="en-US"/>
        </a:p>
      </dgm:t>
    </dgm:pt>
    <dgm:pt modelId="{F427681F-7DC2-4AE6-807D-069EEE30DA1C}" type="parTrans" cxnId="{41963C44-2679-4741-AA20-05C26F37B650}">
      <dgm:prSet/>
      <dgm:spPr/>
      <dgm:t>
        <a:bodyPr/>
        <a:lstStyle/>
        <a:p>
          <a:endParaRPr lang="en-US"/>
        </a:p>
      </dgm:t>
    </dgm:pt>
    <dgm:pt modelId="{02AA2E55-0243-4B43-A165-74955E9DA8F2}" type="sibTrans" cxnId="{41963C44-2679-4741-AA20-05C26F37B650}">
      <dgm:prSet/>
      <dgm:spPr/>
      <dgm:t>
        <a:bodyPr/>
        <a:lstStyle/>
        <a:p>
          <a:endParaRPr lang="en-US"/>
        </a:p>
      </dgm:t>
    </dgm:pt>
    <dgm:pt modelId="{AC7AECC6-2E6E-402D-8E81-AA55D042CDC6}">
      <dgm:prSet/>
      <dgm:spPr/>
      <dgm:t>
        <a:bodyPr/>
        <a:lstStyle/>
        <a:p>
          <a:r>
            <a:rPr lang="en-GB"/>
            <a:t>Microsoft Teams</a:t>
          </a:r>
          <a:endParaRPr lang="en-US"/>
        </a:p>
      </dgm:t>
    </dgm:pt>
    <dgm:pt modelId="{1379B715-5FFA-41C2-80BB-A2E851773D1E}" type="parTrans" cxnId="{EC63CBA4-0283-4E9F-89E9-008BE4FD555E}">
      <dgm:prSet/>
      <dgm:spPr/>
      <dgm:t>
        <a:bodyPr/>
        <a:lstStyle/>
        <a:p>
          <a:endParaRPr lang="en-US"/>
        </a:p>
      </dgm:t>
    </dgm:pt>
    <dgm:pt modelId="{DD72D022-BA27-4B8C-AFF1-A8DE51E10153}" type="sibTrans" cxnId="{EC63CBA4-0283-4E9F-89E9-008BE4FD555E}">
      <dgm:prSet/>
      <dgm:spPr/>
      <dgm:t>
        <a:bodyPr/>
        <a:lstStyle/>
        <a:p>
          <a:endParaRPr lang="en-US"/>
        </a:p>
      </dgm:t>
    </dgm:pt>
    <dgm:pt modelId="{F12B696E-E31A-694E-92F3-DA4FE28C40E9}" type="pres">
      <dgm:prSet presAssocID="{E2773C7E-5A2E-4F47-B287-7848FE74395E}" presName="matrix" presStyleCnt="0">
        <dgm:presLayoutVars>
          <dgm:chMax val="1"/>
          <dgm:dir/>
          <dgm:resizeHandles val="exact"/>
        </dgm:presLayoutVars>
      </dgm:prSet>
      <dgm:spPr/>
    </dgm:pt>
    <dgm:pt modelId="{3BE0FDE0-4797-DE4B-BA59-E9FF22B615DF}" type="pres">
      <dgm:prSet presAssocID="{E2773C7E-5A2E-4F47-B287-7848FE74395E}" presName="diamond" presStyleLbl="bgShp" presStyleIdx="0" presStyleCnt="1"/>
      <dgm:spPr/>
    </dgm:pt>
    <dgm:pt modelId="{1C929625-75C4-D047-B04C-484B0A560B9A}" type="pres">
      <dgm:prSet presAssocID="{E2773C7E-5A2E-4F47-B287-7848FE74395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77C1C27-B7BE-594C-A689-C1850AEF9DD2}" type="pres">
      <dgm:prSet presAssocID="{E2773C7E-5A2E-4F47-B287-7848FE74395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1F37024-4DB9-854A-AE0E-8F30E444CA87}" type="pres">
      <dgm:prSet presAssocID="{E2773C7E-5A2E-4F47-B287-7848FE74395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C2822-23D3-B24D-B79E-1A5006D6553A}" type="pres">
      <dgm:prSet presAssocID="{E2773C7E-5A2E-4F47-B287-7848FE74395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E72BA14-BA6C-4427-A628-1572BCFBD96E}" srcId="{E2773C7E-5A2E-4F47-B287-7848FE74395E}" destId="{7070EEEC-C81B-4FB2-B6C4-66DB5DD882B5}" srcOrd="1" destOrd="0" parTransId="{6E57C93F-86D9-4524-A16B-171F0480A625}" sibTransId="{D0F46E8C-171F-42C5-8FAC-D41C4D94BD17}"/>
    <dgm:cxn modelId="{9D6E9A2B-1322-DB40-AA90-EF78CC288469}" type="presOf" srcId="{9B747F47-D5EE-4B2D-84EF-14940391BE8A}" destId="{D1F37024-4DB9-854A-AE0E-8F30E444CA87}" srcOrd="0" destOrd="0" presId="urn:microsoft.com/office/officeart/2005/8/layout/matrix3"/>
    <dgm:cxn modelId="{1A32C836-006A-E84B-8A6C-29A8B574042D}" type="presOf" srcId="{7070EEEC-C81B-4FB2-B6C4-66DB5DD882B5}" destId="{B77C1C27-B7BE-594C-A689-C1850AEF9DD2}" srcOrd="0" destOrd="0" presId="urn:microsoft.com/office/officeart/2005/8/layout/matrix3"/>
    <dgm:cxn modelId="{41963C44-2679-4741-AA20-05C26F37B650}" srcId="{E2773C7E-5A2E-4F47-B287-7848FE74395E}" destId="{9B747F47-D5EE-4B2D-84EF-14940391BE8A}" srcOrd="2" destOrd="0" parTransId="{F427681F-7DC2-4AE6-807D-069EEE30DA1C}" sibTransId="{02AA2E55-0243-4B43-A165-74955E9DA8F2}"/>
    <dgm:cxn modelId="{C5CC1955-FFE9-453D-BBFD-4C3283FC5D14}" srcId="{E2773C7E-5A2E-4F47-B287-7848FE74395E}" destId="{3815E019-30C0-434D-81AE-F4B019EA6AA8}" srcOrd="0" destOrd="0" parTransId="{8FC47633-088B-41C8-AAE4-AAB7BBCCE4A5}" sibTransId="{96712732-6F57-46F3-AA31-1542541DF552}"/>
    <dgm:cxn modelId="{A56ECE59-FB9B-6A46-BEF3-0FC2037F834B}" type="presOf" srcId="{AC7AECC6-2E6E-402D-8E81-AA55D042CDC6}" destId="{F12C2822-23D3-B24D-B79E-1A5006D6553A}" srcOrd="0" destOrd="0" presId="urn:microsoft.com/office/officeart/2005/8/layout/matrix3"/>
    <dgm:cxn modelId="{EC63CBA4-0283-4E9F-89E9-008BE4FD555E}" srcId="{E2773C7E-5A2E-4F47-B287-7848FE74395E}" destId="{AC7AECC6-2E6E-402D-8E81-AA55D042CDC6}" srcOrd="3" destOrd="0" parTransId="{1379B715-5FFA-41C2-80BB-A2E851773D1E}" sibTransId="{DD72D022-BA27-4B8C-AFF1-A8DE51E10153}"/>
    <dgm:cxn modelId="{042502B2-B094-B14B-9351-02E03B6E90CA}" type="presOf" srcId="{3815E019-30C0-434D-81AE-F4B019EA6AA8}" destId="{1C929625-75C4-D047-B04C-484B0A560B9A}" srcOrd="0" destOrd="0" presId="urn:microsoft.com/office/officeart/2005/8/layout/matrix3"/>
    <dgm:cxn modelId="{C1854BC6-2D1F-DA4E-9BBB-74301A1FFB56}" type="presOf" srcId="{E2773C7E-5A2E-4F47-B287-7848FE74395E}" destId="{F12B696E-E31A-694E-92F3-DA4FE28C40E9}" srcOrd="0" destOrd="0" presId="urn:microsoft.com/office/officeart/2005/8/layout/matrix3"/>
    <dgm:cxn modelId="{0C477310-5E45-A84D-9D38-13A4B56CC83F}" type="presParOf" srcId="{F12B696E-E31A-694E-92F3-DA4FE28C40E9}" destId="{3BE0FDE0-4797-DE4B-BA59-E9FF22B615DF}" srcOrd="0" destOrd="0" presId="urn:microsoft.com/office/officeart/2005/8/layout/matrix3"/>
    <dgm:cxn modelId="{1F10D700-8AD0-0444-A691-A5A562F722B3}" type="presParOf" srcId="{F12B696E-E31A-694E-92F3-DA4FE28C40E9}" destId="{1C929625-75C4-D047-B04C-484B0A560B9A}" srcOrd="1" destOrd="0" presId="urn:microsoft.com/office/officeart/2005/8/layout/matrix3"/>
    <dgm:cxn modelId="{FD5AE587-1233-3748-AAAD-5741857B3779}" type="presParOf" srcId="{F12B696E-E31A-694E-92F3-DA4FE28C40E9}" destId="{B77C1C27-B7BE-594C-A689-C1850AEF9DD2}" srcOrd="2" destOrd="0" presId="urn:microsoft.com/office/officeart/2005/8/layout/matrix3"/>
    <dgm:cxn modelId="{83F6F50B-FA46-5D44-ACF3-7250F321D11E}" type="presParOf" srcId="{F12B696E-E31A-694E-92F3-DA4FE28C40E9}" destId="{D1F37024-4DB9-854A-AE0E-8F30E444CA87}" srcOrd="3" destOrd="0" presId="urn:microsoft.com/office/officeart/2005/8/layout/matrix3"/>
    <dgm:cxn modelId="{2F381A58-CF28-524B-BC0F-194DC57CB708}" type="presParOf" srcId="{F12B696E-E31A-694E-92F3-DA4FE28C40E9}" destId="{F12C2822-23D3-B24D-B79E-1A5006D6553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9020F1-66A5-4AF1-AED6-59B3403B95DB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BA12D58-A16B-468F-A21C-18D7E406D75E}">
      <dgm:prSet/>
      <dgm:spPr/>
      <dgm:t>
        <a:bodyPr/>
        <a:lstStyle/>
        <a:p>
          <a:r>
            <a:rPr lang="en-US"/>
            <a:t>Jenkins</a:t>
          </a:r>
        </a:p>
      </dgm:t>
    </dgm:pt>
    <dgm:pt modelId="{B5FB0110-F4E2-4A53-8874-2A8662AA253A}" type="parTrans" cxnId="{B21B3CA6-7868-4C96-8291-04F1C0DA3EB0}">
      <dgm:prSet/>
      <dgm:spPr/>
      <dgm:t>
        <a:bodyPr/>
        <a:lstStyle/>
        <a:p>
          <a:endParaRPr lang="en-US"/>
        </a:p>
      </dgm:t>
    </dgm:pt>
    <dgm:pt modelId="{D050D643-B23C-4296-9BC3-0C7BF121358D}" type="sibTrans" cxnId="{B21B3CA6-7868-4C96-8291-04F1C0DA3EB0}">
      <dgm:prSet/>
      <dgm:spPr/>
      <dgm:t>
        <a:bodyPr/>
        <a:lstStyle/>
        <a:p>
          <a:endParaRPr lang="en-US"/>
        </a:p>
      </dgm:t>
    </dgm:pt>
    <dgm:pt modelId="{3D2E1A4E-A86A-4E4D-B2E5-0EDD5D3B45E3}">
      <dgm:prSet/>
      <dgm:spPr/>
      <dgm:t>
        <a:bodyPr/>
        <a:lstStyle/>
        <a:p>
          <a:r>
            <a:rPr lang="en-US"/>
            <a:t>BitBucket</a:t>
          </a:r>
        </a:p>
      </dgm:t>
    </dgm:pt>
    <dgm:pt modelId="{FF33C8E3-F654-47BF-8F55-C77C52FACD13}" type="parTrans" cxnId="{927E5246-C042-432D-A4B8-0B72D9C7CDE3}">
      <dgm:prSet/>
      <dgm:spPr/>
      <dgm:t>
        <a:bodyPr/>
        <a:lstStyle/>
        <a:p>
          <a:endParaRPr lang="en-US"/>
        </a:p>
      </dgm:t>
    </dgm:pt>
    <dgm:pt modelId="{8A478AF3-8CB7-4807-8C19-E86730339297}" type="sibTrans" cxnId="{927E5246-C042-432D-A4B8-0B72D9C7CDE3}">
      <dgm:prSet/>
      <dgm:spPr/>
      <dgm:t>
        <a:bodyPr/>
        <a:lstStyle/>
        <a:p>
          <a:endParaRPr lang="en-US"/>
        </a:p>
      </dgm:t>
    </dgm:pt>
    <dgm:pt modelId="{CE7B224C-172F-45F4-AC30-C504E159A64B}">
      <dgm:prSet/>
      <dgm:spPr/>
      <dgm:t>
        <a:bodyPr/>
        <a:lstStyle/>
        <a:p>
          <a:r>
            <a:rPr lang="en-US"/>
            <a:t>Report Portal</a:t>
          </a:r>
        </a:p>
      </dgm:t>
    </dgm:pt>
    <dgm:pt modelId="{C4929C2C-C731-442F-8204-6EBB1A191EE5}" type="parTrans" cxnId="{EDB89C45-E2D3-4A79-B961-817C681CA9AD}">
      <dgm:prSet/>
      <dgm:spPr/>
      <dgm:t>
        <a:bodyPr/>
        <a:lstStyle/>
        <a:p>
          <a:endParaRPr lang="en-US"/>
        </a:p>
      </dgm:t>
    </dgm:pt>
    <dgm:pt modelId="{3D52E8E0-97FD-434F-8828-A638D06B532A}" type="sibTrans" cxnId="{EDB89C45-E2D3-4A79-B961-817C681CA9AD}">
      <dgm:prSet/>
      <dgm:spPr/>
      <dgm:t>
        <a:bodyPr/>
        <a:lstStyle/>
        <a:p>
          <a:endParaRPr lang="en-US"/>
        </a:p>
      </dgm:t>
    </dgm:pt>
    <dgm:pt modelId="{3BB3AD62-1A37-469C-ADC4-5297EBA05BF7}">
      <dgm:prSet/>
      <dgm:spPr/>
      <dgm:t>
        <a:bodyPr/>
        <a:lstStyle/>
        <a:p>
          <a:r>
            <a:rPr lang="en-US"/>
            <a:t>Slack</a:t>
          </a:r>
        </a:p>
      </dgm:t>
    </dgm:pt>
    <dgm:pt modelId="{757907C2-326B-4BBC-AA30-9368D65EA23A}" type="parTrans" cxnId="{1BB556C1-00E2-4607-9B9E-BF9D10341054}">
      <dgm:prSet/>
      <dgm:spPr/>
      <dgm:t>
        <a:bodyPr/>
        <a:lstStyle/>
        <a:p>
          <a:endParaRPr lang="en-US"/>
        </a:p>
      </dgm:t>
    </dgm:pt>
    <dgm:pt modelId="{7698F85D-AD23-4B6C-9452-874D0439F842}" type="sibTrans" cxnId="{1BB556C1-00E2-4607-9B9E-BF9D10341054}">
      <dgm:prSet/>
      <dgm:spPr/>
      <dgm:t>
        <a:bodyPr/>
        <a:lstStyle/>
        <a:p>
          <a:endParaRPr lang="en-US"/>
        </a:p>
      </dgm:t>
    </dgm:pt>
    <dgm:pt modelId="{02B8E6CC-B43F-4F97-87A8-D33E32AD6574}">
      <dgm:prSet/>
      <dgm:spPr/>
      <dgm:t>
        <a:bodyPr/>
        <a:lstStyle/>
        <a:p>
          <a:r>
            <a:rPr lang="ru-RU"/>
            <a:t>Немного магии</a:t>
          </a:r>
          <a:endParaRPr lang="en-US"/>
        </a:p>
      </dgm:t>
    </dgm:pt>
    <dgm:pt modelId="{815F6A1E-F002-4332-A25A-BCBE41B6EACB}" type="parTrans" cxnId="{A6F43B80-CE9D-46D5-9D26-85349CE5C860}">
      <dgm:prSet/>
      <dgm:spPr/>
      <dgm:t>
        <a:bodyPr/>
        <a:lstStyle/>
        <a:p>
          <a:endParaRPr lang="en-US"/>
        </a:p>
      </dgm:t>
    </dgm:pt>
    <dgm:pt modelId="{297B7F37-944C-4FE6-A8A8-CBBF67DDFED1}" type="sibTrans" cxnId="{A6F43B80-CE9D-46D5-9D26-85349CE5C860}">
      <dgm:prSet/>
      <dgm:spPr/>
      <dgm:t>
        <a:bodyPr/>
        <a:lstStyle/>
        <a:p>
          <a:endParaRPr lang="en-US"/>
        </a:p>
      </dgm:t>
    </dgm:pt>
    <dgm:pt modelId="{1063529C-565D-E546-BC8C-83742E7D1F4A}" type="pres">
      <dgm:prSet presAssocID="{D39020F1-66A5-4AF1-AED6-59B3403B95DB}" presName="diagram" presStyleCnt="0">
        <dgm:presLayoutVars>
          <dgm:dir/>
          <dgm:resizeHandles val="exact"/>
        </dgm:presLayoutVars>
      </dgm:prSet>
      <dgm:spPr/>
    </dgm:pt>
    <dgm:pt modelId="{9C4185E7-D520-B643-974A-759A78543490}" type="pres">
      <dgm:prSet presAssocID="{7BA12D58-A16B-468F-A21C-18D7E406D75E}" presName="node" presStyleLbl="node1" presStyleIdx="0" presStyleCnt="5">
        <dgm:presLayoutVars>
          <dgm:bulletEnabled val="1"/>
        </dgm:presLayoutVars>
      </dgm:prSet>
      <dgm:spPr/>
    </dgm:pt>
    <dgm:pt modelId="{AE0ACB5C-26D4-5349-86FC-023D4A58EF15}" type="pres">
      <dgm:prSet presAssocID="{D050D643-B23C-4296-9BC3-0C7BF121358D}" presName="sibTrans" presStyleCnt="0"/>
      <dgm:spPr/>
    </dgm:pt>
    <dgm:pt modelId="{1B894F83-4DB4-D745-9ECA-95C4DFEB9EF1}" type="pres">
      <dgm:prSet presAssocID="{3D2E1A4E-A86A-4E4D-B2E5-0EDD5D3B45E3}" presName="node" presStyleLbl="node1" presStyleIdx="1" presStyleCnt="5">
        <dgm:presLayoutVars>
          <dgm:bulletEnabled val="1"/>
        </dgm:presLayoutVars>
      </dgm:prSet>
      <dgm:spPr/>
    </dgm:pt>
    <dgm:pt modelId="{48B60941-9D18-B74B-8EA4-2FE96CC49054}" type="pres">
      <dgm:prSet presAssocID="{8A478AF3-8CB7-4807-8C19-E86730339297}" presName="sibTrans" presStyleCnt="0"/>
      <dgm:spPr/>
    </dgm:pt>
    <dgm:pt modelId="{F441425E-CB4F-274F-8CC0-53F8233EAF39}" type="pres">
      <dgm:prSet presAssocID="{CE7B224C-172F-45F4-AC30-C504E159A64B}" presName="node" presStyleLbl="node1" presStyleIdx="2" presStyleCnt="5">
        <dgm:presLayoutVars>
          <dgm:bulletEnabled val="1"/>
        </dgm:presLayoutVars>
      </dgm:prSet>
      <dgm:spPr/>
    </dgm:pt>
    <dgm:pt modelId="{936B7852-07E0-674C-B242-156D9A886921}" type="pres">
      <dgm:prSet presAssocID="{3D52E8E0-97FD-434F-8828-A638D06B532A}" presName="sibTrans" presStyleCnt="0"/>
      <dgm:spPr/>
    </dgm:pt>
    <dgm:pt modelId="{6E2C68FA-95B3-D640-83B3-74D713100BD2}" type="pres">
      <dgm:prSet presAssocID="{3BB3AD62-1A37-469C-ADC4-5297EBA05BF7}" presName="node" presStyleLbl="node1" presStyleIdx="3" presStyleCnt="5">
        <dgm:presLayoutVars>
          <dgm:bulletEnabled val="1"/>
        </dgm:presLayoutVars>
      </dgm:prSet>
      <dgm:spPr/>
    </dgm:pt>
    <dgm:pt modelId="{39C9F1FD-F1BD-7A40-AD9D-DA9813300278}" type="pres">
      <dgm:prSet presAssocID="{7698F85D-AD23-4B6C-9452-874D0439F842}" presName="sibTrans" presStyleCnt="0"/>
      <dgm:spPr/>
    </dgm:pt>
    <dgm:pt modelId="{85EF256D-C1E2-F342-AAE3-36D957109246}" type="pres">
      <dgm:prSet presAssocID="{02B8E6CC-B43F-4F97-87A8-D33E32AD6574}" presName="node" presStyleLbl="node1" presStyleIdx="4" presStyleCnt="5">
        <dgm:presLayoutVars>
          <dgm:bulletEnabled val="1"/>
        </dgm:presLayoutVars>
      </dgm:prSet>
      <dgm:spPr/>
    </dgm:pt>
  </dgm:ptLst>
  <dgm:cxnLst>
    <dgm:cxn modelId="{EDB89C45-E2D3-4A79-B961-817C681CA9AD}" srcId="{D39020F1-66A5-4AF1-AED6-59B3403B95DB}" destId="{CE7B224C-172F-45F4-AC30-C504E159A64B}" srcOrd="2" destOrd="0" parTransId="{C4929C2C-C731-442F-8204-6EBB1A191EE5}" sibTransId="{3D52E8E0-97FD-434F-8828-A638D06B532A}"/>
    <dgm:cxn modelId="{927E5246-C042-432D-A4B8-0B72D9C7CDE3}" srcId="{D39020F1-66A5-4AF1-AED6-59B3403B95DB}" destId="{3D2E1A4E-A86A-4E4D-B2E5-0EDD5D3B45E3}" srcOrd="1" destOrd="0" parTransId="{FF33C8E3-F654-47BF-8F55-C77C52FACD13}" sibTransId="{8A478AF3-8CB7-4807-8C19-E86730339297}"/>
    <dgm:cxn modelId="{6A67CF5B-ACC8-DD43-9618-498BCE441616}" type="presOf" srcId="{3BB3AD62-1A37-469C-ADC4-5297EBA05BF7}" destId="{6E2C68FA-95B3-D640-83B3-74D713100BD2}" srcOrd="0" destOrd="0" presId="urn:microsoft.com/office/officeart/2005/8/layout/default"/>
    <dgm:cxn modelId="{A6F43B80-CE9D-46D5-9D26-85349CE5C860}" srcId="{D39020F1-66A5-4AF1-AED6-59B3403B95DB}" destId="{02B8E6CC-B43F-4F97-87A8-D33E32AD6574}" srcOrd="4" destOrd="0" parTransId="{815F6A1E-F002-4332-A25A-BCBE41B6EACB}" sibTransId="{297B7F37-944C-4FE6-A8A8-CBBF67DDFED1}"/>
    <dgm:cxn modelId="{C6795E8C-4CDF-1045-81F8-A8E458A3F78F}" type="presOf" srcId="{02B8E6CC-B43F-4F97-87A8-D33E32AD6574}" destId="{85EF256D-C1E2-F342-AAE3-36D957109246}" srcOrd="0" destOrd="0" presId="urn:microsoft.com/office/officeart/2005/8/layout/default"/>
    <dgm:cxn modelId="{B21B3CA6-7868-4C96-8291-04F1C0DA3EB0}" srcId="{D39020F1-66A5-4AF1-AED6-59B3403B95DB}" destId="{7BA12D58-A16B-468F-A21C-18D7E406D75E}" srcOrd="0" destOrd="0" parTransId="{B5FB0110-F4E2-4A53-8874-2A8662AA253A}" sibTransId="{D050D643-B23C-4296-9BC3-0C7BF121358D}"/>
    <dgm:cxn modelId="{D3FC36B2-0316-CD4B-A919-72B028F5C5D2}" type="presOf" srcId="{D39020F1-66A5-4AF1-AED6-59B3403B95DB}" destId="{1063529C-565D-E546-BC8C-83742E7D1F4A}" srcOrd="0" destOrd="0" presId="urn:microsoft.com/office/officeart/2005/8/layout/default"/>
    <dgm:cxn modelId="{CFEA4ABC-8D43-1E41-B5D5-3BB51BCC6D96}" type="presOf" srcId="{CE7B224C-172F-45F4-AC30-C504E159A64B}" destId="{F441425E-CB4F-274F-8CC0-53F8233EAF39}" srcOrd="0" destOrd="0" presId="urn:microsoft.com/office/officeart/2005/8/layout/default"/>
    <dgm:cxn modelId="{1BB556C1-00E2-4607-9B9E-BF9D10341054}" srcId="{D39020F1-66A5-4AF1-AED6-59B3403B95DB}" destId="{3BB3AD62-1A37-469C-ADC4-5297EBA05BF7}" srcOrd="3" destOrd="0" parTransId="{757907C2-326B-4BBC-AA30-9368D65EA23A}" sibTransId="{7698F85D-AD23-4B6C-9452-874D0439F842}"/>
    <dgm:cxn modelId="{509FE1DF-4992-194C-829D-02A69A3A0CA9}" type="presOf" srcId="{3D2E1A4E-A86A-4E4D-B2E5-0EDD5D3B45E3}" destId="{1B894F83-4DB4-D745-9ECA-95C4DFEB9EF1}" srcOrd="0" destOrd="0" presId="urn:microsoft.com/office/officeart/2005/8/layout/default"/>
    <dgm:cxn modelId="{523BDEE1-F771-5546-A616-04F803C2EC4E}" type="presOf" srcId="{7BA12D58-A16B-468F-A21C-18D7E406D75E}" destId="{9C4185E7-D520-B643-974A-759A78543490}" srcOrd="0" destOrd="0" presId="urn:microsoft.com/office/officeart/2005/8/layout/default"/>
    <dgm:cxn modelId="{8EDB894F-6167-D248-AB76-448034095382}" type="presParOf" srcId="{1063529C-565D-E546-BC8C-83742E7D1F4A}" destId="{9C4185E7-D520-B643-974A-759A78543490}" srcOrd="0" destOrd="0" presId="urn:microsoft.com/office/officeart/2005/8/layout/default"/>
    <dgm:cxn modelId="{2D12ECEC-6B46-FF41-8E40-1CC37C78E22A}" type="presParOf" srcId="{1063529C-565D-E546-BC8C-83742E7D1F4A}" destId="{AE0ACB5C-26D4-5349-86FC-023D4A58EF15}" srcOrd="1" destOrd="0" presId="urn:microsoft.com/office/officeart/2005/8/layout/default"/>
    <dgm:cxn modelId="{60EF5F5A-6855-C745-B65F-84944277F721}" type="presParOf" srcId="{1063529C-565D-E546-BC8C-83742E7D1F4A}" destId="{1B894F83-4DB4-D745-9ECA-95C4DFEB9EF1}" srcOrd="2" destOrd="0" presId="urn:microsoft.com/office/officeart/2005/8/layout/default"/>
    <dgm:cxn modelId="{3160D98D-69C3-CF40-8E9E-AF291DFB8D72}" type="presParOf" srcId="{1063529C-565D-E546-BC8C-83742E7D1F4A}" destId="{48B60941-9D18-B74B-8EA4-2FE96CC49054}" srcOrd="3" destOrd="0" presId="urn:microsoft.com/office/officeart/2005/8/layout/default"/>
    <dgm:cxn modelId="{580A15F3-CC21-A14C-A350-219F43E45ECE}" type="presParOf" srcId="{1063529C-565D-E546-BC8C-83742E7D1F4A}" destId="{F441425E-CB4F-274F-8CC0-53F8233EAF39}" srcOrd="4" destOrd="0" presId="urn:microsoft.com/office/officeart/2005/8/layout/default"/>
    <dgm:cxn modelId="{9FA7342C-0CFD-B14A-8AD4-31B3D0BB78C9}" type="presParOf" srcId="{1063529C-565D-E546-BC8C-83742E7D1F4A}" destId="{936B7852-07E0-674C-B242-156D9A886921}" srcOrd="5" destOrd="0" presId="urn:microsoft.com/office/officeart/2005/8/layout/default"/>
    <dgm:cxn modelId="{40DC0EB0-3898-7447-B2C2-617380ACA1CA}" type="presParOf" srcId="{1063529C-565D-E546-BC8C-83742E7D1F4A}" destId="{6E2C68FA-95B3-D640-83B3-74D713100BD2}" srcOrd="6" destOrd="0" presId="urn:microsoft.com/office/officeart/2005/8/layout/default"/>
    <dgm:cxn modelId="{15550F9D-9BDA-3546-BC46-3B5A1915B74F}" type="presParOf" srcId="{1063529C-565D-E546-BC8C-83742E7D1F4A}" destId="{39C9F1FD-F1BD-7A40-AD9D-DA9813300278}" srcOrd="7" destOrd="0" presId="urn:microsoft.com/office/officeart/2005/8/layout/default"/>
    <dgm:cxn modelId="{A80FCA6B-0D06-2141-9E8F-42358030EEF6}" type="presParOf" srcId="{1063529C-565D-E546-BC8C-83742E7D1F4A}" destId="{85EF256D-C1E2-F342-AAE3-36D95710924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0FDE0-4797-DE4B-BA59-E9FF22B615DF}">
      <dsp:nvSpPr>
        <dsp:cNvPr id="0" name=""/>
        <dsp:cNvSpPr/>
      </dsp:nvSpPr>
      <dsp:spPr>
        <a:xfrm>
          <a:off x="2293143" y="0"/>
          <a:ext cx="4483100" cy="44831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929625-75C4-D047-B04C-484B0A560B9A}">
      <dsp:nvSpPr>
        <dsp:cNvPr id="0" name=""/>
        <dsp:cNvSpPr/>
      </dsp:nvSpPr>
      <dsp:spPr>
        <a:xfrm>
          <a:off x="2719037" y="425894"/>
          <a:ext cx="1748409" cy="17484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Slack</a:t>
          </a:r>
          <a:endParaRPr lang="en-US" sz="2200" kern="1200"/>
        </a:p>
      </dsp:txBody>
      <dsp:txXfrm>
        <a:off x="2804387" y="511244"/>
        <a:ext cx="1577709" cy="1577709"/>
      </dsp:txXfrm>
    </dsp:sp>
    <dsp:sp modelId="{B77C1C27-B7BE-594C-A689-C1850AEF9DD2}">
      <dsp:nvSpPr>
        <dsp:cNvPr id="0" name=""/>
        <dsp:cNvSpPr/>
      </dsp:nvSpPr>
      <dsp:spPr>
        <a:xfrm>
          <a:off x="4601939" y="425894"/>
          <a:ext cx="1748409" cy="17484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Telegram</a:t>
          </a:r>
          <a:endParaRPr lang="en-US" sz="2200" kern="1200"/>
        </a:p>
      </dsp:txBody>
      <dsp:txXfrm>
        <a:off x="4687289" y="511244"/>
        <a:ext cx="1577709" cy="1577709"/>
      </dsp:txXfrm>
    </dsp:sp>
    <dsp:sp modelId="{D1F37024-4DB9-854A-AE0E-8F30E444CA87}">
      <dsp:nvSpPr>
        <dsp:cNvPr id="0" name=""/>
        <dsp:cNvSpPr/>
      </dsp:nvSpPr>
      <dsp:spPr>
        <a:xfrm>
          <a:off x="2719037" y="2308796"/>
          <a:ext cx="1748409" cy="17484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Mattermost</a:t>
          </a:r>
          <a:endParaRPr lang="en-US" sz="2200" kern="1200"/>
        </a:p>
      </dsp:txBody>
      <dsp:txXfrm>
        <a:off x="2804387" y="2394146"/>
        <a:ext cx="1577709" cy="1577709"/>
      </dsp:txXfrm>
    </dsp:sp>
    <dsp:sp modelId="{F12C2822-23D3-B24D-B79E-1A5006D6553A}">
      <dsp:nvSpPr>
        <dsp:cNvPr id="0" name=""/>
        <dsp:cNvSpPr/>
      </dsp:nvSpPr>
      <dsp:spPr>
        <a:xfrm>
          <a:off x="4601939" y="2308796"/>
          <a:ext cx="1748409" cy="17484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Microsoft Teams</a:t>
          </a:r>
          <a:endParaRPr lang="en-US" sz="2200" kern="1200"/>
        </a:p>
      </dsp:txBody>
      <dsp:txXfrm>
        <a:off x="4687289" y="2394146"/>
        <a:ext cx="1577709" cy="15777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185E7-D520-B643-974A-759A78543490}">
      <dsp:nvSpPr>
        <dsp:cNvPr id="0" name=""/>
        <dsp:cNvSpPr/>
      </dsp:nvSpPr>
      <dsp:spPr>
        <a:xfrm>
          <a:off x="0" y="399330"/>
          <a:ext cx="2834183" cy="17005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Jenkins</a:t>
          </a:r>
        </a:p>
      </dsp:txBody>
      <dsp:txXfrm>
        <a:off x="0" y="399330"/>
        <a:ext cx="2834183" cy="1700510"/>
      </dsp:txXfrm>
    </dsp:sp>
    <dsp:sp modelId="{1B894F83-4DB4-D745-9ECA-95C4DFEB9EF1}">
      <dsp:nvSpPr>
        <dsp:cNvPr id="0" name=""/>
        <dsp:cNvSpPr/>
      </dsp:nvSpPr>
      <dsp:spPr>
        <a:xfrm>
          <a:off x="3117601" y="399330"/>
          <a:ext cx="2834183" cy="17005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BitBucket</a:t>
          </a:r>
        </a:p>
      </dsp:txBody>
      <dsp:txXfrm>
        <a:off x="3117601" y="399330"/>
        <a:ext cx="2834183" cy="1700510"/>
      </dsp:txXfrm>
    </dsp:sp>
    <dsp:sp modelId="{F441425E-CB4F-274F-8CC0-53F8233EAF39}">
      <dsp:nvSpPr>
        <dsp:cNvPr id="0" name=""/>
        <dsp:cNvSpPr/>
      </dsp:nvSpPr>
      <dsp:spPr>
        <a:xfrm>
          <a:off x="6235203" y="399330"/>
          <a:ext cx="2834183" cy="17005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Report Portal</a:t>
          </a:r>
        </a:p>
      </dsp:txBody>
      <dsp:txXfrm>
        <a:off x="6235203" y="399330"/>
        <a:ext cx="2834183" cy="1700510"/>
      </dsp:txXfrm>
    </dsp:sp>
    <dsp:sp modelId="{6E2C68FA-95B3-D640-83B3-74D713100BD2}">
      <dsp:nvSpPr>
        <dsp:cNvPr id="0" name=""/>
        <dsp:cNvSpPr/>
      </dsp:nvSpPr>
      <dsp:spPr>
        <a:xfrm>
          <a:off x="1558800" y="2383259"/>
          <a:ext cx="2834183" cy="17005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Slack</a:t>
          </a:r>
        </a:p>
      </dsp:txBody>
      <dsp:txXfrm>
        <a:off x="1558800" y="2383259"/>
        <a:ext cx="2834183" cy="1700510"/>
      </dsp:txXfrm>
    </dsp:sp>
    <dsp:sp modelId="{85EF256D-C1E2-F342-AAE3-36D957109246}">
      <dsp:nvSpPr>
        <dsp:cNvPr id="0" name=""/>
        <dsp:cNvSpPr/>
      </dsp:nvSpPr>
      <dsp:spPr>
        <a:xfrm>
          <a:off x="4676402" y="2383259"/>
          <a:ext cx="2834183" cy="17005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kern="1200"/>
            <a:t>Немного магии</a:t>
          </a:r>
          <a:endParaRPr lang="en-US" sz="4600" kern="1200"/>
        </a:p>
      </dsp:txBody>
      <dsp:txXfrm>
        <a:off x="4676402" y="2383259"/>
        <a:ext cx="2834183" cy="1700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DA2B4F-952C-8941-B60D-3AA799B720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CD8F1-4DCF-4348-B12F-2971E4F6B4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97961-9921-9048-81D1-38EE7209C081}" type="datetimeFigureOut">
              <a:rPr lang="en-RU" smtClean="0"/>
              <a:t>06.11.2020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008E0-D483-D941-B24C-10EAD3D80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E7697-8E65-3C49-9815-D99CF3D564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73376-444F-414F-BBF9-860E3D7BD58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13165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9775F2D2-034E-4C8F-A890-91212873A56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FFF7B9-E10E-4069-8E13-EE1B2361187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B449F3B-CF59-44EB-A117-18B4D4D046B0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01A92FB-60BC-4466-976F-23849D7E8B2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5BC4E5F-B481-4913-9CD0-4C2972CDB60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CD2DC5C2-41F1-4CEB-8402-41E61B881C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EE2B8BEE-DA0F-4DE5-9470-49F7C2E27FB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7B4026B6-6CE2-4509-9034-D2CA45C238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DACC352-B8E6-4BC3-8107-F207378CA80F}" type="slidenum">
              <a:rPr lang="ru-RU" altLang="ru-RU" sz="1400"/>
              <a:pPr>
                <a:spcBef>
                  <a:spcPct val="0"/>
                </a:spcBef>
              </a:pPr>
              <a:t>1</a:t>
            </a:fld>
            <a:endParaRPr lang="ru-RU" altLang="ru-RU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C1E25050-3061-413B-AA3D-5260BEB70F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E1BDB769-75D5-4764-BD89-86D7CDC58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каждой задачи в </a:t>
            </a:r>
            <a:r>
              <a:rPr lang="en-US" dirty="0"/>
              <a:t>Jira </a:t>
            </a:r>
            <a:r>
              <a:rPr lang="ru-RU" dirty="0"/>
              <a:t>есть свои поля</a:t>
            </a:r>
          </a:p>
          <a:p>
            <a:r>
              <a:rPr lang="ru-RU" dirty="0"/>
              <a:t>Нам интересно название, даты, кто должен сделать</a:t>
            </a:r>
            <a:endParaRPr lang="en-US" dirty="0"/>
          </a:p>
          <a:p>
            <a:r>
              <a:rPr lang="ru-RU" dirty="0"/>
              <a:t>Робот ходит утром, вытаскивает данные</a:t>
            </a:r>
          </a:p>
          <a:p>
            <a:r>
              <a:rPr lang="ru-RU" dirty="0"/>
              <a:t>Эти данные мы посылаем в командный чат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761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И получаем вот такую автоматическую повестку дня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Члены команды и </a:t>
            </a:r>
            <a:r>
              <a:rPr lang="ru-RU" altLang="ru-RU" dirty="0" err="1">
                <a:latin typeface="Times New Roman" panose="02020603050405020304" pitchFamily="18" charset="0"/>
              </a:rPr>
              <a:t>лиды</a:t>
            </a:r>
            <a:r>
              <a:rPr lang="ru-RU" altLang="ru-RU" dirty="0">
                <a:latin typeface="Times New Roman" panose="02020603050405020304" pitchFamily="18" charset="0"/>
              </a:rPr>
              <a:t> видят что надо сделать сегодня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kern="0" dirty="0"/>
              <a:t>Лиду не нужно ходить и пинать, а инженеру лишний раз думать. Прилетело сообщение. Если это твоя задача – то ты будешь упомянут и </a:t>
            </a:r>
            <a:r>
              <a:rPr lang="ru-RU" kern="0" dirty="0" err="1"/>
              <a:t>слак</a:t>
            </a:r>
            <a:r>
              <a:rPr lang="ru-RU" kern="0" dirty="0"/>
              <a:t> тебе покажет уведомление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7475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12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И мне очень нравится эта реализация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Прозрачно и без рутины – так можно сказать про большинство наших кейсов с </a:t>
            </a:r>
            <a:r>
              <a:rPr lang="en-US" altLang="ru-RU" dirty="0">
                <a:latin typeface="Times New Roman" panose="02020603050405020304" pitchFamily="18" charset="0"/>
              </a:rPr>
              <a:t>ChatOps</a:t>
            </a:r>
          </a:p>
        </p:txBody>
      </p:sp>
    </p:spTree>
    <p:extLst>
      <p:ext uri="{BB962C8B-B14F-4D97-AF65-F5344CB8AC3E}">
        <p14:creationId xmlns:p14="http://schemas.microsoft.com/office/powerpoint/2010/main" val="509569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dirty="0"/>
              <a:t>Пару лет назад можно было просто зайти в комнату команды и спросить что-то.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dirty="0"/>
              <a:t>Да можно было просто зайти и понять чем живет команда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8079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Сейчас такой возможности нет.</a:t>
            </a:r>
          </a:p>
          <a:p>
            <a:r>
              <a:rPr lang="ru-RU" dirty="0"/>
              <a:t>Мы все работаем на удаленке</a:t>
            </a:r>
          </a:p>
          <a:p>
            <a:r>
              <a:rPr lang="ru-RU" dirty="0"/>
              <a:t>А желание спрашивать и заглянуть в комнату</a:t>
            </a:r>
            <a:endParaRPr lang="en-US" dirty="0"/>
          </a:p>
          <a:p>
            <a:r>
              <a:rPr lang="ru-RU" dirty="0"/>
              <a:t>Что делать? У кого спросить? Где спросить?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0882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Наше решение – это командные чаты с </a:t>
            </a:r>
            <a:r>
              <a:rPr lang="en-US" dirty="0"/>
              <a:t>Slack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Начали с договоренностей – как я уже говорил </a:t>
            </a:r>
            <a:r>
              <a:rPr lang="ru-RU" altLang="ru-RU" dirty="0" err="1">
                <a:latin typeface="Times New Roman" panose="02020603050405020304" pitchFamily="18" charset="0"/>
              </a:rPr>
              <a:t>чатопс</a:t>
            </a:r>
            <a:r>
              <a:rPr lang="ru-RU" altLang="ru-RU" dirty="0">
                <a:latin typeface="Times New Roman" panose="02020603050405020304" pitchFamily="18" charset="0"/>
              </a:rPr>
              <a:t> это технологии и договоренности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dirty="0"/>
              <a:t>Договорились о том что команды начинаются с </a:t>
            </a:r>
            <a:r>
              <a:rPr lang="en-US" dirty="0"/>
              <a:t>team</a:t>
            </a:r>
            <a:r>
              <a:rPr lang="ru-RU" dirty="0"/>
              <a:t>, мой канал называется </a:t>
            </a:r>
            <a:r>
              <a:rPr lang="en-US" dirty="0"/>
              <a:t>team-core-</a:t>
            </a:r>
            <a:r>
              <a:rPr lang="en-US" dirty="0" err="1"/>
              <a:t>qa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altLang="ru-RU" dirty="0">
                <a:latin typeface="Times New Roman" panose="02020603050405020304" pitchFamily="18" charset="0"/>
              </a:rPr>
              <a:t>Открытость канала – очень важно. К каналу присоединились не только члены моей команды, но и все кому интересна наша работа. Часто мы обсуждаем что-то и приходят в </a:t>
            </a:r>
            <a:r>
              <a:rPr lang="ru-RU" altLang="ru-RU" dirty="0" err="1">
                <a:latin typeface="Times New Roman" panose="02020603050405020304" pitchFamily="18" charset="0"/>
              </a:rPr>
              <a:t>тред</a:t>
            </a:r>
            <a:r>
              <a:rPr lang="ru-RU" altLang="ru-RU" dirty="0">
                <a:latin typeface="Times New Roman" panose="02020603050405020304" pitchFamily="18" charset="0"/>
              </a:rPr>
              <a:t> члены другой команды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И это место куда члены другой команды приходят чтобы спросить что-то у нас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Чтобы не отвлекать людей заданный вопрос обсуждается в </a:t>
            </a:r>
            <a:r>
              <a:rPr lang="ru-RU" altLang="ru-RU" dirty="0" err="1">
                <a:latin typeface="Times New Roman" panose="02020603050405020304" pitchFamily="18" charset="0"/>
              </a:rPr>
              <a:t>треде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515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Вот так это выглядит поиск по </a:t>
            </a:r>
            <a:r>
              <a:rPr lang="en-US" altLang="ru-RU" dirty="0">
                <a:latin typeface="Times New Roman" panose="02020603050405020304" pitchFamily="18" charset="0"/>
              </a:rPr>
              <a:t>team </a:t>
            </a:r>
            <a:endParaRPr lang="ru-RU" altLang="ru-RU" dirty="0">
              <a:latin typeface="Times New Roman" panose="02020603050405020304" pitchFamily="18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dirty="0"/>
              <a:t>Может закрасться вопрос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8530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Да, именно он и есть. Так как у нас тут </a:t>
            </a:r>
            <a:r>
              <a:rPr lang="ru-RU" dirty="0" err="1"/>
              <a:t>присуствует</a:t>
            </a:r>
            <a:r>
              <a:rPr lang="ru-RU" dirty="0"/>
              <a:t> договоренность, чат и реализация. Договоренности – это клей к продуктивной работе в чате</a:t>
            </a:r>
          </a:p>
          <a:p>
            <a:r>
              <a:rPr lang="ru-RU" dirty="0"/>
              <a:t>Поехали дальше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622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err="1">
                <a:latin typeface="Times New Roman" panose="02020603050405020304" pitchFamily="18" charset="0"/>
              </a:rPr>
              <a:t>Дейли</a:t>
            </a:r>
            <a:r>
              <a:rPr lang="ru-RU" altLang="ru-RU" dirty="0">
                <a:latin typeface="Times New Roman" panose="02020603050405020304" pitchFamily="18" charset="0"/>
              </a:rPr>
              <a:t> митинги стали стандартом </a:t>
            </a:r>
            <a:r>
              <a:rPr lang="en-US" altLang="ru-RU" dirty="0">
                <a:latin typeface="Times New Roman" panose="02020603050405020304" pitchFamily="18" charset="0"/>
              </a:rPr>
              <a:t>Agile </a:t>
            </a:r>
            <a:r>
              <a:rPr lang="ru-RU" altLang="ru-RU" dirty="0">
                <a:latin typeface="Times New Roman" panose="02020603050405020304" pitchFamily="18" charset="0"/>
              </a:rPr>
              <a:t>команд, обеспечивает прозрачность</a:t>
            </a:r>
            <a:endParaRPr lang="en-US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Мы делали их очно. Собирались каждое утро в 11 утра и </a:t>
            </a:r>
            <a:r>
              <a:rPr lang="ru-RU" altLang="ru-RU" dirty="0" err="1">
                <a:latin typeface="Times New Roman" panose="02020603050405020304" pitchFamily="18" charset="0"/>
              </a:rPr>
              <a:t>синкались</a:t>
            </a:r>
            <a:r>
              <a:rPr lang="ru-RU" altLang="ru-RU" dirty="0">
                <a:latin typeface="Times New Roman" panose="02020603050405020304" pitchFamily="18" charset="0"/>
              </a:rPr>
              <a:t>. Кто что сделал, кто что будет делать, какие проблемы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Но команда расползлась по городам и странам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?У многих из вас распределенные команды?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У нас команда содержит людей из Питера, Новосибирска, Красноярска, Кёльна. И все сейчас удаленно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Вариант собираться с видео каждый день – отпадает. Слишком большой временной сдвиг. Невозможно ходить всем на эти </a:t>
            </a:r>
            <a:r>
              <a:rPr lang="ru-RU" altLang="ru-RU" dirty="0" err="1">
                <a:latin typeface="Times New Roman" panose="02020603050405020304" pitchFamily="18" charset="0"/>
              </a:rPr>
              <a:t>синки</a:t>
            </a:r>
            <a:r>
              <a:rPr lang="ru-RU" altLang="ru-RU" dirty="0">
                <a:latin typeface="Times New Roman" panose="02020603050405020304" pitchFamily="18" charset="0"/>
              </a:rPr>
              <a:t>, это будет или слишком рано, или слишком поздно. Один коллега начинает работать в 5 утра Новосибирска, второй в 11 утра Кёльна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Что делать?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1137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Полностью </a:t>
            </a:r>
            <a:r>
              <a:rPr lang="ru-RU" altLang="ru-RU" dirty="0" err="1">
                <a:latin typeface="Times New Roman" panose="02020603050405020304" pitchFamily="18" charset="0"/>
              </a:rPr>
              <a:t>синкаться</a:t>
            </a:r>
            <a:r>
              <a:rPr lang="ru-RU" altLang="ru-RU" dirty="0">
                <a:latin typeface="Times New Roman" panose="02020603050405020304" pitchFamily="18" charset="0"/>
              </a:rPr>
              <a:t> два раза в неделю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Всё остальное время пишем текстом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Решение – договоренность + технология + отдельный канал только для </a:t>
            </a:r>
            <a:r>
              <a:rPr lang="ru-RU" altLang="ru-RU" dirty="0" err="1">
                <a:latin typeface="Times New Roman" panose="02020603050405020304" pitchFamily="18" charset="0"/>
              </a:rPr>
              <a:t>дейли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синка</a:t>
            </a:r>
            <a:endParaRPr lang="ru-RU" altLang="ru-RU" dirty="0">
              <a:latin typeface="Times New Roman" panose="02020603050405020304" pitchFamily="18" charset="0"/>
            </a:endParaRP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357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2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Я давно и прочно люблю </a:t>
            </a:r>
            <a:r>
              <a:rPr lang="ru-RU" altLang="ru-RU" dirty="0" err="1">
                <a:latin typeface="Times New Roman" panose="02020603050405020304" pitchFamily="18" charset="0"/>
              </a:rPr>
              <a:t>айти</a:t>
            </a:r>
            <a:r>
              <a:rPr lang="ru-RU" altLang="ru-RU" dirty="0">
                <a:latin typeface="Times New Roman" panose="02020603050405020304" pitchFamily="18" charset="0"/>
              </a:rPr>
              <a:t>, работал и админом, и </a:t>
            </a:r>
            <a:r>
              <a:rPr lang="ru-RU" altLang="ru-RU" dirty="0" err="1">
                <a:latin typeface="Times New Roman" panose="02020603050405020304" pitchFamily="18" charset="0"/>
              </a:rPr>
              <a:t>техдиром</a:t>
            </a:r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Я в детстве мечтал стать офис менеджером потому что думал что это человек отвечающий за комфорт и счастье людей на работе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Про это и поговорим</a:t>
            </a:r>
          </a:p>
        </p:txBody>
      </p:sp>
    </p:spTree>
    <p:extLst>
      <p:ext uri="{BB962C8B-B14F-4D97-AF65-F5344CB8AC3E}">
        <p14:creationId xmlns:p14="http://schemas.microsoft.com/office/powerpoint/2010/main" val="3941667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Получается что-то вроде этого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Каждый пишет до 12 ЕГО дня что он делал вчера, что будет делать сегодня и есть ли проблемы. Всё это начинается с зеленого смайлика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Раз в неделю </a:t>
            </a:r>
            <a:r>
              <a:rPr lang="ru-RU" altLang="ru-RU" dirty="0" err="1">
                <a:latin typeface="Times New Roman" panose="02020603050405020304" pitchFamily="18" charset="0"/>
              </a:rPr>
              <a:t>синк</a:t>
            </a:r>
            <a:r>
              <a:rPr lang="ru-RU" altLang="ru-RU" dirty="0">
                <a:latin typeface="Times New Roman" panose="02020603050405020304" pitchFamily="18" charset="0"/>
              </a:rPr>
              <a:t> со всеми по видео в пересекающееся время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Кто что делал, всё видно, всё прозрачно</a:t>
            </a:r>
          </a:p>
          <a:p>
            <a:r>
              <a:rPr lang="ru-RU" dirty="0"/>
              <a:t>Вроде всё хорошо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8049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что если люди забыли написать? Ходить и пинать </a:t>
            </a:r>
            <a:r>
              <a:rPr lang="ru-RU" dirty="0" err="1"/>
              <a:t>лиду</a:t>
            </a:r>
            <a:r>
              <a:rPr lang="ru-RU" dirty="0"/>
              <a:t>? Ну мы же не в каменном веке</a:t>
            </a:r>
          </a:p>
          <a:p>
            <a:r>
              <a:rPr lang="ru-RU" dirty="0"/>
              <a:t>Мы хотим делать это автоматически и разгрузить </a:t>
            </a:r>
            <a:r>
              <a:rPr lang="ru-RU" dirty="0" err="1"/>
              <a:t>лидов</a:t>
            </a:r>
            <a:r>
              <a:rPr lang="ru-RU" dirty="0"/>
              <a:t> ещё больше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046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Если нет сообщения от пользователя - то идём к нему и напоминаем. Вроде бы всё </a:t>
            </a:r>
            <a:r>
              <a:rPr lang="ru-RU" altLang="ru-RU" dirty="0" err="1">
                <a:latin typeface="Times New Roman" panose="02020603050405020304" pitchFamily="18" charset="0"/>
              </a:rPr>
              <a:t>ок</a:t>
            </a:r>
            <a:r>
              <a:rPr lang="ru-RU" altLang="ru-RU" dirty="0">
                <a:latin typeface="Times New Roman" panose="02020603050405020304" pitchFamily="18" charset="0"/>
              </a:rPr>
              <a:t>. Или нет?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0332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24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А если люди не среагировали? Бывает и такое. </a:t>
            </a:r>
            <a:r>
              <a:rPr lang="ru-RU" altLang="ru-RU" dirty="0" err="1">
                <a:latin typeface="Times New Roman" panose="02020603050405020304" pitchFamily="18" charset="0"/>
              </a:rPr>
              <a:t>Чтож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19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Если </a:t>
            </a:r>
            <a:r>
              <a:rPr lang="ru-RU" altLang="ru-RU" dirty="0" err="1">
                <a:latin typeface="Times New Roman" panose="02020603050405020304" pitchFamily="18" charset="0"/>
              </a:rPr>
              <a:t>проигноришь</a:t>
            </a:r>
            <a:r>
              <a:rPr lang="ru-RU" altLang="ru-RU" dirty="0">
                <a:latin typeface="Times New Roman" panose="02020603050405020304" pitchFamily="18" charset="0"/>
              </a:rPr>
              <a:t> робота и не напишешь - то он мстительно подождёт некоторое время и наябедничает всем об этом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И это хороший пример подхода Личное-публичное. Что я имею в виду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9416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Пример вы видели выше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Пишем сначала в личку – </a:t>
            </a:r>
            <a:r>
              <a:rPr lang="ru-RU" altLang="ru-RU" dirty="0" err="1">
                <a:latin typeface="Times New Roman" panose="02020603050405020304" pitchFamily="18" charset="0"/>
              </a:rPr>
              <a:t>псст</a:t>
            </a:r>
            <a:r>
              <a:rPr lang="ru-RU" altLang="ru-RU" dirty="0">
                <a:latin typeface="Times New Roman" panose="02020603050405020304" pitchFamily="18" charset="0"/>
              </a:rPr>
              <a:t>, парень, не забыл?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Если </a:t>
            </a:r>
            <a:r>
              <a:rPr lang="ru-RU" altLang="ru-RU" dirty="0" err="1">
                <a:latin typeface="Times New Roman" panose="02020603050405020304" pitchFamily="18" charset="0"/>
              </a:rPr>
              <a:t>игнор</a:t>
            </a:r>
            <a:r>
              <a:rPr lang="ru-RU" altLang="ru-RU" dirty="0">
                <a:latin typeface="Times New Roman" panose="02020603050405020304" pitchFamily="18" charset="0"/>
              </a:rPr>
              <a:t> – то вот тогда робот придёт в общий чат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Плюсы - менее шумно, меньше ложных срабатываний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И другой бот уже может собрать статистику сколько раз вы это пропустили и дать это </a:t>
            </a:r>
            <a:r>
              <a:rPr lang="ru-RU" altLang="ru-RU" dirty="0" err="1">
                <a:latin typeface="Times New Roman" panose="02020603050405020304" pitchFamily="18" charset="0"/>
              </a:rPr>
              <a:t>лиду</a:t>
            </a:r>
            <a:r>
              <a:rPr lang="ru-RU" altLang="ru-RU" dirty="0">
                <a:latin typeface="Times New Roman" panose="02020603050405020304" pitchFamily="18" charset="0"/>
              </a:rPr>
              <a:t>. А это уже повод проверить всё ли нормально с сотрудником.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Один сотрудник месяц не писал что он делал, решил проверить что будет. Это </a:t>
            </a:r>
            <a:r>
              <a:rPr lang="ru-RU" altLang="ru-RU" dirty="0" err="1">
                <a:latin typeface="Times New Roman" panose="02020603050405020304" pitchFamily="18" charset="0"/>
              </a:rPr>
              <a:t>скаставало</a:t>
            </a:r>
            <a:r>
              <a:rPr lang="ru-RU" altLang="ru-RU" dirty="0">
                <a:latin typeface="Times New Roman" panose="02020603050405020304" pitchFamily="18" charset="0"/>
              </a:rPr>
              <a:t> призыв </a:t>
            </a:r>
            <a:r>
              <a:rPr lang="ru-RU" altLang="ru-RU" dirty="0" err="1">
                <a:latin typeface="Times New Roman" panose="02020603050405020304" pitchFamily="18" charset="0"/>
              </a:rPr>
              <a:t>тимлида</a:t>
            </a:r>
            <a:endParaRPr lang="ru-RU" altLang="ru-RU" dirty="0">
              <a:latin typeface="Times New Roman" panose="02020603050405020304" pitchFamily="18" charset="0"/>
            </a:endParaRP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Тактично? Да. Прозрачно? тоже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910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Проблема – люди набирают себе задач – багов на </a:t>
            </a:r>
            <a:r>
              <a:rPr lang="ru-RU" altLang="ru-RU" dirty="0" err="1">
                <a:latin typeface="Times New Roman" panose="02020603050405020304" pitchFamily="18" charset="0"/>
              </a:rPr>
              <a:t>верифай</a:t>
            </a:r>
            <a:r>
              <a:rPr lang="ru-RU" altLang="ru-RU" dirty="0">
                <a:latin typeface="Times New Roman" panose="02020603050405020304" pitchFamily="18" charset="0"/>
              </a:rPr>
              <a:t>, багов на починку и так далее – слишком много.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Не факт что они успеют их сделать, плюс другие не могут брать эти задачи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В гибких методологиях это регулируются через </a:t>
            </a:r>
            <a:r>
              <a:rPr lang="en-US" altLang="ru-RU" dirty="0">
                <a:latin typeface="Times New Roman" panose="02020603050405020304" pitchFamily="18" charset="0"/>
              </a:rPr>
              <a:t>WIP </a:t>
            </a:r>
            <a:r>
              <a:rPr lang="ru-RU" altLang="ru-RU" dirty="0">
                <a:latin typeface="Times New Roman" panose="02020603050405020304" pitchFamily="18" charset="0"/>
              </a:rPr>
              <a:t>лимиты. ВИП лимиты это не про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вип</a:t>
            </a:r>
            <a:r>
              <a:rPr lang="ru-RU" altLang="ru-RU" dirty="0">
                <a:latin typeface="Times New Roman" panose="02020603050405020304" pitchFamily="18" charset="0"/>
              </a:rPr>
              <a:t> персон, это про </a:t>
            </a:r>
            <a:r>
              <a:rPr lang="en-US" altLang="ru-RU" dirty="0">
                <a:latin typeface="Times New Roman" panose="02020603050405020304" pitchFamily="18" charset="0"/>
              </a:rPr>
              <a:t>Work in Progress</a:t>
            </a:r>
            <a:endParaRPr lang="ru-RU" altLang="ru-RU" dirty="0">
              <a:latin typeface="Times New Roman" panose="02020603050405020304" pitchFamily="18" charset="0"/>
            </a:endParaRP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Мы не хотим делать это руками </a:t>
            </a:r>
            <a:r>
              <a:rPr lang="ru-RU" altLang="ru-RU" dirty="0" err="1">
                <a:latin typeface="Times New Roman" panose="02020603050405020304" pitchFamily="18" charset="0"/>
              </a:rPr>
              <a:t>лида</a:t>
            </a:r>
            <a:endParaRPr lang="en-US" altLang="ru-RU" dirty="0">
              <a:latin typeface="Times New Roman" panose="02020603050405020304" pitchFamily="18" charset="0"/>
            </a:endParaRP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3837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Мы</a:t>
            </a:r>
            <a:r>
              <a:rPr lang="en-US" altLang="ru-RU" dirty="0">
                <a:latin typeface="Times New Roman" panose="02020603050405020304" pitchFamily="18" charset="0"/>
              </a:rPr>
              <a:t>: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1</a:t>
            </a:r>
            <a:r>
              <a:rPr lang="en-US" altLang="ru-RU" dirty="0">
                <a:latin typeface="Times New Roman" panose="02020603050405020304" pitchFamily="18" charset="0"/>
              </a:rPr>
              <a:t>. </a:t>
            </a:r>
            <a:r>
              <a:rPr lang="ru-RU" altLang="ru-RU" dirty="0">
                <a:latin typeface="Times New Roman" panose="02020603050405020304" pitchFamily="18" charset="0"/>
              </a:rPr>
              <a:t>Договариваемся сколько можно на себя брать задач</a:t>
            </a:r>
          </a:p>
          <a:p>
            <a:r>
              <a:rPr lang="en-US" altLang="ru-RU" dirty="0">
                <a:latin typeface="Times New Roman" panose="02020603050405020304" pitchFamily="18" charset="0"/>
              </a:rPr>
              <a:t>2. </a:t>
            </a:r>
            <a:r>
              <a:rPr lang="ru-RU" altLang="ru-RU" dirty="0">
                <a:latin typeface="Times New Roman" panose="02020603050405020304" pitchFamily="18" charset="0"/>
              </a:rPr>
              <a:t>Каждое рабочее утро идём в </a:t>
            </a:r>
            <a:r>
              <a:rPr lang="en-US" altLang="ru-RU" dirty="0">
                <a:latin typeface="Times New Roman" panose="02020603050405020304" pitchFamily="18" charset="0"/>
              </a:rPr>
              <a:t>Jira</a:t>
            </a:r>
            <a:r>
              <a:rPr lang="ru-RU" altLang="ru-RU" dirty="0">
                <a:latin typeface="Times New Roman" panose="02020603050405020304" pitchFamily="18" charset="0"/>
              </a:rPr>
              <a:t> роботом и смотрим сколько на пользователе из списка задач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3</a:t>
            </a:r>
            <a:r>
              <a:rPr lang="en-US" altLang="ru-RU" dirty="0">
                <a:latin typeface="Times New Roman" panose="02020603050405020304" pitchFamily="18" charset="0"/>
              </a:rPr>
              <a:t>. </a:t>
            </a:r>
            <a:r>
              <a:rPr lang="ru-RU" altLang="ru-RU" dirty="0">
                <a:latin typeface="Times New Roman" panose="02020603050405020304" pitchFamily="18" charset="0"/>
              </a:rPr>
              <a:t>Много - ругаемся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9650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Пришёл робот – поругал, пришёл Дима -  поругал, пришёл кто-то и поддержал Диму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Что получили – люди не берут много задач на себя, </a:t>
            </a:r>
            <a:r>
              <a:rPr lang="ru-RU" altLang="ru-RU" dirty="0" err="1">
                <a:latin typeface="Times New Roman" panose="02020603050405020304" pitchFamily="18" charset="0"/>
              </a:rPr>
              <a:t>лиду</a:t>
            </a:r>
            <a:r>
              <a:rPr lang="ru-RU" altLang="ru-RU" dirty="0">
                <a:latin typeface="Times New Roman" panose="02020603050405020304" pitchFamily="18" charset="0"/>
              </a:rPr>
              <a:t> не надо за этим следить, строить отчеты в </a:t>
            </a:r>
            <a:r>
              <a:rPr lang="en-US" altLang="ru-RU" dirty="0">
                <a:latin typeface="Times New Roman" panose="02020603050405020304" pitchFamily="18" charset="0"/>
              </a:rPr>
              <a:t>Jira </a:t>
            </a:r>
            <a:r>
              <a:rPr lang="ru-RU" altLang="ru-RU" dirty="0">
                <a:latin typeface="Times New Roman" panose="02020603050405020304" pitchFamily="18" charset="0"/>
              </a:rPr>
              <a:t>и пинать людей</a:t>
            </a:r>
          </a:p>
          <a:p>
            <a:r>
              <a:rPr lang="ru-RU" dirty="0"/>
              <a:t>Инженер вспомнит что так делать не надо, а у </a:t>
            </a:r>
            <a:r>
              <a:rPr lang="ru-RU" dirty="0" err="1"/>
              <a:t>лида</a:t>
            </a:r>
            <a:r>
              <a:rPr lang="ru-RU" dirty="0"/>
              <a:t> будет сигнал что что-то не так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Прозрачно и понятно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8315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Кто знает откуда этот кадр?</a:t>
            </a:r>
            <a:endParaRPr lang="en-US" altLang="ru-RU" dirty="0">
              <a:latin typeface="Times New Roman" panose="02020603050405020304" pitchFamily="18" charset="0"/>
            </a:endParaRPr>
          </a:p>
          <a:p>
            <a:endParaRPr lang="en-US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Советский мультик, экранизация норвежской книжки</a:t>
            </a:r>
          </a:p>
          <a:p>
            <a:endParaRPr lang="en-US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Наша команда </a:t>
            </a:r>
            <a:r>
              <a:rPr lang="ru-RU" altLang="ru-RU" dirty="0" err="1">
                <a:latin typeface="Times New Roman" panose="02020603050405020304" pitchFamily="18" charset="0"/>
              </a:rPr>
              <a:t>трекает</a:t>
            </a:r>
            <a:r>
              <a:rPr lang="ru-RU" altLang="ru-RU" dirty="0">
                <a:latin typeface="Times New Roman" panose="02020603050405020304" pitchFamily="18" charset="0"/>
              </a:rPr>
              <a:t> время на задачи.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Чтобы понимать на что мы тратим усилия. Мы знаем сколько стоит в часах выпуски </a:t>
            </a:r>
            <a:r>
              <a:rPr lang="ru-RU" altLang="ru-RU" dirty="0" err="1">
                <a:latin typeface="Times New Roman" panose="02020603050405020304" pitchFamily="18" charset="0"/>
              </a:rPr>
              <a:t>хотфиксов</a:t>
            </a:r>
            <a:r>
              <a:rPr lang="ru-RU" altLang="ru-RU" dirty="0">
                <a:latin typeface="Times New Roman" panose="02020603050405020304" pitchFamily="18" charset="0"/>
              </a:rPr>
              <a:t>, баг </a:t>
            </a:r>
            <a:r>
              <a:rPr lang="ru-RU" altLang="ru-RU" dirty="0" err="1">
                <a:latin typeface="Times New Roman" panose="02020603050405020304" pitchFamily="18" charset="0"/>
              </a:rPr>
              <a:t>верифай</a:t>
            </a:r>
            <a:r>
              <a:rPr lang="ru-RU" altLang="ru-RU" dirty="0">
                <a:latin typeface="Times New Roman" panose="02020603050405020304" pitchFamily="18" charset="0"/>
              </a:rPr>
              <a:t>, тестирование, можем найти узкие места. Но для этого надо </a:t>
            </a:r>
            <a:r>
              <a:rPr lang="ru-RU" altLang="ru-RU" dirty="0" err="1">
                <a:latin typeface="Times New Roman" panose="02020603050405020304" pitchFamily="18" charset="0"/>
              </a:rPr>
              <a:t>трекать</a:t>
            </a:r>
            <a:r>
              <a:rPr lang="ru-RU" altLang="ru-RU" dirty="0">
                <a:latin typeface="Times New Roman" panose="02020603050405020304" pitchFamily="18" charset="0"/>
              </a:rPr>
              <a:t> время.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А люди – люди. Забывают, забивают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211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3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Точнее про то как с помощью </a:t>
            </a:r>
            <a:r>
              <a:rPr lang="en-US" altLang="ru-RU" dirty="0">
                <a:latin typeface="Times New Roman" panose="02020603050405020304" pitchFamily="18" charset="0"/>
              </a:rPr>
              <a:t>ChatOps</a:t>
            </a:r>
            <a:r>
              <a:rPr lang="ru-RU" altLang="ru-RU" dirty="0">
                <a:latin typeface="Times New Roman" panose="02020603050405020304" pitchFamily="18" charset="0"/>
              </a:rPr>
              <a:t> отделу тестирования работать уютней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Я расскажу кейсы которые мы у себя реализовали, и расскажу как мы их реализовали</a:t>
            </a:r>
          </a:p>
        </p:txBody>
      </p:sp>
    </p:spTree>
    <p:extLst>
      <p:ext uri="{BB962C8B-B14F-4D97-AF65-F5344CB8AC3E}">
        <p14:creationId xmlns:p14="http://schemas.microsoft.com/office/powerpoint/2010/main" val="1452480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Не исправил за час? Ну тогда через час другой робот пересчитает время и напишет в общем чате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Решение? Робот. По утрам проходится, </a:t>
            </a:r>
            <a:r>
              <a:rPr lang="ru-RU" altLang="ru-RU" dirty="0" err="1">
                <a:latin typeface="Times New Roman" panose="02020603050405020304" pitchFamily="18" charset="0"/>
              </a:rPr>
              <a:t>считатает</a:t>
            </a:r>
            <a:r>
              <a:rPr lang="ru-RU" altLang="ru-RU" dirty="0">
                <a:latin typeface="Times New Roman" panose="02020603050405020304" pitchFamily="18" charset="0"/>
              </a:rPr>
              <a:t> сколько ты </a:t>
            </a:r>
            <a:r>
              <a:rPr lang="ru-RU" altLang="ru-RU" dirty="0" err="1">
                <a:latin typeface="Times New Roman" panose="02020603050405020304" pitchFamily="18" charset="0"/>
              </a:rPr>
              <a:t>зарепотил</a:t>
            </a:r>
            <a:r>
              <a:rPr lang="ru-RU" altLang="ru-RU" dirty="0">
                <a:latin typeface="Times New Roman" panose="02020603050405020304" pitchFamily="18" charset="0"/>
              </a:rPr>
              <a:t> времени. Меньше 4 часов – попросит исправить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0190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Поругались в тот самый канал где мы пишем кто что будет делать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Соблюдаем Личное-публичное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Кстати, время на этот доклад я тоже посчитал. И теперь есть от чего отталкиваться для следующих докладов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2004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Раньше можно было заглянуть в комнату к команда и понять почему тебе не отвечают. Когда я периодически работал удаленно я писал «Эй, Никит, мне не отвечает Леша, он на месте?» Сейчас так не получается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0346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Да, и это тоже </a:t>
            </a:r>
            <a:r>
              <a:rPr lang="en-US" altLang="ru-RU" dirty="0">
                <a:latin typeface="Times New Roman" panose="02020603050405020304" pitchFamily="18" charset="0"/>
              </a:rPr>
              <a:t>ChatOps</a:t>
            </a:r>
            <a:r>
              <a:rPr lang="ru-RU" altLang="ru-RU" dirty="0">
                <a:latin typeface="Times New Roman" panose="02020603050405020304" pitchFamily="18" charset="0"/>
              </a:rPr>
              <a:t> – хоть и делается кожаными людьми для кожаных людей. Главное – договоренности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Есть командный чат – отлично, там можно поздравить.</a:t>
            </a:r>
          </a:p>
          <a:p>
            <a:r>
              <a:rPr lang="ru-RU" altLang="ru-RU" dirty="0" err="1">
                <a:latin typeface="Times New Roman" panose="02020603050405020304" pitchFamily="18" charset="0"/>
              </a:rPr>
              <a:t>Коронавирус</a:t>
            </a:r>
            <a:r>
              <a:rPr lang="ru-RU" altLang="ru-RU" dirty="0">
                <a:latin typeface="Times New Roman" panose="02020603050405020304" pitchFamily="18" charset="0"/>
              </a:rPr>
              <a:t> и все из дома? Отлично, команда сама пришла и договорилась писать когда не работаешь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Пришёл – поставишь флажок к сообщению, реакцию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Почему-то статусы не зашли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Все просто «заглядывают» в канал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889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Именно пинать. Лиды это ценный ресурс, и экономя их мозг на рутинных задачах мы освобождаем его для большего. Ведь </a:t>
            </a:r>
            <a:r>
              <a:rPr lang="ru-RU" altLang="ru-RU" dirty="0" err="1">
                <a:latin typeface="Times New Roman" panose="02020603050405020304" pitchFamily="18" charset="0"/>
              </a:rPr>
              <a:t>лиды</a:t>
            </a:r>
            <a:endParaRPr lang="ru-RU" altLang="ru-RU" dirty="0">
              <a:latin typeface="Times New Roman" panose="02020603050405020304" pitchFamily="18" charset="0"/>
            </a:endParaRP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8061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Уф, с командной работой закончили, сейчас пойдут менее жирные разделы. Хотя на самом деле там ещё много чего, но всё за короткий доклад не рассказать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4572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Часть </a:t>
            </a:r>
            <a:r>
              <a:rPr lang="en-US" altLang="ru-RU" dirty="0">
                <a:latin typeface="Times New Roman" panose="02020603050405020304" pitchFamily="18" charset="0"/>
              </a:rPr>
              <a:t>shift left</a:t>
            </a:r>
          </a:p>
          <a:p>
            <a:r>
              <a:rPr lang="en-US" altLang="ru-RU" dirty="0">
                <a:latin typeface="Times New Roman" panose="02020603050405020304" pitchFamily="18" charset="0"/>
              </a:rPr>
              <a:t>Shift Left </a:t>
            </a:r>
            <a:r>
              <a:rPr lang="ru-RU" altLang="ru-RU" dirty="0">
                <a:latin typeface="Times New Roman" panose="02020603050405020304" pitchFamily="18" charset="0"/>
              </a:rPr>
              <a:t>это набор практик которые исходят из того, что чем позднее найден дефект тем он дороже.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Дефект в </a:t>
            </a:r>
            <a:r>
              <a:rPr lang="ru-RU" altLang="ru-RU" dirty="0" err="1">
                <a:latin typeface="Times New Roman" panose="02020603050405020304" pitchFamily="18" charset="0"/>
              </a:rPr>
              <a:t>спеке</a:t>
            </a:r>
            <a:r>
              <a:rPr lang="ru-RU" altLang="ru-RU" dirty="0">
                <a:latin typeface="Times New Roman" panose="02020603050405020304" pitchFamily="18" charset="0"/>
              </a:rPr>
              <a:t> –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</a:rPr>
              <a:t>дешевый, не надо код исправлять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Дефект найденный  в середине разработки – дешевый, но чуть дороже. Тут уже надо исправлять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Баг после разработки – ещё дороже, так как надо возвращаться к нему, оформлять в </a:t>
            </a:r>
            <a:r>
              <a:rPr lang="ru-RU" altLang="ru-RU" dirty="0" err="1">
                <a:latin typeface="Times New Roman" panose="02020603050405020304" pitchFamily="18" charset="0"/>
              </a:rPr>
              <a:t>трекере</a:t>
            </a:r>
            <a:r>
              <a:rPr lang="ru-RU" altLang="ru-RU" dirty="0">
                <a:latin typeface="Times New Roman" panose="02020603050405020304" pitchFamily="18" charset="0"/>
              </a:rPr>
              <a:t>, чинить, перепроверять, санация там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Баг на </a:t>
            </a:r>
            <a:r>
              <a:rPr lang="ru-RU" altLang="ru-RU" dirty="0" err="1">
                <a:latin typeface="Times New Roman" panose="02020603050405020304" pitchFamily="18" charset="0"/>
              </a:rPr>
              <a:t>проде</a:t>
            </a:r>
            <a:r>
              <a:rPr lang="ru-RU" altLang="ru-RU" dirty="0">
                <a:latin typeface="Times New Roman" panose="02020603050405020304" pitchFamily="18" charset="0"/>
              </a:rPr>
              <a:t> – очень дорогой, особенно у нас – когда наш продукт клиент себе поставил на свой сервер и мы не можем прибежать на сервер и всё поправить ручками. Плюс </a:t>
            </a:r>
            <a:r>
              <a:rPr lang="ru-RU" altLang="ru-RU" dirty="0" err="1">
                <a:latin typeface="Times New Roman" panose="02020603050405020304" pitchFamily="18" charset="0"/>
              </a:rPr>
              <a:t>репутационные</a:t>
            </a:r>
            <a:r>
              <a:rPr lang="ru-RU" altLang="ru-RU" dirty="0">
                <a:latin typeface="Times New Roman" panose="02020603050405020304" pitchFamily="18" charset="0"/>
              </a:rPr>
              <a:t> потере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То есть тестировать надо на начальных этапах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062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Почему нам очень нужен </a:t>
            </a:r>
            <a:r>
              <a:rPr lang="en-US" altLang="ru-RU" dirty="0">
                <a:latin typeface="Times New Roman" panose="02020603050405020304" pitchFamily="18" charset="0"/>
              </a:rPr>
              <a:t>Shift Left?</a:t>
            </a:r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Мы коробочный продукт. Мы отдаем раз в 6 недель людям </a:t>
            </a:r>
            <a:r>
              <a:rPr lang="ru-RU" altLang="ru-RU" dirty="0" err="1">
                <a:latin typeface="Times New Roman" panose="02020603050405020304" pitchFamily="18" charset="0"/>
              </a:rPr>
              <a:t>дистрибьютив</a:t>
            </a:r>
            <a:r>
              <a:rPr lang="ru-RU" altLang="ru-RU" dirty="0">
                <a:latin typeface="Times New Roman" panose="02020603050405020304" pitchFamily="18" charset="0"/>
              </a:rPr>
              <a:t> и они его ставят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Мы не сервис, не сайт – мы не можем взять и быстро зайти на сервер и откатить баг. Это не наши сервера, и вообще привет </a:t>
            </a:r>
            <a:r>
              <a:rPr lang="en-US" altLang="ru-RU" dirty="0">
                <a:latin typeface="Times New Roman" panose="02020603050405020304" pitchFamily="18" charset="0"/>
              </a:rPr>
              <a:t>GDPR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Наш продукт суммарно стоит на 430 000 серверов и обслуживает 12 миллионов сайтов, это около 9</a:t>
            </a:r>
            <a:r>
              <a:rPr lang="en-US" altLang="ru-RU" dirty="0">
                <a:latin typeface="Times New Roman" panose="02020603050405020304" pitchFamily="18" charset="0"/>
              </a:rPr>
              <a:t>% </a:t>
            </a:r>
            <a:r>
              <a:rPr lang="ru-RU" altLang="ru-RU" dirty="0">
                <a:latin typeface="Times New Roman" panose="02020603050405020304" pitchFamily="18" charset="0"/>
              </a:rPr>
              <a:t>всех сайтов в мире.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Получается что нам очень дорого пропустить дефект на </a:t>
            </a:r>
            <a:r>
              <a:rPr lang="ru-RU" altLang="ru-RU" dirty="0" err="1">
                <a:latin typeface="Times New Roman" panose="02020603050405020304" pitchFamily="18" charset="0"/>
              </a:rPr>
              <a:t>продакшен</a:t>
            </a:r>
            <a:r>
              <a:rPr lang="ru-RU" altLang="ru-RU" dirty="0">
                <a:latin typeface="Times New Roman" panose="02020603050405020304" pitchFamily="18" charset="0"/>
              </a:rPr>
              <a:t> и хочется ловить его раньше.</a:t>
            </a:r>
            <a:endParaRPr lang="en-US" altLang="ru-RU" dirty="0">
              <a:latin typeface="Times New Roman" panose="02020603050405020304" pitchFamily="18" charset="0"/>
            </a:endParaRPr>
          </a:p>
          <a:p>
            <a:endParaRPr lang="en-US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Так, </a:t>
            </a:r>
            <a:r>
              <a:rPr lang="en-US" altLang="ru-RU" dirty="0">
                <a:latin typeface="Times New Roman" panose="02020603050405020304" pitchFamily="18" charset="0"/>
              </a:rPr>
              <a:t>Shift Left </a:t>
            </a:r>
            <a:r>
              <a:rPr lang="ru-RU" altLang="ru-RU" dirty="0">
                <a:latin typeface="Times New Roman" panose="02020603050405020304" pitchFamily="18" charset="0"/>
              </a:rPr>
              <a:t>нам нужен, что делаем?</a:t>
            </a:r>
            <a:endParaRPr lang="en-US" altLang="ru-RU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5633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Надо собрать информацию, обсудить </a:t>
            </a:r>
            <a:r>
              <a:rPr lang="ru-RU" altLang="ru-RU" dirty="0" err="1">
                <a:latin typeface="Times New Roman" panose="02020603050405020304" pitchFamily="18" charset="0"/>
              </a:rPr>
              <a:t>фичу</a:t>
            </a:r>
            <a:r>
              <a:rPr lang="ru-RU" altLang="ru-RU" dirty="0">
                <a:latin typeface="Times New Roman" panose="02020603050405020304" pitchFamily="18" charset="0"/>
              </a:rPr>
              <a:t>, зафиксировать понимание среди заинтересованных людей. Все эти техники вроде три </a:t>
            </a:r>
            <a:r>
              <a:rPr lang="ru-RU" altLang="ru-RU" dirty="0" err="1">
                <a:latin typeface="Times New Roman" panose="02020603050405020304" pitchFamily="18" charset="0"/>
              </a:rPr>
              <a:t>амигос</a:t>
            </a:r>
            <a:r>
              <a:rPr lang="ru-RU" altLang="ru-RU" dirty="0">
                <a:latin typeface="Times New Roman" panose="02020603050405020304" pitchFamily="18" charset="0"/>
              </a:rPr>
              <a:t> и так далее.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Канал – Отличное место для этого. Делать руками – ну нет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0599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Пошли к боту, указали номер таски, сказали сделать чат.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892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 большинство других </a:t>
            </a:r>
            <a:r>
              <a:rPr lang="en-US" dirty="0"/>
              <a:t>Ops </a:t>
            </a:r>
            <a:r>
              <a:rPr lang="ru-RU" dirty="0"/>
              <a:t>пришло из </a:t>
            </a:r>
            <a:r>
              <a:rPr lang="en-US" dirty="0"/>
              <a:t>DevOps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269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Робот сходил в </a:t>
            </a:r>
            <a:r>
              <a:rPr lang="en-US" altLang="ru-RU" dirty="0">
                <a:latin typeface="Times New Roman" panose="02020603050405020304" pitchFamily="18" charset="0"/>
              </a:rPr>
              <a:t>Jira</a:t>
            </a:r>
            <a:r>
              <a:rPr lang="ru-RU" altLang="ru-RU" dirty="0">
                <a:latin typeface="Times New Roman" panose="02020603050405020304" pitchFamily="18" charset="0"/>
              </a:rPr>
              <a:t>, выгреб</a:t>
            </a:r>
            <a:r>
              <a:rPr lang="en-US" altLang="ru-RU" dirty="0">
                <a:latin typeface="Times New Roman" panose="02020603050405020304" pitchFamily="18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US" altLang="ru-RU" dirty="0">
                <a:latin typeface="Times New Roman" panose="02020603050405020304" pitchFamily="18" charset="0"/>
              </a:rPr>
              <a:t>QA</a:t>
            </a:r>
          </a:p>
          <a:p>
            <a:pPr marL="171450" indent="-171450"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</a:rPr>
              <a:t>Заказчика</a:t>
            </a:r>
          </a:p>
          <a:p>
            <a:pPr marL="171450" indent="-171450"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</a:rPr>
              <a:t>Разработчика</a:t>
            </a:r>
          </a:p>
          <a:p>
            <a:pPr marL="171450" indent="-171450"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</a:rPr>
              <a:t>На всякий случай </a:t>
            </a:r>
            <a:r>
              <a:rPr lang="en-US" altLang="ru-RU" dirty="0">
                <a:latin typeface="Times New Roman" panose="02020603050405020304" pitchFamily="18" charset="0"/>
              </a:rPr>
              <a:t>QA </a:t>
            </a:r>
            <a:r>
              <a:rPr lang="ru-RU" altLang="ru-RU" dirty="0" err="1">
                <a:latin typeface="Times New Roman" panose="02020603050405020304" pitchFamily="18" charset="0"/>
              </a:rPr>
              <a:t>лида</a:t>
            </a:r>
            <a:endParaRPr lang="ru-RU" altLang="ru-RU" dirty="0"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altLang="ru-RU" dirty="0">
              <a:latin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Сделал канал, поставил в заголовок канала ссылку. Обсуждай-не хочу. </a:t>
            </a:r>
          </a:p>
          <a:p>
            <a:r>
              <a:rPr lang="ru-RU" dirty="0"/>
              <a:t>Что дальше? А давайте робот будет оценивать вместо </a:t>
            </a:r>
            <a:r>
              <a:rPr lang="ru-RU" dirty="0" err="1"/>
              <a:t>лида</a:t>
            </a:r>
            <a:r>
              <a:rPr lang="ru-RU" dirty="0"/>
              <a:t>, хорошо ли оформлена задача и всё ли с ней в порядке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28290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Робот начал следить за таской. Тот же </a:t>
            </a:r>
            <a:r>
              <a:rPr lang="en-US" altLang="ru-RU" dirty="0">
                <a:latin typeface="Times New Roman" panose="02020603050405020304" pitchFamily="18" charset="0"/>
              </a:rPr>
              <a:t>Jira API </a:t>
            </a:r>
            <a:r>
              <a:rPr lang="ru-RU" altLang="ru-RU" dirty="0">
                <a:latin typeface="Times New Roman" panose="02020603050405020304" pitchFamily="18" charset="0"/>
              </a:rPr>
              <a:t>и </a:t>
            </a:r>
            <a:r>
              <a:rPr lang="en-US" altLang="ru-RU" dirty="0">
                <a:latin typeface="Times New Roman" panose="02020603050405020304" pitchFamily="18" charset="0"/>
              </a:rPr>
              <a:t>PHP</a:t>
            </a:r>
            <a:r>
              <a:rPr lang="ru-RU" altLang="ru-RU" dirty="0">
                <a:latin typeface="Times New Roman" panose="02020603050405020304" pitchFamily="18" charset="0"/>
              </a:rPr>
              <a:t>. И смотреть за качеством самой таски – чтобы было понятно что тестировать, чтобы был </a:t>
            </a:r>
            <a:r>
              <a:rPr lang="ru-RU" altLang="ru-RU" dirty="0" err="1">
                <a:latin typeface="Times New Roman" panose="02020603050405020304" pitchFamily="18" charset="0"/>
              </a:rPr>
              <a:t>чеклист</a:t>
            </a:r>
            <a:r>
              <a:rPr lang="ru-RU" altLang="ru-RU" dirty="0">
                <a:latin typeface="Times New Roman" panose="02020603050405020304" pitchFamily="18" charset="0"/>
              </a:rPr>
              <a:t> и прочее.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При смене статуса </a:t>
            </a:r>
            <a:r>
              <a:rPr lang="ru-RU" altLang="ru-RU" dirty="0" err="1">
                <a:latin typeface="Times New Roman" panose="02020603050405020304" pitchFamily="18" charset="0"/>
              </a:rPr>
              <a:t>стори</a:t>
            </a:r>
            <a:r>
              <a:rPr lang="ru-RU" altLang="ru-RU" dirty="0">
                <a:latin typeface="Times New Roman" panose="02020603050405020304" pitchFamily="18" charset="0"/>
              </a:rPr>
              <a:t> перечитываем её качество для конкретного этапа жизненного цикла </a:t>
            </a:r>
            <a:r>
              <a:rPr lang="ru-RU" altLang="ru-RU" dirty="0" err="1">
                <a:latin typeface="Times New Roman" panose="02020603050405020304" pitchFamily="18" charset="0"/>
              </a:rPr>
              <a:t>стори</a:t>
            </a:r>
            <a:endParaRPr lang="ru-RU" altLang="ru-RU" dirty="0">
              <a:latin typeface="Times New Roman" panose="02020603050405020304" pitchFamily="18" charset="0"/>
            </a:endParaRP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НЕ НАДО ДЕЛАТЬ ЭТО КАЖДЫЙ ДЕНЬ!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Это шумно.  Это заставляет </a:t>
            </a:r>
            <a:r>
              <a:rPr lang="ru-RU" altLang="ru-RU" dirty="0" err="1">
                <a:latin typeface="Times New Roman" panose="02020603050405020304" pitchFamily="18" charset="0"/>
              </a:rPr>
              <a:t>мьютить</a:t>
            </a:r>
            <a:r>
              <a:rPr lang="ru-RU" altLang="ru-RU" dirty="0">
                <a:latin typeface="Times New Roman" panose="02020603050405020304" pitchFamily="18" charset="0"/>
              </a:rPr>
              <a:t> каналы. Подумайте хорошо прежде чем делать большую шумную ежедневную нотификацию</a:t>
            </a:r>
            <a:endParaRPr lang="en-US" altLang="ru-RU" dirty="0">
              <a:latin typeface="Times New Roman" panose="02020603050405020304" pitchFamily="18" charset="0"/>
            </a:endParaRPr>
          </a:p>
          <a:p>
            <a:r>
              <a:rPr lang="ru-RU" dirty="0"/>
              <a:t>Всё, тут мы молодцы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4323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Мы не достигли </a:t>
            </a:r>
            <a:r>
              <a:rPr lang="ru-RU" altLang="ru-RU" dirty="0" err="1">
                <a:latin typeface="Times New Roman" panose="02020603050405020304" pitchFamily="18" charset="0"/>
              </a:rPr>
              <a:t>дзена</a:t>
            </a:r>
            <a:r>
              <a:rPr lang="ru-RU" altLang="ru-RU" dirty="0">
                <a:latin typeface="Times New Roman" panose="02020603050405020304" pitchFamily="18" charset="0"/>
              </a:rPr>
              <a:t> и не гоняем полный регрессионный набор в блокирующем </a:t>
            </a:r>
            <a:r>
              <a:rPr lang="ru-RU" altLang="ru-RU" dirty="0" err="1">
                <a:latin typeface="Times New Roman" panose="02020603050405020304" pitchFamily="18" charset="0"/>
              </a:rPr>
              <a:t>мердж</a:t>
            </a:r>
            <a:r>
              <a:rPr lang="ru-RU" altLang="ru-RU" dirty="0">
                <a:latin typeface="Times New Roman" panose="02020603050405020304" pitchFamily="18" charset="0"/>
              </a:rPr>
              <a:t> режиме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Мы пока дошли только до большой регрессии на </a:t>
            </a:r>
            <a:r>
              <a:rPr lang="ru-RU" altLang="ru-RU" dirty="0" err="1">
                <a:latin typeface="Times New Roman" panose="02020603050405020304" pitchFamily="18" charset="0"/>
              </a:rPr>
              <a:t>мердже</a:t>
            </a:r>
            <a:r>
              <a:rPr lang="ru-RU" altLang="ru-RU" dirty="0">
                <a:latin typeface="Times New Roman" panose="02020603050405020304" pitchFamily="18" charset="0"/>
              </a:rPr>
              <a:t>.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И как нам оценить результат прогона?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Идея разбирать это </a:t>
            </a:r>
            <a:r>
              <a:rPr lang="ru-RU" altLang="ru-RU" dirty="0" err="1">
                <a:latin typeface="Times New Roman" panose="02020603050405020304" pitchFamily="18" charset="0"/>
              </a:rPr>
              <a:t>тестировщиками</a:t>
            </a:r>
            <a:r>
              <a:rPr lang="ru-RU" altLang="ru-RU" dirty="0">
                <a:latin typeface="Times New Roman" panose="02020603050405020304" pitchFamily="18" charset="0"/>
              </a:rPr>
              <a:t> – плохая идея. Это увеличение петли обратной связи для девелопера, трата времени для </a:t>
            </a:r>
            <a:r>
              <a:rPr lang="ru-RU" altLang="ru-RU" dirty="0" err="1">
                <a:latin typeface="Times New Roman" panose="02020603050405020304" pitchFamily="18" charset="0"/>
              </a:rPr>
              <a:t>тестировщика</a:t>
            </a:r>
            <a:r>
              <a:rPr lang="ru-RU" altLang="ru-RU" dirty="0">
                <a:latin typeface="Times New Roman" panose="02020603050405020304" pitchFamily="18" charset="0"/>
              </a:rPr>
              <a:t> для погружение в контекст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Так что мы гоняем регрессию после каждого слияния.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9699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Тот же самый набор инструментов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59082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Договоренность - кто автор последнего </a:t>
            </a:r>
            <a:r>
              <a:rPr lang="ru-RU" altLang="ru-RU" dirty="0" err="1">
                <a:latin typeface="Times New Roman" panose="02020603050405020304" pitchFamily="18" charset="0"/>
              </a:rPr>
              <a:t>коммита</a:t>
            </a:r>
            <a:r>
              <a:rPr lang="ru-RU" altLang="ru-RU" dirty="0">
                <a:latin typeface="Times New Roman" panose="02020603050405020304" pitchFamily="18" charset="0"/>
              </a:rPr>
              <a:t> тот и смотрит падения если они есть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Технологии </a:t>
            </a:r>
            <a:r>
              <a:rPr lang="en-US" altLang="ru-RU" dirty="0">
                <a:latin typeface="Times New Roman" panose="02020603050405020304" pitchFamily="18" charset="0"/>
              </a:rPr>
              <a:t>– Jenkins, PHP</a:t>
            </a:r>
            <a:r>
              <a:rPr lang="ru-RU" altLang="ru-RU" dirty="0">
                <a:latin typeface="Times New Roman" panose="02020603050405020304" pitchFamily="18" charset="0"/>
              </a:rPr>
              <a:t>, </a:t>
            </a:r>
            <a:r>
              <a:rPr lang="en-US" altLang="ru-RU" dirty="0">
                <a:latin typeface="Times New Roman" panose="02020603050405020304" pitchFamily="18" charset="0"/>
              </a:rPr>
              <a:t>Slack API</a:t>
            </a:r>
            <a:endParaRPr lang="ru-RU" altLang="ru-RU" dirty="0">
              <a:latin typeface="Times New Roman" panose="02020603050405020304" pitchFamily="18" charset="0"/>
            </a:endParaRP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Видим что прогналось 4900 тестов, часть упала.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Автор </a:t>
            </a:r>
            <a:r>
              <a:rPr lang="ru-RU" altLang="ru-RU" dirty="0" err="1">
                <a:latin typeface="Times New Roman" panose="02020603050405020304" pitchFamily="18" charset="0"/>
              </a:rPr>
              <a:t>коммита</a:t>
            </a:r>
            <a:r>
              <a:rPr lang="ru-RU" altLang="ru-RU" dirty="0">
                <a:latin typeface="Times New Roman" panose="02020603050405020304" pitchFamily="18" charset="0"/>
              </a:rPr>
              <a:t> пошёл в </a:t>
            </a:r>
            <a:r>
              <a:rPr lang="ru-RU" altLang="ru-RU" dirty="0" err="1">
                <a:latin typeface="Times New Roman" panose="02020603050405020304" pitchFamily="18" charset="0"/>
              </a:rPr>
              <a:t>тред</a:t>
            </a:r>
            <a:r>
              <a:rPr lang="ru-RU" altLang="ru-RU" dirty="0">
                <a:latin typeface="Times New Roman" panose="02020603050405020304" pitchFamily="18" charset="0"/>
              </a:rPr>
              <a:t> и написал причину падения.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Всё </a:t>
            </a:r>
            <a:r>
              <a:rPr lang="ru-RU" altLang="ru-RU" dirty="0" err="1">
                <a:latin typeface="Times New Roman" panose="02020603050405020304" pitchFamily="18" charset="0"/>
              </a:rPr>
              <a:t>ок</a:t>
            </a:r>
            <a:r>
              <a:rPr lang="ru-RU" altLang="ru-RU" dirty="0">
                <a:latin typeface="Times New Roman" panose="02020603050405020304" pitchFamily="18" charset="0"/>
              </a:rPr>
              <a:t>? Нет, как теперь получать общую статистику? Как увидеть что нас больше всего </a:t>
            </a:r>
            <a:r>
              <a:rPr lang="ru-RU" altLang="ru-RU" dirty="0" err="1">
                <a:latin typeface="Times New Roman" panose="02020603050405020304" pitchFamily="18" charset="0"/>
              </a:rPr>
              <a:t>аффектит</a:t>
            </a:r>
            <a:r>
              <a:rPr lang="ru-RU" altLang="ru-RU" dirty="0">
                <a:latin typeface="Times New Roman" panose="02020603050405020304" pitchFamily="18" charset="0"/>
              </a:rPr>
              <a:t>?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Опять же договоренность и технологии. Автор </a:t>
            </a:r>
            <a:r>
              <a:rPr lang="ru-RU" altLang="ru-RU" dirty="0" err="1">
                <a:latin typeface="Times New Roman" panose="02020603050405020304" pitchFamily="18" charset="0"/>
              </a:rPr>
              <a:t>коммита</a:t>
            </a:r>
            <a:r>
              <a:rPr lang="ru-RU" altLang="ru-RU" dirty="0">
                <a:latin typeface="Times New Roman" panose="02020603050405020304" pitchFamily="18" charset="0"/>
              </a:rPr>
              <a:t> должен</a:t>
            </a:r>
            <a:r>
              <a:rPr lang="en-US" altLang="ru-RU" dirty="0">
                <a:latin typeface="Times New Roman" panose="02020603050405020304" pitchFamily="18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</a:rPr>
              <a:t>Приложить </a:t>
            </a:r>
            <a:r>
              <a:rPr lang="en-US" altLang="ru-RU" dirty="0">
                <a:latin typeface="Times New Roman" panose="02020603050405020304" pitchFamily="18" charset="0"/>
              </a:rPr>
              <a:t>Jira issue </a:t>
            </a:r>
            <a:r>
              <a:rPr lang="ru-RU" altLang="ru-RU" dirty="0">
                <a:latin typeface="Times New Roman" panose="02020603050405020304" pitchFamily="18" charset="0"/>
              </a:rPr>
              <a:t>с причиной падения</a:t>
            </a:r>
          </a:p>
          <a:p>
            <a:pPr marL="171450" indent="-171450"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</a:rPr>
              <a:t>Отметить специальным </a:t>
            </a:r>
            <a:r>
              <a:rPr lang="ru-RU" altLang="ru-RU" dirty="0" err="1">
                <a:latin typeface="Times New Roman" panose="02020603050405020304" pitchFamily="18" charset="0"/>
              </a:rPr>
              <a:t>смайлом</a:t>
            </a:r>
            <a:r>
              <a:rPr lang="ru-RU" altLang="ru-RU" dirty="0">
                <a:latin typeface="Times New Roman" panose="02020603050405020304" pitchFamily="18" charset="0"/>
              </a:rPr>
              <a:t> падение</a:t>
            </a:r>
          </a:p>
          <a:p>
            <a:pPr marL="0" indent="0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Вы думали мы шуточки шутим? </a:t>
            </a:r>
            <a:r>
              <a:rPr lang="ru-RU" altLang="ru-RU" dirty="0" err="1">
                <a:latin typeface="Times New Roman" panose="02020603050405020304" pitchFamily="18" charset="0"/>
              </a:rPr>
              <a:t>Нееет</a:t>
            </a:r>
            <a:r>
              <a:rPr lang="ru-RU" altLang="ru-RU" dirty="0">
                <a:latin typeface="Times New Roman" panose="02020603050405020304" pitchFamily="18" charset="0"/>
              </a:rPr>
              <a:t>)</a:t>
            </a:r>
          </a:p>
          <a:p>
            <a:pPr marL="0" indent="0">
              <a:buFontTx/>
              <a:buNone/>
            </a:pPr>
            <a:endParaRPr lang="ru-RU" altLang="ru-RU" dirty="0">
              <a:latin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Бот проходится по </a:t>
            </a:r>
            <a:r>
              <a:rPr lang="ru-RU" altLang="ru-RU" dirty="0" err="1">
                <a:latin typeface="Times New Roman" panose="02020603050405020304" pitchFamily="18" charset="0"/>
              </a:rPr>
              <a:t>треду</a:t>
            </a:r>
            <a:r>
              <a:rPr lang="ru-RU" altLang="ru-RU" dirty="0">
                <a:latin typeface="Times New Roman" panose="02020603050405020304" pitchFamily="18" charset="0"/>
              </a:rPr>
              <a:t>, смотрит </a:t>
            </a:r>
            <a:r>
              <a:rPr lang="ru-RU" altLang="ru-RU" dirty="0" err="1">
                <a:latin typeface="Times New Roman" panose="02020603050405020304" pitchFamily="18" charset="0"/>
              </a:rPr>
              <a:t>смайл</a:t>
            </a:r>
            <a:r>
              <a:rPr lang="ru-RU" altLang="ru-RU" dirty="0">
                <a:latin typeface="Times New Roman" panose="02020603050405020304" pitchFamily="18" charset="0"/>
              </a:rPr>
              <a:t>. В приложенной </a:t>
            </a:r>
            <a:r>
              <a:rPr lang="en-US" altLang="ru-RU" dirty="0">
                <a:latin typeface="Times New Roman" panose="02020603050405020304" pitchFamily="18" charset="0"/>
              </a:rPr>
              <a:t>Jira Issue </a:t>
            </a:r>
            <a:r>
              <a:rPr lang="ru-RU" altLang="ru-RU" dirty="0">
                <a:latin typeface="Times New Roman" panose="02020603050405020304" pitchFamily="18" charset="0"/>
              </a:rPr>
              <a:t>пишет </a:t>
            </a:r>
            <a:r>
              <a:rPr lang="ru-RU" altLang="ru-RU" dirty="0" err="1">
                <a:latin typeface="Times New Roman" panose="02020603050405020304" pitchFamily="18" charset="0"/>
              </a:rPr>
              <a:t>коммент</a:t>
            </a:r>
            <a:r>
              <a:rPr lang="ru-RU" altLang="ru-RU" dirty="0">
                <a:latin typeface="Times New Roman" panose="02020603050405020304" pitchFamily="18" charset="0"/>
              </a:rPr>
              <a:t>  что он была причиной падения. И пишет в базу специального самодельного сервиса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Опять же </a:t>
            </a:r>
            <a:r>
              <a:rPr lang="en-US" altLang="ru-RU" dirty="0">
                <a:latin typeface="Times New Roman" panose="02020603050405020304" pitchFamily="18" charset="0"/>
              </a:rPr>
              <a:t>Jenkins, PHP</a:t>
            </a:r>
            <a:r>
              <a:rPr lang="ru-RU" altLang="ru-RU" dirty="0">
                <a:latin typeface="Times New Roman" panose="02020603050405020304" pitchFamily="18" charset="0"/>
              </a:rPr>
              <a:t>, </a:t>
            </a:r>
            <a:r>
              <a:rPr lang="en-US" altLang="ru-RU" dirty="0">
                <a:latin typeface="Times New Roman" panose="02020603050405020304" pitchFamily="18" charset="0"/>
              </a:rPr>
              <a:t>Slack API</a:t>
            </a:r>
            <a:r>
              <a:rPr lang="ru-RU" altLang="ru-RU" dirty="0">
                <a:latin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</a:rPr>
              <a:t>самописный</a:t>
            </a:r>
            <a:r>
              <a:rPr lang="ru-RU" altLang="ru-RU" dirty="0">
                <a:latin typeface="Times New Roman" panose="02020603050405020304" pitchFamily="18" charset="0"/>
              </a:rPr>
              <a:t> сервис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71081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Помните что бот пишет </a:t>
            </a:r>
            <a:r>
              <a:rPr lang="ru-RU" dirty="0" err="1"/>
              <a:t>коммент</a:t>
            </a:r>
            <a:r>
              <a:rPr lang="ru-RU" dirty="0"/>
              <a:t> в </a:t>
            </a:r>
            <a:r>
              <a:rPr lang="en-US" dirty="0"/>
              <a:t>Jira </a:t>
            </a:r>
            <a:r>
              <a:rPr lang="ru-RU" dirty="0"/>
              <a:t>и данные в базу? Он делает это не просто так</a:t>
            </a:r>
          </a:p>
          <a:p>
            <a:r>
              <a:rPr lang="ru-RU" dirty="0"/>
              <a:t>Он собирает </a:t>
            </a:r>
            <a:r>
              <a:rPr lang="ru-RU" dirty="0" err="1"/>
              <a:t>стату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24618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48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Вот что получилось из комментария к падению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Это самодельный сервис, который автоматически строит приоритет для починки проблем, мешающих регрессии.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Огонь же</a:t>
            </a:r>
            <a:endParaRPr lang="en-US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668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49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Тут эта статистика забирается и отображается в </a:t>
            </a:r>
            <a:r>
              <a:rPr lang="ru-RU" altLang="ru-RU" dirty="0" err="1">
                <a:latin typeface="Times New Roman" panose="02020603050405020304" pitchFamily="18" charset="0"/>
              </a:rPr>
              <a:t>графане</a:t>
            </a:r>
            <a:r>
              <a:rPr lang="ru-RU" altLang="ru-RU" dirty="0">
                <a:latin typeface="Times New Roman" panose="02020603050405020304" pitchFamily="18" charset="0"/>
              </a:rPr>
              <a:t>. Видно что это начало недели, часть проблем – это </a:t>
            </a:r>
            <a:r>
              <a:rPr lang="ru-RU" altLang="ru-RU" dirty="0" err="1">
                <a:latin typeface="Times New Roman" panose="02020603050405020304" pitchFamily="18" charset="0"/>
              </a:rPr>
              <a:t>элвис</a:t>
            </a:r>
            <a:r>
              <a:rPr lang="ru-RU" altLang="ru-RU" dirty="0">
                <a:latin typeface="Times New Roman" panose="02020603050405020304" pitchFamily="18" charset="0"/>
              </a:rPr>
              <a:t>, наш </a:t>
            </a:r>
            <a:r>
              <a:rPr lang="ru-RU" altLang="ru-RU" dirty="0" err="1">
                <a:latin typeface="Times New Roman" panose="02020603050405020304" pitchFamily="18" charset="0"/>
              </a:rPr>
              <a:t>маскот</a:t>
            </a:r>
            <a:r>
              <a:rPr lang="ru-RU" altLang="ru-RU" dirty="0">
                <a:latin typeface="Times New Roman" panose="02020603050405020304" pitchFamily="18" charset="0"/>
              </a:rPr>
              <a:t> – то есть продуктовые падения и баги. </a:t>
            </a:r>
            <a:r>
              <a:rPr lang="ru-RU" altLang="ru-RU" dirty="0" err="1">
                <a:latin typeface="Times New Roman" panose="02020603050405020304" pitchFamily="18" charset="0"/>
              </a:rPr>
              <a:t>Чать</a:t>
            </a:r>
            <a:r>
              <a:rPr lang="ru-RU" altLang="ru-RU" dirty="0">
                <a:latin typeface="Times New Roman" panose="02020603050405020304" pitchFamily="18" charset="0"/>
              </a:rPr>
              <a:t> не разобрано, часть </a:t>
            </a:r>
            <a:r>
              <a:rPr lang="ru-RU" altLang="ru-RU" dirty="0" err="1">
                <a:latin typeface="Times New Roman" panose="02020603050405020304" pitchFamily="18" charset="0"/>
              </a:rPr>
              <a:t>флакует</a:t>
            </a:r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Это что касается </a:t>
            </a:r>
            <a:r>
              <a:rPr lang="en-US" altLang="ru-RU" dirty="0">
                <a:latin typeface="Times New Roman" panose="02020603050405020304" pitchFamily="18" charset="0"/>
              </a:rPr>
              <a:t>Shift Left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dirty="0"/>
              <a:t>Помните смайлик? Который мы ставим к </a:t>
            </a:r>
            <a:r>
              <a:rPr lang="ru-RU" dirty="0" err="1"/>
              <a:t>стате</a:t>
            </a:r>
            <a:r>
              <a:rPr lang="ru-RU" dirty="0"/>
              <a:t>? Ну вот он тоже не просто так. Этот смайлик отмечает класс проблем, которые возникли при прогоне тестов на </a:t>
            </a:r>
            <a:r>
              <a:rPr lang="ru-RU" dirty="0" err="1"/>
              <a:t>мердже</a:t>
            </a:r>
            <a:endParaRPr lang="en-RU" dirty="0"/>
          </a:p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728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А вот это </a:t>
            </a:r>
            <a:r>
              <a:rPr lang="en-US" altLang="ru-RU" dirty="0">
                <a:latin typeface="Times New Roman" panose="02020603050405020304" pitchFamily="18" charset="0"/>
              </a:rPr>
              <a:t>Shift Right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Часто идёт под руку с </a:t>
            </a:r>
            <a:r>
              <a:rPr lang="en-US" altLang="ru-RU" dirty="0">
                <a:latin typeface="Times New Roman" panose="02020603050405020304" pitchFamily="18" charset="0"/>
              </a:rPr>
              <a:t>shift left</a:t>
            </a:r>
            <a:r>
              <a:rPr lang="ru-RU" altLang="ru-RU" dirty="0">
                <a:latin typeface="Times New Roman" panose="02020603050405020304" pitchFamily="18" charset="0"/>
              </a:rPr>
              <a:t>. 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Казалось бы надо тестировать левее, да? Но надо тестировать и правее. Почему?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Потому что качество остается абстрактной и ничего не значащей величиной без пользователя. Пофиг сколько багов вы отловили на разработке. Не пофиг сколько багов нашёл пользователь</a:t>
            </a:r>
            <a:endParaRPr lang="en-US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Именно он </a:t>
            </a:r>
            <a:r>
              <a:rPr lang="ru-RU" altLang="ru-RU" dirty="0" err="1">
                <a:latin typeface="Times New Roman" panose="02020603050405020304" pitchFamily="18" charset="0"/>
              </a:rPr>
              <a:t>валидирует</a:t>
            </a:r>
            <a:r>
              <a:rPr lang="ru-RU" altLang="ru-RU" dirty="0">
                <a:latin typeface="Times New Roman" panose="02020603050405020304" pitchFamily="18" charset="0"/>
              </a:rPr>
              <a:t>  в итоге продукт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50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80412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51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Этот </a:t>
            </a:r>
            <a:r>
              <a:rPr lang="ru-RU" altLang="ru-RU" dirty="0" err="1">
                <a:latin typeface="Times New Roman" panose="02020603050405020304" pitchFamily="18" charset="0"/>
              </a:rPr>
              <a:t>мемасик</a:t>
            </a:r>
            <a:r>
              <a:rPr lang="ru-RU" altLang="ru-RU" dirty="0">
                <a:latin typeface="Times New Roman" panose="02020603050405020304" pitchFamily="18" charset="0"/>
              </a:rPr>
              <a:t> как раз про то что реальные пользователи это не то, что вы ожидали. Все мы с вами заказывали </a:t>
            </a:r>
            <a:r>
              <a:rPr lang="ru-RU" altLang="ru-RU" dirty="0" err="1">
                <a:latin typeface="Times New Roman" panose="02020603050405020304" pitchFamily="18" charset="0"/>
              </a:rPr>
              <a:t>фаовылов</a:t>
            </a:r>
            <a:r>
              <a:rPr lang="ru-RU" altLang="ru-RU" dirty="0">
                <a:latin typeface="Times New Roman" panose="02020603050405020304" pitchFamily="18" charset="0"/>
              </a:rPr>
              <a:t>. В общем нам нужны данные с реальных пользователей. </a:t>
            </a:r>
          </a:p>
        </p:txBody>
      </p:sp>
    </p:spTree>
    <p:extLst>
      <p:ext uri="{BB962C8B-B14F-4D97-AF65-F5344CB8AC3E}">
        <p14:creationId xmlns:p14="http://schemas.microsoft.com/office/powerpoint/2010/main" val="190976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5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Традиционное использование </a:t>
            </a:r>
            <a:r>
              <a:rPr lang="en-US" altLang="ru-RU" dirty="0">
                <a:latin typeface="Times New Roman" panose="02020603050405020304" pitchFamily="18" charset="0"/>
              </a:rPr>
              <a:t>ChatOps </a:t>
            </a:r>
            <a:r>
              <a:rPr lang="ru-RU" altLang="ru-RU" dirty="0">
                <a:latin typeface="Times New Roman" panose="02020603050405020304" pitchFamily="18" charset="0"/>
              </a:rPr>
              <a:t>для управления инфраструктурой</a:t>
            </a:r>
          </a:p>
        </p:txBody>
      </p:sp>
    </p:spTree>
    <p:extLst>
      <p:ext uri="{BB962C8B-B14F-4D97-AF65-F5344CB8AC3E}">
        <p14:creationId xmlns:p14="http://schemas.microsoft.com/office/powerpoint/2010/main" val="39441261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52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Мне было стыдно два раза один </a:t>
            </a:r>
            <a:r>
              <a:rPr lang="ru-RU" altLang="ru-RU" dirty="0" err="1">
                <a:latin typeface="Times New Roman" panose="02020603050405020304" pitchFamily="18" charset="0"/>
              </a:rPr>
              <a:t>мем</a:t>
            </a:r>
            <a:r>
              <a:rPr lang="ru-RU" altLang="ru-RU" dirty="0">
                <a:latin typeface="Times New Roman" panose="02020603050405020304" pitchFamily="18" charset="0"/>
              </a:rPr>
              <a:t> применять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Пользователи ведут себя совсем не так как мы рассчитывали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Но нельзя просто так понять и оценить качество после релиза. Мы не можем просто взять и собрать </a:t>
            </a:r>
            <a:r>
              <a:rPr lang="ru-RU" altLang="ru-RU" dirty="0" err="1">
                <a:latin typeface="Times New Roman" panose="02020603050405020304" pitchFamily="18" charset="0"/>
              </a:rPr>
              <a:t>логи</a:t>
            </a:r>
            <a:r>
              <a:rPr lang="ru-RU" altLang="ru-RU" dirty="0">
                <a:latin typeface="Times New Roman" panose="02020603050405020304" pitchFamily="18" charset="0"/>
              </a:rPr>
              <a:t> с в эластик с серверов или в </a:t>
            </a:r>
            <a:r>
              <a:rPr lang="en-US" altLang="ru-RU" dirty="0">
                <a:latin typeface="Times New Roman" panose="02020603050405020304" pitchFamily="18" charset="0"/>
              </a:rPr>
              <a:t>Sentry. </a:t>
            </a:r>
            <a:r>
              <a:rPr lang="ru-RU" altLang="ru-RU" dirty="0">
                <a:latin typeface="Times New Roman" panose="02020603050405020304" pitchFamily="18" charset="0"/>
              </a:rPr>
              <a:t>Мы или лопнем, или разоримся.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И слазить на сервер нельзя – это не наш сервер. Конечно, если сломается сервер и клиент придёт в </a:t>
            </a:r>
            <a:r>
              <a:rPr lang="ru-RU" altLang="ru-RU" dirty="0" err="1">
                <a:latin typeface="Times New Roman" panose="02020603050405020304" pitchFamily="18" charset="0"/>
              </a:rPr>
              <a:t>сапорт</a:t>
            </a:r>
            <a:r>
              <a:rPr lang="ru-RU" altLang="ru-RU" dirty="0">
                <a:latin typeface="Times New Roman" panose="02020603050405020304" pitchFamily="18" charset="0"/>
              </a:rPr>
              <a:t> – то тогда мы сможем. Но ломать ради этого продукт?)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31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altLang="ru-RU" dirty="0">
                <a:latin typeface="Times New Roman" panose="02020603050405020304" pitchFamily="18" charset="0"/>
              </a:rPr>
              <a:t>Договариваться с пользователями</a:t>
            </a:r>
            <a:r>
              <a:rPr lang="en-US" altLang="ru-RU" dirty="0">
                <a:latin typeface="Times New Roman" panose="02020603050405020304" pitchFamily="18" charset="0"/>
              </a:rPr>
              <a:t> – </a:t>
            </a:r>
            <a:r>
              <a:rPr lang="ru-RU" altLang="ru-RU" dirty="0">
                <a:latin typeface="Times New Roman" panose="02020603050405020304" pitchFamily="18" charset="0"/>
              </a:rPr>
              <a:t>не хотите ли отдавать свои ошибки нам?</a:t>
            </a:r>
          </a:p>
          <a:p>
            <a:pPr marL="228600" indent="-228600">
              <a:buAutoNum type="arabicPeriod"/>
            </a:pPr>
            <a:r>
              <a:rPr lang="ru-RU" altLang="ru-RU" dirty="0">
                <a:latin typeface="Times New Roman" panose="02020603050405020304" pitchFamily="18" charset="0"/>
              </a:rPr>
              <a:t>Написать умный анализатор этих ошибок. Умный потому что от такого огромного количества серверов всегда будут фоновый поток ошибок – кончилось место, память, скаканула сеть, некритичный </a:t>
            </a:r>
            <a:r>
              <a:rPr lang="ru-RU" altLang="ru-RU" dirty="0" err="1">
                <a:latin typeface="Times New Roman" panose="02020603050405020304" pitchFamily="18" charset="0"/>
              </a:rPr>
              <a:t>ворнинг</a:t>
            </a:r>
            <a:r>
              <a:rPr lang="ru-RU" altLang="ru-RU" dirty="0">
                <a:latin typeface="Times New Roman" panose="02020603050405020304" pitchFamily="18" charset="0"/>
              </a:rPr>
              <a:t> в логе</a:t>
            </a:r>
          </a:p>
          <a:p>
            <a:pPr marL="228600" indent="-228600">
              <a:buAutoNum type="arabicPeriod"/>
            </a:pPr>
            <a:r>
              <a:rPr lang="ru-RU" altLang="ru-RU" dirty="0">
                <a:latin typeface="Times New Roman" panose="02020603050405020304" pitchFamily="18" charset="0"/>
              </a:rPr>
              <a:t>Понять что это именно всплеск ошибок</a:t>
            </a:r>
          </a:p>
          <a:p>
            <a:pPr marL="228600" indent="-228600">
              <a:buAutoNum type="arabicPeriod"/>
            </a:pPr>
            <a:r>
              <a:rPr lang="ru-RU" altLang="ru-RU" dirty="0">
                <a:latin typeface="Times New Roman" panose="02020603050405020304" pitchFamily="18" charset="0"/>
              </a:rPr>
              <a:t>Написать об этом в чате – договорившись до этого что в чате всегда будет следить дежурный инженер чтобы исследовать проблему</a:t>
            </a:r>
          </a:p>
          <a:p>
            <a:pPr marL="0" indent="0">
              <a:buNone/>
            </a:pPr>
            <a:endParaRPr lang="ru-RU" altLang="ru-RU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Что получилось? Автоматический, без участия </a:t>
            </a:r>
            <a:r>
              <a:rPr lang="en-US" altLang="ru-RU" dirty="0">
                <a:latin typeface="Times New Roman" panose="02020603050405020304" pitchFamily="18" charset="0"/>
              </a:rPr>
              <a:t>QA </a:t>
            </a:r>
            <a:r>
              <a:rPr lang="ru-RU" altLang="ru-RU" dirty="0">
                <a:latin typeface="Times New Roman" panose="02020603050405020304" pitchFamily="18" charset="0"/>
              </a:rPr>
              <a:t>поиск багов у пользователей и на тестовых средах. </a:t>
            </a:r>
            <a:r>
              <a:rPr lang="ru-RU" altLang="ru-RU" dirty="0" err="1">
                <a:latin typeface="Times New Roman" panose="02020603050405020304" pitchFamily="18" charset="0"/>
              </a:rPr>
              <a:t>Реагрирование</a:t>
            </a:r>
            <a:r>
              <a:rPr lang="ru-RU" altLang="ru-RU" dirty="0">
                <a:latin typeface="Times New Roman" panose="02020603050405020304" pitchFamily="18" charset="0"/>
              </a:rPr>
              <a:t> на это</a:t>
            </a:r>
          </a:p>
          <a:p>
            <a:pPr marL="228600" indent="-228600">
              <a:buAutoNum type="arabicPeriod"/>
            </a:pPr>
            <a:endParaRPr lang="ru-RU" altLang="ru-RU" dirty="0">
              <a:latin typeface="Times New Roman" panose="02020603050405020304" pitchFamily="18" charset="0"/>
            </a:endParaRP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04104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Мы можем анализировать эти дефекты, </a:t>
            </a:r>
            <a:r>
              <a:rPr lang="ru-RU" altLang="ru-RU" dirty="0" err="1">
                <a:latin typeface="Times New Roman" panose="02020603050405020304" pitchFamily="18" charset="0"/>
              </a:rPr>
              <a:t>сделить</a:t>
            </a:r>
            <a:r>
              <a:rPr lang="ru-RU" altLang="ru-RU" dirty="0">
                <a:latin typeface="Times New Roman" panose="02020603050405020304" pitchFamily="18" charset="0"/>
              </a:rPr>
              <a:t> за ними, определять нужные нам поля и характеристики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Внутри – черная магия, эластик, </a:t>
            </a:r>
            <a:r>
              <a:rPr lang="en-US" altLang="ru-RU" dirty="0">
                <a:latin typeface="Times New Roman" panose="02020603050405020304" pitchFamily="18" charset="0"/>
              </a:rPr>
              <a:t>PHP</a:t>
            </a:r>
            <a:r>
              <a:rPr lang="ru-RU" altLang="ru-RU" dirty="0">
                <a:latin typeface="Times New Roman" panose="02020603050405020304" pitchFamily="18" charset="0"/>
              </a:rPr>
              <a:t> и прочее. Об этом подробно мы рассказывали  на </a:t>
            </a:r>
            <a:r>
              <a:rPr lang="en-US" altLang="ru-RU" dirty="0">
                <a:latin typeface="Times New Roman" panose="02020603050405020304" pitchFamily="18" charset="0"/>
              </a:rPr>
              <a:t>PHP Fest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49441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Кроме ошибок мы анализируем что пользователи говорят про наш продукт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39152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Вот наш форум. Он очень активный, на нём есть постоянные люди, которые годами на нём сидят и обмениваются опытом. Очень важный </a:t>
            </a:r>
            <a:r>
              <a:rPr lang="ru-RU" altLang="ru-RU" dirty="0" err="1">
                <a:latin typeface="Times New Roman" panose="02020603050405020304" pitchFamily="18" charset="0"/>
              </a:rPr>
              <a:t>ресрус</a:t>
            </a:r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Тоже отдельный канал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Реализация – </a:t>
            </a:r>
            <a:r>
              <a:rPr lang="ru-RU" altLang="ru-RU" dirty="0" err="1">
                <a:latin typeface="Times New Roman" panose="02020603050405020304" pitchFamily="18" charset="0"/>
              </a:rPr>
              <a:t>парсинг</a:t>
            </a:r>
            <a:r>
              <a:rPr lang="ru-RU" altLang="ru-RU" dirty="0">
                <a:latin typeface="Times New Roman" panose="02020603050405020304" pitchFamily="18" charset="0"/>
              </a:rPr>
              <a:t> форума по по ключевым сломам, отдельный канал, бот пишет в канал, договоренность дежурить по каналу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85733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14482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Для решения практически всех наших задач мы использовали эти строительные блоки в разных сочетаниях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Надо разбить слайд на два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2946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A568346-B05A-46CA-8533-CB329E1132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9CA52D-5ED4-4C3A-9C90-0D9D8C6EF39A}" type="slidenum">
              <a:rPr lang="ru-RU" altLang="ru-RU" sz="1400"/>
              <a:pPr>
                <a:spcBef>
                  <a:spcPct val="0"/>
                </a:spcBef>
              </a:pPr>
              <a:t>63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29B865A-A664-4D54-AF81-0FAFA024F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6232734-F539-4558-89A5-E58B3C2E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latin typeface="Times New Roman" panose="02020603050405020304" pitchFamily="18" charset="0"/>
              </a:rPr>
              <a:t>А теперь можно </a:t>
            </a:r>
          </a:p>
        </p:txBody>
      </p:sp>
    </p:spTree>
    <p:extLst>
      <p:ext uri="{BB962C8B-B14F-4D97-AF65-F5344CB8AC3E}">
        <p14:creationId xmlns:p14="http://schemas.microsoft.com/office/powerpoint/2010/main" val="3789049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Первоначально это означало управление какой-то системой через чат</a:t>
            </a:r>
          </a:p>
          <a:p>
            <a:r>
              <a:rPr lang="ru-RU" dirty="0"/>
              <a:t>У нас есть </a:t>
            </a:r>
            <a:r>
              <a:rPr lang="en-US" dirty="0"/>
              <a:t>UI</a:t>
            </a:r>
            <a:r>
              <a:rPr lang="ru-RU" dirty="0"/>
              <a:t>, </a:t>
            </a:r>
            <a:r>
              <a:rPr lang="en-US" dirty="0"/>
              <a:t>CLI </a:t>
            </a:r>
            <a:r>
              <a:rPr lang="ru-RU" dirty="0"/>
              <a:t>а есть </a:t>
            </a:r>
            <a:r>
              <a:rPr lang="en-US" dirty="0"/>
              <a:t>chat</a:t>
            </a:r>
            <a:endParaRPr lang="ru-RU" dirty="0"/>
          </a:p>
          <a:p>
            <a:endParaRPr lang="ru-RU" dirty="0"/>
          </a:p>
          <a:p>
            <a:r>
              <a:rPr lang="ru-RU" dirty="0"/>
              <a:t>По сути это другой интерфейс управления</a:t>
            </a:r>
          </a:p>
          <a:p>
            <a:r>
              <a:rPr lang="ru-RU" dirty="0"/>
              <a:t>Ты пишешь что-то в </a:t>
            </a:r>
            <a:r>
              <a:rPr lang="ru-RU" dirty="0" err="1"/>
              <a:t>чатике</a:t>
            </a:r>
            <a:r>
              <a:rPr lang="ru-RU" dirty="0"/>
              <a:t> и получаешь ответ</a:t>
            </a:r>
          </a:p>
          <a:p>
            <a:r>
              <a:rPr lang="ru-RU" dirty="0"/>
              <a:t>Кто-то пишет что-то в </a:t>
            </a:r>
            <a:r>
              <a:rPr lang="ru-RU" dirty="0" err="1"/>
              <a:t>чатике</a:t>
            </a:r>
            <a:r>
              <a:rPr lang="ru-RU" dirty="0"/>
              <a:t> и получает ответ</a:t>
            </a:r>
          </a:p>
          <a:p>
            <a:endParaRPr lang="ru-RU" dirty="0"/>
          </a:p>
          <a:p>
            <a:r>
              <a:rPr lang="ru-RU" dirty="0"/>
              <a:t>К примеру ты пишешь "запусти мне виртуальную машинку" и тебе отвечает бот</a:t>
            </a:r>
          </a:p>
          <a:p>
            <a:endParaRPr lang="ru-RU" dirty="0"/>
          </a:p>
          <a:p>
            <a:r>
              <a:rPr lang="ru-RU" dirty="0"/>
              <a:t>Но </a:t>
            </a:r>
            <a:r>
              <a:rPr lang="en-US" dirty="0"/>
              <a:t>ChatOps </a:t>
            </a:r>
            <a:r>
              <a:rPr lang="ru-RU" dirty="0"/>
              <a:t>как и большинство что-то там </a:t>
            </a:r>
            <a:r>
              <a:rPr lang="en-US" dirty="0"/>
              <a:t>Ops </a:t>
            </a:r>
            <a:r>
              <a:rPr lang="ru-RU" dirty="0"/>
              <a:t>это не просто боты, это боты и договоренности. Без договоренностей </a:t>
            </a:r>
            <a:r>
              <a:rPr lang="en-US" dirty="0"/>
              <a:t>ChatOps </a:t>
            </a:r>
            <a:r>
              <a:rPr lang="ru-RU" dirty="0"/>
              <a:t>не работает.</a:t>
            </a:r>
          </a:p>
          <a:p>
            <a:endParaRPr lang="ru-RU" dirty="0"/>
          </a:p>
          <a:p>
            <a:r>
              <a:rPr lang="ru-RU" dirty="0" err="1"/>
              <a:t>Отсуствие</a:t>
            </a:r>
            <a:r>
              <a:rPr lang="ru-RU" dirty="0"/>
              <a:t> договоренностей рушит </a:t>
            </a:r>
            <a:r>
              <a:rPr lang="en-US" dirty="0"/>
              <a:t>ChatOps </a:t>
            </a:r>
            <a:r>
              <a:rPr lang="ru-RU" dirty="0"/>
              <a:t>и я такое видел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790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А теперь поехали посмотрим, что мы сделали с чатами для улучшения работы команды тестирования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813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Начнем мы с вами с кейсами про командную работу. </a:t>
            </a:r>
            <a:endParaRPr lang="en-US" altLang="ru-RU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290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</a:rPr>
              <a:t>Кейс первый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Я инженер и хочу открыть ноут и сразу знать что надо делать сегодня и что я забывал сделать вчера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Я не хочу перерывать сотни задач в </a:t>
            </a:r>
            <a:r>
              <a:rPr lang="en-US" altLang="ru-RU" dirty="0">
                <a:latin typeface="Times New Roman" panose="02020603050405020304" pitchFamily="18" charset="0"/>
              </a:rPr>
              <a:t>Jira</a:t>
            </a:r>
            <a:r>
              <a:rPr lang="ru-RU" altLang="ru-RU" dirty="0">
                <a:latin typeface="Times New Roman" panose="02020603050405020304" pitchFamily="18" charset="0"/>
              </a:rPr>
              <a:t>, лазить по доскам, я хочу простое понятное расписание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И хочу чтобы за меня это сделал кто-то другой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Реализация – командный чат, в который мы пишем </a:t>
            </a:r>
            <a:r>
              <a:rPr lang="ru-RU" altLang="ru-RU" dirty="0" err="1">
                <a:latin typeface="Times New Roman" panose="02020603050405020304" pitchFamily="18" charset="0"/>
              </a:rPr>
              <a:t>агенду</a:t>
            </a:r>
            <a:r>
              <a:rPr lang="ru-RU" altLang="ru-RU" dirty="0">
                <a:latin typeface="Times New Roman" panose="02020603050405020304" pitchFamily="18" charset="0"/>
              </a:rPr>
              <a:t> по утрам</a:t>
            </a:r>
          </a:p>
          <a:p>
            <a:r>
              <a:rPr lang="ru-RU" dirty="0"/>
              <a:t>За нас это делает робот</a:t>
            </a:r>
          </a:p>
          <a:p>
            <a:endParaRPr lang="en-RU" dirty="0"/>
          </a:p>
          <a:p>
            <a:r>
              <a:rPr lang="ru-RU" dirty="0"/>
              <a:t>Как это сделать?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2B8BEE-DA0F-4DE5-9470-49F7C2E27FBD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321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tops_Одна мысл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63848" y="2452701"/>
            <a:ext cx="8569325" cy="1008112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620291" y="3487069"/>
            <a:ext cx="7056437" cy="617298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  <a:latin typeface="Montserrat" pitchFamily="2" charset="77"/>
              </a:defRPr>
            </a:lvl1pPr>
            <a:lvl2pPr marL="457215" indent="0" algn="ctr">
              <a:buNone/>
              <a:defRPr/>
            </a:lvl2pPr>
            <a:lvl3pPr marL="914430" indent="0" algn="ctr">
              <a:buNone/>
              <a:defRPr/>
            </a:lvl3pPr>
            <a:lvl4pPr marL="1371646" indent="0" algn="ctr">
              <a:buNone/>
              <a:defRPr/>
            </a:lvl4pPr>
            <a:lvl5pPr marL="1828861" indent="0" algn="ctr">
              <a:buNone/>
              <a:defRPr/>
            </a:lvl5pPr>
            <a:lvl6pPr marL="2286076" indent="0" algn="ctr">
              <a:buNone/>
              <a:defRPr/>
            </a:lvl6pPr>
            <a:lvl7pPr marL="2743291" indent="0" algn="ctr">
              <a:buNone/>
              <a:defRPr/>
            </a:lvl7pPr>
            <a:lvl8pPr marL="3200506" indent="0" algn="ctr">
              <a:buNone/>
              <a:defRPr/>
            </a:lvl8pPr>
            <a:lvl9pPr marL="3657722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AutoShape 1">
            <a:extLst>
              <a:ext uri="{FF2B5EF4-FFF2-40B4-BE49-F238E27FC236}">
                <a16:creationId xmlns:a16="http://schemas.microsoft.com/office/drawing/2014/main" id="{90BD601D-1467-0C43-8233-3707F408A2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FD25E0F-2627-0441-8B5C-A57E954196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503239" y="6886577"/>
            <a:ext cx="2346325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F3F2BE3-EF3F-7344-93C8-0F1DA5A906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448050" y="6886577"/>
            <a:ext cx="3194050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1AC7E61-8496-4843-8F34-CC508C5169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8C58715-FD32-084E-B4D8-7C58D91F13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5E23BA43-31C9-C44A-962A-378862F60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F84E07-126C-7346-B0A8-29E6737FA74E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AD80E-9F3F-EE41-9545-A5100DA46CBB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ChatOps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2CDC71-5EB0-5340-891E-B38D777F4531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Командная работа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EDBD86-25C6-E74C-A648-B97D29448C91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B30ABA-2D62-DE4E-B3D2-B5205A80C357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33780D-1BA0-9C4C-B5B9-1E253ACC488C}"/>
              </a:ext>
            </a:extLst>
          </p:cNvPr>
          <p:cNvCxnSpPr/>
          <p:nvPr userDrawn="1"/>
        </p:nvCxnSpPr>
        <p:spPr bwMode="auto">
          <a:xfrm>
            <a:off x="431800" y="491630"/>
            <a:ext cx="677217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9E7AB8-8D93-1940-8090-276F78F87B30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1456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hift Right Одна мысл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63848" y="2452701"/>
            <a:ext cx="8569325" cy="1008112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620291" y="3487069"/>
            <a:ext cx="7056437" cy="617298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  <a:latin typeface="Montserrat" pitchFamily="2" charset="77"/>
              </a:defRPr>
            </a:lvl1pPr>
            <a:lvl2pPr marL="457215" indent="0" algn="ctr">
              <a:buNone/>
              <a:defRPr/>
            </a:lvl2pPr>
            <a:lvl3pPr marL="914430" indent="0" algn="ctr">
              <a:buNone/>
              <a:defRPr/>
            </a:lvl3pPr>
            <a:lvl4pPr marL="1371646" indent="0" algn="ctr">
              <a:buNone/>
              <a:defRPr/>
            </a:lvl4pPr>
            <a:lvl5pPr marL="1828861" indent="0" algn="ctr">
              <a:buNone/>
              <a:defRPr/>
            </a:lvl5pPr>
            <a:lvl6pPr marL="2286076" indent="0" algn="ctr">
              <a:buNone/>
              <a:defRPr/>
            </a:lvl6pPr>
            <a:lvl7pPr marL="2743291" indent="0" algn="ctr">
              <a:buNone/>
              <a:defRPr/>
            </a:lvl7pPr>
            <a:lvl8pPr marL="3200506" indent="0" algn="ctr">
              <a:buNone/>
              <a:defRPr/>
            </a:lvl8pPr>
            <a:lvl9pPr marL="3657722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AutoShape 1">
            <a:extLst>
              <a:ext uri="{FF2B5EF4-FFF2-40B4-BE49-F238E27FC236}">
                <a16:creationId xmlns:a16="http://schemas.microsoft.com/office/drawing/2014/main" id="{90BD601D-1467-0C43-8233-3707F408A2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FD25E0F-2627-0441-8B5C-A57E954196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503239" y="6886577"/>
            <a:ext cx="2346325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F3F2BE3-EF3F-7344-93C8-0F1DA5A906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448050" y="6886577"/>
            <a:ext cx="3194050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1AC7E61-8496-4843-8F34-CC508C5169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8C58715-FD32-084E-B4D8-7C58D91F13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5E23BA43-31C9-C44A-962A-378862F60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CA4336-300B-B942-9DE4-6DA8BF55D489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7957C-7DB4-9742-A522-3F9A06984303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EC8703-BE09-B841-B7A9-60653D5E17B6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Командная работа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86EE3C-A369-E249-933C-AB00BF1AD6A8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18AED0-1D29-7F4C-98E8-DA78966FC1F9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Shift Left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79E4B5-112E-E64D-889C-A28CF97289E3}"/>
              </a:ext>
            </a:extLst>
          </p:cNvPr>
          <p:cNvCxnSpPr/>
          <p:nvPr userDrawn="1"/>
        </p:nvCxnSpPr>
        <p:spPr bwMode="auto">
          <a:xfrm>
            <a:off x="7009779" y="491630"/>
            <a:ext cx="83884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7CF4CA3-5730-2C4E-80BD-7E2FDE808E56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449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ift Right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55649" y="3106365"/>
            <a:ext cx="8569325" cy="1008112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AutoShape 1">
            <a:extLst>
              <a:ext uri="{FF2B5EF4-FFF2-40B4-BE49-F238E27FC236}">
                <a16:creationId xmlns:a16="http://schemas.microsoft.com/office/drawing/2014/main" id="{90BD601D-1467-0C43-8233-3707F408A2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FD25E0F-2627-0441-8B5C-A57E954196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503239" y="6886577"/>
            <a:ext cx="2346325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F3F2BE3-EF3F-7344-93C8-0F1DA5A906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448050" y="6886577"/>
            <a:ext cx="3194050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1AC7E61-8496-4843-8F34-CC508C5169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8C58715-FD32-084E-B4D8-7C58D91F13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5E23BA43-31C9-C44A-962A-378862F60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389BBE2-ECE1-F442-AD31-87A2B3F01D47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F6B2FC-6F78-7E4C-BEB4-6F33C6F6A9FF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2B7D7C-E6AD-E049-A7A9-5F9BB5964D9F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Командная работа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79B054-4025-5549-9AD2-1695FAC3F845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1936E3-9FAF-3B49-B2D9-24ED805CBAD0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Shift Left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2996CE0-6DD4-0E40-B556-2268E6BA30FA}"/>
              </a:ext>
            </a:extLst>
          </p:cNvPr>
          <p:cNvCxnSpPr/>
          <p:nvPr userDrawn="1"/>
        </p:nvCxnSpPr>
        <p:spPr bwMode="auto">
          <a:xfrm>
            <a:off x="7009779" y="491630"/>
            <a:ext cx="83884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BA3C684-7F7D-AF4A-975E-921D9C696E66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859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hif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E7E064EA-DAE0-8849-8CF3-7C17FE1FC9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3239" y="622917"/>
            <a:ext cx="9069387" cy="126047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03239" y="1960264"/>
            <a:ext cx="9069387" cy="4483869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AFB8D-681E-442F-9E42-E241EB70BD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C4F97-21CA-4249-97D3-4EB7CBF0E7A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05114-50F4-4B0F-9EB8-9D89EF2E1B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5237EA7-16CE-5A49-BC03-7B976441F1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A354E57F-21D2-EE4D-814E-B41BC0D3A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A76225D-941A-1243-8E82-1CEFAFAE1A19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E2C7A5-540A-554D-91A8-F94672461229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685A4D-86F1-304D-916B-99E983CE95B9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Командная работа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DD0131-752B-2749-B488-BB7EC0321C15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400336-97D2-F341-A91B-E50FFFC2FD2D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Shift Left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771133-6705-5447-9D17-FCC7A84D38B7}"/>
              </a:ext>
            </a:extLst>
          </p:cNvPr>
          <p:cNvCxnSpPr/>
          <p:nvPr userDrawn="1"/>
        </p:nvCxnSpPr>
        <p:spPr bwMode="auto">
          <a:xfrm>
            <a:off x="7009779" y="491630"/>
            <a:ext cx="83884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29A8716-2BB8-5642-8ADA-A4050F5C9FD6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24690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E7E064EA-DAE0-8849-8CF3-7C17FE1FC9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3239" y="622917"/>
            <a:ext cx="9069387" cy="126047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03239" y="1960264"/>
            <a:ext cx="9069387" cy="4483869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AFB8D-681E-442F-9E42-E241EB70BD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C4F97-21CA-4249-97D3-4EB7CBF0E7A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05114-50F4-4B0F-9EB8-9D89EF2E1B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5237EA7-16CE-5A49-BC03-7B976441F1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A354E57F-21D2-EE4D-814E-B41BC0D3A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A76225D-941A-1243-8E82-1CEFAFAE1A19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Shift Right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E2C7A5-540A-554D-91A8-F94672461229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685A4D-86F1-304D-916B-99E983CE95B9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Командная работа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DD0131-752B-2749-B488-BB7EC0321C15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400336-97D2-F341-A91B-E50FFFC2FD2D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Shift Left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771133-6705-5447-9D17-FCC7A84D38B7}"/>
              </a:ext>
            </a:extLst>
          </p:cNvPr>
          <p:cNvCxnSpPr/>
          <p:nvPr userDrawn="1"/>
        </p:nvCxnSpPr>
        <p:spPr bwMode="auto">
          <a:xfrm>
            <a:off x="8881987" y="491630"/>
            <a:ext cx="83884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29A8716-2BB8-5642-8ADA-A4050F5C9FD6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87411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ная работа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E7E064EA-DAE0-8849-8CF3-7C17FE1FC9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3239" y="622917"/>
            <a:ext cx="9069387" cy="126047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AFB8D-681E-442F-9E42-E241EB70BD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C4F97-21CA-4249-97D3-4EB7CBF0E7A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05114-50F4-4B0F-9EB8-9D89EF2E1B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5237EA7-16CE-5A49-BC03-7B976441F1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A354E57F-21D2-EE4D-814E-B41BC0D3A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28219F-B895-B645-8365-870D30914E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238" y="1882775"/>
            <a:ext cx="9069387" cy="4849813"/>
          </a:xfrm>
        </p:spPr>
        <p:txBody>
          <a:bodyPr/>
          <a:lstStyle/>
          <a:p>
            <a:endParaRPr lang="en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E35618-41E7-224C-8D03-B7A149C3763E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A645-FC74-554D-B185-56F1568C6E0D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BD8394-5965-EC45-B99E-C0834CE492AA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Командная работа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E4575-15D0-174D-AC07-B30C1698337D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ACB208-D83C-0B4C-8E64-AC0F5FEC0B2F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62CE0E-0982-F04A-82D1-A1D9B105F599}"/>
              </a:ext>
            </a:extLst>
          </p:cNvPr>
          <p:cNvCxnSpPr/>
          <p:nvPr userDrawn="1"/>
        </p:nvCxnSpPr>
        <p:spPr bwMode="auto">
          <a:xfrm>
            <a:off x="2274863" y="491630"/>
            <a:ext cx="1757337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C08BE9-0C1A-5C4F-BD67-C699DB9C90C4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3550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A2F3841-1A52-44D7-BA5A-DFB02B45E95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1FBCBA-FD35-4454-B0E4-8C478254BC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FFB6A4-D14F-4B1A-AF8B-4C95AFAAA8B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20199"/>
            <a:ext cx="2346325" cy="385491"/>
          </a:xfrm>
          <a:ln/>
        </p:spPr>
        <p:txBody>
          <a:bodyPr/>
          <a:lstStyle>
            <a:lvl1pPr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08AF3BB-B764-4855-BD6A-BCAB3D68130E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3960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командная работа_Одна мысл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63848" y="2452701"/>
            <a:ext cx="8569325" cy="1008112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620291" y="3487069"/>
            <a:ext cx="7056437" cy="617298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  <a:latin typeface="Montserrat" pitchFamily="2" charset="77"/>
              </a:defRPr>
            </a:lvl1pPr>
            <a:lvl2pPr marL="457215" indent="0" algn="ctr">
              <a:buNone/>
              <a:defRPr/>
            </a:lvl2pPr>
            <a:lvl3pPr marL="914430" indent="0" algn="ctr">
              <a:buNone/>
              <a:defRPr/>
            </a:lvl3pPr>
            <a:lvl4pPr marL="1371646" indent="0" algn="ctr">
              <a:buNone/>
              <a:defRPr/>
            </a:lvl4pPr>
            <a:lvl5pPr marL="1828861" indent="0" algn="ctr">
              <a:buNone/>
              <a:defRPr/>
            </a:lvl5pPr>
            <a:lvl6pPr marL="2286076" indent="0" algn="ctr">
              <a:buNone/>
              <a:defRPr/>
            </a:lvl6pPr>
            <a:lvl7pPr marL="2743291" indent="0" algn="ctr">
              <a:buNone/>
              <a:defRPr/>
            </a:lvl7pPr>
            <a:lvl8pPr marL="3200506" indent="0" algn="ctr">
              <a:buNone/>
              <a:defRPr/>
            </a:lvl8pPr>
            <a:lvl9pPr marL="3657722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AutoShape 1">
            <a:extLst>
              <a:ext uri="{FF2B5EF4-FFF2-40B4-BE49-F238E27FC236}">
                <a16:creationId xmlns:a16="http://schemas.microsoft.com/office/drawing/2014/main" id="{90BD601D-1467-0C43-8233-3707F408A2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FD25E0F-2627-0441-8B5C-A57E954196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503239" y="6886577"/>
            <a:ext cx="2346325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F3F2BE3-EF3F-7344-93C8-0F1DA5A906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448050" y="6886577"/>
            <a:ext cx="3194050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1AC7E61-8496-4843-8F34-CC508C5169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8C58715-FD32-084E-B4D8-7C58D91F13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5E23BA43-31C9-C44A-962A-378862F60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F84E07-126C-7346-B0A8-29E6737FA74E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AD80E-9F3F-EE41-9545-A5100DA46CBB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2CDC71-5EB0-5340-891E-B38D777F4531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Командная работа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EDBD86-25C6-E74C-A648-B97D29448C91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B30ABA-2D62-DE4E-B3D2-B5205A80C357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33780D-1BA0-9C4C-B5B9-1E253ACC488C}"/>
              </a:ext>
            </a:extLst>
          </p:cNvPr>
          <p:cNvCxnSpPr/>
          <p:nvPr userDrawn="1"/>
        </p:nvCxnSpPr>
        <p:spPr bwMode="auto">
          <a:xfrm>
            <a:off x="2274863" y="491630"/>
            <a:ext cx="1757337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9E7AB8-8D93-1940-8090-276F78F87B30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5711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hift Left Одна мысл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63848" y="2452701"/>
            <a:ext cx="8569325" cy="1008112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620291" y="3487069"/>
            <a:ext cx="7056437" cy="617298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  <a:latin typeface="Montserrat" pitchFamily="2" charset="77"/>
              </a:defRPr>
            </a:lvl1pPr>
            <a:lvl2pPr marL="457215" indent="0" algn="ctr">
              <a:buNone/>
              <a:defRPr/>
            </a:lvl2pPr>
            <a:lvl3pPr marL="914430" indent="0" algn="ctr">
              <a:buNone/>
              <a:defRPr/>
            </a:lvl3pPr>
            <a:lvl4pPr marL="1371646" indent="0" algn="ctr">
              <a:buNone/>
              <a:defRPr/>
            </a:lvl4pPr>
            <a:lvl5pPr marL="1828861" indent="0" algn="ctr">
              <a:buNone/>
              <a:defRPr/>
            </a:lvl5pPr>
            <a:lvl6pPr marL="2286076" indent="0" algn="ctr">
              <a:buNone/>
              <a:defRPr/>
            </a:lvl6pPr>
            <a:lvl7pPr marL="2743291" indent="0" algn="ctr">
              <a:buNone/>
              <a:defRPr/>
            </a:lvl7pPr>
            <a:lvl8pPr marL="3200506" indent="0" algn="ctr">
              <a:buNone/>
              <a:defRPr/>
            </a:lvl8pPr>
            <a:lvl9pPr marL="3657722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AutoShape 1">
            <a:extLst>
              <a:ext uri="{FF2B5EF4-FFF2-40B4-BE49-F238E27FC236}">
                <a16:creationId xmlns:a16="http://schemas.microsoft.com/office/drawing/2014/main" id="{90BD601D-1467-0C43-8233-3707F408A2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FD25E0F-2627-0441-8B5C-A57E954196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503239" y="6886577"/>
            <a:ext cx="2346325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F3F2BE3-EF3F-7344-93C8-0F1DA5A906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448050" y="6886577"/>
            <a:ext cx="3194050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1AC7E61-8496-4843-8F34-CC508C5169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8C58715-FD32-084E-B4D8-7C58D91F13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5E23BA43-31C9-C44A-962A-378862F60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CA4336-300B-B942-9DE4-6DA8BF55D489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7957C-7DB4-9742-A522-3F9A06984303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EC8703-BE09-B841-B7A9-60653D5E17B6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Командная работа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86EE3C-A369-E249-933C-AB00BF1AD6A8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18AED0-1D29-7F4C-98E8-DA78966FC1F9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79E4B5-112E-E64D-889C-A28CF97289E3}"/>
              </a:ext>
            </a:extLst>
          </p:cNvPr>
          <p:cNvCxnSpPr/>
          <p:nvPr userDrawn="1"/>
        </p:nvCxnSpPr>
        <p:spPr bwMode="auto">
          <a:xfrm>
            <a:off x="5083175" y="491630"/>
            <a:ext cx="74922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7CF4CA3-5730-2C4E-80BD-7E2FDE808E56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2384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ная работа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55649" y="3106365"/>
            <a:ext cx="8569325" cy="1008112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AutoShape 1">
            <a:extLst>
              <a:ext uri="{FF2B5EF4-FFF2-40B4-BE49-F238E27FC236}">
                <a16:creationId xmlns:a16="http://schemas.microsoft.com/office/drawing/2014/main" id="{90BD601D-1467-0C43-8233-3707F408A2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FD25E0F-2627-0441-8B5C-A57E954196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503239" y="6886577"/>
            <a:ext cx="2346325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F3F2BE3-EF3F-7344-93C8-0F1DA5A906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448050" y="6886577"/>
            <a:ext cx="3194050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1AC7E61-8496-4843-8F34-CC508C5169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8C58715-FD32-084E-B4D8-7C58D91F13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5E23BA43-31C9-C44A-962A-378862F60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64206D-DD02-B84C-96CE-921D30CA8FC1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0F45EA-18C4-FC41-8EDC-99E941CA8AA7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2DE1DF-CDBA-1E42-A609-09CCACBD6BE0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Командная работа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414990-F563-D644-884C-57BF76406EBE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94DC81-3C6A-2248-A0F6-9B376B49129C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CC25DE-1BA0-2F4E-B92A-AB32FFC2D982}"/>
              </a:ext>
            </a:extLst>
          </p:cNvPr>
          <p:cNvCxnSpPr/>
          <p:nvPr userDrawn="1"/>
        </p:nvCxnSpPr>
        <p:spPr bwMode="auto">
          <a:xfrm>
            <a:off x="2274863" y="491630"/>
            <a:ext cx="1757337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AB121-CE13-274E-9C03-950C4D4AF56D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513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ift Left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55649" y="3106365"/>
            <a:ext cx="8569325" cy="1008112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AutoShape 1">
            <a:extLst>
              <a:ext uri="{FF2B5EF4-FFF2-40B4-BE49-F238E27FC236}">
                <a16:creationId xmlns:a16="http://schemas.microsoft.com/office/drawing/2014/main" id="{90BD601D-1467-0C43-8233-3707F408A2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FD25E0F-2627-0441-8B5C-A57E954196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503239" y="6886577"/>
            <a:ext cx="2346325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F3F2BE3-EF3F-7344-93C8-0F1DA5A906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448050" y="6886577"/>
            <a:ext cx="3194050" cy="5191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1AC7E61-8496-4843-8F34-CC508C51698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8C58715-FD32-084E-B4D8-7C58D91F13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5E23BA43-31C9-C44A-962A-378862F60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BB4329-9373-CF4B-A394-755C678A74BC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54220F-EA72-1649-9A7C-3552B6D19DE5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4D7CEB-7D4D-9448-97E5-83E125A6848A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Командная работа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87FAAF-FD78-E141-B9C4-40855CFB9FC6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AD120B-3ABA-3C49-A068-2E6482C82118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5749-227C-F247-A024-B7B69ECEE427}"/>
              </a:ext>
            </a:extLst>
          </p:cNvPr>
          <p:cNvCxnSpPr/>
          <p:nvPr userDrawn="1"/>
        </p:nvCxnSpPr>
        <p:spPr bwMode="auto">
          <a:xfrm>
            <a:off x="5040312" y="491630"/>
            <a:ext cx="792088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186249-38EC-C14E-A297-869071071BF9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2184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 без подтекста">
    <p:bg>
      <p:bgPr>
        <a:solidFill>
          <a:srgbClr val="4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47824" y="2969418"/>
            <a:ext cx="8569325" cy="1620837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318F2F-0646-4677-8B08-A22DBF66660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4E483-A2DF-4421-85ED-E38A757275D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5590CF-2E49-274F-A267-DFED0480F4D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66754"/>
            <a:ext cx="2346325" cy="385491"/>
          </a:xfrm>
          <a:ln/>
        </p:spPr>
        <p:txBody>
          <a:bodyPr/>
          <a:lstStyle>
            <a:lvl1pPr>
              <a:defRPr sz="200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defRPr>
            </a:lvl1pPr>
          </a:lstStyle>
          <a:p>
            <a:fld id="{208AF3BB-B764-4855-BD6A-BCAB3D68130E}" type="slidenum">
              <a:rPr lang="ru-RU" altLang="ru-RU" smtClean="0"/>
              <a:pPr/>
              <a:t>‹#›</a:t>
            </a:fld>
            <a:endParaRPr lang="ru-RU" altLang="ru-R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058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E7E064EA-DAE0-8849-8CF3-7C17FE1FC9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3239" y="622917"/>
            <a:ext cx="9069387" cy="126047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03239" y="1960264"/>
            <a:ext cx="9069387" cy="4483869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AFB8D-681E-442F-9E42-E241EB70BD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C4F97-21CA-4249-97D3-4EB7CBF0E7A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05114-50F4-4B0F-9EB8-9D89EF2E1B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5237EA7-16CE-5A49-BC03-7B976441F1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A354E57F-21D2-EE4D-814E-B41BC0D3A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A71CF1-7976-5948-9E3B-6170750F5A2D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BC2892-2E29-3448-9476-FF4B1A492AB6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ChatOps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22BDBC-AD8C-B144-B219-FF010C881FC4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Командная работа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9EF18C-3D14-554E-A3CB-131FA911AE4F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87EB7E-C903-884F-9218-8D37FC948C21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C1B5CD-F9BF-4C45-891D-EBA491F41BD4}"/>
              </a:ext>
            </a:extLst>
          </p:cNvPr>
          <p:cNvCxnSpPr/>
          <p:nvPr userDrawn="1"/>
        </p:nvCxnSpPr>
        <p:spPr bwMode="auto">
          <a:xfrm>
            <a:off x="431800" y="491630"/>
            <a:ext cx="677217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5E10C9-3AB1-3F44-B63A-DEEF40FEFFB9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8140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командная рабо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E7E064EA-DAE0-8849-8CF3-7C17FE1FC9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3239" y="622917"/>
            <a:ext cx="9069387" cy="126047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03239" y="1960264"/>
            <a:ext cx="9069387" cy="4483869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AFB8D-681E-442F-9E42-E241EB70BD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C4F97-21CA-4249-97D3-4EB7CBF0E7A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05114-50F4-4B0F-9EB8-9D89EF2E1B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5237EA7-16CE-5A49-BC03-7B976441F1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A354E57F-21D2-EE4D-814E-B41BC0D3A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9225A03-27F9-A946-9530-3056771BAEF8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31B568-20F0-3344-A573-95551B049E98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EC4C35-7DC2-F148-A58B-61287AF1C72E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Командная работа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21777C-5B01-844E-A272-2B373440C530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1C82D2-B0C9-B046-A16A-C3D63D4E60ED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95C146-E24D-8741-A590-1B5869735033}"/>
              </a:ext>
            </a:extLst>
          </p:cNvPr>
          <p:cNvCxnSpPr/>
          <p:nvPr userDrawn="1"/>
        </p:nvCxnSpPr>
        <p:spPr bwMode="auto">
          <a:xfrm>
            <a:off x="2274863" y="491630"/>
            <a:ext cx="1757337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4962AC-A1DC-D44E-ADE7-6F148829CA49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9686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hif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E7E064EA-DAE0-8849-8CF3-7C17FE1FC9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3239" y="622917"/>
            <a:ext cx="9069387" cy="126047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03239" y="1960264"/>
            <a:ext cx="9069387" cy="4483869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AFB8D-681E-442F-9E42-E241EB70BD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C4F97-21CA-4249-97D3-4EB7CBF0E7A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05114-50F4-4B0F-9EB8-9D89EF2E1B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xfrm>
            <a:off x="7227889" y="7077148"/>
            <a:ext cx="2346325" cy="519113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4132965-4267-4978-9D3D-2B92A80BE2E3}" type="slidenum">
              <a:rPr lang="ru-RU" altLang="ru-RU" smtClean="0"/>
              <a:pPr/>
              <a:t>‹#›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5237EA7-16CE-5A49-BC03-7B976441F1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68425" y="6983413"/>
            <a:ext cx="518405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A354E57F-21D2-EE4D-814E-B41BC0D3A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3BB26E5-8BFE-4B40-91AA-28FF3578DA32}"/>
              </a:ext>
            </a:extLst>
          </p:cNvPr>
          <p:cNvSpPr txBox="1"/>
          <p:nvPr userDrawn="1"/>
        </p:nvSpPr>
        <p:spPr>
          <a:xfrm>
            <a:off x="6798929" y="141914"/>
            <a:ext cx="12450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Right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A081DC-C934-2542-92EC-443F34B2BED7}"/>
              </a:ext>
            </a:extLst>
          </p:cNvPr>
          <p:cNvSpPr txBox="1"/>
          <p:nvPr userDrawn="1"/>
        </p:nvSpPr>
        <p:spPr>
          <a:xfrm>
            <a:off x="265065" y="152400"/>
            <a:ext cx="11033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ChatOps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4CCADA-C623-0344-A851-F6C207C2F38D}"/>
              </a:ext>
            </a:extLst>
          </p:cNvPr>
          <p:cNvSpPr txBox="1"/>
          <p:nvPr userDrawn="1"/>
        </p:nvSpPr>
        <p:spPr>
          <a:xfrm>
            <a:off x="2109180" y="141914"/>
            <a:ext cx="20389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Командная работа</a:t>
            </a:r>
            <a:endParaRPr lang="en-RU" sz="1400" b="1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66141E-CA16-9A42-B099-A9DC98BEF627}"/>
              </a:ext>
            </a:extLst>
          </p:cNvPr>
          <p:cNvSpPr txBox="1"/>
          <p:nvPr userDrawn="1"/>
        </p:nvSpPr>
        <p:spPr>
          <a:xfrm>
            <a:off x="8784728" y="141914"/>
            <a:ext cx="10504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latin typeface="Montserrat" pitchFamily="2" charset="77"/>
              </a:rPr>
              <a:t>Выводы</a:t>
            </a:r>
            <a:endParaRPr lang="en-RU" sz="1400" b="1" dirty="0">
              <a:latin typeface="Montserra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8A2F6-30FB-6B49-9A68-37B392A4EBA7}"/>
              </a:ext>
            </a:extLst>
          </p:cNvPr>
          <p:cNvSpPr txBox="1"/>
          <p:nvPr userDrawn="1"/>
        </p:nvSpPr>
        <p:spPr>
          <a:xfrm>
            <a:off x="4888878" y="141914"/>
            <a:ext cx="116929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Shift Left</a:t>
            </a:r>
            <a:endParaRPr lang="en-RU" sz="1400" b="1" dirty="0">
              <a:latin typeface="Montserrat" pitchFamily="2" charset="77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85EDC9-7B06-D541-ACF5-3A87D177F58C}"/>
              </a:ext>
            </a:extLst>
          </p:cNvPr>
          <p:cNvCxnSpPr/>
          <p:nvPr userDrawn="1"/>
        </p:nvCxnSpPr>
        <p:spPr bwMode="auto">
          <a:xfrm>
            <a:off x="5040312" y="491630"/>
            <a:ext cx="792088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43A3C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EB3352-C974-754D-B72A-61D004D91D46}"/>
              </a:ext>
            </a:extLst>
          </p:cNvPr>
          <p:cNvCxnSpPr/>
          <p:nvPr userDrawn="1"/>
        </p:nvCxnSpPr>
        <p:spPr bwMode="auto">
          <a:xfrm>
            <a:off x="215776" y="611485"/>
            <a:ext cx="95759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5475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5954BAD2-B6AA-4117-9D4C-8B71C0A39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9" y="301627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dirty="0" err="1"/>
              <a:t>Для</a:t>
            </a:r>
            <a:r>
              <a:rPr lang="en-GB" altLang="ru-RU" dirty="0"/>
              <a:t> </a:t>
            </a:r>
            <a:r>
              <a:rPr lang="en-GB" altLang="ru-RU" dirty="0" err="1"/>
              <a:t>правки</a:t>
            </a:r>
            <a:r>
              <a:rPr lang="en-GB" altLang="ru-RU" dirty="0"/>
              <a:t> </a:t>
            </a:r>
            <a:r>
              <a:rPr lang="en-GB" altLang="ru-RU" dirty="0" err="1"/>
              <a:t>текста</a:t>
            </a:r>
            <a:r>
              <a:rPr lang="en-GB" altLang="ru-RU" dirty="0"/>
              <a:t> </a:t>
            </a:r>
            <a:r>
              <a:rPr lang="en-GB" altLang="ru-RU" dirty="0" err="1"/>
              <a:t>заголовка</a:t>
            </a:r>
            <a:r>
              <a:rPr lang="en-GB" altLang="ru-RU" dirty="0"/>
              <a:t> </a:t>
            </a:r>
            <a:r>
              <a:rPr lang="en-GB" altLang="ru-RU" dirty="0" err="1"/>
              <a:t>щелкните</a:t>
            </a:r>
            <a:r>
              <a:rPr lang="en-GB" altLang="ru-RU" dirty="0"/>
              <a:t> </a:t>
            </a:r>
            <a:r>
              <a:rPr lang="en-GB" altLang="ru-RU" dirty="0" err="1"/>
              <a:t>мышью</a:t>
            </a:r>
            <a:endParaRPr lang="en-GB" altLang="ru-RU" dirty="0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4D426A3F-989C-41F3-8535-84092DDB43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9" y="1768477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dirty="0" err="1"/>
              <a:t>Для</a:t>
            </a:r>
            <a:r>
              <a:rPr lang="en-GB" altLang="ru-RU" dirty="0"/>
              <a:t> </a:t>
            </a:r>
            <a:r>
              <a:rPr lang="en-GB" altLang="ru-RU" dirty="0" err="1"/>
              <a:t>правки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r>
              <a:rPr lang="en-GB" altLang="ru-RU" dirty="0"/>
              <a:t> </a:t>
            </a:r>
            <a:r>
              <a:rPr lang="en-GB" altLang="ru-RU" dirty="0" err="1"/>
              <a:t>щелкните</a:t>
            </a:r>
            <a:r>
              <a:rPr lang="en-GB" altLang="ru-RU" dirty="0"/>
              <a:t> </a:t>
            </a:r>
            <a:r>
              <a:rPr lang="en-GB" altLang="ru-RU" dirty="0" err="1"/>
              <a:t>мышью</a:t>
            </a:r>
            <a:endParaRPr lang="en-GB" altLang="ru-RU" dirty="0"/>
          </a:p>
          <a:p>
            <a:pPr lvl="1"/>
            <a:r>
              <a:rPr lang="en-GB" altLang="ru-RU" dirty="0" err="1"/>
              <a:t>Второй</a:t>
            </a:r>
            <a:r>
              <a:rPr lang="en-GB" altLang="ru-RU" dirty="0"/>
              <a:t> </a:t>
            </a:r>
            <a:r>
              <a:rPr lang="en-GB" altLang="ru-RU" dirty="0" err="1"/>
              <a:t>уровень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endParaRPr lang="en-GB" altLang="ru-RU" dirty="0"/>
          </a:p>
          <a:p>
            <a:pPr lvl="2"/>
            <a:r>
              <a:rPr lang="en-GB" altLang="ru-RU" dirty="0" err="1"/>
              <a:t>Третий</a:t>
            </a:r>
            <a:r>
              <a:rPr lang="en-GB" altLang="ru-RU" dirty="0"/>
              <a:t> </a:t>
            </a:r>
            <a:r>
              <a:rPr lang="en-GB" altLang="ru-RU" dirty="0" err="1"/>
              <a:t>уровень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endParaRPr lang="en-GB" altLang="ru-RU" dirty="0"/>
          </a:p>
          <a:p>
            <a:pPr lvl="3"/>
            <a:r>
              <a:rPr lang="en-GB" altLang="ru-RU" dirty="0" err="1"/>
              <a:t>Четвёртый</a:t>
            </a:r>
            <a:r>
              <a:rPr lang="en-GB" altLang="ru-RU" dirty="0"/>
              <a:t> </a:t>
            </a:r>
            <a:r>
              <a:rPr lang="en-GB" altLang="ru-RU" dirty="0" err="1"/>
              <a:t>уровень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endParaRPr lang="en-GB" altLang="ru-RU" dirty="0"/>
          </a:p>
          <a:p>
            <a:pPr lvl="4"/>
            <a:r>
              <a:rPr lang="en-GB" altLang="ru-RU" dirty="0" err="1"/>
              <a:t>Пятый</a:t>
            </a:r>
            <a:r>
              <a:rPr lang="en-GB" altLang="ru-RU" dirty="0"/>
              <a:t> </a:t>
            </a:r>
            <a:r>
              <a:rPr lang="en-GB" altLang="ru-RU" dirty="0" err="1"/>
              <a:t>уровень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endParaRPr lang="en-GB" altLang="ru-RU" dirty="0"/>
          </a:p>
          <a:p>
            <a:pPr lvl="4"/>
            <a:r>
              <a:rPr lang="en-GB" altLang="ru-RU" dirty="0" err="1"/>
              <a:t>Шестой</a:t>
            </a:r>
            <a:r>
              <a:rPr lang="en-GB" altLang="ru-RU" dirty="0"/>
              <a:t> </a:t>
            </a:r>
            <a:r>
              <a:rPr lang="en-GB" altLang="ru-RU" dirty="0" err="1"/>
              <a:t>уровень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endParaRPr lang="en-GB" altLang="ru-RU" dirty="0"/>
          </a:p>
          <a:p>
            <a:pPr lvl="4"/>
            <a:r>
              <a:rPr lang="en-GB" altLang="ru-RU" dirty="0" err="1"/>
              <a:t>Седьмой</a:t>
            </a:r>
            <a:r>
              <a:rPr lang="en-GB" altLang="ru-RU" dirty="0"/>
              <a:t> </a:t>
            </a:r>
            <a:r>
              <a:rPr lang="en-GB" altLang="ru-RU" dirty="0" err="1"/>
              <a:t>уровень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endParaRPr lang="en-GB" altLang="ru-RU" dirty="0"/>
          </a:p>
          <a:p>
            <a:pPr lvl="4"/>
            <a:r>
              <a:rPr lang="en-GB" altLang="ru-RU" dirty="0" err="1"/>
              <a:t>Восьмой</a:t>
            </a:r>
            <a:r>
              <a:rPr lang="en-GB" altLang="ru-RU" dirty="0"/>
              <a:t> </a:t>
            </a:r>
            <a:r>
              <a:rPr lang="en-GB" altLang="ru-RU" dirty="0" err="1"/>
              <a:t>уровень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endParaRPr lang="en-GB" altLang="ru-RU" dirty="0"/>
          </a:p>
          <a:p>
            <a:pPr lvl="4"/>
            <a:r>
              <a:rPr lang="en-GB" altLang="ru-RU" dirty="0" err="1"/>
              <a:t>Девятый</a:t>
            </a:r>
            <a:r>
              <a:rPr lang="en-GB" altLang="ru-RU" dirty="0"/>
              <a:t> </a:t>
            </a:r>
            <a:r>
              <a:rPr lang="en-GB" altLang="ru-RU" dirty="0" err="1"/>
              <a:t>уровень</a:t>
            </a:r>
            <a:r>
              <a:rPr lang="en-GB" altLang="ru-RU" dirty="0"/>
              <a:t> </a:t>
            </a:r>
            <a:r>
              <a:rPr lang="en-GB" altLang="ru-RU" dirty="0" err="1"/>
              <a:t>структуры</a:t>
            </a:r>
            <a:endParaRPr lang="en-GB" altLang="ru-RU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0B17CEF-E7E3-41B0-8B2D-9E4D1A9C302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9" y="6886577"/>
            <a:ext cx="234632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24" algn="l"/>
                <a:tab pos="1447848" algn="l"/>
                <a:tab pos="2171772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B3F120B-7401-4D92-B43E-10DE3414E17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7"/>
            <a:ext cx="31940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24" algn="l"/>
                <a:tab pos="1447848" algn="l"/>
                <a:tab pos="2171772" algn="l"/>
                <a:tab pos="2895697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E80BCC-14A2-4900-84F7-A5730E93160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9" y="6886577"/>
            <a:ext cx="234632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24" algn="l"/>
                <a:tab pos="1447848" algn="l"/>
                <a:tab pos="2171772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524623BE-9E81-47F5-9A92-2907FBBDA53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9" r:id="rId3"/>
    <p:sldLayoutId id="2147483667" r:id="rId4"/>
    <p:sldLayoutId id="2147483668" r:id="rId5"/>
    <p:sldLayoutId id="2147483660" r:id="rId6"/>
    <p:sldLayoutId id="2147483663" r:id="rId7"/>
    <p:sldLayoutId id="2147483665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66" r:id="rId14"/>
    <p:sldLayoutId id="2147483655" r:id="rId15"/>
  </p:sldLayoutIdLst>
  <p:hf hdr="0" ftr="0" dt="0"/>
  <p:txStyles>
    <p:titleStyle>
      <a:lvl1pPr algn="ctr" defTabSz="4492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Montserrat" pitchFamily="2" charset="77"/>
          <a:ea typeface="+mj-ea"/>
          <a:cs typeface="+mj-cs"/>
        </a:defRPr>
      </a:lvl1pPr>
      <a:lvl2pPr algn="ctr" defTabSz="4492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84" indent="-228608" algn="ctr" defTabSz="4492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99" indent="-228608" algn="ctr" defTabSz="4492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114" indent="-228608" algn="ctr" defTabSz="4492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330" indent="-228608" algn="ctr" defTabSz="4492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11" indent="-342911" algn="l" defTabSz="449278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75" indent="-285760" algn="l" defTabSz="449278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38" indent="-228608" algn="l" defTabSz="449278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54" indent="-228608" algn="l" defTabSz="449278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69" indent="-228608" algn="l" defTabSz="449278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84" indent="-228608" algn="l" defTabSz="44927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99" indent="-228608" algn="l" defTabSz="44927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114" indent="-228608" algn="l" defTabSz="44927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330" indent="-228608" algn="l" defTabSz="44927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6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1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6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1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6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2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CA313AC0-773E-4D0E-A9D5-2B371732E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2663825"/>
          </a:xfrm>
          <a:prstGeom prst="roundRect">
            <a:avLst>
              <a:gd name="adj" fmla="val 56"/>
            </a:avLst>
          </a:prstGeom>
          <a:solidFill>
            <a:srgbClr val="24877A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251611B6-4DBC-4A42-ADC8-D9F7C0C25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254000"/>
            <a:ext cx="589597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3000" dirty="0">
                <a:solidFill>
                  <a:srgbClr val="79C6BB"/>
                </a:solidFill>
                <a:latin typeface="+mj-lt"/>
                <a:cs typeface="Arial" panose="020B0604020202020204" pitchFamily="34" charset="0"/>
              </a:rPr>
              <a:t>Software</a:t>
            </a:r>
            <a:r>
              <a:rPr lang="ru-RU" altLang="ru-RU" sz="3000" dirty="0">
                <a:solidFill>
                  <a:srgbClr val="79C6BB"/>
                </a:solidFill>
                <a:latin typeface="+mj-lt"/>
              </a:rPr>
              <a:t> </a:t>
            </a:r>
            <a:r>
              <a:rPr lang="ru-RU" altLang="ru-RU" sz="3000" dirty="0" err="1">
                <a:solidFill>
                  <a:srgbClr val="79C6BB"/>
                </a:solidFill>
                <a:latin typeface="+mj-lt"/>
              </a:rPr>
              <a:t>quality</a:t>
            </a:r>
            <a:r>
              <a:rPr lang="ru-RU" altLang="ru-RU" sz="3000" dirty="0">
                <a:solidFill>
                  <a:srgbClr val="79C6BB"/>
                </a:solidFill>
                <a:latin typeface="+mj-lt"/>
              </a:rPr>
              <a:t> </a:t>
            </a:r>
            <a:r>
              <a:rPr lang="ru-RU" altLang="ru-RU" sz="3000" dirty="0" err="1">
                <a:solidFill>
                  <a:srgbClr val="79C6BB"/>
                </a:solidFill>
                <a:latin typeface="+mj-lt"/>
              </a:rPr>
              <a:t>assurance</a:t>
            </a:r>
            <a:r>
              <a:rPr lang="ru-RU" altLang="ru-RU" sz="3000" dirty="0">
                <a:solidFill>
                  <a:srgbClr val="79C6BB"/>
                </a:solidFill>
                <a:latin typeface="+mj-lt"/>
              </a:rPr>
              <a:t> </a:t>
            </a:r>
            <a:r>
              <a:rPr lang="ru-RU" altLang="ru-RU" sz="3000" dirty="0" err="1">
                <a:solidFill>
                  <a:srgbClr val="79C6BB"/>
                </a:solidFill>
                <a:latin typeface="+mj-lt"/>
              </a:rPr>
              <a:t>days</a:t>
            </a:r>
            <a:endParaRPr lang="ru-RU" altLang="ru-RU" sz="3000" dirty="0">
              <a:solidFill>
                <a:srgbClr val="79C6BB"/>
              </a:solidFill>
              <a:latin typeface="+mj-lt"/>
            </a:endParaRP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525A5E4C-6B8D-4E26-BE6E-BCAF1CA74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863600"/>
            <a:ext cx="58610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700" dirty="0">
                <a:solidFill>
                  <a:srgbClr val="FFFFFF"/>
                </a:solidFill>
                <a:cs typeface="Arial" panose="020B0604020202020204" pitchFamily="34" charset="0"/>
              </a:rPr>
              <a:t>2</a:t>
            </a:r>
            <a:r>
              <a:rPr lang="pl-PL" altLang="ru-RU" sz="2700" dirty="0">
                <a:solidFill>
                  <a:srgbClr val="FFFFFF"/>
                </a:solidFill>
                <a:cs typeface="Arial" panose="020B0604020202020204" pitchFamily="34" charset="0"/>
              </a:rPr>
              <a:t>7</a:t>
            </a:r>
            <a:r>
              <a:rPr lang="ru-RU" altLang="ru-RU" sz="2700" dirty="0">
                <a:solidFill>
                  <a:srgbClr val="FFFFFF"/>
                </a:solidFill>
                <a:cs typeface="Arial" panose="020B0604020202020204" pitchFamily="34" charset="0"/>
              </a:rPr>
              <a:t> Международная конференция </a:t>
            </a:r>
          </a:p>
          <a:p>
            <a:pPr eaLnBrk="1">
              <a:lnSpc>
                <a:spcPct val="102000"/>
              </a:lnSpc>
              <a:spcAft>
                <a:spcPct val="0"/>
              </a:spcAft>
            </a:pPr>
            <a:r>
              <a:rPr lang="ru-RU" altLang="ru-RU" sz="2700" dirty="0">
                <a:solidFill>
                  <a:srgbClr val="FFFFFF"/>
                </a:solidFill>
                <a:cs typeface="Arial" panose="020B0604020202020204" pitchFamily="34" charset="0"/>
              </a:rPr>
              <a:t>по вопросам качества ПО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E749F386-20BD-49BE-8847-159FC9148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1830389"/>
            <a:ext cx="1873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2200" dirty="0" err="1">
                <a:solidFill>
                  <a:srgbClr val="FFFFFF"/>
                </a:solidFill>
                <a:cs typeface="Arial" panose="020B0604020202020204" pitchFamily="34" charset="0"/>
              </a:rPr>
              <a:t>sqadays.com</a:t>
            </a:r>
            <a:endParaRPr lang="ru-RU" altLang="ru-RU" sz="22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078" name="AutoShape 6">
            <a:extLst>
              <a:ext uri="{FF2B5EF4-FFF2-40B4-BE49-F238E27FC236}">
                <a16:creationId xmlns:a16="http://schemas.microsoft.com/office/drawing/2014/main" id="{969EA6F8-092E-43C2-849B-B7509217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A104FBFC-9BDF-40B7-AD41-65775CCC7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7019925"/>
            <a:ext cx="2725738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800" dirty="0">
                <a:solidFill>
                  <a:srgbClr val="FFFFFF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Москва. </a:t>
            </a:r>
            <a:r>
              <a:rPr lang="pl-PL" altLang="ru-RU" sz="1800" dirty="0">
                <a:solidFill>
                  <a:srgbClr val="FFFFFF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altLang="ru-RU" sz="1800" dirty="0">
                <a:solidFill>
                  <a:srgbClr val="FFFFFF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pl-PL" altLang="ru-RU" sz="1800" dirty="0">
                <a:solidFill>
                  <a:srgbClr val="FFFFFF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ru-RU" altLang="ru-RU" sz="1800" dirty="0">
                <a:solidFill>
                  <a:srgbClr val="FFFFFF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ноября 2020</a:t>
            </a: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CD4BC72E-0DDB-4D0C-AAE0-00E2BAB0F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987675"/>
            <a:ext cx="93599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dirty="0">
                <a:latin typeface="+mj-lt"/>
                <a:ea typeface="Microsoft YaHei"/>
              </a:rPr>
              <a:t>Александр Прихожденко</a:t>
            </a:r>
            <a:endParaRPr lang="ru-RU" altLang="ru-RU" dirty="0">
              <a:latin typeface="+mj-lt"/>
            </a:endParaRP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B6BEB2BC-6E91-4ED5-A7D4-4AC773649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1" y="3563939"/>
            <a:ext cx="9288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dirty="0">
                <a:latin typeface="+mj-lt"/>
                <a:ea typeface="Microsoft YaHei"/>
              </a:rPr>
              <a:t>Plesk. Новосибирск, Россия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19312C6E-85DC-4946-97ED-0BCF7489C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64" y="4377029"/>
            <a:ext cx="937418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2999"/>
              </a:lnSpc>
              <a:spcAft>
                <a:spcPct val="0"/>
              </a:spcAft>
            </a:pPr>
            <a:r>
              <a:rPr lang="en-US" altLang="ru-RU" dirty="0">
                <a:solidFill>
                  <a:srgbClr val="24877A"/>
                </a:solidFill>
                <a:latin typeface="Arial"/>
                <a:ea typeface="Microsoft YaHei"/>
                <a:cs typeface="Arial"/>
              </a:rPr>
              <a:t>ChatOps: Way to daily routine automation</a:t>
            </a:r>
            <a:endParaRPr lang="en-US" altLang="ru-RU" dirty="0">
              <a:solidFill>
                <a:srgbClr val="24877A"/>
              </a:solidFill>
              <a:ea typeface="Microsoft YaHei"/>
              <a:cs typeface="Arial"/>
            </a:endParaRPr>
          </a:p>
        </p:txBody>
      </p:sp>
      <p:pic>
        <p:nvPicPr>
          <p:cNvPr id="3085" name="Рисунок 2">
            <a:extLst>
              <a:ext uri="{FF2B5EF4-FFF2-40B4-BE49-F238E27FC236}">
                <a16:creationId xmlns:a16="http://schemas.microsoft.com/office/drawing/2014/main" id="{A1D12DA8-E2A6-4E33-91C0-AB31BAFB9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6838"/>
            <a:ext cx="168592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35ABFA-EE03-EC40-B97A-7B2C058C8A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>
                <a:solidFill>
                  <a:schemeClr val="bg1"/>
                </a:solidFill>
                <a:latin typeface="Montserrat" pitchFamily="2" charset="77"/>
              </a:rPr>
              <a:pPr/>
              <a:t>1</a:t>
            </a:fld>
            <a:endParaRPr lang="ru-RU" altLang="ru-RU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BF70-619E-7843-8208-E0A3B6EA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роботу понять</a:t>
            </a:r>
            <a:r>
              <a:rPr lang="en-US" dirty="0"/>
              <a:t> </a:t>
            </a:r>
            <a:r>
              <a:rPr lang="ru-RU" dirty="0" err="1"/>
              <a:t>агенду</a:t>
            </a:r>
            <a:r>
              <a:rPr lang="ru-RU" dirty="0"/>
              <a:t>?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A9227-C351-C844-B6F7-239483624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RU" dirty="0"/>
              <a:t>Jira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en-US" dirty="0"/>
              <a:t>date, responsible, title</a:t>
            </a:r>
            <a:r>
              <a:rPr lang="en-RU" dirty="0"/>
              <a:t> -&gt; Jira API</a:t>
            </a:r>
          </a:p>
          <a:p>
            <a:r>
              <a:rPr lang="en-US" dirty="0"/>
              <a:t>PHP </a:t>
            </a:r>
          </a:p>
          <a:p>
            <a:r>
              <a:rPr lang="en-US" dirty="0"/>
              <a:t>Slack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7FD12-83C6-B445-9ABF-61EDBF0296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10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7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F6BA-EFC3-864C-8515-61952121D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Автоматическая повестка</a:t>
            </a:r>
            <a:endParaRPr lang="en-RU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4FE5B-1ADC-B84D-B228-A0F845D9F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11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Google Shape;104;p21">
            <a:extLst>
              <a:ext uri="{FF2B5EF4-FFF2-40B4-BE49-F238E27FC236}">
                <a16:creationId xmlns:a16="http://schemas.microsoft.com/office/drawing/2014/main" id="{E62A495F-BE6E-E14F-A34A-0769D6B76A6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968" y="1690016"/>
            <a:ext cx="5976664" cy="51861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315CFE-2543-E24B-8168-BD1642D03610}"/>
              </a:ext>
            </a:extLst>
          </p:cNvPr>
          <p:cNvSpPr/>
          <p:nvPr/>
        </p:nvSpPr>
        <p:spPr bwMode="auto">
          <a:xfrm>
            <a:off x="5976416" y="2843733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1AC700-4302-004C-84C4-9ECFB8A3FF5F}"/>
              </a:ext>
            </a:extLst>
          </p:cNvPr>
          <p:cNvSpPr/>
          <p:nvPr/>
        </p:nvSpPr>
        <p:spPr bwMode="auto">
          <a:xfrm>
            <a:off x="6939857" y="3059757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01CB81-26A2-D74A-8EB7-81462EF2F51F}"/>
              </a:ext>
            </a:extLst>
          </p:cNvPr>
          <p:cNvSpPr/>
          <p:nvPr/>
        </p:nvSpPr>
        <p:spPr bwMode="auto">
          <a:xfrm>
            <a:off x="7056536" y="3287612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FBA02B-AE5A-D341-A694-1CEF300D38A1}"/>
              </a:ext>
            </a:extLst>
          </p:cNvPr>
          <p:cNvSpPr/>
          <p:nvPr/>
        </p:nvSpPr>
        <p:spPr bwMode="auto">
          <a:xfrm>
            <a:off x="6120432" y="4048222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1FFB68-B3EA-4F4A-B933-439714D10EA1}"/>
              </a:ext>
            </a:extLst>
          </p:cNvPr>
          <p:cNvSpPr/>
          <p:nvPr/>
        </p:nvSpPr>
        <p:spPr bwMode="auto">
          <a:xfrm>
            <a:off x="6840512" y="4219099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D8F7E6-1F96-F749-BF00-FA71E1A847DA}"/>
              </a:ext>
            </a:extLst>
          </p:cNvPr>
          <p:cNvSpPr/>
          <p:nvPr/>
        </p:nvSpPr>
        <p:spPr bwMode="auto">
          <a:xfrm>
            <a:off x="3744168" y="4643933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13AEE4-CBD3-AF45-9061-42BE01FA0A8B}"/>
              </a:ext>
            </a:extLst>
          </p:cNvPr>
          <p:cNvSpPr/>
          <p:nvPr/>
        </p:nvSpPr>
        <p:spPr bwMode="auto">
          <a:xfrm>
            <a:off x="2808064" y="3635821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802884-FDB0-0748-9A8C-0057A74C584D}"/>
              </a:ext>
            </a:extLst>
          </p:cNvPr>
          <p:cNvSpPr/>
          <p:nvPr/>
        </p:nvSpPr>
        <p:spPr bwMode="auto">
          <a:xfrm>
            <a:off x="7069012" y="4471199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300C14-AE2F-DD4A-9A3E-78D0F1A16ACD}"/>
              </a:ext>
            </a:extLst>
          </p:cNvPr>
          <p:cNvSpPr/>
          <p:nvPr/>
        </p:nvSpPr>
        <p:spPr bwMode="auto">
          <a:xfrm>
            <a:off x="4180406" y="4048222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426433-AB17-4A4E-B821-F6611FAF4E53}"/>
              </a:ext>
            </a:extLst>
          </p:cNvPr>
          <p:cNvSpPr/>
          <p:nvPr/>
        </p:nvSpPr>
        <p:spPr bwMode="auto">
          <a:xfrm>
            <a:off x="5760108" y="3419798"/>
            <a:ext cx="432332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9488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dent looking at the camera&#10;&#10;Description automatically generated">
            <a:extLst>
              <a:ext uri="{FF2B5EF4-FFF2-40B4-BE49-F238E27FC236}">
                <a16:creationId xmlns:a16="http://schemas.microsoft.com/office/drawing/2014/main" id="{CD4F03EB-F39F-1A45-B5DA-183346A6B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>
          <a:xfrm>
            <a:off x="0" y="-694"/>
            <a:ext cx="10229924" cy="7560370"/>
          </a:xfrm>
          <a:prstGeom prst="rect">
            <a:avLst/>
          </a:prstGeom>
        </p:spPr>
      </p:pic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/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C56EAC-733D-C04A-A718-5960FE002B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12</a:t>
            </a:fld>
            <a:endParaRPr lang="ru-RU" altLang="ru-RU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1D0233-6A3D-B543-BE2E-F4CC61C1BDCA}"/>
              </a:ext>
            </a:extLst>
          </p:cNvPr>
          <p:cNvSpPr/>
          <p:nvPr/>
        </p:nvSpPr>
        <p:spPr bwMode="auto">
          <a:xfrm>
            <a:off x="798860" y="827509"/>
            <a:ext cx="8482904" cy="1296144"/>
          </a:xfrm>
          <a:prstGeom prst="roundRect">
            <a:avLst/>
          </a:prstGeom>
          <a:solidFill>
            <a:srgbClr val="201C3F">
              <a:alpha val="5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8907A8A-8639-0B45-A954-655C631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68" y="1151731"/>
            <a:ext cx="90693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altLang="ru-RU" sz="4400" b="1" dirty="0">
                <a:solidFill>
                  <a:schemeClr val="bg1"/>
                </a:solidFill>
                <a:latin typeface="Montserrat" pitchFamily="2" charset="77"/>
              </a:rPr>
              <a:t>Прозрачно, без рутины</a:t>
            </a:r>
            <a:endParaRPr lang="ru-RU" sz="4400" b="1" dirty="0">
              <a:solidFill>
                <a:schemeClr val="bg1"/>
              </a:solidFill>
              <a:latin typeface="Montserrat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308164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826D-2A40-0343-BEB5-66E9537E10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 где все?</a:t>
            </a:r>
            <a:endParaRPr lang="en-R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0B99D53-3E76-A644-BEF0-00344F5D42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Если все на удалёнке, то как «заглянуть» в комнату команды и спросить?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B7D77-154F-204C-BE98-9E2B7B88AE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13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2018C-2B83-D04D-A44B-859AC9010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Plesk </a:t>
            </a:r>
            <a:r>
              <a:rPr lang="ru-RU" dirty="0"/>
              <a:t>на удалёнке</a:t>
            </a:r>
            <a:r>
              <a:rPr lang="en-US" dirty="0"/>
              <a:t>: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4FE1F-9E78-8B43-B129-375FC1445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RU" dirty="0"/>
              <a:t>120</a:t>
            </a:r>
            <a:r>
              <a:rPr lang="ru-RU" dirty="0"/>
              <a:t> </a:t>
            </a:r>
            <a:r>
              <a:rPr lang="en-US" dirty="0" err="1"/>
              <a:t>RnD</a:t>
            </a:r>
            <a:r>
              <a:rPr lang="en-US" dirty="0"/>
              <a:t> + Support + Sales + </a:t>
            </a:r>
            <a:r>
              <a:rPr lang="en-US" dirty="0" err="1"/>
              <a:t>etc</a:t>
            </a:r>
            <a:endParaRPr lang="ru-RU" dirty="0"/>
          </a:p>
          <a:p>
            <a:r>
              <a:rPr lang="ru-RU" dirty="0"/>
              <a:t>Куча команд</a:t>
            </a:r>
          </a:p>
          <a:p>
            <a:r>
              <a:rPr lang="ru-RU" dirty="0"/>
              <a:t>Куча городов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31598-9DBD-2B43-A283-30D7415731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14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4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A62ED-02C2-C64E-9886-04BB8E0A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9" y="971525"/>
            <a:ext cx="9069387" cy="1260475"/>
          </a:xfrm>
        </p:spPr>
        <p:txBody>
          <a:bodyPr/>
          <a:lstStyle/>
          <a:p>
            <a:r>
              <a:rPr lang="ru-RU" dirty="0"/>
              <a:t>Наши правила для командных чатов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05D7B-FF55-8143-B6BB-7B15ADAC1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9" y="2536328"/>
            <a:ext cx="9069387" cy="4483869"/>
          </a:xfrm>
        </p:spPr>
        <p:txBody>
          <a:bodyPr/>
          <a:lstStyle/>
          <a:p>
            <a:r>
              <a:rPr lang="ru-RU" dirty="0"/>
              <a:t>Все живут в </a:t>
            </a:r>
            <a:r>
              <a:rPr lang="en-US" dirty="0"/>
              <a:t>team_*</a:t>
            </a:r>
          </a:p>
          <a:p>
            <a:r>
              <a:rPr lang="ru-RU" dirty="0"/>
              <a:t>Все каналы открытые</a:t>
            </a:r>
          </a:p>
          <a:p>
            <a:r>
              <a:rPr lang="ru-RU" dirty="0"/>
              <a:t>Обсуждение в </a:t>
            </a:r>
            <a:r>
              <a:rPr lang="ru-RU" dirty="0" err="1"/>
              <a:t>тредах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C20C1-9D16-6245-810B-C6F5A0F68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15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3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D1D1-020E-F842-B1AF-1783EFA8C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Командные чаты: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C35C1-1034-1041-BBB6-6A1187DB1F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16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5302B7-EE5C-E44C-9977-C13F3753D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9"/>
          <a:stretch/>
        </p:blipFill>
        <p:spPr>
          <a:xfrm>
            <a:off x="359792" y="2123653"/>
            <a:ext cx="94173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87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FBDB5-FD5B-1C41-8129-839A623F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это точно </a:t>
            </a:r>
            <a:r>
              <a:rPr lang="en-US" dirty="0"/>
              <a:t>ChatOps?🧐</a:t>
            </a:r>
            <a:endParaRPr lang="en-RU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2A07CA7-2304-5E48-B591-4F2DB3E933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"/>
          <a:stretch/>
        </p:blipFill>
        <p:spPr>
          <a:xfrm>
            <a:off x="2232000" y="1539476"/>
            <a:ext cx="5760640" cy="53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7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3BCC-90A4-A448-95FF-A9B813138F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300" dirty="0"/>
              <a:t>Stand</a:t>
            </a:r>
            <a:r>
              <a:rPr lang="ru-RU" sz="4300" dirty="0"/>
              <a:t>-</a:t>
            </a:r>
            <a:r>
              <a:rPr lang="en-GB" sz="4300" dirty="0"/>
              <a:t>up meeting </a:t>
            </a:r>
            <a:r>
              <a:rPr lang="ru-RU" sz="4300" dirty="0"/>
              <a:t>и команда в пяти городах?</a:t>
            </a:r>
            <a:endParaRPr lang="en-RU" sz="4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304C8-9BA7-F047-B63E-B8E53A98B1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18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4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D983-197C-6D48-B79A-B7F73B95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Half-remote stand-up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69D5C-E4E5-4446-80BF-3B8B18D67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Slack </a:t>
            </a:r>
            <a:r>
              <a:rPr lang="ru-RU" dirty="0"/>
              <a:t>чат</a:t>
            </a:r>
            <a:endParaRPr lang="en-US" dirty="0"/>
          </a:p>
          <a:p>
            <a:r>
              <a:rPr lang="ru-RU" dirty="0"/>
              <a:t>Договоренность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5EDEC-BFEF-8F4D-9A75-A8A784C152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19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85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17BBC9-532A-9044-B39E-30166272C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19158"/>
          <a:stretch/>
        </p:blipFill>
        <p:spPr>
          <a:xfrm>
            <a:off x="341002" y="12299"/>
            <a:ext cx="9739624" cy="7007898"/>
          </a:xfrm>
          <a:prstGeom prst="rect">
            <a:avLst/>
          </a:prstGeom>
        </p:spPr>
      </p:pic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5D34792-921C-DB45-8485-8F81DA7B587C}"/>
              </a:ext>
            </a:extLst>
          </p:cNvPr>
          <p:cNvSpPr/>
          <p:nvPr/>
        </p:nvSpPr>
        <p:spPr bwMode="auto">
          <a:xfrm>
            <a:off x="0" y="0"/>
            <a:ext cx="7272312" cy="6938614"/>
          </a:xfrm>
          <a:custGeom>
            <a:avLst/>
            <a:gdLst>
              <a:gd name="connsiteX0" fmla="*/ 12357 w 6314303"/>
              <a:gd name="connsiteY0" fmla="*/ 0 h 6919784"/>
              <a:gd name="connsiteX1" fmla="*/ 0 w 6314303"/>
              <a:gd name="connsiteY1" fmla="*/ 6919784 h 6919784"/>
              <a:gd name="connsiteX2" fmla="*/ 6314303 w 6314303"/>
              <a:gd name="connsiteY2" fmla="*/ 6907427 h 6919784"/>
              <a:gd name="connsiteX3" fmla="*/ 5041557 w 6314303"/>
              <a:gd name="connsiteY3" fmla="*/ 12357 h 6919784"/>
              <a:gd name="connsiteX4" fmla="*/ 12357 w 6314303"/>
              <a:gd name="connsiteY4" fmla="*/ 0 h 691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4303" h="6919784">
                <a:moveTo>
                  <a:pt x="12357" y="0"/>
                </a:moveTo>
                <a:lnTo>
                  <a:pt x="0" y="6919784"/>
                </a:lnTo>
                <a:lnTo>
                  <a:pt x="6314303" y="6907427"/>
                </a:lnTo>
                <a:lnTo>
                  <a:pt x="5041557" y="12357"/>
                </a:lnTo>
                <a:lnTo>
                  <a:pt x="12357" y="0"/>
                </a:lnTo>
                <a:close/>
              </a:path>
            </a:pathLst>
          </a:custGeom>
          <a:gradFill flip="none" rotWithShape="1">
            <a:gsLst>
              <a:gs pos="0">
                <a:srgbClr val="1BA3CE">
                  <a:lumMod val="38000"/>
                  <a:lumOff val="62000"/>
                </a:srgbClr>
              </a:gs>
              <a:gs pos="42000">
                <a:srgbClr val="41AADC"/>
              </a:gs>
              <a:gs pos="99000">
                <a:srgbClr val="43A3CE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2BDB97-0DAA-4E47-A3E5-292D2B29EC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2</a:t>
            </a:fld>
            <a:endParaRPr lang="ru-RU" alt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7E209-E235-904B-9480-C726EBC202FB}"/>
              </a:ext>
            </a:extLst>
          </p:cNvPr>
          <p:cNvSpPr txBox="1"/>
          <p:nvPr/>
        </p:nvSpPr>
        <p:spPr>
          <a:xfrm>
            <a:off x="1137073" y="2437817"/>
            <a:ext cx="3543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" pitchFamily="2" charset="77"/>
              </a:rPr>
              <a:t>Александр Прихожденко</a:t>
            </a:r>
            <a:endParaRPr lang="en-RU" sz="3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42F75-E3C1-2945-A87A-76CB4DA66107}"/>
              </a:ext>
            </a:extLst>
          </p:cNvPr>
          <p:cNvSpPr txBox="1"/>
          <p:nvPr/>
        </p:nvSpPr>
        <p:spPr>
          <a:xfrm>
            <a:off x="1368425" y="3580362"/>
            <a:ext cx="4752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77"/>
              </a:rPr>
              <a:t>12 лет в </a:t>
            </a:r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IT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" pitchFamily="2" charset="77"/>
              </a:rPr>
              <a:t>Люблю людей</a:t>
            </a:r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Montserrat" pitchFamily="2" charset="77"/>
              </a:rPr>
              <a:t>и порядочек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" pitchFamily="2" charset="77"/>
              </a:rPr>
              <a:t>Не люблю рутину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5C4BA-A168-C74C-9FAF-01BF8505D9A6}"/>
              </a:ext>
            </a:extLst>
          </p:cNvPr>
          <p:cNvCxnSpPr/>
          <p:nvPr/>
        </p:nvCxnSpPr>
        <p:spPr bwMode="auto">
          <a:xfrm>
            <a:off x="1223963" y="3707829"/>
            <a:ext cx="0" cy="93610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B0A1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93946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B2C338-EC1F-534A-BABF-295940E9B4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20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6" name="Google Shape;110;p22">
            <a:extLst>
              <a:ext uri="{FF2B5EF4-FFF2-40B4-BE49-F238E27FC236}">
                <a16:creationId xmlns:a16="http://schemas.microsoft.com/office/drawing/2014/main" id="{D643E2F7-399E-9F4F-8E00-7540C8B9C4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250"/>
          <a:stretch/>
        </p:blipFill>
        <p:spPr>
          <a:xfrm>
            <a:off x="558795" y="935521"/>
            <a:ext cx="8963034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4B2890-7A53-D441-B3BD-0E01FF6BA85E}"/>
              </a:ext>
            </a:extLst>
          </p:cNvPr>
          <p:cNvSpPr/>
          <p:nvPr/>
        </p:nvSpPr>
        <p:spPr bwMode="auto">
          <a:xfrm>
            <a:off x="2448024" y="935521"/>
            <a:ext cx="64807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73ABFF-1084-2847-876B-22559D8C0BD5}"/>
              </a:ext>
            </a:extLst>
          </p:cNvPr>
          <p:cNvSpPr/>
          <p:nvPr/>
        </p:nvSpPr>
        <p:spPr bwMode="auto">
          <a:xfrm>
            <a:off x="2470596" y="2699717"/>
            <a:ext cx="64807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43102-38B3-DC41-9CD6-68C455CD7B80}"/>
              </a:ext>
            </a:extLst>
          </p:cNvPr>
          <p:cNvSpPr/>
          <p:nvPr/>
        </p:nvSpPr>
        <p:spPr bwMode="auto">
          <a:xfrm>
            <a:off x="2188120" y="1950343"/>
            <a:ext cx="64807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E24AB0-093A-FE48-AA8C-D8C7799EC5A1}"/>
              </a:ext>
            </a:extLst>
          </p:cNvPr>
          <p:cNvSpPr/>
          <p:nvPr/>
        </p:nvSpPr>
        <p:spPr bwMode="auto">
          <a:xfrm>
            <a:off x="2664048" y="4715941"/>
            <a:ext cx="64807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4711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721E-E95D-3347-AB75-EFD21BD5AA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 если люди заб(и</a:t>
            </a:r>
            <a:r>
              <a:rPr lang="en-US" dirty="0"/>
              <a:t>|</a:t>
            </a:r>
            <a:r>
              <a:rPr lang="ru-RU" dirty="0"/>
              <a:t>ы)вают?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6ADC3-061C-B341-9196-CA84FED17A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2BFD940-2A80-42FD-8363-B25F94C17B1F}" type="slidenum">
              <a:rPr lang="ru-RU" altLang="ru-RU" smtClean="0"/>
              <a:pPr/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11270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43E75-55D2-7247-9EEA-13A3BC60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понять что</a:t>
            </a:r>
            <a:r>
              <a:rPr lang="en-US" dirty="0"/>
              <a:t> </a:t>
            </a:r>
            <a:r>
              <a:rPr lang="ru-RU" dirty="0"/>
              <a:t>забыли? </a:t>
            </a:r>
            <a:endParaRPr lang="en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FA9A5A-CA85-CD46-A691-E43EE5E2C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Бот читает </a:t>
            </a:r>
            <a:r>
              <a:rPr lang="en-US" dirty="0"/>
              <a:t>Slack channel </a:t>
            </a:r>
            <a:r>
              <a:rPr lang="ru-RU" dirty="0"/>
              <a:t>для </a:t>
            </a:r>
            <a:r>
              <a:rPr lang="en-US" dirty="0"/>
              <a:t>Stand-up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807CB8-0860-4045-AB3C-87C52EE93E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22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49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0DD88-B8F1-9244-82AE-FED6D31DF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Напоминаем о </a:t>
            </a:r>
            <a:r>
              <a:rPr lang="en-US" dirty="0"/>
              <a:t>Stand-up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AEBCF-6505-2D4A-9A59-3A19461E20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23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E66F3-C780-2F44-B7F8-F22D63C08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82"/>
          <a:stretch/>
        </p:blipFill>
        <p:spPr>
          <a:xfrm>
            <a:off x="0" y="3053166"/>
            <a:ext cx="9360792" cy="12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68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/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5A488D-7DAC-584D-902C-E632371763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24</a:t>
            </a:fld>
            <a:endParaRPr lang="ru-RU" altLang="ru-RU"/>
          </a:p>
        </p:txBody>
      </p:sp>
      <p:pic>
        <p:nvPicPr>
          <p:cNvPr id="4" name="Picture 3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28A603CD-7133-DC42-AD16-77203AA5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86" y="-8471"/>
            <a:ext cx="7105226" cy="69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88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C504-8FD5-E942-8231-C6E26ACA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Публично напоминаем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808FC-8123-D64E-9389-BFF937DA53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25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F2CEA7-0F29-2B45-A8C1-31CEB8FC7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6" y="3285604"/>
            <a:ext cx="9358532" cy="988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FE509A-C424-EE43-BE2E-E8EAF7AE6FDB}"/>
              </a:ext>
            </a:extLst>
          </p:cNvPr>
          <p:cNvSpPr/>
          <p:nvPr/>
        </p:nvSpPr>
        <p:spPr bwMode="auto">
          <a:xfrm>
            <a:off x="7704608" y="3779836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99741-253F-0049-94F9-62058B27B564}"/>
              </a:ext>
            </a:extLst>
          </p:cNvPr>
          <p:cNvSpPr/>
          <p:nvPr/>
        </p:nvSpPr>
        <p:spPr bwMode="auto">
          <a:xfrm>
            <a:off x="9072760" y="3779836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6589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A749-C9F3-2B47-A4CC-A7E468A0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9" y="622917"/>
            <a:ext cx="9069387" cy="1716760"/>
          </a:xfrm>
        </p:spPr>
        <p:txBody>
          <a:bodyPr/>
          <a:lstStyle/>
          <a:p>
            <a:r>
              <a:rPr lang="ru-RU" dirty="0"/>
              <a:t>Сначала личное, потом публичное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1A151-3CA7-224F-A4FC-F9F9B5C736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26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F7E1C58-8F4F-924A-8FD3-377CE8ED3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3"/>
          <a:stretch/>
        </p:blipFill>
        <p:spPr>
          <a:xfrm>
            <a:off x="261897" y="2380721"/>
            <a:ext cx="9530937" cy="1255100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1FAAA5C2-E99C-424F-A613-D59823A8BC8A}"/>
              </a:ext>
            </a:extLst>
          </p:cNvPr>
          <p:cNvSpPr/>
          <p:nvPr/>
        </p:nvSpPr>
        <p:spPr bwMode="auto">
          <a:xfrm>
            <a:off x="4785904" y="3491805"/>
            <a:ext cx="504056" cy="100811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9E4C46-31EB-B146-AC1E-E898B461F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2" y="4577303"/>
            <a:ext cx="9571814" cy="10109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1CDDAF-5E85-0642-8979-CB0C2911DDE1}"/>
              </a:ext>
            </a:extLst>
          </p:cNvPr>
          <p:cNvSpPr/>
          <p:nvPr/>
        </p:nvSpPr>
        <p:spPr bwMode="auto">
          <a:xfrm>
            <a:off x="7704608" y="5082799"/>
            <a:ext cx="576064" cy="35322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2B15D1-5D4D-BD48-828D-151EAF3E655B}"/>
              </a:ext>
            </a:extLst>
          </p:cNvPr>
          <p:cNvSpPr/>
          <p:nvPr/>
        </p:nvSpPr>
        <p:spPr bwMode="auto">
          <a:xfrm>
            <a:off x="8928744" y="5003973"/>
            <a:ext cx="864090" cy="432048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375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0FD6-1FEC-3B47-8B5B-60EC76244E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 ты не лопнешь, деточка?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86671-EFEF-0445-8D58-1334DE476F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27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25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2DFB-6FE5-2246-B22D-8D6EDE2A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Находим у кого перебор</a:t>
            </a:r>
            <a:r>
              <a:rPr lang="en-US" dirty="0"/>
              <a:t>: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74FB2-7A51-FA41-BDF7-9EF091AFA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Договорённости об </a:t>
            </a:r>
            <a:r>
              <a:rPr lang="en-US" dirty="0"/>
              <a:t>WIP</a:t>
            </a:r>
          </a:p>
          <a:p>
            <a:r>
              <a:rPr lang="en-US" dirty="0"/>
              <a:t>Jira API</a:t>
            </a:r>
          </a:p>
          <a:p>
            <a:r>
              <a:rPr lang="en-US" dirty="0"/>
              <a:t>PHP</a:t>
            </a:r>
          </a:p>
          <a:p>
            <a:r>
              <a:rPr lang="en-US" dirty="0"/>
              <a:t>Slack API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6DEE9-2AD7-FF48-8EA8-3CE303E545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28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92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2986-A1AA-5E4F-9A05-08ECF732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Ругаемся на перебор</a:t>
            </a:r>
            <a:r>
              <a:rPr lang="en-US" dirty="0"/>
              <a:t>: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7181C-3E23-5E47-9254-3A7BF73772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29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Google Shape;116;p23">
            <a:extLst>
              <a:ext uri="{FF2B5EF4-FFF2-40B4-BE49-F238E27FC236}">
                <a16:creationId xmlns:a16="http://schemas.microsoft.com/office/drawing/2014/main" id="{1FC18A7B-B908-8545-9AFF-1D7B0C64990D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55" y="1960563"/>
            <a:ext cx="8703553" cy="448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CB64D6-5ACE-4F47-BFE1-6E5196FE3217}"/>
              </a:ext>
            </a:extLst>
          </p:cNvPr>
          <p:cNvSpPr/>
          <p:nvPr/>
        </p:nvSpPr>
        <p:spPr bwMode="auto">
          <a:xfrm>
            <a:off x="1727944" y="2123653"/>
            <a:ext cx="504056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061F1-6AF2-D643-BD63-0FC34A723A80}"/>
              </a:ext>
            </a:extLst>
          </p:cNvPr>
          <p:cNvSpPr/>
          <p:nvPr/>
        </p:nvSpPr>
        <p:spPr bwMode="auto">
          <a:xfrm>
            <a:off x="2376016" y="5219997"/>
            <a:ext cx="864096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139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latin typeface="Montserrat" pitchFamily="2" charset="77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Montserrat" pitchFamily="2" charset="77"/>
                <a:ea typeface="Microsoft YaHei"/>
                <a:cs typeface="Arial"/>
              </a:rPr>
              <a:t>ChatOps: Way to daily routine automation</a:t>
            </a:r>
            <a:endParaRPr lang="en-US" dirty="0">
              <a:latin typeface="Montserrat" pitchFamily="2" charset="77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8907A8A-8639-0B45-A954-655C631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429" y="899517"/>
            <a:ext cx="90693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4400" b="1" dirty="0">
                <a:latin typeface="Montserrat" pitchFamily="2" charset="77"/>
              </a:rPr>
              <a:t>О чём поговорим</a:t>
            </a:r>
            <a:r>
              <a:rPr lang="en-US" sz="4400" b="1" dirty="0">
                <a:latin typeface="Montserrat" pitchFamily="2" charset="77"/>
              </a:rPr>
              <a:t>?</a:t>
            </a:r>
            <a:endParaRPr lang="ru-RU" sz="4400" b="1" dirty="0">
              <a:latin typeface="Montserrat" pitchFamily="2" charset="77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8E16D78-DEC9-F642-934F-6F89CB3C7EBE}"/>
              </a:ext>
            </a:extLst>
          </p:cNvPr>
          <p:cNvSpPr txBox="1">
            <a:spLocks/>
          </p:cNvSpPr>
          <p:nvPr/>
        </p:nvSpPr>
        <p:spPr>
          <a:xfrm>
            <a:off x="503239" y="1768476"/>
            <a:ext cx="9069387" cy="2875458"/>
          </a:xfrm>
          <a:prstGeom prst="rect">
            <a:avLst/>
          </a:prstGeom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457215" indent="-457215">
              <a:buFont typeface="Times New Roman" panose="02020603050405020304" pitchFamily="18" charset="0"/>
              <a:buChar char="•"/>
            </a:pPr>
            <a:endParaRPr lang="ru-RU" kern="0" dirty="0">
              <a:latin typeface="Montserra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F0A53-7DAC-5042-AC83-008593C266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>
                <a:latin typeface="Montserrat" pitchFamily="2" charset="77"/>
              </a:rPr>
              <a:pPr/>
              <a:t>3</a:t>
            </a:fld>
            <a:endParaRPr lang="ru-RU" altLang="ru-RU">
              <a:latin typeface="Montserrat" pitchFamily="2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CAF120-E5B6-704B-82EC-27F0791A3D3B}"/>
              </a:ext>
            </a:extLst>
          </p:cNvPr>
          <p:cNvSpPr txBox="1">
            <a:spLocks/>
          </p:cNvSpPr>
          <p:nvPr/>
        </p:nvSpPr>
        <p:spPr>
          <a:xfrm>
            <a:off x="877888" y="2555701"/>
            <a:ext cx="7690816" cy="3890155"/>
          </a:xfrm>
          <a:prstGeom prst="rect">
            <a:avLst/>
          </a:prstGeom>
        </p:spPr>
        <p:txBody>
          <a:bodyPr/>
          <a:lstStyle>
            <a:lvl1pPr marL="342911" indent="-342911" algn="l" defTabSz="4492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75" indent="-285760" algn="l" defTabSz="4492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38" indent="-228608" algn="l" defTabSz="4492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54" indent="-228608" algn="l" defTabSz="4492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69" indent="-228608" algn="l" defTabSz="44927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84" indent="-228608" algn="l" defTabSz="44927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99" indent="-228608" algn="l" defTabSz="44927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114" indent="-228608" algn="l" defTabSz="44927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330" indent="-228608" algn="l" defTabSz="44927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ru-RU" kern="0" dirty="0">
                <a:latin typeface="Montserrat" pitchFamily="2" charset="77"/>
              </a:rPr>
              <a:t>Командная работа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kern="0" dirty="0">
                <a:latin typeface="Montserrat" pitchFamily="2" charset="77"/>
              </a:rPr>
              <a:t>Shift left</a:t>
            </a:r>
            <a:endParaRPr lang="ru-RU" kern="0" dirty="0">
              <a:latin typeface="Montserrat" pitchFamily="2" charset="77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kern="0" dirty="0">
                <a:latin typeface="Montserrat" pitchFamily="2" charset="77"/>
              </a:rPr>
              <a:t>Shift </a:t>
            </a:r>
            <a:r>
              <a:rPr lang="en-GB" kern="0" dirty="0">
                <a:latin typeface="Montserrat" pitchFamily="2" charset="77"/>
              </a:rPr>
              <a:t>right</a:t>
            </a:r>
            <a:endParaRPr lang="ru-RU" kern="0" dirty="0">
              <a:latin typeface="Montserrat" pitchFamily="2" charset="77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ru-RU" kern="0" dirty="0">
                <a:latin typeface="Montserrat" pitchFamily="2" charset="77"/>
              </a:rPr>
              <a:t>Выводы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059FE-A1DD-AF4C-B375-35455436D1C2}"/>
              </a:ext>
            </a:extLst>
          </p:cNvPr>
          <p:cNvSpPr txBox="1"/>
          <p:nvPr/>
        </p:nvSpPr>
        <p:spPr>
          <a:xfrm>
            <a:off x="575816" y="1897901"/>
            <a:ext cx="5599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Montserrat" pitchFamily="2" charset="77"/>
              </a:rPr>
              <a:t>Наши кейсы </a:t>
            </a:r>
            <a:r>
              <a:rPr lang="en-RU" sz="3200" b="1" dirty="0">
                <a:latin typeface="Montserrat" pitchFamily="2" charset="77"/>
              </a:rPr>
              <a:t>ChatOps </a:t>
            </a:r>
            <a:r>
              <a:rPr lang="ru-RU" sz="3200" b="1" dirty="0">
                <a:latin typeface="Montserrat" pitchFamily="2" charset="77"/>
              </a:rPr>
              <a:t>и</a:t>
            </a:r>
            <a:r>
              <a:rPr lang="en-US" sz="3200" b="1" dirty="0">
                <a:latin typeface="Montserrat" pitchFamily="2" charset="77"/>
              </a:rPr>
              <a:t>:</a:t>
            </a:r>
            <a:r>
              <a:rPr lang="en-RU" sz="3200" b="1" dirty="0">
                <a:latin typeface="Montserrat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88865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9B993A51-7396-A74B-8640-B019D27AC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5"/>
          <a:stretch/>
        </p:blipFill>
        <p:spPr>
          <a:xfrm>
            <a:off x="15052" y="755501"/>
            <a:ext cx="10080625" cy="61812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4F422-DCCE-484E-8B31-6948455AFE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30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C93FC1-626A-CA4B-A093-FDB4AD636698}"/>
              </a:ext>
            </a:extLst>
          </p:cNvPr>
          <p:cNvSpPr/>
          <p:nvPr/>
        </p:nvSpPr>
        <p:spPr bwMode="auto">
          <a:xfrm>
            <a:off x="15052" y="804056"/>
            <a:ext cx="10050521" cy="1055883"/>
          </a:xfrm>
          <a:prstGeom prst="roundRect">
            <a:avLst/>
          </a:prstGeom>
          <a:solidFill>
            <a:srgbClr val="201C3F">
              <a:alpha val="4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495F3-3845-AB4C-A15E-9C68D1CA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9" y="622917"/>
            <a:ext cx="5617193" cy="126047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 тебя сосчитаем</a:t>
            </a:r>
            <a:endParaRPr lang="en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61C0A-DA74-6245-BC63-7EBCC379E851}"/>
              </a:ext>
            </a:extLst>
          </p:cNvPr>
          <p:cNvSpPr txBox="1"/>
          <p:nvPr/>
        </p:nvSpPr>
        <p:spPr>
          <a:xfrm>
            <a:off x="287784" y="4665761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highlight>
                  <a:srgbClr val="201C3F"/>
                </a:highlight>
                <a:latin typeface="Montserrat" pitchFamily="2" charset="77"/>
              </a:rPr>
              <a:t>«Козлёнок, который считал до десяти» — советский короткометражный кукольный мультипликационный фильм о пользе арифметики</a:t>
            </a:r>
            <a:endParaRPr lang="en-RU" sz="2400" dirty="0">
              <a:solidFill>
                <a:schemeClr val="bg1"/>
              </a:solidFill>
              <a:highlight>
                <a:srgbClr val="201C3F"/>
              </a:highlight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753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B7C8-737B-464E-AA43-1300D82C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Кто не зарепортил время?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CFDE-E1A7-D540-B981-2A3B9577C0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31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5C2DF2-E8C3-A44D-A007-5659C6054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Договорённости – 4 часа до 10 утра</a:t>
            </a:r>
            <a:endParaRPr lang="en-US" dirty="0"/>
          </a:p>
          <a:p>
            <a:r>
              <a:rPr lang="en-US" dirty="0"/>
              <a:t>Jira API</a:t>
            </a:r>
          </a:p>
          <a:p>
            <a:r>
              <a:rPr lang="en-US" dirty="0"/>
              <a:t>PHP</a:t>
            </a:r>
          </a:p>
          <a:p>
            <a:r>
              <a:rPr lang="en-US" dirty="0"/>
              <a:t>Slack API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590622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29B75-8B84-F346-B7E3-45F05113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Поругались в личку</a:t>
            </a:r>
            <a:r>
              <a:rPr lang="en-US" dirty="0"/>
              <a:t>: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8F2C2-0C43-2D40-AFD5-48BFE4DAB3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32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9361EEB-1A59-3448-82E5-0AAE50D33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0" y="3104815"/>
            <a:ext cx="8938223" cy="13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48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52DBA-90F4-DD42-9076-59E94022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Поругались публично</a:t>
            </a:r>
            <a:r>
              <a:rPr lang="en-US" dirty="0"/>
              <a:t>: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C4D71-BD9A-684A-908C-6E92B158B7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33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26A01D-F10B-CC4A-87AA-C2DF8E283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/>
          <a:stretch/>
        </p:blipFill>
        <p:spPr>
          <a:xfrm>
            <a:off x="788266" y="4417462"/>
            <a:ext cx="8938223" cy="1569400"/>
          </a:xfrm>
          <a:prstGeom prst="rect">
            <a:avLst/>
          </a:prstGeom>
        </p:spPr>
      </p:pic>
      <p:pic>
        <p:nvPicPr>
          <p:cNvPr id="6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961AB91-C70C-7D44-AE7B-2BA12BA53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819" y="2237094"/>
            <a:ext cx="8938223" cy="135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EBF454FB-2BA9-0A4C-B5A8-C3C92BB54F36}"/>
              </a:ext>
            </a:extLst>
          </p:cNvPr>
          <p:cNvSpPr/>
          <p:nvPr/>
        </p:nvSpPr>
        <p:spPr bwMode="auto">
          <a:xfrm>
            <a:off x="4785904" y="3491805"/>
            <a:ext cx="504056" cy="100811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214563-A9E2-8340-9D4E-45CD40141461}"/>
              </a:ext>
            </a:extLst>
          </p:cNvPr>
          <p:cNvSpPr/>
          <p:nvPr/>
        </p:nvSpPr>
        <p:spPr bwMode="auto">
          <a:xfrm>
            <a:off x="8568704" y="4859957"/>
            <a:ext cx="792088" cy="432048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94B3EC-3526-8244-8072-2C726D7E1201}"/>
              </a:ext>
            </a:extLst>
          </p:cNvPr>
          <p:cNvSpPr/>
          <p:nvPr/>
        </p:nvSpPr>
        <p:spPr bwMode="auto">
          <a:xfrm>
            <a:off x="3888184" y="5292005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803D76-F5FD-5140-91C2-6B603D7975A4}"/>
              </a:ext>
            </a:extLst>
          </p:cNvPr>
          <p:cNvSpPr/>
          <p:nvPr/>
        </p:nvSpPr>
        <p:spPr bwMode="auto">
          <a:xfrm>
            <a:off x="5472360" y="5292005"/>
            <a:ext cx="576064" cy="288032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817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door, doorway&#10;&#10;Description automatically generated">
            <a:extLst>
              <a:ext uri="{FF2B5EF4-FFF2-40B4-BE49-F238E27FC236}">
                <a16:creationId xmlns:a16="http://schemas.microsoft.com/office/drawing/2014/main" id="{32E11AB8-3BDB-D448-A53B-B299F45FB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7517" r="5591" b="21182"/>
          <a:stretch/>
        </p:blipFill>
        <p:spPr>
          <a:xfrm>
            <a:off x="-1" y="735319"/>
            <a:ext cx="10080625" cy="619888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2C94FA-FF5F-C646-B054-12F51E3D9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wrap="square" anchor="ctr"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Эй, вы там все умерли?</a:t>
            </a:r>
            <a:endParaRPr lang="en-RU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72B0D-0D54-DC41-A9CD-1C1C7183A3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4132965-4267-4978-9D3D-2B92A80BE2E3}" type="slidenum">
              <a:rPr lang="ru-RU" altLang="ru-RU" smtClean="0"/>
              <a:pPr>
                <a:spcAft>
                  <a:spcPts val="600"/>
                </a:spcAft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2775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9099-C525-5E4A-B68D-FD1AF8DE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Отошёл от компа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B652A-6A76-8B4D-9CCC-4B0D255208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35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Google Shape;136;p26">
            <a:extLst>
              <a:ext uri="{FF2B5EF4-FFF2-40B4-BE49-F238E27FC236}">
                <a16:creationId xmlns:a16="http://schemas.microsoft.com/office/drawing/2014/main" id="{452CC84D-E44F-AB49-A011-56B64BBBD52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b="53327"/>
          <a:stretch/>
        </p:blipFill>
        <p:spPr>
          <a:xfrm>
            <a:off x="688578" y="3059757"/>
            <a:ext cx="8698707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1EC11C-97FF-0946-A851-47B2DE0105C2}"/>
              </a:ext>
            </a:extLst>
          </p:cNvPr>
          <p:cNvSpPr/>
          <p:nvPr/>
        </p:nvSpPr>
        <p:spPr bwMode="auto">
          <a:xfrm>
            <a:off x="3168104" y="3203773"/>
            <a:ext cx="64807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654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06D8-D9B7-1F44-A88C-55026DE2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Командная работа, итоги</a:t>
            </a:r>
            <a:r>
              <a:rPr lang="en-US" dirty="0"/>
              <a:t>: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DD033-9D92-374C-812B-DAFFF47D3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Прозрачно</a:t>
            </a:r>
          </a:p>
          <a:p>
            <a:r>
              <a:rPr lang="ru-RU" dirty="0"/>
              <a:t>Все знают что делать</a:t>
            </a:r>
          </a:p>
          <a:p>
            <a:r>
              <a:rPr lang="ru-RU" dirty="0"/>
              <a:t>Лиды заняты полезным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AFF70-8E86-694B-82FD-3BBE9D41FB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36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18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2B131-8661-5E43-AB6F-76EC33EFFB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Shift Left </a:t>
            </a:r>
            <a:r>
              <a:rPr lang="ru-RU" dirty="0"/>
              <a:t>тестирование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24E98-168F-214B-8270-423F9A849F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37</a:t>
            </a:fld>
            <a:endParaRPr lang="ru-RU" altLang="ru-R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5340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3BEC-BCD7-6E41-A5E6-A5569F18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 Left testing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B1BCD-F537-6A4B-AEF6-B6DD911914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38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D0D2B1D-00E3-B245-9E1E-68FB2A05B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2" y="1691605"/>
            <a:ext cx="8352928" cy="50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32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8034D-3292-C744-88C8-EFA848E4D6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39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1E1B828-653B-8E47-8367-F965A88D7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11038"/>
          <a:stretch/>
        </p:blipFill>
        <p:spPr>
          <a:xfrm>
            <a:off x="0" y="0"/>
            <a:ext cx="10080625" cy="6983413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36733E0F-D831-C94C-8F61-4000407BE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87" y="5805723"/>
            <a:ext cx="9069387" cy="113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4400" dirty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rPr>
              <a:t>Баг на 12</a:t>
            </a:r>
            <a:r>
              <a:rPr lang="en-US" sz="4400" dirty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rPr>
              <a:t>миллионах сайтов</a:t>
            </a:r>
          </a:p>
        </p:txBody>
      </p:sp>
    </p:spTree>
    <p:extLst>
      <p:ext uri="{BB962C8B-B14F-4D97-AF65-F5344CB8AC3E}">
        <p14:creationId xmlns:p14="http://schemas.microsoft.com/office/powerpoint/2010/main" val="1583274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DC59-6612-1941-945B-B62C69DF34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Что за </a:t>
            </a:r>
            <a:r>
              <a:rPr lang="en-US" dirty="0"/>
              <a:t>ChatOps?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30932-E1DA-FC4A-A4BB-151314CFF2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28830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3079-9792-A147-9BAE-07891246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 для </a:t>
            </a:r>
            <a:r>
              <a:rPr lang="en-GB" dirty="0"/>
              <a:t>User story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7ECF3-2A70-0B44-B033-11FCA9E97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Единое место для обсуждения</a:t>
            </a:r>
          </a:p>
          <a:p>
            <a:r>
              <a:rPr lang="ru-RU" dirty="0"/>
              <a:t>Все заинтересованные люди</a:t>
            </a:r>
          </a:p>
          <a:p>
            <a:r>
              <a:rPr lang="ru-RU" dirty="0" err="1"/>
              <a:t>Синкаем</a:t>
            </a:r>
            <a:r>
              <a:rPr lang="ru-RU" dirty="0"/>
              <a:t> понимание</a:t>
            </a:r>
          </a:p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0B79A-2D48-A345-851C-E27DF84987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40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40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742D-5951-4449-8B3F-D108FD84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Робот делает канал</a:t>
            </a:r>
            <a:r>
              <a:rPr lang="en-US" dirty="0"/>
              <a:t>: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2B68E-2E52-F549-BD89-CE10208BD9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41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17D4BE-1339-AB4C-95CA-62AA02AA4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2537530"/>
            <a:ext cx="9493525" cy="25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48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883C3-3E6F-0E41-87C6-0CE6258F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Робот сделал канал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5E928-C7E5-E94A-BA3A-4CA06AEDFD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42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BB8F919-8AFD-8F4B-81A6-13DD03504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4" y="2111534"/>
            <a:ext cx="9594416" cy="33366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9B365C-4DBB-B249-8A9D-0555E453859F}"/>
              </a:ext>
            </a:extLst>
          </p:cNvPr>
          <p:cNvSpPr/>
          <p:nvPr/>
        </p:nvSpPr>
        <p:spPr bwMode="auto">
          <a:xfrm>
            <a:off x="2232000" y="3421034"/>
            <a:ext cx="64807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BE713-EB0F-FA4C-9E51-9DFE1F6DBFEE}"/>
              </a:ext>
            </a:extLst>
          </p:cNvPr>
          <p:cNvSpPr/>
          <p:nvPr/>
        </p:nvSpPr>
        <p:spPr bwMode="auto">
          <a:xfrm>
            <a:off x="2267024" y="4797368"/>
            <a:ext cx="64807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2800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C85A-1B0F-C040-8DDF-52A031BF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Робот оценивает задачу</a:t>
            </a:r>
            <a:r>
              <a:rPr lang="en-US" dirty="0"/>
              <a:t>: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ACFFA-20EC-984D-BFFC-451631FF19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43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Google Shape;154;p29">
            <a:extLst>
              <a:ext uri="{FF2B5EF4-FFF2-40B4-BE49-F238E27FC236}">
                <a16:creationId xmlns:a16="http://schemas.microsoft.com/office/drawing/2014/main" id="{153EDC7C-8F72-3E48-8E48-9006D056EB4D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38" y="1856219"/>
            <a:ext cx="9069387" cy="3847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713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BD905-7218-B442-BF25-851F0D398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Как оценить общий результат прогона тысяч тестов?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6F3EA5-8894-9445-8C4B-B8530F541C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44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39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E42F5A-506E-334A-985F-45CCCD45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ru-RU" dirty="0"/>
              <a:t>Робот собирает результат</a:t>
            </a:r>
            <a:r>
              <a:rPr lang="en-US" dirty="0"/>
              <a:t>:</a:t>
            </a:r>
            <a:endParaRPr lang="en-RU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54E598D-F997-4029-8ACC-767BA4D208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881254"/>
              </p:ext>
            </p:extLst>
          </p:nvPr>
        </p:nvGraphicFramePr>
        <p:xfrm>
          <a:off x="503238" y="1960563"/>
          <a:ext cx="9069387" cy="448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D077B-03DA-4544-A369-04C3092558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wrap="square" anchor="t">
            <a:normAutofit/>
          </a:bodyPr>
          <a:lstStyle/>
          <a:p>
            <a:fld id="{84132965-4267-4978-9D3D-2B92A80BE2E3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8902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8FC2BE-43B4-2A49-AF79-48ECF426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Показали результат слияния</a:t>
            </a:r>
            <a:endParaRPr lang="en-RU" dirty="0"/>
          </a:p>
        </p:txBody>
      </p:sp>
      <p:pic>
        <p:nvPicPr>
          <p:cNvPr id="5" name="Google Shape;172;p32">
            <a:extLst>
              <a:ext uri="{FF2B5EF4-FFF2-40B4-BE49-F238E27FC236}">
                <a16:creationId xmlns:a16="http://schemas.microsoft.com/office/drawing/2014/main" id="{DDB913EA-56A4-E644-AD18-CE03FB042F34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871386" y="1960563"/>
            <a:ext cx="8333090" cy="448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9D04C-6D5E-FE4D-A813-2238F4C3C2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46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25EA27-A4D3-624B-B7F7-712A2D0E3C70}"/>
              </a:ext>
            </a:extLst>
          </p:cNvPr>
          <p:cNvSpPr/>
          <p:nvPr/>
        </p:nvSpPr>
        <p:spPr bwMode="auto">
          <a:xfrm>
            <a:off x="4968304" y="2915741"/>
            <a:ext cx="576064" cy="360040"/>
          </a:xfrm>
          <a:prstGeom prst="rect">
            <a:avLst/>
          </a:prstGeom>
          <a:solidFill>
            <a:srgbClr val="E5F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4330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71BEA9-9A26-7E4E-98A5-36ED8DB869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 что мешает автотестам?</a:t>
            </a:r>
            <a:endParaRPr lang="en-RU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144DD28-9D8D-6948-8B92-5ECCF2BDA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Или «как автоматически понять что мешает автотестам»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6B8E6-0C9D-AC44-BC3C-DF60CFCBC5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47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77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/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8907A8A-8639-0B45-A954-655C631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6" y="107429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600"/>
              </a:spcAft>
            </a:pPr>
            <a:endParaRPr lang="ru-RU" sz="4400" b="1" dirty="0"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7" name="Google Shape;184;p34">
            <a:extLst>
              <a:ext uri="{FF2B5EF4-FFF2-40B4-BE49-F238E27FC236}">
                <a16:creationId xmlns:a16="http://schemas.microsoft.com/office/drawing/2014/main" id="{1D37BD19-DE25-AF4D-B08A-6382ADA94D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8297"/>
          <a:stretch/>
        </p:blipFill>
        <p:spPr>
          <a:xfrm>
            <a:off x="647824" y="2339677"/>
            <a:ext cx="8636266" cy="33366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1C0C57-F49F-D949-8B4C-6640F2DD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9" y="863178"/>
            <a:ext cx="9069387" cy="1260475"/>
          </a:xfrm>
        </p:spPr>
        <p:txBody>
          <a:bodyPr/>
          <a:lstStyle/>
          <a:p>
            <a:r>
              <a:rPr lang="ru-RU" dirty="0"/>
              <a:t>Автоматически ранжируем проблемы</a:t>
            </a:r>
            <a:endParaRPr lang="en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52408-0D9B-CC41-93B2-6B5C70CA7B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4496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/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8907A8A-8639-0B45-A954-655C631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58882"/>
            <a:ext cx="8666162" cy="7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4400" b="1" dirty="0">
                <a:latin typeface="Montserrat" pitchFamily="2" charset="77"/>
                <a:ea typeface="+mj-ea"/>
                <a:cs typeface="+mj-cs"/>
              </a:rPr>
              <a:t>Собираем статистику автоматически</a:t>
            </a:r>
          </a:p>
        </p:txBody>
      </p:sp>
      <p:pic>
        <p:nvPicPr>
          <p:cNvPr id="8" name="Google Shape;190;p35">
            <a:extLst>
              <a:ext uri="{FF2B5EF4-FFF2-40B4-BE49-F238E27FC236}">
                <a16:creationId xmlns:a16="http://schemas.microsoft.com/office/drawing/2014/main" id="{FD368BB1-D301-0F4D-A3A1-4F9F87AC43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34" t="9254" r="1480" b="28281"/>
          <a:stretch/>
        </p:blipFill>
        <p:spPr>
          <a:xfrm>
            <a:off x="2304008" y="1691605"/>
            <a:ext cx="5357431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006CE3-A8D0-9A4B-BD8D-0325D88BE6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2825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/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284B862-9F60-E242-A90E-78A3AF67E6C4}"/>
              </a:ext>
            </a:extLst>
          </p:cNvPr>
          <p:cNvSpPr txBox="1">
            <a:spLocks/>
          </p:cNvSpPr>
          <p:nvPr/>
        </p:nvSpPr>
        <p:spPr>
          <a:xfrm>
            <a:off x="503239" y="1768476"/>
            <a:ext cx="9069387" cy="4987925"/>
          </a:xfrm>
          <a:prstGeom prst="rect">
            <a:avLst/>
          </a:prstGeom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/>
            <a:endParaRPr lang="en-GB" kern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2BDB97-0DAA-4E47-A3E5-292D2B29EC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5</a:t>
            </a:fld>
            <a:endParaRPr lang="ru-RU" alt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EED124-431B-D14E-B6FE-10C15FFEF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30714" cy="68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119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E5BB-4D90-9047-B967-3D052E009A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Shift Right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BD6697-CE44-BA49-AC6A-285776A2A1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50</a:t>
            </a:fld>
            <a:endParaRPr lang="ru-RU" altLang="ru-R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7817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/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41C159-213E-FE42-A337-90BB8021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7" y="899517"/>
            <a:ext cx="9069387" cy="1260475"/>
          </a:xfrm>
        </p:spPr>
        <p:txBody>
          <a:bodyPr/>
          <a:lstStyle/>
          <a:p>
            <a:r>
              <a:rPr lang="ru-RU" dirty="0"/>
              <a:t>Смысл ПО в работе ПОСЛЕ релиза</a:t>
            </a:r>
            <a:endParaRPr lang="en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B72F45-0594-1D4C-961C-D9614AC49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51</a:t>
            </a:fld>
            <a:endParaRPr lang="ru-RU" altLang="ru-RU"/>
          </a:p>
        </p:txBody>
      </p:sp>
      <p:pic>
        <p:nvPicPr>
          <p:cNvPr id="10" name="Content Placeholder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751F326-F559-654B-8BFD-03E6B7184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69"/>
          <a:stretch/>
        </p:blipFill>
        <p:spPr>
          <a:xfrm>
            <a:off x="444398" y="2549787"/>
            <a:ext cx="9069387" cy="246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81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A4324C38-B0F1-4242-A776-9118D97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CA4C85C-6B7B-48A6-B1BA-787D6BCE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 anchor="t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ChatOps: Way to daily routine automation</a:t>
            </a:r>
            <a:endParaRPr lang="en-US" dirty="0"/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7068376-BAC7-FD4D-B125-2A9B8075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00" dirty="0"/>
              <a:t>Нельзя просто получить баги</a:t>
            </a:r>
            <a:endParaRPr lang="en-RU" sz="43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E698B5-E4D5-F945-986B-E99349A84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60" indent="-285760"/>
            <a:r>
              <a:rPr lang="ru-RU" dirty="0"/>
              <a:t>430</a:t>
            </a:r>
            <a:r>
              <a:rPr lang="en-GB" dirty="0"/>
              <a:t>K </a:t>
            </a:r>
            <a:r>
              <a:rPr lang="ru-RU" dirty="0"/>
              <a:t>продуктовых </a:t>
            </a:r>
            <a:r>
              <a:rPr lang="ru-RU" b="1" dirty="0"/>
              <a:t>не наших</a:t>
            </a:r>
            <a:r>
              <a:rPr lang="ru-RU" dirty="0"/>
              <a:t> серверов</a:t>
            </a:r>
          </a:p>
          <a:p>
            <a:pPr marL="285760" indent="-285760"/>
            <a:r>
              <a:rPr lang="ru-RU" dirty="0"/>
              <a:t>Куча тестовых стендов</a:t>
            </a:r>
          </a:p>
          <a:p>
            <a:pPr marL="285760" indent="-285760"/>
            <a:r>
              <a:rPr lang="en-GB" dirty="0"/>
              <a:t>GDPR compliance</a:t>
            </a:r>
          </a:p>
          <a:p>
            <a:endParaRPr lang="en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49F992-EC21-8748-9A78-1297552D97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844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0249-3CBC-1042-A3A6-A1DCE5EF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300" dirty="0"/>
              <a:t>Автоматический </a:t>
            </a:r>
            <a:r>
              <a:rPr lang="ru-RU" sz="4300" dirty="0" err="1"/>
              <a:t>детект</a:t>
            </a:r>
            <a:r>
              <a:rPr lang="ru-RU" sz="4300" dirty="0"/>
              <a:t> багов</a:t>
            </a:r>
            <a:endParaRPr lang="en-RU" sz="4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AF23D-56E9-3D47-87A3-2B5040380D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53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Google Shape;196;p36">
            <a:extLst>
              <a:ext uri="{FF2B5EF4-FFF2-40B4-BE49-F238E27FC236}">
                <a16:creationId xmlns:a16="http://schemas.microsoft.com/office/drawing/2014/main" id="{28E1E643-1C6A-D54C-8FEF-BFD6831E4102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r="26813"/>
          <a:stretch/>
        </p:blipFill>
        <p:spPr>
          <a:xfrm>
            <a:off x="748039" y="2771725"/>
            <a:ext cx="8584546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34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BAD1-279D-AA4B-80D8-5146994F5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прода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FF07B-9B5C-3740-B11E-735AEBBE11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54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Google Shape;203;p37">
            <a:extLst>
              <a:ext uri="{FF2B5EF4-FFF2-40B4-BE49-F238E27FC236}">
                <a16:creationId xmlns:a16="http://schemas.microsoft.com/office/drawing/2014/main" id="{9EDF9B61-1EA5-064E-845C-A2E802602B8B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r="26602"/>
          <a:stretch/>
        </p:blipFill>
        <p:spPr>
          <a:xfrm>
            <a:off x="791840" y="2051645"/>
            <a:ext cx="8175859" cy="4431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497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BAFB-4000-8241-9083-10B02DBB47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 что люди-то говорят?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88594A-1214-1246-87E3-3868A4816C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55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62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66AF-99D5-6043-BF70-01D6866C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loop: Forum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6657A-16CF-3E40-B6E6-541682FFC0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56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Google Shape;215;p39">
            <a:extLst>
              <a:ext uri="{FF2B5EF4-FFF2-40B4-BE49-F238E27FC236}">
                <a16:creationId xmlns:a16="http://schemas.microsoft.com/office/drawing/2014/main" id="{98048BD4-2C45-FA4D-B627-39C39D1E8AFD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858" y="1960563"/>
            <a:ext cx="7604147" cy="448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031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DC88-A951-2E4A-B239-E0CD4A3B81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Выводы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B23E45-B6C9-514D-8ABA-063E9D105C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57</a:t>
            </a:fld>
            <a:endParaRPr lang="ru-RU" altLang="ru-R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3554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8403-4BB9-814F-8A59-49E4CC04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ChatOps </a:t>
            </a:r>
            <a:r>
              <a:rPr lang="ru-RU" dirty="0"/>
              <a:t>плюсы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9CE91-7057-8F48-8A24-653A4CAD3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Автоматизация рутины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Контроль над ситуацией “на кончиках пальцев” даже с телефона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Центральная точка контроля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Способ вытащить разрешенные данные из закрытого периметра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E8D09-83B6-D14A-BC79-326CEF7DA4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58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31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40D5-825B-0445-9C6A-8CF8B043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ChatOps </a:t>
            </a:r>
            <a:r>
              <a:rPr lang="ru-RU" dirty="0"/>
              <a:t>минусы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00542-146B-0D4B-BA3C-C27F1D03B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Нет </a:t>
            </a:r>
            <a:r>
              <a:rPr lang="en-GB" dirty="0"/>
              <a:t>Autocompletion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Облачные сервисы не всем разрешено использовать</a:t>
            </a:r>
            <a:endParaRPr lang="en-US" dirty="0"/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Отвлечение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Надо делать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endParaRPr lang="ru-RU" dirty="0"/>
          </a:p>
          <a:p>
            <a:pPr marL="457215" indent="-457215">
              <a:buFont typeface="Times New Roman" panose="02020603050405020304" pitchFamily="18" charset="0"/>
              <a:buChar char="•"/>
            </a:pPr>
            <a:endParaRPr lang="ru-RU" dirty="0"/>
          </a:p>
          <a:p>
            <a:pPr marL="457215" indent="-457215">
              <a:buFont typeface="Times New Roman" panose="02020603050405020304" pitchFamily="18" charset="0"/>
              <a:buChar char="•"/>
            </a:pPr>
            <a:endParaRPr lang="ru-RU" dirty="0"/>
          </a:p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D2827-6FF9-B14B-ADE0-BAF8840903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59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44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25C2-521D-B04A-8DCC-96A44BB1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ChatOps </a:t>
            </a:r>
            <a:r>
              <a:rPr lang="ru-RU" dirty="0"/>
              <a:t>это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33425-A5D3-5A4D-946C-8F0FEB490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Альтернатива </a:t>
            </a:r>
            <a:r>
              <a:rPr lang="en-GB" dirty="0"/>
              <a:t>UI/API/CLI</a:t>
            </a:r>
          </a:p>
          <a:p>
            <a:r>
              <a:rPr lang="ru-RU" dirty="0"/>
              <a:t>Боты</a:t>
            </a:r>
          </a:p>
          <a:p>
            <a:r>
              <a:rPr lang="ru-RU" dirty="0"/>
              <a:t>Технологии + договоренности!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82A2C-2AA5-0943-A4FC-0CFA56FB34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6</a:t>
            </a:fld>
            <a:endParaRPr lang="ru-RU" altLang="ru-R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583306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C1AA-4EFC-534D-AA1C-D19AEAD5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Советы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403DE-44C8-B443-8800-5411318D7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Начать с готового приложения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Нотификация сначала личная, потом публичная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Сообщения конкретные и однозначные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Сообщения необходимые и реализуемые. 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Нет спама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dirty="0"/>
              <a:t>Договоренности зафиксированы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endParaRPr lang="ru-RU" dirty="0"/>
          </a:p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3E219-E5F3-0343-BBDB-085654468F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60</a:t>
            </a:fld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19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7854D-D26E-F84D-BA78-B19059A7A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Наши кирпичики </a:t>
            </a:r>
            <a:r>
              <a:rPr lang="en-US" altLang="ru-RU" dirty="0"/>
              <a:t>ChatOps</a:t>
            </a:r>
            <a:endParaRPr lang="en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D65CCF-FDC2-8840-84E4-87BE6A2295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61</a:t>
            </a:fld>
            <a:endParaRPr lang="ru-RU" altLang="ru-RU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81B680E-64A6-0B43-BC7A-BC0C542A6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323" y="4663150"/>
            <a:ext cx="1763453" cy="405594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170660E8-2807-2C4F-B7F3-24BB78AF9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62" y="4560521"/>
            <a:ext cx="1763454" cy="567611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836DD5-991D-1545-81F0-C173143B6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08" y="3696480"/>
            <a:ext cx="1300643" cy="728360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3CAB9BE7-22E1-9E4F-8E70-B015047DE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22" y="3701668"/>
            <a:ext cx="1219987" cy="657836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27B2A19-BB30-5141-840E-308900275A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62" y="2899260"/>
            <a:ext cx="2393194" cy="647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6FF63B-7058-5241-9338-26A662888020}"/>
              </a:ext>
            </a:extLst>
          </p:cNvPr>
          <p:cNvSpPr txBox="1"/>
          <p:nvPr/>
        </p:nvSpPr>
        <p:spPr>
          <a:xfrm>
            <a:off x="5488922" y="2303441"/>
            <a:ext cx="3943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" pitchFamily="2" charset="77"/>
              </a:rPr>
              <a:t>Договоренности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43E45-B70B-3A4F-B439-97236EA440AF}"/>
              </a:ext>
            </a:extLst>
          </p:cNvPr>
          <p:cNvSpPr txBox="1"/>
          <p:nvPr/>
        </p:nvSpPr>
        <p:spPr>
          <a:xfrm>
            <a:off x="5488922" y="1641312"/>
            <a:ext cx="3793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Montserrat" pitchFamily="2" charset="77"/>
              </a:rPr>
              <a:t>Research days</a:t>
            </a:r>
            <a:endParaRPr lang="ru-RU" sz="3200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E84AD-6C56-B04F-97E8-082497513B1F}"/>
              </a:ext>
            </a:extLst>
          </p:cNvPr>
          <p:cNvSpPr txBox="1"/>
          <p:nvPr/>
        </p:nvSpPr>
        <p:spPr>
          <a:xfrm>
            <a:off x="5527401" y="5377064"/>
            <a:ext cx="340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Montserrat" pitchFamily="2" charset="77"/>
              </a:rPr>
              <a:t>Slack-</a:t>
            </a:r>
            <a:r>
              <a:rPr lang="ru-RU" sz="3200" dirty="0">
                <a:latin typeface="Montserrat" pitchFamily="2" charset="77"/>
              </a:rPr>
              <a:t>боты</a:t>
            </a:r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880CD5B8-4201-A740-9E99-9913CA3086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9" y="1477797"/>
            <a:ext cx="4770193" cy="47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398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61CBA-5A8E-744C-8D88-E1BFBD64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Сколько стоило?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E4654-D1BA-1245-BF5F-CB55B1E324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32965-4267-4978-9D3D-2B92A80BE2E3}" type="slidenum">
              <a:rPr lang="ru-RU" altLang="ru-RU" smtClean="0"/>
              <a:pPr/>
              <a:t>62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F4C2FFC-38ED-1442-B5CF-583E73A82287}"/>
              </a:ext>
            </a:extLst>
          </p:cNvPr>
          <p:cNvSpPr txBox="1">
            <a:spLocks/>
          </p:cNvSpPr>
          <p:nvPr/>
        </p:nvSpPr>
        <p:spPr>
          <a:xfrm>
            <a:off x="505619" y="1285875"/>
            <a:ext cx="9069387" cy="4987925"/>
          </a:xfrm>
          <a:prstGeom prst="rect">
            <a:avLst/>
          </a:prstGeom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/>
            <a:endParaRPr lang="en-GB" kern="0" dirty="0">
              <a:latin typeface="Montserrat" pitchFamily="2" charset="77"/>
            </a:endParaRP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kern="0" dirty="0" err="1">
                <a:latin typeface="Montserrat" pitchFamily="2" charset="77"/>
              </a:rPr>
              <a:t>Фански</a:t>
            </a:r>
            <a:r>
              <a:rPr lang="ru-RU" kern="0" dirty="0">
                <a:latin typeface="Montserrat" pitchFamily="2" charset="77"/>
              </a:rPr>
              <a:t>? –</a:t>
            </a:r>
            <a:r>
              <a:rPr lang="en-US" kern="0" dirty="0">
                <a:latin typeface="Montserrat" pitchFamily="2" charset="77"/>
              </a:rPr>
              <a:t>&gt; Research days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r>
              <a:rPr lang="ru-RU" kern="0" dirty="0">
                <a:latin typeface="Montserrat" pitchFamily="2" charset="77"/>
              </a:rPr>
              <a:t>Срочно надо? В итерацию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endParaRPr lang="ru-RU" kern="0" dirty="0">
              <a:latin typeface="Montserrat" pitchFamily="2" charset="77"/>
            </a:endParaRPr>
          </a:p>
          <a:p>
            <a:pPr marL="0" indent="0"/>
            <a:r>
              <a:rPr lang="ru-RU" kern="0" dirty="0">
                <a:latin typeface="Montserrat" pitchFamily="2" charset="77"/>
              </a:rPr>
              <a:t> </a:t>
            </a:r>
          </a:p>
          <a:p>
            <a:pPr marL="457215" indent="-457215">
              <a:buFont typeface="Times New Roman" panose="02020603050405020304" pitchFamily="18" charset="0"/>
              <a:buChar char="•"/>
            </a:pPr>
            <a:endParaRPr lang="ru-RU" kern="0" dirty="0">
              <a:latin typeface="Montserrat" pitchFamily="2" charset="77"/>
            </a:endParaRPr>
          </a:p>
          <a:p>
            <a:pPr marL="457215" indent="-457215">
              <a:buFont typeface="Times New Roman" panose="02020603050405020304" pitchFamily="18" charset="0"/>
              <a:buChar char="•"/>
            </a:pPr>
            <a:endParaRPr lang="ru-RU" kern="0" dirty="0">
              <a:latin typeface="Montserrat" pitchFamily="2" charset="77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C88A028-B1A6-7544-8F57-843F0CDEB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22" y="1883392"/>
            <a:ext cx="1260476" cy="126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759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05;p54">
            <a:extLst>
              <a:ext uri="{FF2B5EF4-FFF2-40B4-BE49-F238E27FC236}">
                <a16:creationId xmlns:a16="http://schemas.microsoft.com/office/drawing/2014/main" id="{4001FE18-BCE0-4B4C-BB5D-462868FC45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411" b="26063"/>
          <a:stretch/>
        </p:blipFill>
        <p:spPr>
          <a:xfrm>
            <a:off x="474" y="0"/>
            <a:ext cx="10080151" cy="7559675"/>
          </a:xfrm>
          <a:prstGeom prst="rect">
            <a:avLst/>
          </a:prstGeom>
          <a:solidFill>
            <a:srgbClr val="43A3CE"/>
          </a:solidFill>
          <a:ln w="38100">
            <a:noFill/>
          </a:ln>
        </p:spPr>
      </p:pic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9078F361-9CAB-4280-9329-ED4D76C6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008813"/>
            <a:ext cx="806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C124A-5EC9-9049-82A8-8B2418F4E8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63</a:t>
            </a:fld>
            <a:endParaRPr lang="ru-RU" altLang="ru-RU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354A791-DF30-DD40-BF21-58F7C11B5BC0}"/>
              </a:ext>
            </a:extLst>
          </p:cNvPr>
          <p:cNvSpPr/>
          <p:nvPr/>
        </p:nvSpPr>
        <p:spPr bwMode="auto">
          <a:xfrm>
            <a:off x="719955" y="498314"/>
            <a:ext cx="8640713" cy="1769355"/>
          </a:xfrm>
          <a:prstGeom prst="roundRect">
            <a:avLst/>
          </a:prstGeom>
          <a:solidFill>
            <a:srgbClr val="201C3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RU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72FBD-8632-0742-B4CB-A392011CB3FA}"/>
              </a:ext>
            </a:extLst>
          </p:cNvPr>
          <p:cNvSpPr txBox="1"/>
          <p:nvPr/>
        </p:nvSpPr>
        <p:spPr>
          <a:xfrm>
            <a:off x="864096" y="498314"/>
            <a:ext cx="64315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Montserrat" pitchFamily="2" charset="77"/>
              </a:rPr>
              <a:t>Пробуйте!</a:t>
            </a:r>
          </a:p>
          <a:p>
            <a:r>
              <a:rPr lang="ru-RU" sz="4400" b="1" dirty="0">
                <a:solidFill>
                  <a:schemeClr val="bg1"/>
                </a:solidFill>
                <a:latin typeface="Montserrat" pitchFamily="2" charset="77"/>
              </a:rPr>
              <a:t>Вопросы? – пишите </a:t>
            </a:r>
            <a:endParaRPr lang="en-RU" sz="4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65B32-5D03-6A44-AD20-B53DFF81B4BC}"/>
              </a:ext>
            </a:extLst>
          </p:cNvPr>
          <p:cNvSpPr txBox="1"/>
          <p:nvPr/>
        </p:nvSpPr>
        <p:spPr>
          <a:xfrm>
            <a:off x="7324553" y="1304506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3200" i="1" dirty="0">
                <a:solidFill>
                  <a:schemeClr val="bg1"/>
                </a:solidFill>
                <a:latin typeface="Montserrat" pitchFamily="2" charset="77"/>
              </a:rPr>
              <a:t>@alfemy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9104056-3577-D142-93CB-90B3DE799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5714" y="1458010"/>
            <a:ext cx="418014" cy="4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17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1186-261F-764A-9F67-C170D629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ru-RU" dirty="0"/>
              <a:t>Популярные рабочие чаты </a:t>
            </a:r>
            <a:endParaRPr lang="en-RU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3B615FE-992D-4B4A-9AF6-E1A47BCFE7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440645"/>
              </p:ext>
            </p:extLst>
          </p:nvPr>
        </p:nvGraphicFramePr>
        <p:xfrm>
          <a:off x="503238" y="1960563"/>
          <a:ext cx="9069387" cy="448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8302B-6A27-C043-AF65-D69A8099F7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4132965-4267-4978-9D3D-2B92A80BE2E3}" type="slidenum">
              <a:rPr lang="ru-RU" altLang="ru-RU" smtClean="0"/>
              <a:pPr>
                <a:spcAft>
                  <a:spcPts val="600"/>
                </a:spcAft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046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6AA5E-EA1F-8849-AD69-E79C89CBA2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Командная работа</a:t>
            </a: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D27F1-6660-7540-88D1-D3D7DF2CD2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8</a:t>
            </a:fld>
            <a:endParaRPr lang="ru-RU" altLang="ru-R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067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7E9427-F5E2-2340-9B9D-F40949DD9E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Что сегодня делаем?</a:t>
            </a:r>
            <a:endParaRPr lang="en-RU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F7FCA1D-AD39-A046-9003-F6E58D200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91" y="3487069"/>
            <a:ext cx="7056437" cy="1444896"/>
          </a:xfrm>
        </p:spPr>
        <p:txBody>
          <a:bodyPr/>
          <a:lstStyle/>
          <a:p>
            <a:r>
              <a:rPr lang="ru-RU" dirty="0"/>
              <a:t>Я хочу открыть ноут и сразу знать дела на сегодня без этих ваших джир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9F4E-C179-994B-BCBA-B20722CA7E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08AF3BB-B764-4855-BD6A-BCAB3D68130E}" type="slidenum">
              <a:rPr lang="ru-RU" altLang="ru-RU" smtClean="0"/>
              <a:pPr/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520439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3156</Words>
  <Application>Microsoft Macintosh PowerPoint</Application>
  <PresentationFormat>Custom</PresentationFormat>
  <Paragraphs>487</Paragraphs>
  <Slides>63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Montserrat</vt:lpstr>
      <vt:lpstr>Times New Roman</vt:lpstr>
      <vt:lpstr>Тема Office</vt:lpstr>
      <vt:lpstr>PowerPoint Presentation</vt:lpstr>
      <vt:lpstr>PowerPoint Presentation</vt:lpstr>
      <vt:lpstr>PowerPoint Presentation</vt:lpstr>
      <vt:lpstr>Что за ChatOps?</vt:lpstr>
      <vt:lpstr>PowerPoint Presentation</vt:lpstr>
      <vt:lpstr>ChatOps это</vt:lpstr>
      <vt:lpstr>Популярные рабочие чаты </vt:lpstr>
      <vt:lpstr>Командная работа</vt:lpstr>
      <vt:lpstr>Что сегодня делаем?</vt:lpstr>
      <vt:lpstr>Как роботу понять агенду?</vt:lpstr>
      <vt:lpstr>Автоматическая повестка</vt:lpstr>
      <vt:lpstr>PowerPoint Presentation</vt:lpstr>
      <vt:lpstr>А где все?</vt:lpstr>
      <vt:lpstr>Plesk на удалёнке:</vt:lpstr>
      <vt:lpstr>Наши правила для командных чатов</vt:lpstr>
      <vt:lpstr>Командные чаты:</vt:lpstr>
      <vt:lpstr>А это точно ChatOps?🧐</vt:lpstr>
      <vt:lpstr>Stand-up meeting и команда в пяти городах?</vt:lpstr>
      <vt:lpstr>Half-remote stand-up</vt:lpstr>
      <vt:lpstr>PowerPoint Presentation</vt:lpstr>
      <vt:lpstr>А если люди заб(и|ы)вают?</vt:lpstr>
      <vt:lpstr>Как понять что забыли? </vt:lpstr>
      <vt:lpstr>Напоминаем о Stand-up</vt:lpstr>
      <vt:lpstr>PowerPoint Presentation</vt:lpstr>
      <vt:lpstr>Публично напоминаем</vt:lpstr>
      <vt:lpstr>Сначала личное, потом публичное</vt:lpstr>
      <vt:lpstr>А ты не лопнешь, деточка?</vt:lpstr>
      <vt:lpstr>Находим у кого перебор:</vt:lpstr>
      <vt:lpstr>Ругаемся на перебор:</vt:lpstr>
      <vt:lpstr>И тебя сосчитаем</vt:lpstr>
      <vt:lpstr>Кто не зарепортил время?</vt:lpstr>
      <vt:lpstr>Поругались в личку:</vt:lpstr>
      <vt:lpstr>Поругались публично:</vt:lpstr>
      <vt:lpstr>Эй, вы там все умерли?</vt:lpstr>
      <vt:lpstr>Отошёл от компа</vt:lpstr>
      <vt:lpstr>Командная работа, итоги:</vt:lpstr>
      <vt:lpstr>Shift Left тестирование</vt:lpstr>
      <vt:lpstr>Shift Left testing</vt:lpstr>
      <vt:lpstr>PowerPoint Presentation</vt:lpstr>
      <vt:lpstr>Канал для User story</vt:lpstr>
      <vt:lpstr>Робот делает канал:</vt:lpstr>
      <vt:lpstr>Робот сделал канал</vt:lpstr>
      <vt:lpstr>Робот оценивает задачу:</vt:lpstr>
      <vt:lpstr>Как оценить общий результат прогона тысяч тестов?</vt:lpstr>
      <vt:lpstr>Робот собирает результат:</vt:lpstr>
      <vt:lpstr>Показали результат слияния</vt:lpstr>
      <vt:lpstr>А что мешает автотестам?</vt:lpstr>
      <vt:lpstr>Автоматически ранжируем проблемы</vt:lpstr>
      <vt:lpstr>PowerPoint Presentation</vt:lpstr>
      <vt:lpstr>Shift Right</vt:lpstr>
      <vt:lpstr>Смысл ПО в работе ПОСЛЕ релиза</vt:lpstr>
      <vt:lpstr>Нельзя просто получить баги</vt:lpstr>
      <vt:lpstr>Автоматический детект багов</vt:lpstr>
      <vt:lpstr>Анализ прода</vt:lpstr>
      <vt:lpstr>А что люди-то говорят?</vt:lpstr>
      <vt:lpstr>Feedback loop: Forum</vt:lpstr>
      <vt:lpstr>Выводы</vt:lpstr>
      <vt:lpstr>ChatOps плюсы</vt:lpstr>
      <vt:lpstr>ChatOps минусы</vt:lpstr>
      <vt:lpstr>Советы</vt:lpstr>
      <vt:lpstr>Наши кирпичики ChatOps</vt:lpstr>
      <vt:lpstr>Сколько стоило?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 Prikhozhdenko</dc:creator>
  <cp:lastModifiedBy>Aleksandr Prikhozhdenko</cp:lastModifiedBy>
  <cp:revision>19</cp:revision>
  <dcterms:created xsi:type="dcterms:W3CDTF">2020-11-03T02:05:41Z</dcterms:created>
  <dcterms:modified xsi:type="dcterms:W3CDTF">2020-11-06T05:39:27Z</dcterms:modified>
</cp:coreProperties>
</file>