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9E480E"/>
    <a:srgbClr val="BB5611"/>
    <a:srgbClr val="D76213"/>
    <a:srgbClr val="F5BB93"/>
    <a:srgbClr val="A94D0F"/>
    <a:srgbClr val="EE8640"/>
    <a:srgbClr val="DBDBDB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AD70-D4B8-41E5-8B58-182A3ECCB99A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7D740-332A-460D-9666-0BB186F09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D740-332A-460D-9666-0BB186F098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6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1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0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9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9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8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35EC-5D6D-4FE2-8AB4-F048B51E562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A4A6-222A-4224-8917-7DC04EE46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306"/>
            <a:ext cx="9144000" cy="5223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08D3EC-E025-44D1-986A-368EC7A573D0}"/>
              </a:ext>
            </a:extLst>
          </p:cNvPr>
          <p:cNvSpPr/>
          <p:nvPr/>
        </p:nvSpPr>
        <p:spPr>
          <a:xfrm>
            <a:off x="0" y="-8879"/>
            <a:ext cx="9144000" cy="319597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3916"/>
            <a:ext cx="9144000" cy="22154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Что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делать </a:t>
            </a:r>
            <a:b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если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нет людей, </a:t>
            </a:r>
            <a:b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которые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умеют тестировать?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0" y="4640977"/>
            <a:ext cx="2761493" cy="1600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40" y="3099678"/>
            <a:ext cx="577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Москвин Сергей			</a:t>
            </a:r>
          </a:p>
          <a:p>
            <a:r>
              <a:rPr lang="en-US" sz="2400" dirty="0"/>
              <a:t>Smartech</a:t>
            </a:r>
            <a:r>
              <a:rPr lang="ru-RU" sz="2400" dirty="0"/>
              <a:t>, Тула</a:t>
            </a:r>
          </a:p>
        </p:txBody>
      </p:sp>
    </p:spTree>
    <p:extLst>
      <p:ext uri="{BB962C8B-B14F-4D97-AF65-F5344CB8AC3E}">
        <p14:creationId xmlns:p14="http://schemas.microsoft.com/office/powerpoint/2010/main" val="258088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67" r="3045" b="8130"/>
          <a:stretch/>
        </p:blipFill>
        <p:spPr>
          <a:xfrm>
            <a:off x="2219" y="898365"/>
            <a:ext cx="9141781" cy="59614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2219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быть дальше?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sp>
        <p:nvSpPr>
          <p:cNvPr id="9" name="TextBox 8"/>
          <p:cNvSpPr txBox="1"/>
          <p:nvPr/>
        </p:nvSpPr>
        <p:spPr>
          <a:xfrm>
            <a:off x="83126" y="1223411"/>
            <a:ext cx="9060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Управлять, оптимально распределять задачи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Предлагать клиентам то что им нужно</a:t>
            </a:r>
          </a:p>
          <a:p>
            <a:pPr>
              <a:lnSpc>
                <a:spcPct val="150000"/>
              </a:lnSpc>
            </a:pPr>
            <a:endParaRPr lang="ru-RU" sz="1000" dirty="0"/>
          </a:p>
          <a:p>
            <a:pPr>
              <a:lnSpc>
                <a:spcPct val="150000"/>
              </a:lnSpc>
            </a:pPr>
            <a:r>
              <a:rPr lang="ru-RU" sz="2600" dirty="0"/>
              <a:t>А для этого: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Мы подготовили внутреннюю систему грейдов и специализации QA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Внедрили ее в пилотном режиме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73557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2219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 вариант оценки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sp>
        <p:nvSpPr>
          <p:cNvPr id="5" name="Rectangle 4"/>
          <p:cNvSpPr/>
          <p:nvPr/>
        </p:nvSpPr>
        <p:spPr>
          <a:xfrm>
            <a:off x="712259" y="1520042"/>
            <a:ext cx="7837975" cy="3420093"/>
          </a:xfrm>
          <a:prstGeom prst="rect">
            <a:avLst/>
          </a:prstGeom>
          <a:gradFill>
            <a:gsLst>
              <a:gs pos="91000">
                <a:schemeClr val="accent2">
                  <a:lumMod val="20000"/>
                  <a:lumOff val="80000"/>
                </a:schemeClr>
              </a:gs>
              <a:gs pos="11000">
                <a:schemeClr val="accent2">
                  <a:lumMod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8511"/>
              </p:ext>
            </p:extLst>
          </p:nvPr>
        </p:nvGraphicFramePr>
        <p:xfrm>
          <a:off x="712259" y="1520041"/>
          <a:ext cx="7825839" cy="40046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7977">
                  <a:extLst>
                    <a:ext uri="{9D8B030D-6E8A-4147-A177-3AD203B41FA5}">
                      <a16:colId xmlns:a16="http://schemas.microsoft.com/office/drawing/2014/main" val="2059265591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3888270372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2629406969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855930803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3976802123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3855925501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1029500143"/>
                    </a:ext>
                  </a:extLst>
                </a:gridCol>
              </a:tblGrid>
              <a:tr h="5720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Senior</a:t>
                      </a:r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03535"/>
                  </a:ext>
                </a:extLst>
              </a:tr>
              <a:tr h="5720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Advanced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36546"/>
                  </a:ext>
                </a:extLst>
              </a:tr>
              <a:tr h="5720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Middle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49225"/>
                  </a:ext>
                </a:extLst>
              </a:tr>
              <a:tr h="5720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Junior +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89194"/>
                  </a:ext>
                </a:extLst>
              </a:tr>
              <a:tr h="5720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Junior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57907"/>
                  </a:ext>
                </a:extLst>
              </a:tr>
              <a:tr h="5720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Intern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1781"/>
                  </a:ext>
                </a:extLst>
              </a:tr>
              <a:tr h="57208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Desktop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Web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Mobile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API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Analytics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UI\UX</a:t>
                      </a:r>
                      <a:endParaRPr lang="ru-RU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56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36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2219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Плюсы и минусы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DCB366-E00B-4148-A9B7-AE21E7B3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7" y="716864"/>
            <a:ext cx="6964620" cy="63897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09277" y="3050772"/>
            <a:ext cx="2728109" cy="23698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9706" y="3052972"/>
            <a:ext cx="24122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Прозрачность</a:t>
            </a:r>
            <a:endParaRPr lang="en-US" sz="2800" dirty="0"/>
          </a:p>
          <a:p>
            <a:pPr algn="ctr"/>
            <a:endParaRPr lang="ru-RU" sz="1200" dirty="0"/>
          </a:p>
          <a:p>
            <a:pPr algn="ctr"/>
            <a:r>
              <a:rPr lang="ru-RU" sz="2800" dirty="0"/>
              <a:t>Мотивация</a:t>
            </a:r>
            <a:endParaRPr lang="en-US" sz="2800" dirty="0"/>
          </a:p>
          <a:p>
            <a:pPr algn="ctr"/>
            <a:endParaRPr lang="ru-RU" sz="1200" dirty="0"/>
          </a:p>
          <a:p>
            <a:pPr algn="ctr"/>
            <a:r>
              <a:rPr lang="ru-RU" sz="2800" dirty="0"/>
              <a:t>Возможности</a:t>
            </a:r>
            <a:endParaRPr lang="en-US" sz="2800" dirty="0"/>
          </a:p>
          <a:p>
            <a:pPr algn="ctr"/>
            <a:endParaRPr lang="ru-RU" sz="1200" dirty="0"/>
          </a:p>
          <a:p>
            <a:pPr algn="ctr"/>
            <a:r>
              <a:rPr lang="ru-RU" sz="2800" dirty="0"/>
              <a:t>Оптимизация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DED0CD9-8634-42BC-BA61-E61B53C8F551}"/>
              </a:ext>
            </a:extLst>
          </p:cNvPr>
          <p:cNvSpPr/>
          <p:nvPr/>
        </p:nvSpPr>
        <p:spPr>
          <a:xfrm>
            <a:off x="4906615" y="2498712"/>
            <a:ext cx="2728108" cy="23698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5CF65-472F-465F-A77C-9AF8866DC62B}"/>
              </a:ext>
            </a:extLst>
          </p:cNvPr>
          <p:cNvSpPr txBox="1"/>
          <p:nvPr/>
        </p:nvSpPr>
        <p:spPr>
          <a:xfrm>
            <a:off x="4906615" y="2585475"/>
            <a:ext cx="27281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Субъективизм</a:t>
            </a:r>
          </a:p>
          <a:p>
            <a:pPr algn="ctr"/>
            <a:endParaRPr lang="ru-RU" sz="1200" dirty="0"/>
          </a:p>
          <a:p>
            <a:pPr algn="ctr"/>
            <a:r>
              <a:rPr lang="ru-RU" sz="2800" dirty="0"/>
              <a:t>Несовершенство</a:t>
            </a:r>
          </a:p>
          <a:p>
            <a:pPr algn="ctr"/>
            <a:endParaRPr lang="ru-RU" sz="1200" dirty="0"/>
          </a:p>
          <a:p>
            <a:pPr algn="ctr"/>
            <a:r>
              <a:rPr lang="ru-RU" sz="2800" dirty="0"/>
              <a:t>Необходимость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426993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AD396A-DD99-4321-8544-5A02BFC63D04}"/>
              </a:ext>
            </a:extLst>
          </p:cNvPr>
          <p:cNvSpPr/>
          <p:nvPr/>
        </p:nvSpPr>
        <p:spPr>
          <a:xfrm>
            <a:off x="2219" y="0"/>
            <a:ext cx="9141781" cy="376518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DE4F6-9D26-4762-9F94-ED576091C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2260" r="5449" b="15109"/>
          <a:stretch/>
        </p:blipFill>
        <p:spPr>
          <a:xfrm>
            <a:off x="0" y="898364"/>
            <a:ext cx="9146218" cy="5959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Резюмируем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</p:spTree>
    <p:extLst>
      <p:ext uri="{BB962C8B-B14F-4D97-AF65-F5344CB8AC3E}">
        <p14:creationId xmlns:p14="http://schemas.microsoft.com/office/powerpoint/2010/main" val="297991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2219" y="0"/>
            <a:ext cx="9141781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F19F2-BD00-46DD-A3ED-7C5C4B62447D}"/>
              </a:ext>
            </a:extLst>
          </p:cNvPr>
          <p:cNvSpPr txBox="1"/>
          <p:nvPr/>
        </p:nvSpPr>
        <p:spPr>
          <a:xfrm>
            <a:off x="0" y="1146453"/>
            <a:ext cx="9148437" cy="1461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/>
              <a:t>Задавайте свои вопросы!</a:t>
            </a:r>
          </a:p>
          <a:p>
            <a:pPr algn="ctr">
              <a:lnSpc>
                <a:spcPct val="150000"/>
              </a:lnSpc>
            </a:pPr>
            <a:r>
              <a:rPr lang="ru-RU" sz="2600" dirty="0"/>
              <a:t>Если не сейчас, то можно потом. Контакты ниже: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0F4C4-2BB4-4729-BF15-425E4AFA1A9B}"/>
              </a:ext>
            </a:extLst>
          </p:cNvPr>
          <p:cNvSpPr txBox="1"/>
          <p:nvPr/>
        </p:nvSpPr>
        <p:spPr>
          <a:xfrm>
            <a:off x="4055634" y="3051542"/>
            <a:ext cx="47548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/>
              <a:t>Сергей Москвин, </a:t>
            </a:r>
            <a:r>
              <a:rPr lang="en-US" sz="2600" b="1" dirty="0" err="1"/>
              <a:t>Smartech</a:t>
            </a:r>
            <a:endParaRPr lang="ru-RU" sz="2600" b="1" dirty="0"/>
          </a:p>
          <a:p>
            <a:pPr>
              <a:lnSpc>
                <a:spcPct val="150000"/>
              </a:lnSpc>
            </a:pPr>
            <a:r>
              <a:rPr lang="ru-RU" sz="2600" dirty="0"/>
              <a:t>Почта: </a:t>
            </a:r>
            <a:r>
              <a:rPr lang="en-US" sz="2600" dirty="0">
                <a:solidFill>
                  <a:srgbClr val="0070C0"/>
                </a:solidFill>
              </a:rPr>
              <a:t>smoskvin@smartru.com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Skype: </a:t>
            </a:r>
            <a:r>
              <a:rPr lang="en-US" sz="2600" dirty="0" err="1">
                <a:solidFill>
                  <a:srgbClr val="0070C0"/>
                </a:solidFill>
              </a:rPr>
              <a:t>s_moskvin</a:t>
            </a:r>
            <a:endParaRPr lang="en-US" sz="2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Telegram: </a:t>
            </a:r>
            <a:r>
              <a:rPr lang="en-US" sz="2600" dirty="0">
                <a:solidFill>
                  <a:srgbClr val="0070C0"/>
                </a:solidFill>
              </a:rPr>
              <a:t>@s_moskvin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FB33D-D303-40CF-838A-CC7363214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8" y="2855969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827"/>
            <a:ext cx="5997039" cy="3423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32" y="2590535"/>
            <a:ext cx="5211049" cy="42674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Немного истории и вводных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9" y="3608140"/>
            <a:ext cx="2810784" cy="1408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27" y="3584408"/>
            <a:ext cx="90608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Компания из небольшого города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Аутсорс формат взаимодействия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Разнообразные проекты в работе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Применение ручного и автоматизированного тестирования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123D-1A36-46C0-ABCC-95286B939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83" y="1267281"/>
            <a:ext cx="2066510" cy="2066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2D6B3-DD03-464D-8CB4-B885B8B5E504}"/>
              </a:ext>
            </a:extLst>
          </p:cNvPr>
          <p:cNvSpPr txBox="1"/>
          <p:nvPr/>
        </p:nvSpPr>
        <p:spPr>
          <a:xfrm>
            <a:off x="4697224" y="1256821"/>
            <a:ext cx="34244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Москвин Сергей</a:t>
            </a:r>
            <a:endParaRPr lang="en-US" sz="2800" b="1" dirty="0"/>
          </a:p>
          <a:p>
            <a:endParaRPr lang="ru-RU" sz="1000" b="1" dirty="0"/>
          </a:p>
          <a:p>
            <a:r>
              <a:rPr lang="en-US" sz="2400" dirty="0"/>
              <a:t>QA Team Lead </a:t>
            </a:r>
            <a:r>
              <a:rPr lang="ru-RU" sz="2400" dirty="0"/>
              <a:t>в </a:t>
            </a:r>
            <a:r>
              <a:rPr lang="en-US" sz="2400" dirty="0" err="1"/>
              <a:t>Smartech</a:t>
            </a:r>
            <a:endParaRPr lang="en-US" sz="2400" dirty="0"/>
          </a:p>
          <a:p>
            <a:endParaRPr lang="en-US" sz="400" dirty="0"/>
          </a:p>
          <a:p>
            <a:r>
              <a:rPr lang="ru-RU" sz="2400" dirty="0"/>
              <a:t>15 лет в </a:t>
            </a:r>
            <a:r>
              <a:rPr lang="en-US" sz="2400" dirty="0"/>
              <a:t>IT </a:t>
            </a:r>
            <a:r>
              <a:rPr lang="ru-RU" sz="2400" dirty="0"/>
              <a:t>и </a:t>
            </a:r>
            <a:r>
              <a:rPr lang="en-US" sz="2400" dirty="0"/>
              <a:t>9 </a:t>
            </a:r>
            <a:r>
              <a:rPr lang="ru-RU" sz="2400" dirty="0"/>
              <a:t>лет в </a:t>
            </a:r>
            <a:r>
              <a:rPr lang="en-US" sz="2400" dirty="0"/>
              <a:t>QA</a:t>
            </a:r>
          </a:p>
          <a:p>
            <a:endParaRPr lang="en-US" sz="400" dirty="0"/>
          </a:p>
          <a:p>
            <a:r>
              <a:rPr lang="en-US" sz="2400" dirty="0"/>
              <a:t>ISTQB certified</a:t>
            </a:r>
          </a:p>
        </p:txBody>
      </p:sp>
    </p:spTree>
    <p:extLst>
      <p:ext uri="{BB962C8B-B14F-4D97-AF65-F5344CB8AC3E}">
        <p14:creationId xmlns:p14="http://schemas.microsoft.com/office/powerpoint/2010/main" val="134650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17939" r="11818" b="4282"/>
          <a:stretch/>
        </p:blipFill>
        <p:spPr>
          <a:xfrm>
            <a:off x="0" y="881889"/>
            <a:ext cx="9144000" cy="5976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2219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Командные ценности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6783" y="2634277"/>
            <a:ext cx="3558746" cy="191620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sp>
        <p:nvSpPr>
          <p:cNvPr id="13" name="TextBox 12"/>
          <p:cNvSpPr txBox="1"/>
          <p:nvPr/>
        </p:nvSpPr>
        <p:spPr>
          <a:xfrm>
            <a:off x="376858" y="2640111"/>
            <a:ext cx="32385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Профессионализм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Надежность</a:t>
            </a:r>
            <a:endParaRPr lang="en-US" sz="2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Качество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05633" y="1650962"/>
            <a:ext cx="3926394" cy="379240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121314" y="1724695"/>
            <a:ext cx="3710713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Тщательный отбор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Внутренние качества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Локальная команда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Обмен знаниями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Универсальность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Совместимость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957363" y="3292898"/>
            <a:ext cx="766119" cy="60118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3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0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Где искать таланты?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1" y="1371600"/>
            <a:ext cx="8102388" cy="4268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6729" y="1146939"/>
            <a:ext cx="228656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396" y="1146938"/>
            <a:ext cx="334927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Университеты</a:t>
            </a:r>
          </a:p>
        </p:txBody>
      </p:sp>
    </p:spTree>
    <p:extLst>
      <p:ext uri="{BB962C8B-B14F-4D97-AF65-F5344CB8AC3E}">
        <p14:creationId xmlns:p14="http://schemas.microsoft.com/office/powerpoint/2010/main" val="389705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4449" r="5279" b="4814"/>
          <a:stretch/>
        </p:blipFill>
        <p:spPr>
          <a:xfrm>
            <a:off x="0" y="866899"/>
            <a:ext cx="9144000" cy="59929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0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школами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sp>
        <p:nvSpPr>
          <p:cNvPr id="11" name="TextBox 10"/>
          <p:cNvSpPr txBox="1"/>
          <p:nvPr/>
        </p:nvSpPr>
        <p:spPr>
          <a:xfrm>
            <a:off x="83126" y="1223411"/>
            <a:ext cx="906087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Изучили специфику обучения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Предложили оптимизации для программы обучения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Провели презентации и мастер-классы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Рассказали о профессии </a:t>
            </a:r>
            <a:r>
              <a:rPr lang="en-US" sz="2600" dirty="0"/>
              <a:t>QA</a:t>
            </a:r>
            <a:r>
              <a:rPr lang="ru-RU" sz="2600" dirty="0"/>
              <a:t> и ее особенностях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Предложили стажировку в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29797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7214" r="41949" b="32927"/>
          <a:stretch/>
        </p:blipFill>
        <p:spPr>
          <a:xfrm>
            <a:off x="0" y="898364"/>
            <a:ext cx="9144000" cy="59596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0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университетами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sp>
        <p:nvSpPr>
          <p:cNvPr id="11" name="TextBox 10"/>
          <p:cNvSpPr txBox="1"/>
          <p:nvPr/>
        </p:nvSpPr>
        <p:spPr>
          <a:xfrm>
            <a:off x="83126" y="1223411"/>
            <a:ext cx="906087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Уже имелись договоренности о практике для студентов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Уже был опыт проведения курса «Тестирование ПО»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Провели презентацию профессии </a:t>
            </a:r>
            <a:r>
              <a:rPr lang="en-US" sz="2600" dirty="0"/>
              <a:t>QA</a:t>
            </a:r>
            <a:r>
              <a:rPr lang="ru-RU" sz="2600" dirty="0"/>
              <a:t> инженер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Разместили информацию для выпускников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600" dirty="0"/>
              <a:t>Предложили два формата стажировки</a:t>
            </a:r>
          </a:p>
        </p:txBody>
      </p:sp>
    </p:spTree>
    <p:extLst>
      <p:ext uri="{BB962C8B-B14F-4D97-AF65-F5344CB8AC3E}">
        <p14:creationId xmlns:p14="http://schemas.microsoft.com/office/powerpoint/2010/main" val="149419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0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6772" flipH="1">
            <a:off x="324712" y="898364"/>
            <a:ext cx="3616037" cy="2859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70" y="1592645"/>
            <a:ext cx="6374830" cy="5279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выбрать тех кого обучать?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2" y="6165087"/>
            <a:ext cx="1021437" cy="6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2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F0269-30C8-49E6-8E37-15C9BE5D589F}"/>
              </a:ext>
            </a:extLst>
          </p:cNvPr>
          <p:cNvSpPr/>
          <p:nvPr/>
        </p:nvSpPr>
        <p:spPr>
          <a:xfrm>
            <a:off x="2219" y="0"/>
            <a:ext cx="9141781" cy="685800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Зачем это все? Стоит ли оно того?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1CC690-5E30-4899-96A8-B945E6E8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3" y="6170613"/>
            <a:ext cx="1025371" cy="594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227" y="1083623"/>
            <a:ext cx="5474055" cy="499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16047" r="18139" b="12801"/>
          <a:stretch/>
        </p:blipFill>
        <p:spPr>
          <a:xfrm>
            <a:off x="4821381" y="1508166"/>
            <a:ext cx="3942609" cy="41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7991" r="22908" b="4435"/>
          <a:stretch/>
        </p:blipFill>
        <p:spPr>
          <a:xfrm rot="5400000">
            <a:off x="1559527" y="-661161"/>
            <a:ext cx="6024947" cy="9144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E2D8D1-92C3-4741-83DA-B58FE2C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" y="248575"/>
            <a:ext cx="9143999" cy="649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лекциями едиными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F188-DBEB-4639-A8C1-5996DF62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119567"/>
            <a:ext cx="1413164" cy="708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2" y="6165087"/>
            <a:ext cx="1021437" cy="62705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613817" y="2402674"/>
            <a:ext cx="2790701" cy="1330037"/>
          </a:xfrm>
          <a:prstGeom prst="wedgeRoundRectCallout">
            <a:avLst>
              <a:gd name="adj1" fmla="val -31860"/>
              <a:gd name="adj2" fmla="val 7857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Хватит спать! Вставай и иди на хакатон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97822" y="2236421"/>
            <a:ext cx="1894115" cy="969918"/>
          </a:xfrm>
          <a:prstGeom prst="wedgeRoundRectCallout">
            <a:avLst>
              <a:gd name="adj1" fmla="val 34636"/>
              <a:gd name="adj2" fmla="val -7225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Там уже все собрались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078354" y="2390798"/>
            <a:ext cx="1894115" cy="969918"/>
          </a:xfrm>
          <a:prstGeom prst="wedgeRoundRectCallout">
            <a:avLst>
              <a:gd name="adj1" fmla="val -34329"/>
              <a:gd name="adj2" fmla="val -8571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Тебя только не хватает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130548" y="3910841"/>
            <a:ext cx="2841921" cy="1151807"/>
          </a:xfrm>
          <a:prstGeom prst="wedgeRoundRectCallout">
            <a:avLst>
              <a:gd name="adj1" fmla="val 12007"/>
              <a:gd name="adj2" fmla="val 810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 на митап коммьюнити потом зайди!</a:t>
            </a:r>
          </a:p>
        </p:txBody>
      </p:sp>
    </p:spTree>
    <p:extLst>
      <p:ext uri="{BB962C8B-B14F-4D97-AF65-F5344CB8AC3E}">
        <p14:creationId xmlns:p14="http://schemas.microsoft.com/office/powerpoint/2010/main" val="359839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11560</TotalTime>
  <Words>278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 Что делать   если нет людей,   которые умеют тестировать?</vt:lpstr>
      <vt:lpstr>Немного истории и вводных</vt:lpstr>
      <vt:lpstr>Командные ценности</vt:lpstr>
      <vt:lpstr>Где искать таланты?</vt:lpstr>
      <vt:lpstr>Работа с IT школами</vt:lpstr>
      <vt:lpstr>Работа с университетами</vt:lpstr>
      <vt:lpstr>Как выбрать тех кого обучать?</vt:lpstr>
      <vt:lpstr>Зачем это все? Стоит ли оно того?</vt:lpstr>
      <vt:lpstr>Не лекциями едиными</vt:lpstr>
      <vt:lpstr>Как быть дальше?</vt:lpstr>
      <vt:lpstr>Наш вариант оценки QA</vt:lpstr>
      <vt:lpstr>Плюсы и минусы</vt:lpstr>
      <vt:lpstr>Резюмируем</vt:lpstr>
      <vt:lpstr>Спасибо за внимание!</vt:lpstr>
    </vt:vector>
  </TitlesOfParts>
  <Company>Smartech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делать если нет людей, которые умеют тестировать?</dc:title>
  <dc:creator>Москвин Сергей Валерьевич</dc:creator>
  <cp:lastModifiedBy>Москвин Сергей Валерьевич</cp:lastModifiedBy>
  <cp:revision>55</cp:revision>
  <dcterms:created xsi:type="dcterms:W3CDTF">2020-10-05T15:48:51Z</dcterms:created>
  <dcterms:modified xsi:type="dcterms:W3CDTF">2020-11-05T07:59:19Z</dcterms:modified>
</cp:coreProperties>
</file>