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2" r:id="rId3"/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</p:sldIdLst>
  <p:sldSz cy="5143500" cx="9144000"/>
  <p:notesSz cx="6858000" cy="9144000"/>
  <p:embeddedFontLst>
    <p:embeddedFont>
      <p:font typeface="Roboto Black"/>
      <p:bold r:id="rId88"/>
      <p:boldItalic r:id="rId89"/>
    </p:embeddedFont>
    <p:embeddedFont>
      <p:font typeface="Roboto"/>
      <p:regular r:id="rId90"/>
      <p:bold r:id="rId91"/>
      <p:italic r:id="rId92"/>
      <p:boldItalic r:id="rId93"/>
    </p:embeddedFont>
    <p:embeddedFont>
      <p:font typeface="Roboto Medium"/>
      <p:regular r:id="rId94"/>
      <p:bold r:id="rId95"/>
      <p:italic r:id="rId96"/>
      <p:boldItalic r:id="rId97"/>
    </p:embeddedFont>
    <p:embeddedFont>
      <p:font typeface="Roboto Light"/>
      <p:regular r:id="rId98"/>
      <p:bold r:id="rId99"/>
      <p:italic r:id="rId100"/>
      <p:boldItalic r:id="rId10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1" Type="http://schemas.openxmlformats.org/officeDocument/2006/relationships/font" Target="fonts/RobotoLight-boldItalic.fntdata"/><Relationship Id="rId100" Type="http://schemas.openxmlformats.org/officeDocument/2006/relationships/font" Target="fonts/RobotoLight-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RobotoMedium-bold.fntdata"/><Relationship Id="rId94" Type="http://schemas.openxmlformats.org/officeDocument/2006/relationships/font" Target="fonts/RobotoMedium-regular.fntdata"/><Relationship Id="rId97" Type="http://schemas.openxmlformats.org/officeDocument/2006/relationships/font" Target="fonts/RobotoMedium-boldItalic.fntdata"/><Relationship Id="rId96" Type="http://schemas.openxmlformats.org/officeDocument/2006/relationships/font" Target="fonts/RobotoMedium-italic.fntdata"/><Relationship Id="rId11" Type="http://schemas.openxmlformats.org/officeDocument/2006/relationships/slide" Target="slides/slide6.xml"/><Relationship Id="rId99" Type="http://schemas.openxmlformats.org/officeDocument/2006/relationships/font" Target="fonts/RobotoLight-bold.fntdata"/><Relationship Id="rId10" Type="http://schemas.openxmlformats.org/officeDocument/2006/relationships/slide" Target="slides/slide5.xml"/><Relationship Id="rId98" Type="http://schemas.openxmlformats.org/officeDocument/2006/relationships/font" Target="fonts/RobotoLight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Roboto-bold.fntdata"/><Relationship Id="rId90" Type="http://schemas.openxmlformats.org/officeDocument/2006/relationships/font" Target="fonts/Roboto-regular.fntdata"/><Relationship Id="rId93" Type="http://schemas.openxmlformats.org/officeDocument/2006/relationships/font" Target="fonts/Roboto-boldItalic.fntdata"/><Relationship Id="rId92" Type="http://schemas.openxmlformats.org/officeDocument/2006/relationships/font" Target="fonts/Roboto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font" Target="fonts/RobotoBlack-bold.fntdata"/><Relationship Id="rId87" Type="http://schemas.openxmlformats.org/officeDocument/2006/relationships/slide" Target="slides/slide82.xml"/><Relationship Id="rId89" Type="http://schemas.openxmlformats.org/officeDocument/2006/relationships/font" Target="fonts/RobotoBlack-boldItalic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37e4a581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Google Shape;29;g37e4a581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b53bbcb7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b53bbcb7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33333"/>
                </a:solidFill>
                <a:highlight>
                  <a:srgbClr val="FFFFFF"/>
                </a:highlight>
              </a:rPr>
              <a:t>За разработкой продукта стоит 60 разработчиков и 8 тестировщиков.</a:t>
            </a:r>
            <a:br>
              <a:rPr lang="en-GB">
                <a:solidFill>
                  <a:srgbClr val="333333"/>
                </a:solidFill>
                <a:highlight>
                  <a:srgbClr val="FFFFFF"/>
                </a:highlight>
              </a:rPr>
            </a:br>
            <a:br>
              <a:rPr lang="en-GB">
                <a:solidFill>
                  <a:srgbClr val="333333"/>
                </a:solidFill>
                <a:highlight>
                  <a:srgbClr val="FFFFFF"/>
                </a:highlight>
              </a:rPr>
            </a:br>
            <a:r>
              <a:rPr lang="en-GB">
                <a:solidFill>
                  <a:srgbClr val="333333"/>
                </a:solidFill>
                <a:highlight>
                  <a:srgbClr val="FFFFFF"/>
                </a:highlight>
              </a:rPr>
              <a:t>Хочу отдельно отметить что у нас в компании отсутствует бюрократия, в своей работе каждый может представить собственное решение задачи, мы против слепого следования правилам.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ae1279fe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ae1279fe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9753e847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9753e847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9753e847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9753e847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f9b13c57e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f9b13c57e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f9b13c57e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f9b13c57e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b53bbcb7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cb53bbcb7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9753e84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f9753e84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ae1279fe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fae1279fe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9b13c57e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f9b13c57e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a0bca8d8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3a0bca8d8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9b13c57e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f9b13c57e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75140636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f75140636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9b13c57e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9b13c57e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9b13c57e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9b13c57e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a0dce25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fa0dce25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f9b13c57e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f9b13c57e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9b13c57e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9b13c57e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634ddaf6e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f634ddaf6e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634ddaf6e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f634ddaf6e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634ddaf6e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f634ddaf6e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d1f8318e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3d1f8318e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ae1279fe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ae1279fe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f9b13c57e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f9b13c57e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634ddaf6e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f634ddaf6e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f9b13c57e9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f9b13c57e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634ddaf6e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f634ddaf6e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634ddaf6e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f634ddaf6e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634ddaf6e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f634ddaf6e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f634ddaf6e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f634ddaf6e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f634ddaf6e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f634ddaf6e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29634cd4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29634cd4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b53bbcb7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b53bbcb7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d14facc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d14facc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d2040329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d2040329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d2040329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d2040329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d14facce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d14facce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f634ddaf6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f634ddaf6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f634ddaf6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f634ddaf6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634ddaf6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f634ddaf6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f634ddaf6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f634ddaf6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f634ddaf6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f634ddaf6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d14facce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d14facce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b53bbcb7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b53bbcb7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f634ddaf6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f634ddaf6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f634ddaf6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f634ddaf6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d14facce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d14facce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f634ddaf6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f634ddaf6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f634ddaf6e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f634ddaf6e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f634ddaf6e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f634ddaf6e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d14facce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d14facce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d14facce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d14facce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f74703bae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f74703bae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f634ddaf6e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f634ddaf6e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634ddaf6e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634ddaf6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f634ddaf6e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f634ddaf6e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f634ddaf6e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f634ddaf6e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f634ddaf6e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f634ddaf6e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f634ddaf6e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f634ddaf6e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f634ddaf6e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f634ddaf6e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fae1279fe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fae1279fe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f9b13c57e9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f9b13c57e9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f634ddaf6e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f634ddaf6e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f634ddaf6e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f634ddaf6e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f634ddaf6e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f634ddaf6e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d1f8318e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d1f8318e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f634ddaf6e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f634ddaf6e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f634ddaf6e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f634ddaf6e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f634ddaf6e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f634ddaf6e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fae1279fe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fae1279fe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f634ddaf6e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f634ddaf6e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fae1279fe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fae1279fe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f634ddaf6e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f634ddaf6e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a0bca8d8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3a0bca8d8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f634ddaf6e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f634ddaf6e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f74703bae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f74703bae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9b13c57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f9b13c57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f634ddaf6e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f634ddaf6e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d1f8318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d1f8318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7e4a5815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37e4a5815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634ddaf6e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f634ddaf6e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"/>
          <p:cNvSpPr txBox="1"/>
          <p:nvPr/>
        </p:nvSpPr>
        <p:spPr>
          <a:xfrm>
            <a:off x="99850" y="0"/>
            <a:ext cx="7123500" cy="1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Заголовок крупный</a:t>
            </a:r>
            <a:br>
              <a:rPr b="1" lang="en-GB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(можно в несколько строк)</a:t>
            </a:r>
            <a:endParaRPr b="1" sz="3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103800" y="270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" type="body"/>
          </p:nvPr>
        </p:nvSpPr>
        <p:spPr>
          <a:xfrm>
            <a:off x="103800" y="1152475"/>
            <a:ext cx="872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302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Char char="○"/>
              <a:defRPr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" name="Google Shape;22;p5"/>
          <p:cNvSpPr txBox="1"/>
          <p:nvPr/>
        </p:nvSpPr>
        <p:spPr>
          <a:xfrm>
            <a:off x="99850" y="0"/>
            <a:ext cx="7123500" cy="1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Заголовок крупный</a:t>
            </a:r>
            <a:br>
              <a:rPr b="1" lang="en-GB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3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(можно в несколько строк)</a:t>
            </a:r>
            <a:endParaRPr b="1" sz="36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103800" y="270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103800" y="1152475"/>
            <a:ext cx="872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Char char="○"/>
              <a:defRPr sz="16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3825" y="98700"/>
            <a:ext cx="872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b="1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3800" y="1152475"/>
            <a:ext cx="8728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03825" y="98700"/>
            <a:ext cx="872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b="1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03800" y="1152475"/>
            <a:ext cx="8728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1"/>
    <p:sldLayoutId id="2147483651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1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6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7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9.png"/><Relationship Id="rId4" Type="http://schemas.openxmlformats.org/officeDocument/2006/relationships/image" Target="../media/image38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9.png"/><Relationship Id="rId4" Type="http://schemas.openxmlformats.org/officeDocument/2006/relationships/image" Target="../media/image38.png"/><Relationship Id="rId5" Type="http://schemas.openxmlformats.org/officeDocument/2006/relationships/image" Target="../media/image42.pn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5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8.gif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1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7.png"/><Relationship Id="rId4" Type="http://schemas.openxmlformats.org/officeDocument/2006/relationships/image" Target="../media/image44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0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hyperlink" Target="mailto:a.shkredov@superjob.ru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idx="1" type="body"/>
          </p:nvPr>
        </p:nvSpPr>
        <p:spPr>
          <a:xfrm>
            <a:off x="99850" y="1781700"/>
            <a:ext cx="4337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FF"/>
                </a:highlight>
              </a:rPr>
              <a:t>Шкредов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FF"/>
                </a:highlight>
              </a:rPr>
              <a:t>Антон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32" name="Google Shape;32;p7"/>
          <p:cNvSpPr txBox="1"/>
          <p:nvPr>
            <p:ph idx="4294967295" type="ctrTitle"/>
          </p:nvPr>
        </p:nvSpPr>
        <p:spPr>
          <a:xfrm>
            <a:off x="99850" y="25625"/>
            <a:ext cx="8961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500"/>
              <a:t>Путь к автоматизации тестирования в SuperJob: </a:t>
            </a:r>
            <a:r>
              <a:rPr lang="en-GB" sz="3000"/>
              <a:t>инструменты, проблемы и решения</a:t>
            </a:r>
            <a:endParaRPr sz="30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7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7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7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7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7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7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33" name="Google Shape;3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Ручное тестирование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 было UI автотестов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Релиз выпускался один раз в неделю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113" name="Google Shape;113;p16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Первый этап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Новые фичи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Доработки по фичам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Баги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122" name="Google Shape;122;p17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Первый этап</a:t>
            </a:r>
            <a:r>
              <a:rPr lang="en-GB" sz="4000">
                <a:highlight>
                  <a:schemeClr val="lt1"/>
                </a:highlight>
              </a:rPr>
              <a:t>. Что тестируем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123" name="Google Shape;123;p17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Первый этап. Фиксируем релиз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850" y="1043250"/>
            <a:ext cx="7090304" cy="30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Первый этап. Тестируем релиз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140" name="Google Shape;140;p19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438" y="1433200"/>
            <a:ext cx="6547130" cy="235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Первый этап. Катим релиз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238" y="1043250"/>
            <a:ext cx="6717532" cy="305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GB">
                <a:solidFill>
                  <a:schemeClr val="dk1"/>
                </a:solidFill>
                <a:highlight>
                  <a:schemeClr val="lt1"/>
                </a:highlight>
              </a:rPr>
              <a:t>10 часов</a:t>
            </a: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 ручных проверок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Тестировщик выпадает на </a:t>
            </a:r>
            <a:r>
              <a:rPr b="1" lang="en-GB">
                <a:solidFill>
                  <a:schemeClr val="dk1"/>
                </a:solidFill>
                <a:highlight>
                  <a:schemeClr val="lt1"/>
                </a:highlight>
              </a:rPr>
              <a:t>2 дня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Демотивация специалистов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58" name="Google Shape;158;p21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Первый этап. </a:t>
            </a:r>
            <a:r>
              <a:rPr lang="en-GB" sz="4000">
                <a:highlight>
                  <a:schemeClr val="lt1"/>
                </a:highlight>
              </a:rPr>
              <a:t>Что не нравилось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159" name="Google Shape;159;p21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idx="4294967295" type="ctrTitle"/>
          </p:nvPr>
        </p:nvSpPr>
        <p:spPr>
          <a:xfrm>
            <a:off x="99850" y="0"/>
            <a:ext cx="8931900" cy="13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highlight>
                  <a:schemeClr val="lt1"/>
                </a:highlight>
              </a:rPr>
              <a:t>Второй</a:t>
            </a:r>
            <a:r>
              <a:rPr lang="en-GB" sz="4000">
                <a:highlight>
                  <a:schemeClr val="lt1"/>
                </a:highlight>
              </a:rPr>
              <a:t> этап. </a:t>
            </a:r>
            <a:r>
              <a:rPr lang="en-GB" sz="4000">
                <a:highlight>
                  <a:schemeClr val="lt1"/>
                </a:highlight>
              </a:rPr>
              <a:t>Автоматизируем приемочное и релизимся раз в день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800" y="1360200"/>
            <a:ext cx="4502300" cy="300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Codeception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Webdriver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PHP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3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Второй</a:t>
            </a:r>
            <a:r>
              <a:rPr lang="en-GB" sz="4000">
                <a:highlight>
                  <a:schemeClr val="lt1"/>
                </a:highlight>
              </a:rPr>
              <a:t> этап. Инструменты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176" name="Google Shape;176;p23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7" name="Google Shape;1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Новые фичи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 всё...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184" name="Google Shape;184;p24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Второй</a:t>
            </a:r>
            <a:r>
              <a:rPr lang="en-GB" sz="4000">
                <a:highlight>
                  <a:schemeClr val="lt1"/>
                </a:highlight>
              </a:rPr>
              <a:t> этап. Что тестируем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185" name="Google Shape;185;p24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Второй</a:t>
            </a:r>
            <a:r>
              <a:rPr lang="en-GB" sz="4000">
                <a:highlight>
                  <a:schemeClr val="lt1"/>
                </a:highlight>
              </a:rPr>
              <a:t> этап. Фиксируем релиз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850" y="1137188"/>
            <a:ext cx="7572474" cy="286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idx="1" type="body"/>
          </p:nvPr>
        </p:nvSpPr>
        <p:spPr>
          <a:xfrm>
            <a:off x="6256575" y="2035675"/>
            <a:ext cx="2416200" cy="28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>
                <a:latin typeface="Roboto Black"/>
                <a:ea typeface="Roboto Black"/>
                <a:cs typeface="Roboto Black"/>
                <a:sym typeface="Roboto Black"/>
              </a:rPr>
              <a:t>&gt;1 млн</a:t>
            </a:r>
            <a:br>
              <a:rPr lang="en-GB"/>
            </a:br>
            <a:r>
              <a:rPr lang="en-GB"/>
              <a:t>вакансий в год</a:t>
            </a:r>
            <a:endParaRPr/>
          </a:p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146025" y="2025995"/>
            <a:ext cx="3056100" cy="12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>
                <a:latin typeface="Roboto Black"/>
                <a:ea typeface="Roboto Black"/>
                <a:cs typeface="Roboto Black"/>
                <a:sym typeface="Roboto Black"/>
              </a:rPr>
              <a:t>&gt;</a:t>
            </a:r>
            <a:r>
              <a:rPr lang="en-GB" sz="4000">
                <a:latin typeface="Roboto Black"/>
                <a:ea typeface="Roboto Black"/>
                <a:cs typeface="Roboto Black"/>
                <a:sym typeface="Roboto Black"/>
              </a:rPr>
              <a:t>1 млн</a:t>
            </a:r>
            <a:br>
              <a:rPr lang="en-GB" sz="3600"/>
            </a:br>
            <a:r>
              <a:rPr lang="en-GB"/>
              <a:t>пользователей</a:t>
            </a:r>
            <a:br>
              <a:rPr lang="en-GB"/>
            </a:br>
            <a:r>
              <a:rPr lang="en-GB"/>
              <a:t>в сутки</a:t>
            </a:r>
            <a:endParaRPr/>
          </a:p>
        </p:txBody>
      </p:sp>
      <p:sp>
        <p:nvSpPr>
          <p:cNvPr id="41" name="Google Shape;41;p8"/>
          <p:cNvSpPr txBox="1"/>
          <p:nvPr>
            <p:ph idx="1" type="body"/>
          </p:nvPr>
        </p:nvSpPr>
        <p:spPr>
          <a:xfrm>
            <a:off x="3202125" y="1702413"/>
            <a:ext cx="2566500" cy="26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br>
              <a:rPr lang="en-GB">
                <a:solidFill>
                  <a:srgbClr val="000000"/>
                </a:solidFill>
              </a:rPr>
            </a:br>
            <a:r>
              <a:rPr b="1" lang="en-GB" sz="4000">
                <a:solidFill>
                  <a:srgbClr val="000000"/>
                </a:solidFill>
              </a:rPr>
              <a:t>&gt;</a:t>
            </a:r>
            <a:r>
              <a:rPr lang="en-GB" sz="4000">
                <a:latin typeface="Roboto Black"/>
                <a:ea typeface="Roboto Black"/>
                <a:cs typeface="Roboto Black"/>
                <a:sym typeface="Roboto Black"/>
              </a:rPr>
              <a:t>40</a:t>
            </a:r>
            <a:r>
              <a:rPr lang="en-GB" sz="4000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GB" sz="4000">
                <a:latin typeface="Roboto Black"/>
                <a:ea typeface="Roboto Black"/>
                <a:cs typeface="Roboto Black"/>
                <a:sym typeface="Roboto Black"/>
              </a:rPr>
              <a:t>млн</a:t>
            </a:r>
            <a:r>
              <a:rPr lang="en-GB" sz="3600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br>
              <a:rPr lang="en-GB">
                <a:solidFill>
                  <a:srgbClr val="000000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-GB"/>
              <a:t>резюме</a:t>
            </a:r>
            <a:endParaRPr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2" name="Google Shape;42;p8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AA86"/>
                </a:solidFill>
              </a:rPr>
              <a:t>SuperJob</a:t>
            </a:r>
            <a:r>
              <a:rPr lang="en-GB" sz="4000">
                <a:solidFill>
                  <a:srgbClr val="000000"/>
                </a:solidFill>
              </a:rPr>
              <a:t> — это:</a:t>
            </a:r>
            <a:endParaRPr b="1" sz="4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" name="Google Shape;4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Второй</a:t>
            </a:r>
            <a:r>
              <a:rPr lang="en-GB" sz="4000">
                <a:highlight>
                  <a:schemeClr val="lt1"/>
                </a:highlight>
              </a:rPr>
              <a:t> этап. Приемочное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850" y="953650"/>
            <a:ext cx="6844877" cy="354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Второй этап. Автотесты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75" y="846450"/>
            <a:ext cx="6147000" cy="3907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Второй</a:t>
            </a:r>
            <a:r>
              <a:rPr lang="en-GB" sz="4000">
                <a:highlight>
                  <a:schemeClr val="lt1"/>
                </a:highlight>
              </a:rPr>
              <a:t> этап. Катим релиз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220" name="Google Shape;2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4100"/>
            <a:ext cx="8839203" cy="119473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2" name="Google Shape;22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Остались ручные проверки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Жесткий дедлайн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29" name="Google Shape;229;p29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Второй</a:t>
            </a:r>
            <a:r>
              <a:rPr lang="en-GB" sz="4000">
                <a:highlight>
                  <a:schemeClr val="lt1"/>
                </a:highlight>
              </a:rPr>
              <a:t> этап. Что не нравилось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30" name="Google Shape;230;p29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1" name="Google Shape;2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Не проверяли аналитику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TestRail + автотесты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Покрытие в </a:t>
            </a:r>
            <a:r>
              <a:rPr b="1" lang="en-GB">
                <a:solidFill>
                  <a:schemeClr val="dk1"/>
                </a:solidFill>
                <a:highlight>
                  <a:schemeClr val="lt1"/>
                </a:highlight>
              </a:rPr>
              <a:t>114</a:t>
            </a: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 тестовых сценариев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38" name="Google Shape;238;p30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Второй этап. Что не нравилось в инструментах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39" name="Google Shape;239;p30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/>
          <p:nvPr>
            <p:ph idx="4294967295" type="ctrTitle"/>
          </p:nvPr>
        </p:nvSpPr>
        <p:spPr>
          <a:xfrm>
            <a:off x="99850" y="0"/>
            <a:ext cx="8931900" cy="13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highlight>
                  <a:schemeClr val="lt1"/>
                </a:highlight>
              </a:rPr>
              <a:t>Третий</a:t>
            </a:r>
            <a:r>
              <a:rPr lang="en-GB" sz="4000">
                <a:highlight>
                  <a:schemeClr val="lt1"/>
                </a:highlight>
              </a:rPr>
              <a:t> этап. Автоматизируем регресс, новые инструменты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063" y="1436400"/>
            <a:ext cx="6856566" cy="347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7323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5183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Playwright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CodeceptJS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Allure TestOps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2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Третий</a:t>
            </a:r>
            <a:r>
              <a:rPr lang="en-GB" sz="4000">
                <a:highlight>
                  <a:schemeClr val="lt1"/>
                </a:highlight>
              </a:rPr>
              <a:t> этап. Инструменты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56" name="Google Shape;256;p32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7" name="Google Shape;2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Предыстория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64" name="Google Shape;264;p33"/>
          <p:cNvSpPr txBox="1"/>
          <p:nvPr>
            <p:ph idx="1" type="body"/>
          </p:nvPr>
        </p:nvSpPr>
        <p:spPr>
          <a:xfrm>
            <a:off x="103800" y="1152475"/>
            <a:ext cx="872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Тестирование web-аналитики </a:t>
            </a:r>
            <a:endParaRPr/>
          </a:p>
        </p:txBody>
      </p:sp>
      <p:sp>
        <p:nvSpPr>
          <p:cNvPr id="265" name="Google Shape;265;p33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6" name="Google Shape;2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Предыстория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73" name="Google Shape;273;p34"/>
          <p:cNvSpPr txBox="1"/>
          <p:nvPr>
            <p:ph idx="1" type="body"/>
          </p:nvPr>
        </p:nvSpPr>
        <p:spPr>
          <a:xfrm>
            <a:off x="103800" y="1152475"/>
            <a:ext cx="872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Тестирование web-аналитики</a:t>
            </a:r>
            <a:br>
              <a:rPr lang="en-GB"/>
            </a:br>
            <a:r>
              <a:rPr lang="en-GB"/>
              <a:t>-&gt;</a:t>
            </a:r>
            <a:br>
              <a:rPr lang="en-GB"/>
            </a:br>
            <a:r>
              <a:rPr lang="en-GB"/>
              <a:t>Puppeteer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274" name="Google Shape;274;p34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5" name="Google Shape;2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Предыстория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82" name="Google Shape;282;p35"/>
          <p:cNvSpPr txBox="1"/>
          <p:nvPr>
            <p:ph idx="1" type="body"/>
          </p:nvPr>
        </p:nvSpPr>
        <p:spPr>
          <a:xfrm>
            <a:off x="103800" y="1152475"/>
            <a:ext cx="872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Тестирование web-аналитики</a:t>
            </a:r>
            <a:br>
              <a:rPr lang="en-GB"/>
            </a:br>
            <a:r>
              <a:rPr lang="en-GB"/>
              <a:t>-&gt;</a:t>
            </a:r>
            <a:br>
              <a:rPr lang="en-GB"/>
            </a:br>
            <a:r>
              <a:rPr lang="en-GB"/>
              <a:t>Puppeteer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-&gt;</a:t>
            </a:r>
            <a:br>
              <a:rPr lang="en-GB"/>
            </a:br>
            <a:r>
              <a:rPr lang="en-GB"/>
              <a:t>Playwright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283" name="Google Shape;283;p35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4" name="Google Shape;2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 разработчиков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тестировщиков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51" name="Google Shape;51;p9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AA86"/>
                </a:solidFill>
              </a:rPr>
              <a:t>SuperJob</a:t>
            </a:r>
            <a:r>
              <a:rPr lang="en-GB" sz="4000"/>
              <a:t> — это: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" name="Google Shape;5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Только н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овые фичи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91" name="Google Shape;291;p36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Третий</a:t>
            </a:r>
            <a:r>
              <a:rPr lang="en-GB" sz="4000">
                <a:highlight>
                  <a:schemeClr val="lt1"/>
                </a:highlight>
              </a:rPr>
              <a:t> этап. Что тестируем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92" name="Google Shape;292;p36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3" name="Google Shape;2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7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Третий</a:t>
            </a:r>
            <a:r>
              <a:rPr lang="en-GB" sz="4000">
                <a:highlight>
                  <a:schemeClr val="lt1"/>
                </a:highlight>
              </a:rPr>
              <a:t> этап. Фиксируем релиз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300" name="Google Shape;3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4100"/>
            <a:ext cx="8839200" cy="20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2" name="Google Shape;3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Регресс</a:t>
            </a:r>
            <a:r>
              <a:rPr lang="en-GB" sz="4000">
                <a:highlight>
                  <a:schemeClr val="lt1"/>
                </a:highlight>
              </a:rPr>
              <a:t>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309" name="Google Shape;3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625" y="967500"/>
            <a:ext cx="5972521" cy="3782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1" name="Google Shape;31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Третий</a:t>
            </a:r>
            <a:r>
              <a:rPr lang="en-GB" sz="4000">
                <a:highlight>
                  <a:schemeClr val="lt1"/>
                </a:highlight>
              </a:rPr>
              <a:t> этап. Катим релиз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318" name="Google Shape;3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463" y="1218750"/>
            <a:ext cx="6808465" cy="30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9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0" name="Google Shape;32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Как задачи автоматизируются</a:t>
            </a:r>
            <a:r>
              <a:rPr lang="en-GB" sz="4000">
                <a:highlight>
                  <a:schemeClr val="lt1"/>
                </a:highlight>
              </a:rPr>
              <a:t>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327" name="Google Shape;3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75" y="1286913"/>
            <a:ext cx="7605053" cy="256967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0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9" name="Google Shape;32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1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Как выглядит автотест?</a:t>
            </a:r>
            <a:r>
              <a:rPr lang="en-GB" sz="4000">
                <a:highlight>
                  <a:schemeClr val="lt1"/>
                </a:highlight>
              </a:rPr>
              <a:t> 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336" name="Google Shape;336;p41"/>
          <p:cNvSpPr txBox="1"/>
          <p:nvPr/>
        </p:nvSpPr>
        <p:spPr>
          <a:xfrm>
            <a:off x="971400" y="1361000"/>
            <a:ext cx="7201200" cy="26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Feature(</a:t>
            </a:r>
            <a:r>
              <a:rPr b="1" lang="en-GB" sz="1050">
                <a:solidFill>
                  <a:srgbClr val="718C00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'Авторизация соискателя'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).tag(</a:t>
            </a:r>
            <a:r>
              <a:rPr b="1" lang="en-GB" sz="1050">
                <a:solidFill>
                  <a:srgbClr val="718C00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'@auth'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let </a:t>
            </a:r>
            <a:r>
              <a:rPr b="1" lang="en-GB" sz="1050">
                <a:solidFill>
                  <a:srgbClr val="8959A8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user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8959A8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Before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(async () =&gt; {</a:t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1" lang="en-GB" sz="1050">
                <a:solidFill>
                  <a:srgbClr val="8959A8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user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 = await I.getUser(); </a:t>
            </a:r>
            <a:r>
              <a:rPr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// Создание соискателя с помощью тестового API</a:t>
            </a:r>
            <a:endParaRPr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});</a:t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Scenario(</a:t>
            </a:r>
            <a:r>
              <a:rPr b="1" lang="en-GB" sz="1050">
                <a:solidFill>
                  <a:srgbClr val="718C00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'Авторизация соискателя на главной'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, async ({ </a:t>
            </a:r>
            <a:r>
              <a:rPr b="1" lang="en-GB" sz="1050">
                <a:solidFill>
                  <a:srgbClr val="8959A8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header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, mainPage, authPage }) =&gt; {</a:t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    I.amOnPage(mainPage.url);</a:t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    I.click(</a:t>
            </a:r>
            <a:r>
              <a:rPr b="1" lang="en-GB" sz="1050">
                <a:solidFill>
                  <a:srgbClr val="8959A8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header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.button.</a:t>
            </a:r>
            <a:r>
              <a:rPr b="1" lang="en-GB" sz="1050">
                <a:solidFill>
                  <a:srgbClr val="8959A8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login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    authPage.fillLoginFormAndSubmit(</a:t>
            </a:r>
            <a:r>
              <a:rPr b="1" lang="en-GB" sz="1050">
                <a:solidFill>
                  <a:srgbClr val="8959A8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user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.email, </a:t>
            </a:r>
            <a:r>
              <a:rPr b="1" lang="en-GB" sz="1050">
                <a:solidFill>
                  <a:srgbClr val="8959A8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user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1" lang="en-GB" sz="1050">
                <a:solidFill>
                  <a:srgbClr val="8959A8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password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    await I.seeLoggedUserInterface();</a:t>
            </a:r>
            <a:endParaRPr b="1" sz="1050">
              <a:solidFill>
                <a:srgbClr val="4D4D4C"/>
              </a:solidFill>
              <a:highlight>
                <a:srgbClr val="FBFD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}).tag(</a:t>
            </a:r>
            <a:r>
              <a:rPr b="1" lang="en-GB" sz="1050">
                <a:solidFill>
                  <a:srgbClr val="718C00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'@acceptance'</a:t>
            </a:r>
            <a:r>
              <a:rPr b="1" lang="en-GB" sz="1050">
                <a:solidFill>
                  <a:srgbClr val="4D4D4C"/>
                </a:solidFill>
                <a:highlight>
                  <a:srgbClr val="FBFD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b="1"/>
          </a:p>
        </p:txBody>
      </p:sp>
      <p:sp>
        <p:nvSpPr>
          <p:cNvPr id="337" name="Google Shape;337;p41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8" name="Google Shape;3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2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Тестовая документация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345" name="Google Shape;34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50" y="765025"/>
            <a:ext cx="5948625" cy="417263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2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7" name="Google Shape;34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/>
          <p:nvPr>
            <p:ph idx="1" type="body"/>
          </p:nvPr>
        </p:nvSpPr>
        <p:spPr>
          <a:xfrm>
            <a:off x="0" y="99525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JavaScript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CMD, Git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CodeceptJS, Playwright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XPath/Css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3"/>
          <p:cNvSpPr txBox="1"/>
          <p:nvPr>
            <p:ph idx="4294967295" type="ctrTitle"/>
          </p:nvPr>
        </p:nvSpPr>
        <p:spPr>
          <a:xfrm>
            <a:off x="99850" y="0"/>
            <a:ext cx="8274900" cy="11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Обучение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355" name="Google Shape;355;p43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6" name="Google Shape;3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1111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JavaScript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CMD, Git</a:t>
            </a:r>
            <a:endParaRPr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CodeceptJS, Playwright</a:t>
            </a:r>
            <a:endParaRPr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XPath/Css</a:t>
            </a:r>
            <a:endParaRPr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4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Обучение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364" name="Google Shape;3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3950" y="324175"/>
            <a:ext cx="1679275" cy="16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4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6" name="Google Shape;36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5"/>
          <p:cNvSpPr txBox="1"/>
          <p:nvPr>
            <p:ph idx="1" type="body"/>
          </p:nvPr>
        </p:nvSpPr>
        <p:spPr>
          <a:xfrm>
            <a:off x="99850" y="1553100"/>
            <a:ext cx="51300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Нестабильные локаторы</a:t>
            </a:r>
            <a:endParaRPr strike="sngStrike">
              <a:highlight>
                <a:srgbClr val="FFFFFF"/>
              </a:highlight>
            </a:endParaRPr>
          </a:p>
        </p:txBody>
      </p:sp>
      <p:sp>
        <p:nvSpPr>
          <p:cNvPr id="373" name="Google Shape;373;p45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Стабильность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374" name="Google Shape;374;p45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5" name="Google Shape;3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Mobile Web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Android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iOS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60" name="Google Shape;60;p10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/>
              <a:t>Что мы тестируем</a:t>
            </a:r>
            <a:r>
              <a:rPr lang="en-GB" sz="4000"/>
              <a:t>: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61" name="Google Shape;61;p10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Нестабильные локаторы: проблема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382" name="Google Shape;382;p46"/>
          <p:cNvSpPr txBox="1"/>
          <p:nvPr/>
        </p:nvSpPr>
        <p:spPr>
          <a:xfrm>
            <a:off x="660750" y="2306750"/>
            <a:ext cx="78225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11111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//span[1]/div[3]/form[1]/input[3]</a:t>
            </a:r>
            <a:endParaRPr sz="3000"/>
          </a:p>
        </p:txBody>
      </p:sp>
      <p:sp>
        <p:nvSpPr>
          <p:cNvPr id="383" name="Google Shape;383;p46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4" name="Google Shape;3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Нестабильные локаторы: решение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391" name="Google Shape;391;p47"/>
          <p:cNvSpPr txBox="1"/>
          <p:nvPr/>
        </p:nvSpPr>
        <p:spPr>
          <a:xfrm>
            <a:off x="660750" y="2306750"/>
            <a:ext cx="78225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11111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.f-test-input-login</a:t>
            </a:r>
            <a:endParaRPr sz="3000"/>
          </a:p>
        </p:txBody>
      </p:sp>
      <p:sp>
        <p:nvSpPr>
          <p:cNvPr id="392" name="Google Shape;392;p47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3" name="Google Shape;3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8"/>
          <p:cNvSpPr txBox="1"/>
          <p:nvPr>
            <p:ph idx="1" type="body"/>
          </p:nvPr>
        </p:nvSpPr>
        <p:spPr>
          <a:xfrm>
            <a:off x="99850" y="1553100"/>
            <a:ext cx="58785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Нестабильные локаторы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API с автоматическим ожиданием</a:t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400" name="Google Shape;400;p48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Стабильность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401" name="Google Shape;401;p48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02" name="Google Shape;40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page.click(selector[, options])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409" name="Google Shape;409;p49"/>
          <p:cNvSpPr txBox="1"/>
          <p:nvPr>
            <p:ph idx="1" type="body"/>
          </p:nvPr>
        </p:nvSpPr>
        <p:spPr>
          <a:xfrm>
            <a:off x="99850" y="1553100"/>
            <a:ext cx="51300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элемент прикреплен к DOM</a:t>
            </a:r>
            <a:endParaRPr strike="sngStrike">
              <a:highlight>
                <a:srgbClr val="FFFFFF"/>
              </a:highlight>
            </a:endParaRPr>
          </a:p>
        </p:txBody>
      </p:sp>
      <p:pic>
        <p:nvPicPr>
          <p:cNvPr id="410" name="Google Shape;41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7125" y="1367025"/>
            <a:ext cx="3609349" cy="240944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9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2" name="Google Shape;41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0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page.click(selector[, options])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419" name="Google Shape;419;p50"/>
          <p:cNvSpPr txBox="1"/>
          <p:nvPr>
            <p:ph idx="1" type="body"/>
          </p:nvPr>
        </p:nvSpPr>
        <p:spPr>
          <a:xfrm>
            <a:off x="99850" y="1553100"/>
            <a:ext cx="51300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элемент прикреплен к DOM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элемент в состоянии Visible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420" name="Google Shape;42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775" y="1286913"/>
            <a:ext cx="3489193" cy="256967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0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2" name="Google Shape;42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1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page.click(selector[, options])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429" name="Google Shape;429;p51"/>
          <p:cNvSpPr txBox="1"/>
          <p:nvPr>
            <p:ph idx="1" type="body"/>
          </p:nvPr>
        </p:nvSpPr>
        <p:spPr>
          <a:xfrm>
            <a:off x="99850" y="1553100"/>
            <a:ext cx="51300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элемент прикреплен к DOM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элемент в состоянии Visible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элемент не перекрывается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430" name="Google Shape;430;p51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1" name="Google Shape;43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4400" y="1286913"/>
            <a:ext cx="2627854" cy="256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2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page.click(selector[, options])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439" name="Google Shape;439;p52"/>
          <p:cNvSpPr txBox="1"/>
          <p:nvPr>
            <p:ph idx="1" type="body"/>
          </p:nvPr>
        </p:nvSpPr>
        <p:spPr>
          <a:xfrm>
            <a:off x="99850" y="1553100"/>
            <a:ext cx="51300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элемент прикреплен к DOM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элемент в состоянии Visible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элемент не перекрывается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элемент в состоянии Stable, т.е. не анимирован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440" name="Google Shape;440;p52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1" name="Google Shape;44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3"/>
          <p:cNvSpPr txBox="1"/>
          <p:nvPr>
            <p:ph idx="1" type="body"/>
          </p:nvPr>
        </p:nvSpPr>
        <p:spPr>
          <a:xfrm>
            <a:off x="99850" y="1553100"/>
            <a:ext cx="5726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Нестабильные локаторы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API с автоматическим ожиданием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Автоматизация без тайм-аутов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448" name="Google Shape;448;p53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Стабильность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449" name="Google Shape;449;p53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0" name="Google Shape;45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4"/>
          <p:cNvSpPr txBox="1"/>
          <p:nvPr>
            <p:ph idx="4294967295" type="ctrTitle"/>
          </p:nvPr>
        </p:nvSpPr>
        <p:spPr>
          <a:xfrm>
            <a:off x="99850" y="0"/>
            <a:ext cx="79680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page.waitForNavigation()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457" name="Google Shape;45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50" y="897675"/>
            <a:ext cx="6045727" cy="359852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4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9" name="Google Shape;45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5"/>
          <p:cNvSpPr txBox="1"/>
          <p:nvPr>
            <p:ph idx="4294967295" type="ctrTitle"/>
          </p:nvPr>
        </p:nvSpPr>
        <p:spPr>
          <a:xfrm>
            <a:off x="99850" y="0"/>
            <a:ext cx="8253900" cy="10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Критические этапы рендеринга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466" name="Google Shape;46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475" y="892875"/>
            <a:ext cx="7730501" cy="32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5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68" name="Google Shape;46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Mobile Web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Android</a:t>
            </a:r>
            <a:endParaRPr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iOS</a:t>
            </a:r>
            <a:endParaRPr>
              <a:solidFill>
                <a:schemeClr val="lt2"/>
              </a:solidFill>
              <a:highlight>
                <a:srgbClr val="FFFFFF"/>
              </a:highlight>
            </a:endParaRPr>
          </a:p>
        </p:txBody>
      </p:sp>
      <p:sp>
        <p:nvSpPr>
          <p:cNvPr id="69" name="Google Shape;69;p11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/>
              <a:t>Что мы тестируем: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70" name="Google Shape;70;p11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6"/>
          <p:cNvSpPr txBox="1"/>
          <p:nvPr>
            <p:ph idx="4294967295" type="ctrTitle"/>
          </p:nvPr>
        </p:nvSpPr>
        <p:spPr>
          <a:xfrm>
            <a:off x="99850" y="0"/>
            <a:ext cx="8253900" cy="10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Критические этапы рендеринга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475" name="Google Shape;47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75" y="849200"/>
            <a:ext cx="7606401" cy="3510024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6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77" name="Google Shape;47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7"/>
          <p:cNvSpPr txBox="1"/>
          <p:nvPr>
            <p:ph idx="4294967295" type="ctrTitle"/>
          </p:nvPr>
        </p:nvSpPr>
        <p:spPr>
          <a:xfrm>
            <a:off x="99850" y="0"/>
            <a:ext cx="85176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page.waitForNavigation()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484" name="Google Shape;48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50238"/>
            <a:ext cx="8839204" cy="1243013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7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6" name="Google Shape;48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8"/>
          <p:cNvSpPr txBox="1"/>
          <p:nvPr>
            <p:ph idx="4294967295" type="ctrTitle"/>
          </p:nvPr>
        </p:nvSpPr>
        <p:spPr>
          <a:xfrm>
            <a:off x="99850" y="0"/>
            <a:ext cx="71235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page.</a:t>
            </a:r>
            <a:r>
              <a:rPr lang="en-GB" sz="4000">
                <a:highlight>
                  <a:schemeClr val="lt1"/>
                </a:highlight>
              </a:rPr>
              <a:t>waitForResponse</a:t>
            </a: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()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493" name="Google Shape;49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1900"/>
            <a:ext cx="8839204" cy="224293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8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95" name="Google Shape;49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9"/>
          <p:cNvSpPr txBox="1"/>
          <p:nvPr>
            <p:ph idx="4294967295" type="ctrTitle"/>
          </p:nvPr>
        </p:nvSpPr>
        <p:spPr>
          <a:xfrm>
            <a:off x="99850" y="0"/>
            <a:ext cx="71235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page.</a:t>
            </a:r>
            <a:r>
              <a:rPr lang="en-GB" sz="4000">
                <a:highlight>
                  <a:schemeClr val="lt1"/>
                </a:highlight>
              </a:rPr>
              <a:t>waitForResponse</a:t>
            </a: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()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02" name="Google Shape;50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1900"/>
            <a:ext cx="8839198" cy="2202223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9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4" name="Google Shape;50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0"/>
          <p:cNvSpPr txBox="1"/>
          <p:nvPr>
            <p:ph idx="4294967295" type="ctrTitle"/>
          </p:nvPr>
        </p:nvSpPr>
        <p:spPr>
          <a:xfrm>
            <a:off x="99850" y="0"/>
            <a:ext cx="71235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page.waitForResponse()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11" name="Google Shape;51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0025"/>
            <a:ext cx="8839204" cy="176525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0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13" name="Google Shape;51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1"/>
          <p:cNvSpPr txBox="1"/>
          <p:nvPr>
            <p:ph idx="1" type="body"/>
          </p:nvPr>
        </p:nvSpPr>
        <p:spPr>
          <a:xfrm>
            <a:off x="99850" y="1553100"/>
            <a:ext cx="5726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highlight>
                  <a:schemeClr val="lt1"/>
                </a:highlight>
              </a:rPr>
              <a:t>Нестабильные локаторы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API с автоматическим ожиданием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Автоматизация без тайм-аутов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Тестовый API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520" name="Google Shape;520;p61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Стабильность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521" name="Google Shape;521;p61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2" name="Google Shape;52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62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Скорость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29" name="Google Shape;5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35900"/>
            <a:ext cx="8839204" cy="2071688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2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1" name="Google Shape;53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3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Скорость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38" name="Google Shape;53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03538"/>
            <a:ext cx="8839204" cy="2136429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3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0" name="Google Shape;54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4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Скорость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47" name="Google Shape;547;p64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52400" y="1503538"/>
            <a:ext cx="8839204" cy="2136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8775" y="145875"/>
            <a:ext cx="1262375" cy="12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4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0" name="Google Shape;55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5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Скорость: Acceptance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57" name="Google Shape;55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4100"/>
            <a:ext cx="8839204" cy="1959472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5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59" name="Google Shape;55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idx="1" type="body"/>
          </p:nvPr>
        </p:nvSpPr>
        <p:spPr>
          <a:xfrm>
            <a:off x="99850" y="1781700"/>
            <a:ext cx="68241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Автот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есты - сквозные UI-тесты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Приемочное - весь critical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Регресс - весь функционал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78" name="Google Shape;78;p12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/>
              <a:t>Глоссарий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0" name="Google Shape;8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6"/>
          <p:cNvSpPr txBox="1"/>
          <p:nvPr>
            <p:ph idx="4294967295" type="ctrTitle"/>
          </p:nvPr>
        </p:nvSpPr>
        <p:spPr>
          <a:xfrm>
            <a:off x="99850" y="0"/>
            <a:ext cx="866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Скорость: Acceptance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66" name="Google Shape;56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4100"/>
            <a:ext cx="8839204" cy="2132113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6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68" name="Google Shape;56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7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Скорость: Regression [desktop]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75" name="Google Shape;57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4100"/>
            <a:ext cx="8839204" cy="1924944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67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77" name="Google Shape;57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8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Скорость: Regression [desktop]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84" name="Google Shape;58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4100"/>
            <a:ext cx="8839204" cy="211916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8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86" name="Google Shape;58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9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Скорость: Regression [mweb]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593" name="Google Shape;59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4100"/>
            <a:ext cx="8839204" cy="1985368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9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95" name="Google Shape;59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0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Скорость: Regression [mweb]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602" name="Google Shape;60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4100"/>
            <a:ext cx="8839204" cy="209326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0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4" name="Google Shape;60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1"/>
          <p:cNvSpPr txBox="1"/>
          <p:nvPr>
            <p:ph idx="1" type="body"/>
          </p:nvPr>
        </p:nvSpPr>
        <p:spPr>
          <a:xfrm>
            <a:off x="99850" y="1781700"/>
            <a:ext cx="69669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Units [back + front]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API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Integrations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71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Только ли UI тесты?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612" name="Google Shape;612;p71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3" name="Google Shape;61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2"/>
          <p:cNvSpPr txBox="1"/>
          <p:nvPr>
            <p:ph idx="1" type="body"/>
          </p:nvPr>
        </p:nvSpPr>
        <p:spPr>
          <a:xfrm>
            <a:off x="99850" y="1781700"/>
            <a:ext cx="69669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Кроссбраузерность/кроссплатформенность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Скриншотные ассерты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72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Бонусы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621" name="Google Shape;621;p72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22" name="Google Shape;62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3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Поддержка всех браузеров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629" name="Google Shape;62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200" y="959675"/>
            <a:ext cx="2373075" cy="2373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73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31" name="Google Shape;63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4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Поддержка всех браузеров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638" name="Google Shape;63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200" y="959675"/>
            <a:ext cx="2373075" cy="23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1800" y="2001221"/>
            <a:ext cx="2515925" cy="2597079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74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41" name="Google Shape;641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75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Поддержка всех браузеров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648" name="Google Shape;64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200" y="959675"/>
            <a:ext cx="2373075" cy="23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1800" y="2001221"/>
            <a:ext cx="2515925" cy="259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8291" y="888250"/>
            <a:ext cx="2515933" cy="2515933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75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52" name="Google Shape;652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idx="4294967295" type="ctrTitle"/>
          </p:nvPr>
        </p:nvSpPr>
        <p:spPr>
          <a:xfrm>
            <a:off x="99850" y="0"/>
            <a:ext cx="8931900" cy="13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Первый этап. С чего мы начинали</a:t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663" y="799200"/>
            <a:ext cx="4584279" cy="347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6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Кроссплатформенность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659" name="Google Shape;65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675" y="959675"/>
            <a:ext cx="3660001" cy="2745001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76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61" name="Google Shape;66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7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Кроссплатформенность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668" name="Google Shape;66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675" y="959675"/>
            <a:ext cx="3660001" cy="274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6123" y="1030275"/>
            <a:ext cx="1859651" cy="1859651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77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71" name="Google Shape;67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8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Кроссплатформенность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678" name="Google Shape;67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675" y="959675"/>
            <a:ext cx="3660001" cy="274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9250" y="2054150"/>
            <a:ext cx="2405548" cy="282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6123" y="1030275"/>
            <a:ext cx="1859651" cy="1859651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78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2" name="Google Shape;682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9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Скриншоты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689" name="Google Shape;689;p79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0" name="Google Shape;69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80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Скриншоты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697" name="Google Shape;697;p80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8" name="Google Shape;69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988" y="953802"/>
            <a:ext cx="4980774" cy="33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1"/>
          <p:cNvSpPr txBox="1"/>
          <p:nvPr>
            <p:ph idx="4294967295" type="ctrTitle"/>
          </p:nvPr>
        </p:nvSpPr>
        <p:spPr>
          <a:xfrm>
            <a:off x="99850" y="0"/>
            <a:ext cx="76656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Скриншоты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706" name="Google Shape;70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34100"/>
            <a:ext cx="8839204" cy="781199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81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08" name="Google Shape;708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82"/>
          <p:cNvSpPr txBox="1"/>
          <p:nvPr>
            <p:ph idx="1" type="body"/>
          </p:nvPr>
        </p:nvSpPr>
        <p:spPr>
          <a:xfrm>
            <a:off x="99850" y="1781700"/>
            <a:ext cx="69669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Быстрая обратная связь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Покрытие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Скорость доставки фич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Развитие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82"/>
          <p:cNvSpPr txBox="1"/>
          <p:nvPr>
            <p:ph idx="4294967295" type="ctrTitle"/>
          </p:nvPr>
        </p:nvSpPr>
        <p:spPr>
          <a:xfrm>
            <a:off x="99850" y="0"/>
            <a:ext cx="82749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chemeClr val="lt1"/>
                </a:highlight>
              </a:rPr>
              <a:t>Итоги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716" name="Google Shape;716;p82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17" name="Google Shape;71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3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Планы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724" name="Google Shape;724;p83"/>
          <p:cNvSpPr txBox="1"/>
          <p:nvPr>
            <p:ph idx="1" type="body"/>
          </p:nvPr>
        </p:nvSpPr>
        <p:spPr>
          <a:xfrm>
            <a:off x="99850" y="1781700"/>
            <a:ext cx="48465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Тестирование требований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iOS и Android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Моки?</a:t>
            </a:r>
            <a:endParaRPr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>
                <a:highlight>
                  <a:srgbClr val="FFFFFF"/>
                </a:highlight>
              </a:rPr>
              <a:t>Импакт-анализ?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725" name="Google Shape;725;p83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26" name="Google Shape;72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84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rgbClr val="FFFFFF"/>
                </a:highlight>
              </a:rPr>
              <a:t>Тестирование требований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733" name="Google Shape;73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976" y="1147425"/>
            <a:ext cx="7810801" cy="3508749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84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35" name="Google Shape;735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6561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4421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85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Тестирование требований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742" name="Google Shape;74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8247" y="181850"/>
            <a:ext cx="1057200" cy="105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8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702976" y="1147425"/>
            <a:ext cx="7810801" cy="3508749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85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45" name="Google Shape;745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1075" y="46561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9100" y="44421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103800" y="270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Предыстория</a:t>
            </a:r>
            <a:endParaRPr/>
          </a:p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103800" y="1152475"/>
            <a:ext cx="872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Вливали ветки по готовности</a:t>
            </a:r>
            <a:br>
              <a:rPr lang="en-GB"/>
            </a:br>
            <a:br>
              <a:rPr lang="en-GB"/>
            </a:br>
            <a:br>
              <a:rPr lang="en-GB"/>
            </a:b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4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6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FFFF"/>
                </a:highlight>
              </a:rPr>
              <a:t>Приложения</a:t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752" name="Google Shape;75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5550" y="1525325"/>
            <a:ext cx="4123325" cy="23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3175" y="170157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86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55" name="Google Shape;755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87"/>
          <p:cNvSpPr txBox="1"/>
          <p:nvPr>
            <p:ph idx="4294967295" type="ctrTitle"/>
          </p:nvPr>
        </p:nvSpPr>
        <p:spPr>
          <a:xfrm>
            <a:off x="3181800" y="0"/>
            <a:ext cx="27804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000000"/>
                </a:solidFill>
              </a:rPr>
              <a:t>Вопросы</a:t>
            </a:r>
            <a:endParaRPr sz="4000">
              <a:solidFill>
                <a:srgbClr val="000000"/>
              </a:solidFill>
            </a:endParaRPr>
          </a:p>
        </p:txBody>
      </p:sp>
      <p:pic>
        <p:nvPicPr>
          <p:cNvPr id="762" name="Google Shape;76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600" y="1323975"/>
            <a:ext cx="1628775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88"/>
          <p:cNvSpPr txBox="1"/>
          <p:nvPr>
            <p:ph idx="1" type="body"/>
          </p:nvPr>
        </p:nvSpPr>
        <p:spPr>
          <a:xfrm>
            <a:off x="99850" y="1781700"/>
            <a:ext cx="4984800" cy="27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Шкредов</a:t>
            </a:r>
            <a:r>
              <a:rPr lang="en-GB"/>
              <a:t> Антон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a.shkredov@superjob.ru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@melmoth_wanderer</a:t>
            </a:r>
            <a:endParaRPr/>
          </a:p>
        </p:txBody>
      </p:sp>
      <p:sp>
        <p:nvSpPr>
          <p:cNvPr id="770" name="Google Shape;770;p88"/>
          <p:cNvSpPr txBox="1"/>
          <p:nvPr>
            <p:ph idx="4294967295" type="ctrTitle"/>
          </p:nvPr>
        </p:nvSpPr>
        <p:spPr>
          <a:xfrm>
            <a:off x="99850" y="0"/>
            <a:ext cx="71235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000000"/>
                </a:solidFill>
              </a:rPr>
              <a:t>Спасибо за внимание!</a:t>
            </a:r>
            <a:endParaRPr sz="4000">
              <a:solidFill>
                <a:srgbClr val="000000"/>
              </a:solidFill>
            </a:endParaRPr>
          </a:p>
        </p:txBody>
      </p:sp>
      <p:pic>
        <p:nvPicPr>
          <p:cNvPr id="771" name="Google Shape;77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103800" y="270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Предыстория</a:t>
            </a:r>
            <a:endParaRPr/>
          </a:p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103800" y="1152475"/>
            <a:ext cx="872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Вливали ветки по готовности 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-&gt;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Перешли на релизный цикл</a:t>
            </a:r>
            <a:br>
              <a:rPr lang="en-GB"/>
            </a:br>
            <a:br>
              <a:rPr lang="en-GB"/>
            </a:br>
            <a:br>
              <a:rPr lang="en-GB"/>
            </a:b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5"/>
          <p:cNvSpPr txBox="1"/>
          <p:nvPr>
            <p:ph idx="12" type="sldNum"/>
          </p:nvPr>
        </p:nvSpPr>
        <p:spPr>
          <a:xfrm>
            <a:off x="4211033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1075" y="4579975"/>
            <a:ext cx="1114325" cy="25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100" y="4365950"/>
            <a:ext cx="843949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