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6" r:id="rId3"/>
    <p:sldId id="284" r:id="rId4"/>
    <p:sldId id="285" r:id="rId5"/>
    <p:sldId id="293" r:id="rId6"/>
    <p:sldId id="294" r:id="rId7"/>
    <p:sldId id="295" r:id="rId8"/>
    <p:sldId id="283" r:id="rId9"/>
    <p:sldId id="286" r:id="rId10"/>
    <p:sldId id="277" r:id="rId11"/>
    <p:sldId id="302" r:id="rId12"/>
    <p:sldId id="264" r:id="rId13"/>
    <p:sldId id="259" r:id="rId14"/>
    <p:sldId id="266" r:id="rId15"/>
    <p:sldId id="278" r:id="rId16"/>
    <p:sldId id="267" r:id="rId17"/>
    <p:sldId id="279" r:id="rId18"/>
    <p:sldId id="299" r:id="rId19"/>
    <p:sldId id="265" r:id="rId20"/>
    <p:sldId id="300" r:id="rId21"/>
    <p:sldId id="269" r:id="rId22"/>
    <p:sldId id="268" r:id="rId23"/>
    <p:sldId id="260" r:id="rId24"/>
    <p:sldId id="275" r:id="rId25"/>
    <p:sldId id="290" r:id="rId26"/>
    <p:sldId id="262" r:id="rId27"/>
    <p:sldId id="301" r:id="rId28"/>
    <p:sldId id="297" r:id="rId29"/>
    <p:sldId id="272" r:id="rId30"/>
    <p:sldId id="296" r:id="rId31"/>
    <p:sldId id="298" r:id="rId32"/>
    <p:sldId id="292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er Alexandrov" initials="AA" lastIdx="32" clrIdx="0"/>
  <p:cmAuthor id="1" name="Mikhail Pavlov" initials="MP" lastIdx="2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70"/>
    <p:restoredTop sz="95646" autoAdjust="0"/>
  </p:normalViewPr>
  <p:slideViewPr>
    <p:cSldViewPr snapToGrid="0" snapToObjects="1">
      <p:cViewPr varScale="1">
        <p:scale>
          <a:sx n="93" d="100"/>
          <a:sy n="93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31AF-49B3-4FB6-89FD-9FC206EA267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C029B-6F2A-40CD-BD20-7392DB90C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01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6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9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8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56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C029B-6F2A-40CD-BD20-7392DB90C2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5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CCB265-8D01-F047-B7D2-262CFD017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5627DC-BE93-1442-BF4E-42434E047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58DA61-4AC1-CC40-8BBF-41026A0E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274A-C5A9-4130-9627-E951E80F8E5E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D0896-40E2-F142-96E3-D7663F05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66DEDB-1D6D-6D45-84DB-E66FE42F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2BFCDB-03F2-AF48-98B0-A3F82940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DC18AF-FF9A-F141-9550-CAD00A794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0237C5-0A26-0146-B97E-48ED4A69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BDF7C-C766-47B0-824C-65F50017E81B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FA3587-41A9-574B-80BC-BB71C57E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D2B9E4-BB58-CE40-A5F6-25676479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D27DD13-F633-B54F-BC2F-B016D504F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42B28F-B697-F640-8D07-302FCCCE0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8D9EC-6A6B-0D47-B670-24C8E90E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D6A-7114-436C-BEAC-76DFFBF7FEE1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88D59C-429A-444B-8021-4B8AF9EE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F724F-2767-6A47-8DCB-08289406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C97557-8B6F-8741-AFAA-4F0BB9E6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99E8E4-A4E6-C04B-BDF7-C96E2542C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79AB99-1F73-F648-A6E3-9BC51C7E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73A0-54FB-4F20-98AE-E8ED899B1B47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2220C7-17B1-7149-BE5D-C91A7318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E5464E-50C2-A449-8307-EE6A2ACE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FEFB54-4DAA-E243-ADAC-42E696B0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EF1760-48DA-9647-91F3-9AAADE8F7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5F3315-7320-EC41-BC76-15605A1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9A70-0974-4A5C-A7EC-EF1911166A97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EE35D5-FD1D-1343-9AF4-4B399266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430640-ECF8-0746-B489-E3DDAE2E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AF9DC-9ACC-CF4F-BCFF-14F93109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B19410-64BE-4140-9DE4-3C46AE7F8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CBAC1C-4F5D-EC47-A783-20380DB2F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6A0923-B862-FC40-ADEA-F35E5C03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8D63-6FA7-4BB9-B218-C997A30DE0B2}" type="datetime1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DCE299-53A7-F247-BBD1-DDB2E226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8B39B2-0C63-C84B-8F5D-F5E23403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A70B4-E220-CF45-96B1-4998E7C4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0D4CAC-3572-A24F-91B6-385EB444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8960B7-2BA3-BE48-A054-4DCA2CF4F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83F61D-14F1-FC44-9882-9D2EB9226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B9521F-71EE-494E-8951-9B955CBCA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994F98-6944-3D46-B612-8E37D3CA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2D12-B796-43AB-96AE-247BD523EE97}" type="datetime1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8C33AF-3268-3441-92B2-3E3587A5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0E6B162-E698-AE40-8EF3-B86A0BB8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B6ABAD-0057-D04E-A7DC-4746044F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144701-DC8B-4D45-8537-22CA116F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2D1D-F021-45F4-A25A-C365857A6561}" type="datetime1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B52535-96C1-5B40-B2F5-CF1E2173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A57071-BFFD-634C-B356-48FC216C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80817E-B513-CC4B-B7EA-61A00FF8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20EF-321E-4B9C-A0C4-4C4C4B14D3C8}" type="datetime1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C0F1E4-D4A3-1B41-88D8-53C1C3E5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D92FF7-6BCD-8B4F-8E42-DC39A431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184F5C-7D1E-1D48-B720-327B2DFA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559DB6-C29B-4048-A87C-005D0E62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08ACD7A-92B4-304E-8F27-D81C0368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5BFE67-E477-154D-8D25-2A28BEC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6338-242E-4220-B77E-FF235CC30E57}" type="datetime1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68FF78-8F2F-5C49-B9F3-9E3166A6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213270-7EC2-F74A-9829-98A0CD82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6A8E54-8C53-B447-95D4-3D6D5FC2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D134CA-7F45-B040-96DA-16AC3EC36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5A8A8C-7B3B-2D42-AD3F-372F0670B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3FD9AE-EC69-A342-AB57-0378E4F5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8D358-1C56-467E-B528-7799FAF4DEE7}" type="datetime1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E0FA1-6C80-6149-93C9-52ACB1E9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4EDE3D-2C27-A141-9B12-30C95E32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9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14A8C5-FC91-D740-BB38-B9568723F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C1EDF4-8A49-164F-82BF-7D8A3E359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C043D4-DC41-1645-8EB6-34E837E84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32E8-F463-4AFD-A2C7-6A1C7DF9C5B4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7932C9-92BF-5E44-83A8-EE88B2660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54FA21-1594-3346-8263-EAB318B5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2F1-583E-764F-AAE0-0AE69D1A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isfice.com/articles/cdt-automatio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168E7B-6D42-4B3A-B7A1-17D4C49EC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8A030C2-9F23-4593-9F99-7B73C232A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5F1DDD-3BE3-9646-BD0B-C2D8BD889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ru-RU" sz="5100" dirty="0">
                <a:solidFill>
                  <a:srgbClr val="FFFFFF"/>
                </a:solidFill>
              </a:rPr>
              <a:t>Проявления эффекта Даннинга-Крюгера в тестировании</a:t>
            </a: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CF1602-22BF-4044-A039-E72563C99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5192" y="4437246"/>
            <a:ext cx="7555831" cy="154004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Александр Александров</a:t>
            </a:r>
          </a:p>
          <a:p>
            <a:r>
              <a:rPr lang="en-US" dirty="0">
                <a:solidFill>
                  <a:srgbClr val="FFFFFF"/>
                </a:solidFill>
              </a:rPr>
              <a:t>Luxoft</a:t>
            </a:r>
            <a:r>
              <a:rPr lang="ru-RU" dirty="0">
                <a:solidFill>
                  <a:srgbClr val="FFFFFF"/>
                </a:solidFill>
              </a:rPr>
              <a:t>, Москва, Россия</a:t>
            </a:r>
          </a:p>
          <a:p>
            <a:r>
              <a:rPr lang="ru-RU" dirty="0">
                <a:solidFill>
                  <a:srgbClr val="FFFFFF"/>
                </a:solidFill>
              </a:rPr>
              <a:t>Михаил Павлов</a:t>
            </a:r>
          </a:p>
          <a:p>
            <a:r>
              <a:rPr lang="en-US" dirty="0">
                <a:solidFill>
                  <a:srgbClr val="FFFFFF"/>
                </a:solidFill>
              </a:rPr>
              <a:t>Striven Consulting</a:t>
            </a:r>
            <a:r>
              <a:rPr lang="ru-RU" dirty="0">
                <a:solidFill>
                  <a:srgbClr val="FFFFFF"/>
                </a:solidFill>
              </a:rPr>
              <a:t>, Ванкувер, Канада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2" y="5424838"/>
            <a:ext cx="1905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0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Эффект Даннинга-Крюгера в одном предложении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6F325-1C30-5447-A46B-AB3B2C07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423512"/>
            <a:ext cx="6468177" cy="5842534"/>
          </a:xfrm>
        </p:spPr>
        <p:txBody>
          <a:bodyPr anchor="ctr">
            <a:normAutofit/>
          </a:bodyPr>
          <a:lstStyle/>
          <a:p>
            <a:r>
              <a:rPr lang="ru-RU" sz="2400" dirty="0"/>
              <a:t>Чем вы глупее, тем более умным вы себя считаете.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 descr="A picture containing knife, table&#10;&#10;Description automatically generated">
            <a:extLst>
              <a:ext uri="{FF2B5EF4-FFF2-40B4-BE49-F238E27FC236}">
                <a16:creationId xmlns="" xmlns:a16="http://schemas.microsoft.com/office/drawing/2014/main" id="{FFD0C37F-80A9-8241-BA40-6BC11BDFE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8" y="591954"/>
            <a:ext cx="5951896" cy="1647884"/>
          </a:xfrm>
          <a:prstGeom prst="rect">
            <a:avLst/>
          </a:prstGeom>
        </p:spPr>
      </p:pic>
      <p:pic>
        <p:nvPicPr>
          <p:cNvPr id="11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9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Эффект Даннинга-Крюгера в одном предложении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6F325-1C30-5447-A46B-AB3B2C07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423512"/>
            <a:ext cx="6468177" cy="5842534"/>
          </a:xfrm>
        </p:spPr>
        <p:txBody>
          <a:bodyPr anchor="ctr">
            <a:normAutofit/>
          </a:bodyPr>
          <a:lstStyle/>
          <a:p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Одна из проблем нашего мира в том, что люди с интеллектом полны сомнений, а глупцы полны уверенности (Чарльз </a:t>
            </a:r>
            <a:r>
              <a:rPr lang="ru-RU" sz="2400" dirty="0" err="1">
                <a:solidFill>
                  <a:srgbClr val="000000"/>
                </a:solidFill>
              </a:rPr>
              <a:t>Буковски</a:t>
            </a:r>
            <a:r>
              <a:rPr lang="ru-RU" sz="2400" dirty="0">
                <a:solidFill>
                  <a:srgbClr val="000000"/>
                </a:solidFill>
              </a:rPr>
              <a:t>)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Одна из формулировок пункта 2 эффекта Даннинга-Крюгера – «синдром самозванца» (</a:t>
            </a:r>
            <a:r>
              <a:rPr lang="en-US" sz="2400" dirty="0">
                <a:solidFill>
                  <a:srgbClr val="000000"/>
                </a:solidFill>
              </a:rPr>
              <a:t>imposter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syndrome</a:t>
            </a:r>
            <a:r>
              <a:rPr lang="ru-RU" sz="2400" dirty="0">
                <a:solidFill>
                  <a:srgbClr val="000000"/>
                </a:solidFill>
              </a:rPr>
              <a:t>), проявляющийся в боязни, что знаний и умений недостаточно для выполнения возложенных обязанностей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picture containing bird, tree, flower&#10;&#10;Description automatically generated">
            <a:extLst>
              <a:ext uri="{FF2B5EF4-FFF2-40B4-BE49-F238E27FC236}">
                <a16:creationId xmlns="" xmlns:a16="http://schemas.microsoft.com/office/drawing/2014/main" id="{017A08EF-4F21-674E-ABFC-939E90E7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6" y="136525"/>
            <a:ext cx="4641487" cy="1963390"/>
          </a:xfrm>
          <a:prstGeom prst="rect">
            <a:avLst/>
          </a:prstGeom>
        </p:spPr>
      </p:pic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A3DD7A-DED7-7A48-B58C-52AA7FC8F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rgbClr val="FFFFFF"/>
                </a:solidFill>
              </a:rPr>
              <a:t>Ответственность группы тестирования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C0F556-5D68-DF47-8093-02A8D8F6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651" y="801866"/>
            <a:ext cx="5891007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Не отвечает за качество продукта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Не создает качество, а только проверяет его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Не имеет формальных рычагов, чтобы повлиять на улучшение качества</a:t>
            </a:r>
          </a:p>
          <a:p>
            <a:pPr marL="228600" lvl="1">
              <a:spcBef>
                <a:spcPts val="1000"/>
              </a:spcBef>
            </a:pPr>
            <a:r>
              <a:rPr lang="ru-RU" sz="2200" dirty="0">
                <a:solidFill>
                  <a:srgbClr val="000000"/>
                </a:solidFill>
              </a:rPr>
              <a:t>Не принимает решение о выпуске / запрете выпуска продукта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Не владеет полной информацией о:</a:t>
            </a:r>
          </a:p>
          <a:p>
            <a:pPr lvl="2">
              <a:lnSpc>
                <a:spcPct val="100000"/>
              </a:lnSpc>
            </a:pPr>
            <a:r>
              <a:rPr lang="ru-RU" sz="2200" dirty="0">
                <a:solidFill>
                  <a:srgbClr val="000000"/>
                </a:solidFill>
              </a:rPr>
              <a:t>Содержании контракта</a:t>
            </a:r>
          </a:p>
          <a:p>
            <a:pPr lvl="2"/>
            <a:r>
              <a:rPr lang="ru-RU" sz="2200" dirty="0">
                <a:solidFill>
                  <a:srgbClr val="000000"/>
                </a:solidFill>
              </a:rPr>
              <a:t>Неформальных договоренностях руководителя проекта и других заинтересованных лиц с заказчиком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Отвечает за объективное, своевременное, всестороннее и точное информирование заинтересованных лиц о качестве продукта</a:t>
            </a:r>
          </a:p>
          <a:p>
            <a:pPr lvl="1"/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1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28711-3E9F-6244-AE83-4B6C4543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700">
                <a:solidFill>
                  <a:srgbClr val="FFFFFF"/>
                </a:solidFill>
              </a:rPr>
              <a:t>Ответственность тест-менеджера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AD6EEC-7366-2444-8E93-F91F2A65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Высококвалифицированный ресурс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Адекватное понимание роли тестирования в проекте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Может ли тестирование само по себе улучшить качество продукта?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Должен ли тест-менеджер подписывать формальные документы о сдаче релиза / проекта?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Оказание влияния на недостаточно компетентных ключевых лиц проекта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Зачем?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Как?</a:t>
            </a: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7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8DB70D-C49E-FD4F-BA28-25F744D1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rgbClr val="FFFFFF"/>
                </a:solidFill>
              </a:rPr>
              <a:t>Пример 1: Принятие решения о выпуске продукта 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12EB48-9A00-974B-ADA6-92BD94D4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На сегодняшний день в баг-</a:t>
            </a:r>
            <a:r>
              <a:rPr lang="ru-RU" sz="2200" dirty="0" err="1">
                <a:solidFill>
                  <a:srgbClr val="000000"/>
                </a:solidFill>
              </a:rPr>
              <a:t>трекере</a:t>
            </a:r>
            <a:r>
              <a:rPr lang="ru-RU" sz="2200" dirty="0">
                <a:solidFill>
                  <a:srgbClr val="000000"/>
                </a:solidFill>
              </a:rPr>
              <a:t> открыто 2 критических и 22 серьезных дефекта в релизе с завтрашним днем поставки заказчику по контракту 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Менеджер проекта предлагает тест-менеджеру принять решение о выпуске /запрете выпуска релиза</a:t>
            </a:r>
            <a:endParaRPr lang="en-CA" sz="2200" dirty="0">
              <a:solidFill>
                <a:srgbClr val="000000"/>
              </a:solidFill>
            </a:endParaRPr>
          </a:p>
          <a:p>
            <a:r>
              <a:rPr lang="ru-RU" sz="2200" dirty="0">
                <a:solidFill>
                  <a:srgbClr val="000000"/>
                </a:solidFill>
              </a:rPr>
              <a:t>В контракте записан штраф в </a:t>
            </a:r>
            <a:r>
              <a:rPr lang="en-US" sz="2200" dirty="0">
                <a:solidFill>
                  <a:srgbClr val="000000"/>
                </a:solidFill>
              </a:rPr>
              <a:t>$</a:t>
            </a:r>
            <a:r>
              <a:rPr lang="ru-RU" sz="2200" dirty="0">
                <a:solidFill>
                  <a:srgbClr val="000000"/>
                </a:solidFill>
              </a:rPr>
              <a:t>200К за несвоевременную поставку и </a:t>
            </a:r>
            <a:r>
              <a:rPr lang="en-US" sz="2200" dirty="0">
                <a:solidFill>
                  <a:srgbClr val="000000"/>
                </a:solidFill>
              </a:rPr>
              <a:t>$</a:t>
            </a:r>
            <a:r>
              <a:rPr lang="ru-RU" sz="2200" dirty="0">
                <a:solidFill>
                  <a:srgbClr val="000000"/>
                </a:solidFill>
              </a:rPr>
              <a:t>1К за каждый пропущенный дефект (текст контракта тест-менеджеру недоступен)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Каким должно быть решение тест-менеджера?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4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8DB70D-C49E-FD4F-BA28-25F744D1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rgbClr val="FFFFFF"/>
                </a:solidFill>
              </a:rPr>
              <a:t>Пример 1: Принятие решения о выпуске продукта </a:t>
            </a: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12EB48-9A00-974B-ADA6-92BD94D4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Проинформировать менеджера проекта о состоянии продукта и возможных рисках его выпуска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Предложить менеджеру проекта принять решение о выпуске на основании данных, которыми тот располагает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В случае, если менеджер проекта настаивает на решении тест-менеджера, мягко напомнить, что тест-менеджер получает свою зарплату не за это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3E350-8058-2F4C-BB04-262769AB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Пример 2: Тест-менеджер – индивидуальный предприниматель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E5B44-D202-8F4C-8A0D-61EBBBB3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11" y="801866"/>
            <a:ext cx="5881035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Согласно договору между компанией тест-менеджера и компанией разработчика тест-менеджер несет в том числе финансовую ответственность за некачественную работу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Какие пункты необходимо вписать в контракт тест-менеджеру, чтобы не оплачивать каждый дефект, найденный в процессе эксплуатации?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19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3E350-8058-2F4C-BB04-262769AB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Пример 2: Тест-менеджер – индивидуальный предприниматель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E5B44-D202-8F4C-8A0D-61EBBBB3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11" y="801866"/>
            <a:ext cx="5881035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Пункт 1. Тест-менеджер несет ответственность за объективное, своевременное, всестороннее и точное информирование заинтересованных лиц о качестве продукта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Пункт 2 может содержать формулировку обязательств пункта 1 в количественном виде (опционально)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Пункт 3. Тест-менеджер не несет ответственности за решения о выпуске/отказе от выпуска продукта, сделанные третьими лицами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0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3E350-8058-2F4C-BB04-262769AB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Пример 2: Тест-менеджер – индивидуальный предприниматель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EE5B44-D202-8F4C-8A0D-61EBBBB3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11" y="1198116"/>
            <a:ext cx="5881035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Что делать, если в процессе эксплуатации найден дефект, пропущенный при тестировании?</a:t>
            </a:r>
          </a:p>
          <a:p>
            <a:pPr lvl="1"/>
            <a:r>
              <a:rPr lang="ru-RU" sz="1800" dirty="0">
                <a:solidFill>
                  <a:srgbClr val="000000"/>
                </a:solidFill>
              </a:rPr>
              <a:t>Установить причины пропуска дефекта (кто виноват и почему)</a:t>
            </a:r>
          </a:p>
          <a:p>
            <a:pPr lvl="2"/>
            <a:r>
              <a:rPr lang="ru-RU" sz="1600" dirty="0">
                <a:solidFill>
                  <a:srgbClr val="000000"/>
                </a:solidFill>
              </a:rPr>
              <a:t>Неверная или неполная интерпретация требований заказчика в продуктовых требованиях и проектных спецификациях</a:t>
            </a:r>
          </a:p>
          <a:p>
            <a:pPr lvl="2"/>
            <a:r>
              <a:rPr lang="ru-RU" sz="1600" dirty="0">
                <a:solidFill>
                  <a:srgbClr val="000000"/>
                </a:solidFill>
              </a:rPr>
              <a:t>Изменившиеся ожидания заказчика</a:t>
            </a:r>
          </a:p>
          <a:p>
            <a:pPr lvl="2"/>
            <a:r>
              <a:rPr lang="ru-RU" sz="1600" dirty="0">
                <a:solidFill>
                  <a:srgbClr val="000000"/>
                </a:solidFill>
              </a:rPr>
              <a:t>Неполнота или специфика данных</a:t>
            </a:r>
          </a:p>
          <a:p>
            <a:pPr lvl="2"/>
            <a:r>
              <a:rPr lang="ru-RU" sz="1600" dirty="0">
                <a:solidFill>
                  <a:srgbClr val="000000"/>
                </a:solidFill>
              </a:rPr>
              <a:t>Особенности среды тестирования</a:t>
            </a:r>
          </a:p>
          <a:p>
            <a:pPr lvl="2"/>
            <a:r>
              <a:rPr lang="ru-RU" sz="1600" dirty="0">
                <a:solidFill>
                  <a:srgbClr val="000000"/>
                </a:solidFill>
              </a:rPr>
              <a:t>Ошибки, допущенные на фазах планирования тестирования или выполнения тестов </a:t>
            </a:r>
          </a:p>
          <a:p>
            <a:pPr lvl="1"/>
            <a:r>
              <a:rPr lang="ru-RU" sz="1800" dirty="0">
                <a:solidFill>
                  <a:srgbClr val="000000"/>
                </a:solidFill>
              </a:rPr>
              <a:t>В случае если группа тестирования допустила ошибки</a:t>
            </a:r>
          </a:p>
          <a:p>
            <a:pPr lvl="2"/>
            <a:r>
              <a:rPr lang="ru-RU" sz="1600" dirty="0">
                <a:solidFill>
                  <a:srgbClr val="000000"/>
                </a:solidFill>
              </a:rPr>
              <a:t>Предложить и спланировать корректирующие действия</a:t>
            </a:r>
          </a:p>
          <a:p>
            <a:pPr lvl="2"/>
            <a:r>
              <a:rPr lang="ru-RU" sz="1600" dirty="0">
                <a:solidFill>
                  <a:srgbClr val="000000"/>
                </a:solidFill>
              </a:rPr>
              <a:t>Если пропущенных ошибок много, и ситуация со временем не меняется, то придется отвечать </a:t>
            </a:r>
          </a:p>
          <a:p>
            <a:pPr marL="457200" lvl="1" indent="0">
              <a:buNone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7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A252C4-124D-E34A-9031-49DEA12D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О влиянии на ключевых лиц проекта – роль тестирования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CA1CF1C5-69A8-8349-8ACD-5372116C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903" y="801866"/>
            <a:ext cx="6420051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Менеджеры проектов часто не до конца осознают роль тестирования в проекте:</a:t>
            </a:r>
          </a:p>
          <a:p>
            <a:pPr lvl="1"/>
            <a:r>
              <a:rPr lang="ru-RU" sz="2200" dirty="0" err="1">
                <a:solidFill>
                  <a:srgbClr val="000000"/>
                </a:solidFill>
              </a:rPr>
              <a:t>Тестировщики</a:t>
            </a:r>
            <a:r>
              <a:rPr lang="ru-RU" sz="2200" dirty="0">
                <a:solidFill>
                  <a:srgbClr val="000000"/>
                </a:solidFill>
              </a:rPr>
              <a:t> отвечают за качество продукта</a:t>
            </a:r>
          </a:p>
          <a:p>
            <a:pPr lvl="2"/>
            <a:r>
              <a:rPr lang="ru-RU" sz="2200" dirty="0">
                <a:solidFill>
                  <a:srgbClr val="000000"/>
                </a:solidFill>
              </a:rPr>
              <a:t>Если выпущенный релиз оказался некачественным, то всю полноту ответственности за это несет группа тестирования</a:t>
            </a:r>
          </a:p>
          <a:p>
            <a:pPr lvl="2"/>
            <a:r>
              <a:rPr lang="ru-RU" sz="2200" dirty="0">
                <a:solidFill>
                  <a:srgbClr val="000000"/>
                </a:solidFill>
              </a:rPr>
              <a:t>А если качественным, то про </a:t>
            </a:r>
            <a:r>
              <a:rPr lang="ru-RU" sz="2200" dirty="0" err="1">
                <a:solidFill>
                  <a:srgbClr val="000000"/>
                </a:solidFill>
              </a:rPr>
              <a:t>тестировщиков</a:t>
            </a:r>
            <a:r>
              <a:rPr lang="ru-RU" sz="2200" dirty="0">
                <a:solidFill>
                  <a:srgbClr val="000000"/>
                </a:solidFill>
              </a:rPr>
              <a:t> могут и забыть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Тест-менеджер обязан подписывать документ о выпуске продукта (тем самым принимая на себя ответственность за качество)</a:t>
            </a:r>
          </a:p>
          <a:p>
            <a:r>
              <a:rPr lang="ru-RU" sz="2200" dirty="0">
                <a:solidFill>
                  <a:srgbClr val="000000"/>
                </a:solidFill>
              </a:rPr>
              <a:t>Что делать тест-менеджеру?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8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Александр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Александров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05" y="1220576"/>
            <a:ext cx="4244146" cy="4244146"/>
          </a:xfrm>
          <a:prstGeom prst="rect">
            <a:avLst/>
          </a:prstGeom>
        </p:spPr>
      </p:pic>
      <p:pic>
        <p:nvPicPr>
          <p:cNvPr id="11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06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A252C4-124D-E34A-9031-49DEA12D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О влиянии на ключевых лиц проекта – роль тестирования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CA1CF1C5-69A8-8349-8ACD-5372116C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574" y="1490841"/>
            <a:ext cx="6420051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Что делать тест-менеджеру?</a:t>
            </a:r>
          </a:p>
          <a:p>
            <a:pPr lvl="1"/>
            <a:r>
              <a:rPr lang="ru-RU" sz="1800" dirty="0">
                <a:solidFill>
                  <a:srgbClr val="000000"/>
                </a:solidFill>
              </a:rPr>
              <a:t>В идеале – договариваться «на берегу», до начала проекта </a:t>
            </a:r>
          </a:p>
          <a:p>
            <a:pPr lvl="2"/>
            <a:r>
              <a:rPr lang="ru-RU" sz="1400" dirty="0">
                <a:solidFill>
                  <a:srgbClr val="000000"/>
                </a:solidFill>
              </a:rPr>
              <a:t>Совместно с менеджером проекта признать как аксиому, что отсутствие ошибок, обнаруженных в ходе эксплуатации, маловероятно</a:t>
            </a:r>
          </a:p>
          <a:p>
            <a:pPr lvl="2"/>
            <a:r>
              <a:rPr lang="ru-RU" sz="1400" dirty="0">
                <a:solidFill>
                  <a:srgbClr val="000000"/>
                </a:solidFill>
              </a:rPr>
              <a:t>Конструктивно согласовать ожидания от работы группы тестирования, включая количественные показатели, основанные на исторических данных и специфике проекта</a:t>
            </a:r>
          </a:p>
          <a:p>
            <a:pPr lvl="2"/>
            <a:r>
              <a:rPr lang="ru-RU" sz="1400" dirty="0">
                <a:solidFill>
                  <a:srgbClr val="000000"/>
                </a:solidFill>
              </a:rPr>
              <a:t>Не бояться говорить «нет», не принимать на себя обязательств, которые заведомо нельзя выполнить</a:t>
            </a:r>
          </a:p>
          <a:p>
            <a:pPr lvl="2"/>
            <a:r>
              <a:rPr lang="ru-RU" sz="1400" dirty="0">
                <a:solidFill>
                  <a:srgbClr val="000000"/>
                </a:solidFill>
              </a:rPr>
              <a:t>Зафиксировать обязанности группы тестирования в одном из ключевых проектных документов (плане управления проектом, стратегии тестирования)</a:t>
            </a:r>
          </a:p>
          <a:p>
            <a:pPr lvl="2"/>
            <a:r>
              <a:rPr lang="ru-RU" sz="1400" dirty="0">
                <a:solidFill>
                  <a:srgbClr val="000000"/>
                </a:solidFill>
              </a:rPr>
              <a:t>Не прогибаться перед руководством, чтобы потом не было мучительно больно</a:t>
            </a:r>
          </a:p>
          <a:p>
            <a:pPr lvl="1"/>
            <a:r>
              <a:rPr lang="ru-RU" sz="1800" dirty="0">
                <a:solidFill>
                  <a:srgbClr val="000000"/>
                </a:solidFill>
              </a:rPr>
              <a:t>Если не получится и возникнут проблемы</a:t>
            </a:r>
          </a:p>
          <a:p>
            <a:pPr lvl="2"/>
            <a:r>
              <a:rPr lang="ru-RU" sz="1400" dirty="0">
                <a:solidFill>
                  <a:srgbClr val="000000"/>
                </a:solidFill>
              </a:rPr>
              <a:t>Провести анализ допущенных ошибок</a:t>
            </a:r>
          </a:p>
          <a:p>
            <a:pPr lvl="2"/>
            <a:r>
              <a:rPr lang="ru-RU" sz="1400" dirty="0">
                <a:solidFill>
                  <a:srgbClr val="000000"/>
                </a:solidFill>
              </a:rPr>
              <a:t>Предложить и осуществить план корректирующих действий</a:t>
            </a:r>
            <a:endParaRPr lang="ru-RU" sz="1800" dirty="0">
              <a:solidFill>
                <a:srgbClr val="000000"/>
              </a:solidFill>
            </a:endParaRPr>
          </a:p>
          <a:p>
            <a:pPr lvl="2"/>
            <a:r>
              <a:rPr lang="ru-RU" sz="1400" dirty="0"/>
              <a:t>Наконец, проделать то, что не было проделано «на берегу»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35687A-192B-E84C-B79C-96B1C8F4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537" y="650235"/>
            <a:ext cx="1571129" cy="1491570"/>
          </a:xfrm>
          <a:prstGeom prst="rect">
            <a:avLst/>
          </a:prstGeom>
        </p:spPr>
      </p:pic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5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A252C4-124D-E34A-9031-49DEA12D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О влиянии на ключевых лиц проекта – роль автоматизации тестирования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1CF1C5-69A8-8349-8ACD-5372116C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655" y="801866"/>
            <a:ext cx="6237170" cy="5230634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У части менеджеров проектов и их начальников сложилось следующее представление об идеальном тестировании: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Написанные тест-кейсы покрывают ВСЕ требования / код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Выполненные (особенно автоматически) тест-кейсы гарантируют обнаружение ВСЕХ дефектов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Регрессионное (авто)тестирование обеспечивает целостность и качество продукта после внесенных изменений</a:t>
            </a:r>
          </a:p>
          <a:p>
            <a:pPr lvl="1"/>
            <a:r>
              <a:rPr lang="ru-RU" sz="2200" dirty="0">
                <a:solidFill>
                  <a:srgbClr val="000000"/>
                </a:solidFill>
              </a:rPr>
              <a:t>Слова «автоматизированное тестирование» стали для таких менеджеров проектов  своеобразным наркотиком 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24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3764-B0A3-3C41-B656-AF26B92B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rgbClr val="FFFFFF"/>
                </a:solidFill>
              </a:rPr>
              <a:t>Тестирование как интеллектуальная деятельность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821F98-2887-1A4D-A11C-75B4A134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535" y="1356670"/>
            <a:ext cx="5871410" cy="5230634"/>
          </a:xfrm>
        </p:spPr>
        <p:txBody>
          <a:bodyPr anchor="ctr">
            <a:normAutofit lnSpcReduction="10000"/>
          </a:bodyPr>
          <a:lstStyle/>
          <a:p>
            <a:r>
              <a:rPr lang="ru-RU" sz="2200" dirty="0">
                <a:solidFill>
                  <a:srgbClr val="000000"/>
                </a:solidFill>
              </a:rPr>
              <a:t>Тестирование – это выявление актуального состояния качества продукта, которое в большинстве сложных продуктов тщательно скрыто от случайного взгляда</a:t>
            </a:r>
          </a:p>
          <a:p>
            <a:r>
              <a:rPr lang="ru-RU" sz="2200" dirty="0" err="1">
                <a:solidFill>
                  <a:srgbClr val="000000"/>
                </a:solidFill>
              </a:rPr>
              <a:t>Тестировщики</a:t>
            </a:r>
            <a:r>
              <a:rPr lang="ru-RU" sz="2200" dirty="0">
                <a:solidFill>
                  <a:srgbClr val="000000"/>
                </a:solidFill>
              </a:rPr>
              <a:t> должны выявлять проблемы как можно раньше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В условиях ограниченных ресурсов многое зависит от их квалификации, интуиции, способности быстро идентифицировать области продукта, наиболее подверженные проблемам</a:t>
            </a:r>
          </a:p>
          <a:p>
            <a:r>
              <a:rPr lang="ru-RU" sz="2200" dirty="0" err="1">
                <a:solidFill>
                  <a:srgbClr val="000000"/>
                </a:solidFill>
              </a:rPr>
              <a:t>Тестировщики</a:t>
            </a:r>
            <a:r>
              <a:rPr lang="ru-RU" sz="2200" dirty="0">
                <a:solidFill>
                  <a:srgbClr val="000000"/>
                </a:solidFill>
              </a:rPr>
              <a:t> для этого используют критическое мышление, экспериментирование, обращение к здравому смыслу, накопленный опыт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Никакая  из этих методик не может быть автоматизирована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7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A8847-81A2-1549-9C54-2BA9D59B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Какова реалистичная цель написания </a:t>
            </a:r>
            <a:r>
              <a:rPr lang="ru-RU" sz="4000" dirty="0" err="1">
                <a:solidFill>
                  <a:srgbClr val="FFFFFF"/>
                </a:solidFill>
              </a:rPr>
              <a:t>автотестов</a:t>
            </a:r>
            <a:r>
              <a:rPr lang="ru-RU" sz="4000" dirty="0">
                <a:solidFill>
                  <a:srgbClr val="FFFFFF"/>
                </a:solidFill>
              </a:rPr>
              <a:t>?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0E64FE-AAB9-F245-95CF-3BE76F51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1126198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Автоматизация обогащает тестирование 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Позволяет выполнять тесты определенных видов чаще и быстрее и, как следствие, выявлять дефекты раньше и эффективнее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Дает возможность тестировать новые области (например, тестирование производительности)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В то же время автоматизация тестирования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Не существует вне организованного процесса тестирования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Не заменяет исследовательское тестирование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Неэффективна без тест-дизайна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Не отменяет детальный анализ результатов тестирования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Может оказаться менее экономически оправданной, чем ее отсутствие</a:t>
            </a:r>
          </a:p>
          <a:p>
            <a:pPr lvl="1"/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60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A8847-81A2-1549-9C54-2BA9D59B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ru-RU" sz="4100" dirty="0">
                <a:solidFill>
                  <a:srgbClr val="FFFFFF"/>
                </a:solidFill>
              </a:rPr>
              <a:t>Новая крайняя точка зрения: Майкл </a:t>
            </a:r>
            <a:r>
              <a:rPr lang="ru-RU" sz="4100" dirty="0" err="1">
                <a:solidFill>
                  <a:srgbClr val="FFFFFF"/>
                </a:solidFill>
              </a:rPr>
              <a:t>Болтон</a:t>
            </a:r>
            <a:r>
              <a:rPr lang="ru-RU" sz="4100" dirty="0">
                <a:solidFill>
                  <a:srgbClr val="FFFFFF"/>
                </a:solidFill>
              </a:rPr>
              <a:t> и Джеймс Бах о возможности автоматизации тестирования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0E64FE-AAB9-F245-95CF-3BE76F51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</a:rPr>
              <a:t>«Поскольку взаимодействие тестировщика и программного продукта во время тестирования нельзя описать словами, его невозможно закодировать и, следовательно, автоматизировать» 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linkClick r:id="rId3"/>
              </a:rPr>
              <a:t>http://www.satisfice.com/articles/cdt-automation.pdf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08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1677F6-2BBC-864E-BE58-D18C1C2B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992881" cy="2760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Нереалистичная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голубая мечта</a:t>
            </a:r>
            <a:r>
              <a:rPr lang="ru-RU" dirty="0">
                <a:solidFill>
                  <a:srgbClr val="FFFFFF"/>
                </a:solidFill>
              </a:rPr>
              <a:t> менеджмента – БКК (Большая Красная Кнопка)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56464B-76E1-104D-8152-CEF0FBC2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563327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Выгнать всех </a:t>
            </a:r>
            <a:r>
              <a:rPr lang="ru-RU" sz="2400" dirty="0" err="1">
                <a:solidFill>
                  <a:srgbClr val="000000"/>
                </a:solidFill>
              </a:rPr>
              <a:t>тестировщиков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Нанять одного </a:t>
            </a:r>
            <a:r>
              <a:rPr lang="ru-RU" sz="2400" dirty="0" err="1">
                <a:solidFill>
                  <a:srgbClr val="000000"/>
                </a:solidFill>
              </a:rPr>
              <a:t>автоматизатора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Поручить ему разработать все </a:t>
            </a:r>
            <a:r>
              <a:rPr lang="ru-RU" sz="2400" dirty="0" err="1">
                <a:solidFill>
                  <a:srgbClr val="000000"/>
                </a:solidFill>
              </a:rPr>
              <a:t>автотесты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Выгнать </a:t>
            </a:r>
            <a:r>
              <a:rPr lang="ru-RU" sz="2400" dirty="0" err="1">
                <a:solidFill>
                  <a:srgbClr val="000000"/>
                </a:solidFill>
              </a:rPr>
              <a:t>автоматизатора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Каждый вечер нажимать БКК</a:t>
            </a:r>
          </a:p>
          <a:p>
            <a:endParaRPr lang="ru-RU" sz="2400" dirty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Каждое утро получать </a:t>
            </a:r>
            <a:r>
              <a:rPr lang="ru-RU" sz="2400" dirty="0" err="1">
                <a:solidFill>
                  <a:srgbClr val="000000"/>
                </a:solidFill>
              </a:rPr>
              <a:t>логи</a:t>
            </a:r>
            <a:r>
              <a:rPr lang="ru-RU" sz="2400" dirty="0">
                <a:solidFill>
                  <a:srgbClr val="000000"/>
                </a:solidFill>
              </a:rPr>
              <a:t> всех </a:t>
            </a:r>
            <a:r>
              <a:rPr lang="ru-RU" sz="2400" dirty="0" err="1">
                <a:solidFill>
                  <a:srgbClr val="000000"/>
                </a:solidFill>
              </a:rPr>
              <a:t>автотестов</a:t>
            </a:r>
            <a:r>
              <a:rPr lang="ru-RU" sz="2400" dirty="0">
                <a:solidFill>
                  <a:srgbClr val="000000"/>
                </a:solidFill>
              </a:rPr>
              <a:t> с перечнем всех дефектов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5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88C40AB2-9436-0743-ACD2-83670B48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82" y="2571891"/>
            <a:ext cx="3009055" cy="2482996"/>
          </a:xfrm>
          <a:prstGeom prst="rect">
            <a:avLst/>
          </a:prstGeom>
        </p:spPr>
      </p:pic>
      <p:pic>
        <p:nvPicPr>
          <p:cNvPr id="11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8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9B6A-536B-F841-896A-DC6ACA6D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Кто должен писать автотесты?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6761D-CDF8-2446-B686-F1AF4AAA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Все подряд?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«Автоматизация это отвертка и не более, её априори нужно уметь делать каждый </a:t>
            </a:r>
            <a:r>
              <a:rPr lang="ru-RU" sz="2000" dirty="0" err="1">
                <a:solidFill>
                  <a:srgbClr val="000000"/>
                </a:solidFill>
              </a:rPr>
              <a:t>скилловый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тестировщик</a:t>
            </a:r>
            <a:r>
              <a:rPr lang="ru-RU" sz="2000" dirty="0">
                <a:solidFill>
                  <a:srgbClr val="000000"/>
                </a:solidFill>
              </a:rPr>
              <a:t>, но применять уже по своему назначению и нужности, </a:t>
            </a:r>
            <a:r>
              <a:rPr lang="ru-RU" sz="2000" dirty="0" err="1">
                <a:solidFill>
                  <a:srgbClr val="000000"/>
                </a:solidFill>
              </a:rPr>
              <a:t>тестировщик</a:t>
            </a:r>
            <a:r>
              <a:rPr lang="ru-RU" sz="2000" dirty="0">
                <a:solidFill>
                  <a:srgbClr val="000000"/>
                </a:solidFill>
              </a:rPr>
              <a:t> должен быть уникальным уметь и компот сварить если нужно, </a:t>
            </a:r>
            <a:r>
              <a:rPr lang="ru-RU" sz="2000" dirty="0" err="1">
                <a:solidFill>
                  <a:srgbClr val="000000"/>
                </a:solidFill>
              </a:rPr>
              <a:t>имхо</a:t>
            </a:r>
            <a:r>
              <a:rPr lang="ru-RU" sz="2000" dirty="0">
                <a:solidFill>
                  <a:srgbClr val="000000"/>
                </a:solidFill>
              </a:rPr>
              <a:t>»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«</a:t>
            </a:r>
            <a:r>
              <a:rPr lang="ru-RU" sz="2000" dirty="0" err="1">
                <a:solidFill>
                  <a:srgbClr val="000000"/>
                </a:solidFill>
              </a:rPr>
              <a:t>Автотест</a:t>
            </a:r>
            <a:r>
              <a:rPr lang="ru-RU" sz="2000" dirty="0">
                <a:solidFill>
                  <a:srgbClr val="000000"/>
                </a:solidFill>
              </a:rPr>
              <a:t> может написать любой, а придумать, что в нем  и как его написать – не каждый»</a:t>
            </a:r>
          </a:p>
          <a:p>
            <a:r>
              <a:rPr lang="ru-RU" sz="2400" dirty="0">
                <a:solidFill>
                  <a:srgbClr val="000000"/>
                </a:solidFill>
              </a:rPr>
              <a:t>Те, кому это интересно?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Обученные программированию </a:t>
            </a:r>
            <a:r>
              <a:rPr lang="ru-RU" sz="2400" dirty="0" err="1">
                <a:solidFill>
                  <a:srgbClr val="000000"/>
                </a:solidFill>
              </a:rPr>
              <a:t>тестировщики</a:t>
            </a:r>
            <a:r>
              <a:rPr lang="ru-RU" sz="2400" dirty="0">
                <a:solidFill>
                  <a:srgbClr val="000000"/>
                </a:solidFill>
              </a:rPr>
              <a:t>?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Обученные тестированию программисты?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Профессиональные программисты?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81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9B6A-536B-F841-896A-DC6ACA6D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Кто должен писать автотесты?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6761D-CDF8-2446-B686-F1AF4AAA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85000" lnSpcReduction="2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Написание </a:t>
            </a:r>
            <a:r>
              <a:rPr lang="ru-RU" sz="2400" dirty="0" err="1">
                <a:solidFill>
                  <a:srgbClr val="000000"/>
                </a:solidFill>
              </a:rPr>
              <a:t>автотестов</a:t>
            </a:r>
            <a:r>
              <a:rPr lang="ru-RU" sz="2400" dirty="0">
                <a:solidFill>
                  <a:srgbClr val="000000"/>
                </a:solidFill>
              </a:rPr>
              <a:t> – это деятельность по созданию нового кода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 созданию, поддержке и хранению кода </a:t>
            </a:r>
            <a:r>
              <a:rPr lang="ru-RU" sz="2400" dirty="0" err="1">
                <a:solidFill>
                  <a:srgbClr val="000000"/>
                </a:solidFill>
              </a:rPr>
              <a:t>автотестов</a:t>
            </a:r>
            <a:r>
              <a:rPr lang="ru-RU" sz="2400" dirty="0">
                <a:solidFill>
                  <a:srgbClr val="000000"/>
                </a:solidFill>
              </a:rPr>
              <a:t> необходимо предъявлять те же требования, что и  к коду разрабатываемого продукта 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Основа для написания кода </a:t>
            </a:r>
            <a:r>
              <a:rPr lang="ru-RU" sz="2000" dirty="0" err="1">
                <a:solidFill>
                  <a:srgbClr val="000000"/>
                </a:solidFill>
              </a:rPr>
              <a:t>автотестов</a:t>
            </a:r>
            <a:r>
              <a:rPr lang="ru-RU" sz="2000" dirty="0">
                <a:solidFill>
                  <a:srgbClr val="000000"/>
                </a:solidFill>
              </a:rPr>
              <a:t> – спецификации тестов, отобранных для автоматизации (тест-дизайн)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Код </a:t>
            </a:r>
            <a:r>
              <a:rPr lang="ru-RU" sz="2000" dirty="0" err="1">
                <a:solidFill>
                  <a:srgbClr val="000000"/>
                </a:solidFill>
              </a:rPr>
              <a:t>автотестов</a:t>
            </a:r>
            <a:r>
              <a:rPr lang="ru-RU" sz="2000" dirty="0">
                <a:solidFill>
                  <a:srgbClr val="000000"/>
                </a:solidFill>
              </a:rPr>
              <a:t> должен храниться в проектном </a:t>
            </a:r>
            <a:r>
              <a:rPr lang="ru-RU" sz="2000" dirty="0" err="1">
                <a:solidFill>
                  <a:srgbClr val="000000"/>
                </a:solidFill>
              </a:rPr>
              <a:t>репозитории</a:t>
            </a:r>
            <a:r>
              <a:rPr lang="ru-RU" sz="2000" dirty="0">
                <a:solidFill>
                  <a:srgbClr val="000000"/>
                </a:solidFill>
              </a:rPr>
              <a:t>  вместе с кодом проекта </a:t>
            </a:r>
            <a:endParaRPr lang="en-CA" sz="20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Код </a:t>
            </a:r>
            <a:r>
              <a:rPr lang="ru-RU" sz="2400" dirty="0" err="1">
                <a:solidFill>
                  <a:srgbClr val="000000"/>
                </a:solidFill>
              </a:rPr>
              <a:t>автотестов</a:t>
            </a:r>
            <a:r>
              <a:rPr lang="ru-RU" sz="2400" dirty="0">
                <a:solidFill>
                  <a:srgbClr val="000000"/>
                </a:solidFill>
              </a:rPr>
              <a:t> должны писать профессиональные программисты 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Создание и сопровождение кода </a:t>
            </a:r>
            <a:r>
              <a:rPr lang="ru-RU" sz="2000" dirty="0" err="1">
                <a:solidFill>
                  <a:srgbClr val="000000"/>
                </a:solidFill>
              </a:rPr>
              <a:t>автотестов</a:t>
            </a:r>
            <a:r>
              <a:rPr lang="ru-RU" sz="2000" dirty="0">
                <a:solidFill>
                  <a:srgbClr val="000000"/>
                </a:solidFill>
              </a:rPr>
              <a:t> вполне может оказаться более сложным, чем код тестируемого приложения</a:t>
            </a:r>
            <a:endParaRPr lang="en-CA" sz="2000" dirty="0">
              <a:solidFill>
                <a:srgbClr val="000000"/>
              </a:solidFill>
            </a:endParaRP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Роль </a:t>
            </a:r>
            <a:r>
              <a:rPr lang="ru-RU" sz="2000" dirty="0" err="1">
                <a:solidFill>
                  <a:srgbClr val="000000"/>
                </a:solidFill>
              </a:rPr>
              <a:t>тестировщиков</a:t>
            </a:r>
            <a:r>
              <a:rPr lang="ru-RU" sz="2000" dirty="0">
                <a:solidFill>
                  <a:srgbClr val="000000"/>
                </a:solidFill>
              </a:rPr>
              <a:t> в написании </a:t>
            </a:r>
            <a:r>
              <a:rPr lang="ru-RU" sz="2000" dirty="0" err="1">
                <a:solidFill>
                  <a:srgbClr val="000000"/>
                </a:solidFill>
              </a:rPr>
              <a:t>автотестов</a:t>
            </a:r>
            <a:r>
              <a:rPr lang="ru-RU" sz="2000" dirty="0">
                <a:solidFill>
                  <a:srgbClr val="000000"/>
                </a:solidFill>
              </a:rPr>
              <a:t>: отбор </a:t>
            </a:r>
            <a:r>
              <a:rPr lang="en-CA" sz="2000" dirty="0" err="1">
                <a:solidFill>
                  <a:srgbClr val="000000"/>
                </a:solidFill>
              </a:rPr>
              <a:t>и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подготовка кандидатов для автоматизации, передача знаний о программном продукте, оценка и анализ полученных результатов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79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9B6A-536B-F841-896A-DC6ACA6D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1" y="2053641"/>
            <a:ext cx="4470399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Фетишизация инструмента </a:t>
            </a:r>
            <a:r>
              <a:rPr lang="ru-RU" dirty="0" err="1">
                <a:solidFill>
                  <a:srgbClr val="FFFFFF"/>
                </a:solidFill>
              </a:rPr>
              <a:t>автотестирования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6761D-CDF8-2446-B686-F1AF4AAA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840" y="1136472"/>
            <a:ext cx="6035040" cy="5230634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Знание конкретного инструмента – безусловно, хорошо, но этого мало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Необходимы знания и навыки предметной области, проекта, технологий тестирования, тест-дизайна, управления дефектами, умения «копать вокруг» и т.д.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Они могут присутствовать в едином ресурсе (</a:t>
            </a:r>
            <a:r>
              <a:rPr lang="ru-RU" sz="2400" dirty="0" err="1">
                <a:solidFill>
                  <a:srgbClr val="000000"/>
                </a:solidFill>
              </a:rPr>
              <a:t>автоматизаторе</a:t>
            </a:r>
            <a:r>
              <a:rPr lang="ru-RU" sz="2400" dirty="0">
                <a:solidFill>
                  <a:srgbClr val="000000"/>
                </a:solidFill>
              </a:rPr>
              <a:t>)?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Нереально (Леонардо да Винчи, к сожалению, ушел от нас)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Они могут быть предоставлено другими ресурсами (тестировщиками)?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Реально (есть примеры компаний и проектов)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28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83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9B6A-536B-F841-896A-DC6ACA6D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Какое нужно тестирование?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6761D-CDF8-2446-B686-F1AF4AAA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Как выполнение возложенных / ожидаемых функций (об этом говорили выше)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Как интеллектуальная деятельность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Как экономическая деятельность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Как база автоматизации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29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2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Александр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Александров –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Немного о себе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218044" y="726058"/>
            <a:ext cx="64007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1963-1999 – Вычислительный центр Московского Государственного университета им. М.В. Ломоносова (студент, сотрудник)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1999-2005 – Luxoft (руководитель группы тестирования, тест-менеджер)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2006-2007 – </a:t>
            </a:r>
            <a:r>
              <a:rPr lang="ru-RU" sz="2400" dirty="0" err="1"/>
              <a:t>Auriga</a:t>
            </a:r>
            <a:r>
              <a:rPr lang="ru-RU" sz="2400" dirty="0"/>
              <a:t> (директор по качеству)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 2008 – Luxoft (эксперт по управлению качеством ПО)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C 2011 – Luxoft (тест-менеджер, менеджер проектов)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Кандидат физико-математических наук, доцент, старший научный сотрудник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Сертифицированный инструктор университета </a:t>
            </a:r>
            <a:r>
              <a:rPr lang="ru-RU" sz="2400" dirty="0" err="1"/>
              <a:t>Carnegie</a:t>
            </a:r>
            <a:r>
              <a:rPr lang="ru-RU" sz="2400" dirty="0"/>
              <a:t> </a:t>
            </a:r>
            <a:r>
              <a:rPr lang="ru-RU" sz="2400" dirty="0" err="1"/>
              <a:t>Mellon</a:t>
            </a:r>
            <a:r>
              <a:rPr lang="ru-RU" sz="2400" dirty="0"/>
              <a:t> по тематике </a:t>
            </a:r>
            <a:r>
              <a:rPr lang="ru-RU" sz="2400" dirty="0" err="1"/>
              <a:t>Quality</a:t>
            </a:r>
            <a:r>
              <a:rPr lang="ru-RU" sz="2400" dirty="0"/>
              <a:t> </a:t>
            </a:r>
            <a:r>
              <a:rPr lang="ru-RU" sz="2400" dirty="0" err="1"/>
              <a:t>Assurance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Член коллегии RSTQB</a:t>
            </a:r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30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9B6A-536B-F841-896A-DC6ACA6D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053641"/>
            <a:ext cx="3827977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Рынок труда и тренд автоматизации тестирования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6761D-CDF8-2446-B686-F1AF4AAA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60" y="1125716"/>
            <a:ext cx="6807200" cy="523063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К сожалению, карьерный фокус развития современного тестировщика, в основном, направлен на развитие навыков программирования и овладение разнообразными инструментами для </a:t>
            </a:r>
            <a:r>
              <a:rPr lang="en-CA" sz="2400" dirty="0" err="1">
                <a:solidFill>
                  <a:srgbClr val="000000"/>
                </a:solidFill>
              </a:rPr>
              <a:t>нап</a:t>
            </a:r>
            <a:r>
              <a:rPr lang="ru-RU" sz="2400" dirty="0" err="1">
                <a:solidFill>
                  <a:srgbClr val="000000"/>
                </a:solidFill>
              </a:rPr>
              <a:t>исания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автотестов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В результате, поскольку современные тестировщики знают, как писать </a:t>
            </a:r>
            <a:r>
              <a:rPr lang="ru-RU" sz="2400" dirty="0" err="1">
                <a:solidFill>
                  <a:srgbClr val="000000"/>
                </a:solidFill>
              </a:rPr>
              <a:t>автотесты</a:t>
            </a:r>
            <a:r>
              <a:rPr lang="ru-RU" sz="2400" dirty="0">
                <a:solidFill>
                  <a:srgbClr val="000000"/>
                </a:solidFill>
              </a:rPr>
              <a:t>, и иногда даже умеют это делать, но не знают, как тестировать, обнаруживаются: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Пробелы в понимании методов тест-дизайна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Зачастую незнание элементарных методов тестирования (классов эквивалентности, граничных значений)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Неумение анализировать результаты тестирования и делать выводы</a:t>
            </a:r>
          </a:p>
          <a:p>
            <a:pPr lvl="1"/>
            <a:r>
              <a:rPr lang="ru-RU" dirty="0">
                <a:solidFill>
                  <a:srgbClr val="000000"/>
                </a:solidFill>
              </a:rPr>
              <a:t>Отсутствие процессной культуры</a:t>
            </a: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50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9B6A-536B-F841-896A-DC6ACA6D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053641"/>
            <a:ext cx="3827977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Выводы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6761D-CDF8-2446-B686-F1AF4AAA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482" y="436419"/>
            <a:ext cx="5775176" cy="559608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Группа тестирования должна отвечать за информирование заинтересованных лиц о качестве продукта, но не за его качество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Автоматизация тестирования – это один из методов тестирования, успешность применения которого зависит от многих факторов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Потребительское представление о </a:t>
            </a:r>
            <a:r>
              <a:rPr lang="ru-RU" sz="2400" dirty="0">
                <a:solidFill>
                  <a:srgbClr val="000000"/>
                </a:solidFill>
              </a:rPr>
              <a:t>тестировании как о товаре </a:t>
            </a:r>
            <a:r>
              <a:rPr lang="ru-RU" sz="2400" dirty="0" smtClean="0">
                <a:solidFill>
                  <a:srgbClr val="000000"/>
                </a:solidFill>
              </a:rPr>
              <a:t>– порочный круг развития </a:t>
            </a:r>
            <a:r>
              <a:rPr lang="ru-RU" sz="2400" dirty="0">
                <a:solidFill>
                  <a:srgbClr val="000000"/>
                </a:solidFill>
              </a:rPr>
              <a:t>и совершенствования </a:t>
            </a:r>
            <a:r>
              <a:rPr lang="ru-RU" sz="2400" dirty="0" smtClean="0">
                <a:solidFill>
                  <a:srgbClr val="000000"/>
                </a:solidFill>
              </a:rPr>
              <a:t>тестирования и тестировщиков (Не используется </a:t>
            </a:r>
            <a:r>
              <a:rPr lang="en-US" sz="2400" dirty="0" smtClean="0">
                <a:solidFill>
                  <a:srgbClr val="000000"/>
                </a:solidFill>
              </a:rPr>
              <a:t>&lt;-&gt; </a:t>
            </a:r>
            <a:r>
              <a:rPr lang="ru-RU" sz="2400" dirty="0">
                <a:solidFill>
                  <a:srgbClr val="000000"/>
                </a:solidFill>
              </a:rPr>
              <a:t>Н</a:t>
            </a:r>
            <a:r>
              <a:rPr lang="ru-RU" sz="2400" dirty="0" smtClean="0">
                <a:solidFill>
                  <a:srgbClr val="000000"/>
                </a:solidFill>
              </a:rPr>
              <a:t>е востребовано)</a:t>
            </a:r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Неформальное влияние тест-менеджера на  заинтересованных лиц и его стойкость в переговорах о роли и месте тестирования критичны для успеха проекта и снижения рисков тестирования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E9B6A-536B-F841-896A-DC6ACA6D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053641"/>
            <a:ext cx="3827977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Благодарности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26761D-CDF8-2446-B686-F1AF4AAA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</a:rPr>
              <a:t>Организаторам конференции SQA Days-27 за приглашение и возможность выступить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Нашим коллегам по SQA </a:t>
            </a:r>
            <a:r>
              <a:rPr lang="ru-RU" sz="2400" dirty="0" err="1">
                <a:solidFill>
                  <a:srgbClr val="000000"/>
                </a:solidFill>
              </a:rPr>
              <a:t>Days</a:t>
            </a:r>
            <a:r>
              <a:rPr lang="ru-RU" sz="2400" dirty="0">
                <a:solidFill>
                  <a:srgbClr val="000000"/>
                </a:solidFill>
              </a:rPr>
              <a:t> Андрею </a:t>
            </a:r>
            <a:r>
              <a:rPr lang="ru-RU" sz="2400" dirty="0" err="1">
                <a:solidFill>
                  <a:srgbClr val="000000"/>
                </a:solidFill>
              </a:rPr>
              <a:t>Ладутько</a:t>
            </a:r>
            <a:r>
              <a:rPr lang="ru-RU" sz="2400" dirty="0">
                <a:solidFill>
                  <a:srgbClr val="000000"/>
                </a:solidFill>
              </a:rPr>
              <a:t> и Джону Клименко за детальное обсуждение </a:t>
            </a:r>
            <a:r>
              <a:rPr lang="ru-RU" sz="2400" dirty="0" smtClean="0">
                <a:solidFill>
                  <a:srgbClr val="000000"/>
                </a:solidFill>
              </a:rPr>
              <a:t>тематики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Питер</a:t>
            </a:r>
            <a:r>
              <a:rPr lang="ru-RU" sz="2400" dirty="0">
                <a:solidFill>
                  <a:srgbClr val="000000"/>
                </a:solidFill>
              </a:rPr>
              <a:t>у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Баддену</a:t>
            </a:r>
            <a:r>
              <a:rPr lang="ru-RU" sz="2400" dirty="0" smtClean="0">
                <a:solidFill>
                  <a:srgbClr val="000000"/>
                </a:solidFill>
              </a:rPr>
              <a:t> за полезные советы при подготовке англоязычной версии</a:t>
            </a:r>
            <a:endParaRPr lang="en-US" sz="2400" dirty="0">
              <a:solidFill>
                <a:srgbClr val="000000"/>
              </a:solidFill>
            </a:endParaRPr>
          </a:p>
          <a:p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93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5168E7B-6D42-4B3A-B7A1-17D4C49EC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8A030C2-9F23-4593-9F99-7B73C232A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5F1DDD-3BE3-9646-BD0B-C2D8BD889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 fontScale="90000"/>
          </a:bodyPr>
          <a:lstStyle/>
          <a:p>
            <a:r>
              <a:rPr lang="ru-RU" sz="5100" dirty="0">
                <a:solidFill>
                  <a:srgbClr val="FFFFFF"/>
                </a:solidFill>
              </a:rPr>
              <a:t>Спасибо!</a:t>
            </a:r>
            <a:br>
              <a:rPr lang="ru-RU" sz="5100" dirty="0">
                <a:solidFill>
                  <a:srgbClr val="FFFFFF"/>
                </a:solidFill>
              </a:rPr>
            </a:br>
            <a:r>
              <a:rPr lang="ru-RU" sz="5100" dirty="0">
                <a:solidFill>
                  <a:srgbClr val="FFFFFF"/>
                </a:solidFill>
              </a:rPr>
              <a:t>Вопросы?</a:t>
            </a:r>
            <a:br>
              <a:rPr lang="ru-RU" sz="5100" dirty="0">
                <a:solidFill>
                  <a:srgbClr val="FFFFFF"/>
                </a:solidFill>
              </a:rPr>
            </a:br>
            <a:r>
              <a:rPr lang="ru-RU" sz="5100" dirty="0">
                <a:solidFill>
                  <a:srgbClr val="FFFFFF"/>
                </a:solidFill>
              </a:rPr>
              <a:t/>
            </a:r>
            <a:br>
              <a:rPr lang="ru-RU" sz="5100" dirty="0">
                <a:solidFill>
                  <a:srgbClr val="FFFFFF"/>
                </a:solidFill>
              </a:rPr>
            </a:br>
            <a:endParaRPr lang="en-US" sz="51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CF1602-22BF-4044-A039-E72563C99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5192" y="4437246"/>
            <a:ext cx="7555831" cy="154004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Александр Александров</a:t>
            </a:r>
          </a:p>
          <a:p>
            <a:r>
              <a:rPr lang="en-US" dirty="0">
                <a:solidFill>
                  <a:srgbClr val="FFFFFF"/>
                </a:solidFill>
              </a:rPr>
              <a:t>Luxoft</a:t>
            </a:r>
            <a:r>
              <a:rPr lang="ru-RU" dirty="0">
                <a:solidFill>
                  <a:srgbClr val="FFFFFF"/>
                </a:solidFill>
              </a:rPr>
              <a:t>, Москва, Россия</a:t>
            </a:r>
          </a:p>
          <a:p>
            <a:r>
              <a:rPr lang="ru-RU" dirty="0">
                <a:solidFill>
                  <a:srgbClr val="FFFFFF"/>
                </a:solidFill>
              </a:rPr>
              <a:t>Михаил Павлов</a:t>
            </a:r>
          </a:p>
          <a:p>
            <a:r>
              <a:rPr lang="en-US" dirty="0">
                <a:solidFill>
                  <a:srgbClr val="FFFFFF"/>
                </a:solidFill>
              </a:rPr>
              <a:t>Striven Consulting</a:t>
            </a:r>
            <a:r>
              <a:rPr lang="ru-RU" dirty="0">
                <a:solidFill>
                  <a:srgbClr val="FFFFFF"/>
                </a:solidFill>
              </a:rPr>
              <a:t>, </a:t>
            </a:r>
            <a:r>
              <a:rPr lang="ru-RU" dirty="0" smtClean="0">
                <a:solidFill>
                  <a:srgbClr val="FFFFFF"/>
                </a:solidFill>
              </a:rPr>
              <a:t>Ванкувер, </a:t>
            </a:r>
            <a:r>
              <a:rPr lang="ru-RU" dirty="0">
                <a:solidFill>
                  <a:srgbClr val="FFFFFF"/>
                </a:solidFill>
              </a:rPr>
              <a:t>Канада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2" y="5424838"/>
            <a:ext cx="1905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0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Александр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Александров –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Опыт работы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218044" y="1198669"/>
            <a:ext cx="64007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Более 4</a:t>
            </a:r>
            <a:r>
              <a:rPr lang="en-US" sz="2400" dirty="0"/>
              <a:t>5</a:t>
            </a:r>
            <a:r>
              <a:rPr lang="ru-RU" sz="2400" dirty="0"/>
              <a:t> лет работы в области тестирования и обеспечения качества (МГУ, </a:t>
            </a:r>
            <a:r>
              <a:rPr lang="en-US" sz="2400" dirty="0"/>
              <a:t>Luxoft, Auriga)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Более 1</a:t>
            </a:r>
            <a:r>
              <a:rPr lang="en-US" sz="2400" dirty="0"/>
              <a:t>5</a:t>
            </a:r>
            <a:r>
              <a:rPr lang="ru-RU" sz="2400" dirty="0"/>
              <a:t> лет работы в области управления качеством (</a:t>
            </a:r>
            <a:r>
              <a:rPr lang="en-US" sz="2400" dirty="0"/>
              <a:t>Luxoft, Auriga)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Опыт </a:t>
            </a:r>
            <a:r>
              <a:rPr lang="ru-RU" sz="2400" dirty="0" smtClean="0"/>
              <a:t>сертификации </a:t>
            </a:r>
            <a:r>
              <a:rPr lang="en-US" sz="2400" dirty="0"/>
              <a:t>ISO 9001 (Luxoft), CMM, CMMI (Luxoft, Auriga)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Опыт внедрения процессов в рамках модели </a:t>
            </a:r>
            <a:r>
              <a:rPr lang="en-US" sz="2400" dirty="0"/>
              <a:t>CMMI (Luxoft, Auriga)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Сертификат обучения </a:t>
            </a:r>
            <a:r>
              <a:rPr lang="en-US" sz="2400" dirty="0"/>
              <a:t>Project Management </a:t>
            </a:r>
            <a:r>
              <a:rPr lang="ru-RU" sz="2400" dirty="0"/>
              <a:t>от </a:t>
            </a:r>
            <a:r>
              <a:rPr lang="en-US" sz="2400" dirty="0"/>
              <a:t>Project Management Institute (2000)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Сертификат обучения </a:t>
            </a:r>
            <a:r>
              <a:rPr lang="en-US" sz="2400" dirty="0"/>
              <a:t>Introduction to Capability Maturity Model Integration </a:t>
            </a:r>
            <a:br>
              <a:rPr lang="en-US" sz="2400" dirty="0"/>
            </a:br>
            <a:r>
              <a:rPr lang="en-US" sz="2400" dirty="0"/>
              <a:t>v. 1.2  </a:t>
            </a:r>
            <a:r>
              <a:rPr lang="ru-RU" sz="2400" dirty="0"/>
              <a:t>от </a:t>
            </a:r>
            <a:r>
              <a:rPr lang="en-US" sz="2400" dirty="0" err="1"/>
              <a:t>ProceXpert</a:t>
            </a:r>
            <a:r>
              <a:rPr lang="en-US" sz="2400" dirty="0"/>
              <a:t> (2007)</a:t>
            </a:r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0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Михаил Павлов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person sitting on a bench&#10;&#10;Description automatically generated">
            <a:extLst>
              <a:ext uri="{FF2B5EF4-FFF2-40B4-BE49-F238E27FC236}">
                <a16:creationId xmlns="" xmlns:a16="http://schemas.microsoft.com/office/drawing/2014/main" id="{FC86011D-61C3-B848-9623-F6A9CB4B1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03" y="1255454"/>
            <a:ext cx="3709851" cy="4528811"/>
          </a:xfrm>
          <a:prstGeom prst="rect">
            <a:avLst/>
          </a:prstGeom>
        </p:spPr>
      </p:pic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7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Михаил Павлов –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Немного о себе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218044" y="726058"/>
            <a:ext cx="6400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2000-2004 – </a:t>
            </a:r>
            <a:r>
              <a:rPr lang="ru-RU" sz="2400" dirty="0" err="1"/>
              <a:t>Luxoft</a:t>
            </a:r>
            <a:r>
              <a:rPr lang="ru-RU" sz="2400" dirty="0"/>
              <a:t> (тест-менеджер)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2006-2009 – </a:t>
            </a:r>
            <a:r>
              <a:rPr lang="ru-RU" sz="2400" dirty="0" err="1"/>
              <a:t>Auriga</a:t>
            </a:r>
            <a:r>
              <a:rPr lang="ru-RU" sz="2400" dirty="0"/>
              <a:t> (SE</a:t>
            </a:r>
            <a:r>
              <a:rPr lang="en-CA" sz="2400" dirty="0"/>
              <a:t>PG </a:t>
            </a:r>
            <a:r>
              <a:rPr lang="ru-RU" sz="2400" dirty="0"/>
              <a:t>менеджер, руководитель тренинг-центра)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2009-2013 – </a:t>
            </a:r>
            <a:r>
              <a:rPr lang="ru-RU" sz="2400" dirty="0" err="1"/>
              <a:t>Luxoft</a:t>
            </a:r>
            <a:r>
              <a:rPr lang="ru-RU" sz="2400" dirty="0"/>
              <a:t> (менеджер по качеству)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2013-2017 – </a:t>
            </a:r>
            <a:r>
              <a:rPr lang="ru-RU" sz="2400" dirty="0" err="1"/>
              <a:t>Telcocell</a:t>
            </a:r>
            <a:r>
              <a:rPr lang="ru-RU" sz="2400" dirty="0"/>
              <a:t>/</a:t>
            </a:r>
            <a:r>
              <a:rPr lang="en-CA" sz="2400" dirty="0"/>
              <a:t>Ericsson</a:t>
            </a:r>
            <a:r>
              <a:rPr lang="ru-RU" sz="2400" dirty="0"/>
              <a:t> (тест-менеджер)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 2017 – </a:t>
            </a:r>
            <a:r>
              <a:rPr lang="en-CA" sz="2400" dirty="0"/>
              <a:t>Striven Consulting </a:t>
            </a:r>
            <a:r>
              <a:rPr lang="ru-RU" sz="2400" dirty="0"/>
              <a:t>(консультант)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Кандидат физико-математических наук, доцент</a:t>
            </a:r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8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Михаил Павлов – 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Опыт работы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18043" y="1239766"/>
            <a:ext cx="64007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20 лет работы в области тестирования и обеспечения качества (</a:t>
            </a:r>
            <a:r>
              <a:rPr lang="en-US" sz="2000" dirty="0" err="1"/>
              <a:t>Luxoft</a:t>
            </a:r>
            <a:r>
              <a:rPr lang="en-US" sz="2000" dirty="0"/>
              <a:t>, Auriga</a:t>
            </a:r>
            <a:r>
              <a:rPr lang="ru-RU" sz="2000" dirty="0"/>
              <a:t>,</a:t>
            </a:r>
            <a:r>
              <a:rPr lang="en-CA" sz="2000" dirty="0"/>
              <a:t> </a:t>
            </a:r>
            <a:r>
              <a:rPr lang="ru-RU" sz="2000" dirty="0" err="1"/>
              <a:t>Telcocell</a:t>
            </a:r>
            <a:r>
              <a:rPr lang="ru-RU" sz="2000" dirty="0"/>
              <a:t>, </a:t>
            </a:r>
            <a:r>
              <a:rPr lang="ru-RU" sz="2000" dirty="0" err="1"/>
              <a:t>Eri</a:t>
            </a:r>
            <a:r>
              <a:rPr lang="en-CA" sz="2000" dirty="0" err="1"/>
              <a:t>csson</a:t>
            </a:r>
            <a:r>
              <a:rPr lang="en-CA" sz="2000" dirty="0"/>
              <a:t>, Striven Consulting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12 </a:t>
            </a:r>
            <a:r>
              <a:rPr lang="ru-RU" sz="2000" dirty="0"/>
              <a:t>лет работы в области управления качеством (</a:t>
            </a:r>
            <a:r>
              <a:rPr lang="en-US" sz="2000" dirty="0"/>
              <a:t>Luxoft, Auriga)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7 </a:t>
            </a:r>
            <a:r>
              <a:rPr lang="en-US" sz="2000" dirty="0" err="1"/>
              <a:t>лет</a:t>
            </a:r>
            <a:r>
              <a:rPr lang="en-US" sz="2000" dirty="0"/>
              <a:t> </a:t>
            </a:r>
            <a:r>
              <a:rPr lang="ru-RU" sz="2000" dirty="0"/>
              <a:t>работы в области управления тестированием в проектах для телеком-индустрии (</a:t>
            </a:r>
            <a:r>
              <a:rPr lang="ru-RU" sz="2000" dirty="0" err="1"/>
              <a:t>Telcocell</a:t>
            </a:r>
            <a:r>
              <a:rPr lang="ru-RU" sz="2000" dirty="0"/>
              <a:t>, </a:t>
            </a:r>
            <a:r>
              <a:rPr lang="ru-RU" sz="2000" dirty="0" err="1"/>
              <a:t>Eri</a:t>
            </a:r>
            <a:r>
              <a:rPr lang="en-CA" sz="2000" dirty="0" err="1"/>
              <a:t>csson</a:t>
            </a:r>
            <a:r>
              <a:rPr lang="en-CA" sz="2000" dirty="0"/>
              <a:t>, Striven Consulting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Опыт </a:t>
            </a:r>
            <a:r>
              <a:rPr lang="ru-RU" sz="2000" dirty="0" smtClean="0"/>
              <a:t>сертификации </a:t>
            </a:r>
            <a:r>
              <a:rPr lang="en-US" sz="2000" dirty="0"/>
              <a:t>ISO 9001 (Luxoft), CMM, CMMI (Luxoft, Auriga)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Опыт внедрения процессов в рамках модели </a:t>
            </a:r>
            <a:r>
              <a:rPr lang="en-US" sz="2000" dirty="0"/>
              <a:t>CMMI (Luxoft, Auriga)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Сертификат обучения </a:t>
            </a:r>
            <a:r>
              <a:rPr lang="en-US" sz="2000" dirty="0"/>
              <a:t>Introduction to Capability Maturity Model Integration v. 1.2  </a:t>
            </a:r>
            <a:r>
              <a:rPr lang="ru-RU" sz="2000" dirty="0"/>
              <a:t>от </a:t>
            </a:r>
            <a:r>
              <a:rPr lang="en-CA" sz="2000" dirty="0"/>
              <a:t>Anywhere.24 </a:t>
            </a:r>
            <a:r>
              <a:rPr lang="en-CA" sz="2000" dirty="0" err="1"/>
              <a:t>Gmbh</a:t>
            </a:r>
            <a:r>
              <a:rPr lang="en-CA" sz="2000" dirty="0"/>
              <a:t> </a:t>
            </a:r>
            <a:r>
              <a:rPr lang="en-US" sz="2000" dirty="0"/>
              <a:t>(2010)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Сертификат внутреннего аудитора </a:t>
            </a:r>
            <a:r>
              <a:rPr lang="en-CA" sz="2000" dirty="0"/>
              <a:t>ISO</a:t>
            </a:r>
            <a:r>
              <a:rPr lang="ru-RU" sz="2000" dirty="0"/>
              <a:t>9001:2008 (2009)</a:t>
            </a:r>
            <a:endParaRPr lang="en-US" sz="2000" dirty="0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Содержание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6F325-1C30-5447-A46B-AB3B2C07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423512"/>
            <a:ext cx="6468177" cy="5842534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Эффект Даннинга-Крюгера и его проявление в тестировании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Примеры конкретных кейсов из практики докладчиков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Ответственность тест-менеджера и группы тестирования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Влияние ключевых лиц на процесс тестирования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Сочетание интеллектуальной деятельности и автоматизации в тестировании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Тренды тотальной автоматизации тестирования, тестирования без тестировщиков, отказа от тестирования вообще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7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611D0F-7322-334F-B8DE-A7289EB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Эффект Даннинга-Крюгера в одном предложении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06F325-1C30-5447-A46B-AB3B2C07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423512"/>
            <a:ext cx="6468177" cy="5842534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Сформулирован в 1999, но имеет корни, уходящие в глубь веков</a:t>
            </a:r>
          </a:p>
          <a:p>
            <a:r>
              <a:rPr lang="ru-RU" sz="2000" dirty="0">
                <a:solidFill>
                  <a:srgbClr val="000000"/>
                </a:solidFill>
              </a:rPr>
              <a:t>Состоит из двух противоположных наблюдений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Люди, имеющие низкий уровень квалификации, делают ошибочные выводы, принимают неудачные решения и при этом неспособны осознавать свои ошибки в силу низкого уровня своей квалификации</a:t>
            </a:r>
          </a:p>
          <a:p>
            <a:pPr lvl="1"/>
            <a:r>
              <a:rPr lang="ru-RU" sz="2000" dirty="0">
                <a:solidFill>
                  <a:srgbClr val="000000"/>
                </a:solidFill>
              </a:rPr>
              <a:t>Действительно высококвалифицированные люди, наоборот, склонны занижать оценку своих способностей и страдать недостаточной уверенностью в своих силах, считая других более компетентными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782F1-583E-764F-AAE0-0AE69D1AFD9F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2" descr="Certifying Software Testers Worldwide - ISTQB® International Software  Testing Qualifications Board">
            <a:extLst>
              <a:ext uri="{FF2B5EF4-FFF2-40B4-BE49-F238E27FC236}">
                <a16:creationId xmlns="" xmlns:a16="http://schemas.microsoft.com/office/drawing/2014/main" id="{EC3DFEC2-AA2C-7A43-AD84-E81BB600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22" y="84186"/>
            <a:ext cx="1640440" cy="9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9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7846</TotalTime>
  <Words>2008</Words>
  <Application>Microsoft Office PowerPoint</Application>
  <PresentationFormat>Произвольный</PresentationFormat>
  <Paragraphs>255</Paragraphs>
  <Slides>33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Проявления эффекта Даннинга-Крюгера в тестировании</vt:lpstr>
      <vt:lpstr>Александр Александров</vt:lpstr>
      <vt:lpstr>Александр Александров –  Немного о себе</vt:lpstr>
      <vt:lpstr>Александр Александров –  Опыт работы</vt:lpstr>
      <vt:lpstr>Михаил Павлов </vt:lpstr>
      <vt:lpstr>Михаил Павлов –  Немного о себе</vt:lpstr>
      <vt:lpstr>Михаил Павлов –  Опыт работы</vt:lpstr>
      <vt:lpstr>Содержание</vt:lpstr>
      <vt:lpstr>Эффект Даннинга-Крюгера в одном предложении</vt:lpstr>
      <vt:lpstr>Эффект Даннинга-Крюгера в одном предложении</vt:lpstr>
      <vt:lpstr>Эффект Даннинга-Крюгера в одном предложении</vt:lpstr>
      <vt:lpstr>Ответственность группы тестирования</vt:lpstr>
      <vt:lpstr>Ответственность тест-менеджера</vt:lpstr>
      <vt:lpstr>Пример 1: Принятие решения о выпуске продукта </vt:lpstr>
      <vt:lpstr>Пример 1: Принятие решения о выпуске продукта </vt:lpstr>
      <vt:lpstr>Пример 2: Тест-менеджер – индивидуальный предприниматель</vt:lpstr>
      <vt:lpstr>Пример 2: Тест-менеджер – индивидуальный предприниматель</vt:lpstr>
      <vt:lpstr>Пример 2: Тест-менеджер – индивидуальный предприниматель</vt:lpstr>
      <vt:lpstr>О влиянии на ключевых лиц проекта – роль тестирования</vt:lpstr>
      <vt:lpstr>О влиянии на ключевых лиц проекта – роль тестирования</vt:lpstr>
      <vt:lpstr>О влиянии на ключевых лиц проекта – роль автоматизации тестирования</vt:lpstr>
      <vt:lpstr>Тестирование как интеллектуальная деятельность</vt:lpstr>
      <vt:lpstr>Какова реалистичная цель написания автотестов?</vt:lpstr>
      <vt:lpstr>Новая крайняя точка зрения: Майкл Болтон и Джеймс Бах о возможности автоматизации тестирования</vt:lpstr>
      <vt:lpstr>Нереалистичная голубая мечта менеджмента – БКК (Большая Красная Кнопка)</vt:lpstr>
      <vt:lpstr>Кто должен писать автотесты?</vt:lpstr>
      <vt:lpstr>Кто должен писать автотесты?</vt:lpstr>
      <vt:lpstr>Фетишизация инструмента автотестирования</vt:lpstr>
      <vt:lpstr>Какое нужно тестирование?</vt:lpstr>
      <vt:lpstr>Рынок труда и тренд автоматизации тестирования</vt:lpstr>
      <vt:lpstr>Выводы</vt:lpstr>
      <vt:lpstr>Благодарности</vt:lpstr>
      <vt:lpstr>Спасибо! Вопросы?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Проявления Эффект Даннинга-Крюгера в тестировании</dc:title>
  <dc:creator>Mikhail Pavlov</dc:creator>
  <cp:lastModifiedBy>Alexander Alexandrov</cp:lastModifiedBy>
  <cp:revision>90</cp:revision>
  <dcterms:created xsi:type="dcterms:W3CDTF">2020-02-16T15:43:02Z</dcterms:created>
  <dcterms:modified xsi:type="dcterms:W3CDTF">2020-11-01T09:45:07Z</dcterms:modified>
</cp:coreProperties>
</file>