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media/image24.jpg" ContentType="image/png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  <p:sldMasterId id="2147483711" r:id="rId2"/>
  </p:sldMasterIdLst>
  <p:notesMasterIdLst>
    <p:notesMasterId r:id="rId49"/>
  </p:notesMasterIdLst>
  <p:sldIdLst>
    <p:sldId id="256" r:id="rId3"/>
    <p:sldId id="257" r:id="rId4"/>
    <p:sldId id="271" r:id="rId5"/>
    <p:sldId id="306" r:id="rId6"/>
    <p:sldId id="343" r:id="rId7"/>
    <p:sldId id="339" r:id="rId8"/>
    <p:sldId id="342" r:id="rId9"/>
    <p:sldId id="340" r:id="rId10"/>
    <p:sldId id="313" r:id="rId11"/>
    <p:sldId id="314" r:id="rId12"/>
    <p:sldId id="341" r:id="rId13"/>
    <p:sldId id="344" r:id="rId14"/>
    <p:sldId id="264" r:id="rId15"/>
    <p:sldId id="265" r:id="rId16"/>
    <p:sldId id="333" r:id="rId17"/>
    <p:sldId id="317" r:id="rId18"/>
    <p:sldId id="297" r:id="rId19"/>
    <p:sldId id="335" r:id="rId20"/>
    <p:sldId id="309" r:id="rId21"/>
    <p:sldId id="301" r:id="rId22"/>
    <p:sldId id="272" r:id="rId23"/>
    <p:sldId id="320" r:id="rId24"/>
    <p:sldId id="321" r:id="rId25"/>
    <p:sldId id="319" r:id="rId26"/>
    <p:sldId id="273" r:id="rId27"/>
    <p:sldId id="283" r:id="rId28"/>
    <p:sldId id="284" r:id="rId29"/>
    <p:sldId id="325" r:id="rId30"/>
    <p:sldId id="326" r:id="rId31"/>
    <p:sldId id="327" r:id="rId32"/>
    <p:sldId id="328" r:id="rId33"/>
    <p:sldId id="329" r:id="rId34"/>
    <p:sldId id="322" r:id="rId35"/>
    <p:sldId id="337" r:id="rId36"/>
    <p:sldId id="330" r:id="rId37"/>
    <p:sldId id="307" r:id="rId38"/>
    <p:sldId id="302" r:id="rId39"/>
    <p:sldId id="274" r:id="rId40"/>
    <p:sldId id="310" r:id="rId41"/>
    <p:sldId id="323" r:id="rId42"/>
    <p:sldId id="287" r:id="rId43"/>
    <p:sldId id="282" r:id="rId44"/>
    <p:sldId id="336" r:id="rId45"/>
    <p:sldId id="311" r:id="rId46"/>
    <p:sldId id="312" r:id="rId47"/>
    <p:sldId id="280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8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796" autoAdjust="0"/>
  </p:normalViewPr>
  <p:slideViewPr>
    <p:cSldViewPr>
      <p:cViewPr varScale="1">
        <p:scale>
          <a:sx n="100" d="100"/>
          <a:sy n="100" d="100"/>
        </p:scale>
        <p:origin x="130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06EB64-DB6C-42E1-AF16-BDC7BAD8FBC0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9FE964-CFC6-4CED-9793-DAAFC22AB0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807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Руководитель отдела автоматизированного</a:t>
            </a:r>
            <a:r>
              <a:rPr lang="ru-RU" baseline="0" dirty="0" smtClean="0"/>
              <a:t> тестирвоания.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IFree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FE964-CFC6-4CED-9793-DAAFC22AB03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2275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FE964-CFC6-4CED-9793-DAAFC22AB03A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0109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Абстрактное описание и не только</a:t>
            </a:r>
          </a:p>
          <a:p>
            <a:endParaRPr lang="ru-RU" dirty="0" smtClean="0"/>
          </a:p>
          <a:p>
            <a:r>
              <a:rPr lang="ru-RU" dirty="0" smtClean="0"/>
              <a:t>Стабильный</a:t>
            </a:r>
            <a:r>
              <a:rPr lang="ru-RU" baseline="0" dirty="0" smtClean="0"/>
              <a:t> поиск :</a:t>
            </a:r>
          </a:p>
          <a:p>
            <a:r>
              <a:rPr lang="en-US" baseline="0" dirty="0" err="1" smtClean="0"/>
              <a:t>FindElements</a:t>
            </a:r>
            <a:r>
              <a:rPr lang="en-US" baseline="0" dirty="0" smtClean="0"/>
              <a:t> </a:t>
            </a:r>
            <a:r>
              <a:rPr lang="ru-RU" baseline="0" dirty="0" smtClean="0"/>
              <a:t>в цикле</a:t>
            </a:r>
          </a:p>
          <a:p>
            <a:r>
              <a:rPr lang="ru-RU" baseline="0" dirty="0" smtClean="0"/>
              <a:t>Если ничего не найдено – предыдущее клик действие и снова поиск</a:t>
            </a:r>
          </a:p>
          <a:p>
            <a:r>
              <a:rPr lang="ru-RU" baseline="0" dirty="0" smtClean="0"/>
              <a:t>Проверка найденных элементов на уникальность</a:t>
            </a:r>
          </a:p>
          <a:p>
            <a:endParaRPr lang="ru-RU" baseline="0" dirty="0" smtClean="0"/>
          </a:p>
          <a:p>
            <a:r>
              <a:rPr lang="ru-RU" baseline="0" dirty="0" smtClean="0"/>
              <a:t>Стабильное нажатие:</a:t>
            </a:r>
          </a:p>
          <a:p>
            <a:r>
              <a:rPr lang="ru-RU" baseline="0" dirty="0" smtClean="0"/>
              <a:t>Попытка нажатия, если не удалось</a:t>
            </a:r>
          </a:p>
          <a:p>
            <a:r>
              <a:rPr lang="ru-RU" baseline="0" dirty="0" smtClean="0"/>
              <a:t>Ожидание и новая попытка.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FE964-CFC6-4CED-9793-DAAFC22AB03A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8978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SelectAction</a:t>
            </a:r>
            <a:r>
              <a:rPr lang="en-US" dirty="0" smtClean="0"/>
              <a:t>, </a:t>
            </a:r>
            <a:r>
              <a:rPr lang="en-US" dirty="0" err="1" smtClean="0"/>
              <a:t>ElementLableAction</a:t>
            </a:r>
            <a:endParaRPr lang="en-US" dirty="0" smtClean="0"/>
          </a:p>
          <a:p>
            <a:r>
              <a:rPr lang="en-US" dirty="0" smtClean="0"/>
              <a:t>Check/Uncheck</a:t>
            </a:r>
            <a:r>
              <a:rPr lang="en-US" baseline="0" dirty="0" smtClean="0"/>
              <a:t> list</a:t>
            </a:r>
            <a:endParaRPr lang="en-US" dirty="0" smtClean="0"/>
          </a:p>
          <a:p>
            <a:r>
              <a:rPr lang="en-US" dirty="0" err="1" smtClean="0"/>
              <a:t>PreAction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FE964-CFC6-4CED-9793-DAAFC22AB03A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2720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Можно заполнять множество не</a:t>
            </a:r>
            <a:r>
              <a:rPr lang="ru-RU" baseline="0" dirty="0" smtClean="0"/>
              <a:t> только однотипных данных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FE964-CFC6-4CED-9793-DAAFC22AB03A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6041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Yandex</a:t>
            </a:r>
            <a:r>
              <a:rPr lang="en-US" dirty="0" smtClean="0"/>
              <a:t> QA Tool </a:t>
            </a:r>
            <a:r>
              <a:rPr lang="ru-RU" dirty="0" smtClean="0"/>
              <a:t>также</a:t>
            </a:r>
            <a:r>
              <a:rPr lang="ru-RU" baseline="0" dirty="0" smtClean="0"/>
              <a:t> имеет </a:t>
            </a:r>
            <a:r>
              <a:rPr lang="en-US" baseline="0" dirty="0" err="1" smtClean="0"/>
              <a:t>DataForm</a:t>
            </a:r>
            <a:r>
              <a:rPr lang="ru-RU" baseline="0" dirty="0" smtClean="0"/>
              <a:t>,</a:t>
            </a:r>
            <a:r>
              <a:rPr lang="en-US" baseline="0" dirty="0" smtClean="0"/>
              <a:t> </a:t>
            </a:r>
            <a:r>
              <a:rPr lang="ru-RU" baseline="0" dirty="0" smtClean="0"/>
              <a:t>Но реализация несколько не тривиальная. Элементы ищутся только по атрибуту </a:t>
            </a:r>
            <a:r>
              <a:rPr lang="en-US" baseline="0" dirty="0" smtClean="0"/>
              <a:t>name…  </a:t>
            </a:r>
            <a:r>
              <a:rPr lang="ru-RU" baseline="0" dirty="0" smtClean="0"/>
              <a:t>Заполнение не использует интерфейсов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FE964-CFC6-4CED-9793-DAAFC22AB03A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7739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Описание элементов</a:t>
            </a:r>
            <a:r>
              <a:rPr lang="ru-RU" baseline="0" dirty="0" smtClean="0"/>
              <a:t> сайта не связано с конкретными тестами (разве что проверить наличие элементов на странице)</a:t>
            </a:r>
          </a:p>
          <a:p>
            <a:r>
              <a:rPr lang="ru-RU" baseline="0" dirty="0" smtClean="0"/>
              <a:t>Обычно вне контекста не имеет смысла, либо делается отдельными тестами.</a:t>
            </a:r>
          </a:p>
          <a:p>
            <a:endParaRPr lang="ru-RU" baseline="0" dirty="0" smtClean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FE964-CFC6-4CED-9793-DAAFC22AB03A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3421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Один блок может быть расположен на разных страницах.</a:t>
            </a:r>
            <a:endParaRPr lang="ru-RU" baseline="0" dirty="0" smtClean="0"/>
          </a:p>
          <a:p>
            <a:r>
              <a:rPr lang="ru-RU" baseline="0" dirty="0" smtClean="0"/>
              <a:t>Действия идентичны, контекст отличается.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FE964-CFC6-4CED-9793-DAAFC22AB03A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8911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Новый</a:t>
            </a:r>
            <a:r>
              <a:rPr lang="ru-RU" baseline="0" dirty="0" smtClean="0"/>
              <a:t> уровень </a:t>
            </a:r>
            <a:r>
              <a:rPr lang="en-US" baseline="0" dirty="0" err="1" smtClean="0"/>
              <a:t>PageObjects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VISite</a:t>
            </a:r>
            <a:r>
              <a:rPr lang="en-US" baseline="0" dirty="0" smtClean="0"/>
              <a:t> – </a:t>
            </a:r>
            <a:r>
              <a:rPr lang="ru-RU" baseline="0" dirty="0" smtClean="0"/>
              <a:t>объединяет в себе настройки тестирование и страницы</a:t>
            </a:r>
          </a:p>
          <a:p>
            <a:r>
              <a:rPr lang="ru-RU" baseline="0" dirty="0" smtClean="0"/>
              <a:t>Автоматически инициализирует </a:t>
            </a:r>
            <a:r>
              <a:rPr lang="en-US" baseline="0" dirty="0" err="1" smtClean="0"/>
              <a:t>VIPages</a:t>
            </a:r>
            <a:r>
              <a:rPr lang="en-US" baseline="0" dirty="0" smtClean="0"/>
              <a:t> </a:t>
            </a:r>
            <a:r>
              <a:rPr lang="ru-RU" baseline="0" dirty="0" smtClean="0"/>
              <a:t>и все их дочерние элементы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FE964-CFC6-4CED-9793-DAAFC22AB03A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7613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FE964-CFC6-4CED-9793-DAAFC22AB03A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6104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Следуя</a:t>
            </a:r>
            <a:r>
              <a:rPr lang="ru-RU" baseline="0" dirty="0" smtClean="0"/>
              <a:t> концепции </a:t>
            </a:r>
            <a:r>
              <a:rPr lang="en-US" baseline="0" dirty="0" smtClean="0"/>
              <a:t>VI </a:t>
            </a:r>
            <a:r>
              <a:rPr lang="ru-RU" baseline="0" dirty="0" smtClean="0"/>
              <a:t>Фреймворк имеет свой встроенный дефолтны логер, но вы можете с легкостью подключить к нему свой через </a:t>
            </a:r>
            <a:r>
              <a:rPr lang="en-US" baseline="0" dirty="0" err="1" smtClean="0"/>
              <a:t>IVILogger</a:t>
            </a:r>
            <a:r>
              <a:rPr lang="en-US" baseline="0" dirty="0" smtClean="0"/>
              <a:t> </a:t>
            </a:r>
            <a:r>
              <a:rPr lang="ru-RU" baseline="0" dirty="0" smtClean="0"/>
              <a:t>интерфейс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FE964-CFC6-4CED-9793-DAAFC22AB03A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615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Создатель</a:t>
            </a:r>
            <a:r>
              <a:rPr lang="ru-RU" baseline="0" dirty="0" smtClean="0"/>
              <a:t> продукта для Автоматизированного тестирования </a:t>
            </a:r>
            <a:r>
              <a:rPr lang="en-US" baseline="0" dirty="0" smtClean="0"/>
              <a:t>VIQA</a:t>
            </a:r>
            <a:endParaRPr lang="ru-RU" baseline="0" dirty="0" smtClean="0"/>
          </a:p>
          <a:p>
            <a:r>
              <a:rPr lang="ru-RU" baseline="0" dirty="0" smtClean="0"/>
              <a:t>По всем вопросам можно обращаться ко мне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FE964-CFC6-4CED-9793-DAAFC22AB03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426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Кнопка</a:t>
            </a:r>
            <a:r>
              <a:rPr lang="ru-RU" baseline="0" dirty="0" smtClean="0"/>
              <a:t> – это любая кнопка</a:t>
            </a:r>
          </a:p>
          <a:p>
            <a:r>
              <a:rPr lang="ru-RU" baseline="0" dirty="0" smtClean="0"/>
              <a:t>Но все же большинство использует стандартную кнопку, поэтому если вы не скажите какая именно это кнопка, то </a:t>
            </a:r>
            <a:r>
              <a:rPr lang="en-US" baseline="0" dirty="0" smtClean="0"/>
              <a:t>VI </a:t>
            </a:r>
            <a:r>
              <a:rPr lang="ru-RU" baseline="0" dirty="0" smtClean="0"/>
              <a:t>предложит вам самый употребимый вариант.</a:t>
            </a:r>
          </a:p>
          <a:p>
            <a:r>
              <a:rPr lang="ru-RU" baseline="0" dirty="0" smtClean="0"/>
              <a:t>Если с кнопкой по умолчанию чот-то не так, вы можете сказать </a:t>
            </a:r>
            <a:r>
              <a:rPr lang="en-US" baseline="0" dirty="0" smtClean="0"/>
              <a:t>VIWT, </a:t>
            </a:r>
            <a:r>
              <a:rPr lang="ru-RU" baseline="0" dirty="0" smtClean="0"/>
              <a:t>что и он научится делать это правильно.</a:t>
            </a:r>
          </a:p>
          <a:p>
            <a:r>
              <a:rPr lang="ru-RU" baseline="0" dirty="0" smtClean="0"/>
              <a:t>Если что-то не так, но вас не интересует это в ваших тестах, можете забить на это.</a:t>
            </a:r>
          </a:p>
          <a:p>
            <a:r>
              <a:rPr lang="en-US" baseline="0" dirty="0" smtClean="0"/>
              <a:t>VIWT </a:t>
            </a:r>
            <a:r>
              <a:rPr lang="ru-RU" baseline="0" dirty="0" smtClean="0"/>
              <a:t>за вас прологирует все действия с элементами. </a:t>
            </a:r>
          </a:p>
          <a:p>
            <a:r>
              <a:rPr lang="ru-RU" baseline="0" dirty="0" smtClean="0"/>
              <a:t>Постарается выполнить действие (нажать на кнопку, найти элемент), даже если что-то пошло не так. </a:t>
            </a:r>
          </a:p>
          <a:p>
            <a:r>
              <a:rPr lang="ru-RU" baseline="0" dirty="0" smtClean="0"/>
              <a:t>Проверит элемент на уникальность. Ведь если вы хотите несколько кнопок, то это уже другая сущность.</a:t>
            </a:r>
          </a:p>
          <a:p>
            <a:r>
              <a:rPr lang="en-US" baseline="0" dirty="0" smtClean="0"/>
              <a:t>VIWT </a:t>
            </a:r>
            <a:r>
              <a:rPr lang="ru-RU" baseline="0" dirty="0" smtClean="0"/>
              <a:t>заботится о вас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FE964-CFC6-4CED-9793-DAAFC22AB03A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5475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Кнопка</a:t>
            </a:r>
            <a:r>
              <a:rPr lang="ru-RU" baseline="0" dirty="0" smtClean="0"/>
              <a:t> – это любая кнопка</a:t>
            </a:r>
          </a:p>
          <a:p>
            <a:r>
              <a:rPr lang="ru-RU" baseline="0" dirty="0" smtClean="0"/>
              <a:t>Но все же большинство использует стандартную кнопку, поэтому если вы не скажите какая именно это кнопка, то </a:t>
            </a:r>
            <a:r>
              <a:rPr lang="en-US" baseline="0" dirty="0" smtClean="0"/>
              <a:t>VI </a:t>
            </a:r>
            <a:r>
              <a:rPr lang="ru-RU" baseline="0" dirty="0" smtClean="0"/>
              <a:t>предложит вам самый употребимый вариант.</a:t>
            </a:r>
          </a:p>
          <a:p>
            <a:r>
              <a:rPr lang="ru-RU" baseline="0" dirty="0" smtClean="0"/>
              <a:t>Если с кнопкой по умолчанию чот-то не так, вы можете сказать </a:t>
            </a:r>
            <a:r>
              <a:rPr lang="en-US" baseline="0" dirty="0" smtClean="0"/>
              <a:t>VIWT, </a:t>
            </a:r>
            <a:r>
              <a:rPr lang="ru-RU" baseline="0" dirty="0" smtClean="0"/>
              <a:t>что и он научится делать это правильно.</a:t>
            </a:r>
          </a:p>
          <a:p>
            <a:r>
              <a:rPr lang="ru-RU" baseline="0" dirty="0" smtClean="0"/>
              <a:t>Если что-то не так, но вас не интересует это в ваших тестах, можете забить на это.</a:t>
            </a:r>
          </a:p>
          <a:p>
            <a:r>
              <a:rPr lang="en-US" baseline="0" dirty="0" smtClean="0"/>
              <a:t>VIWT </a:t>
            </a:r>
            <a:r>
              <a:rPr lang="ru-RU" baseline="0" dirty="0" smtClean="0"/>
              <a:t>за вас прологирует все действия с элементами. </a:t>
            </a:r>
          </a:p>
          <a:p>
            <a:r>
              <a:rPr lang="ru-RU" baseline="0" dirty="0" smtClean="0"/>
              <a:t>Постарается выполнить действие (нажать на кнопку, найти элемент), даже если что-то пошло не так. </a:t>
            </a:r>
          </a:p>
          <a:p>
            <a:r>
              <a:rPr lang="ru-RU" baseline="0" dirty="0" smtClean="0"/>
              <a:t>Проверит элемент на уникальность. Ведь если вы хотите несколько кнопок, то это уже другая сущность.</a:t>
            </a:r>
          </a:p>
          <a:p>
            <a:r>
              <a:rPr lang="en-US" baseline="0" dirty="0" smtClean="0"/>
              <a:t>VIWT </a:t>
            </a:r>
            <a:r>
              <a:rPr lang="ru-RU" baseline="0" dirty="0" smtClean="0"/>
              <a:t>заботится о вас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FE964-CFC6-4CED-9793-DAAFC22AB03A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51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Интерактивная часть.</a:t>
            </a:r>
          </a:p>
          <a:p>
            <a:r>
              <a:rPr lang="ru-RU" dirty="0" smtClean="0"/>
              <a:t>Вопрос:</a:t>
            </a:r>
            <a:r>
              <a:rPr lang="ru-RU" baseline="0" dirty="0" smtClean="0"/>
              <a:t> что в ходит в понятие </a:t>
            </a:r>
            <a:r>
              <a:rPr lang="en-US" baseline="0" dirty="0" smtClean="0"/>
              <a:t>UI </a:t>
            </a:r>
            <a:r>
              <a:rPr lang="ru-RU" baseline="0" dirty="0" smtClean="0"/>
              <a:t>тестирования какие объекты тестируем?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FE964-CFC6-4CED-9793-DAAFC22AB03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737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Тестируем</a:t>
            </a:r>
            <a:r>
              <a:rPr lang="ru-RU" sz="1200" baseline="0" dirty="0" smtClean="0"/>
              <a:t> </a:t>
            </a:r>
            <a:r>
              <a:rPr lang="ru-RU" sz="1200" dirty="0" smtClean="0"/>
              <a:t>сайт методом серфинга</a:t>
            </a:r>
          </a:p>
          <a:p>
            <a:r>
              <a:rPr lang="ru-RU" sz="1200" dirty="0" smtClean="0"/>
              <a:t>Специальный код запоминает все твои действия. </a:t>
            </a:r>
            <a:r>
              <a:rPr lang="ru-RU" sz="1200" b="0" dirty="0" smtClean="0"/>
              <a:t>Создает из них хорошие тесты и сохраняет их, попутно оптимизируя их (убирая дублирующиеся части)</a:t>
            </a:r>
          </a:p>
          <a:p>
            <a:r>
              <a:rPr lang="ru-RU" sz="1200" b="0" dirty="0" smtClean="0"/>
              <a:t>Я пока такой программы вам дать не могу. Нужен ИИ</a:t>
            </a:r>
            <a:endParaRPr lang="en-US" sz="1200" b="0" dirty="0" smtClean="0"/>
          </a:p>
          <a:p>
            <a:r>
              <a:rPr lang="ru-RU" sz="1200" b="0" dirty="0" smtClean="0"/>
              <a:t>Хотя</a:t>
            </a:r>
            <a:r>
              <a:rPr lang="ru-RU" sz="1200" b="0" baseline="0" dirty="0" smtClean="0"/>
              <a:t> возможно в недалеком будущем ... Кто знает ;)</a:t>
            </a:r>
            <a:endParaRPr lang="ru-RU" sz="1200" b="0" dirty="0" smtClean="0"/>
          </a:p>
          <a:p>
            <a:endParaRPr lang="ru-RU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FE964-CFC6-4CED-9793-DAAFC22AB03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842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Виртуальный интеллект в отличае</a:t>
            </a:r>
            <a:r>
              <a:rPr lang="ru-RU" baseline="0" dirty="0" smtClean="0"/>
              <a:t> от Искуственного интеллекта не наделен Самообучением. </a:t>
            </a:r>
          </a:p>
          <a:p>
            <a:r>
              <a:rPr lang="ru-RU" baseline="0" dirty="0" smtClean="0"/>
              <a:t>Но может быть обучен новым функциям человеком.</a:t>
            </a:r>
            <a:endParaRPr lang="en-US" baseline="0" dirty="0" smtClean="0"/>
          </a:p>
          <a:p>
            <a:r>
              <a:rPr lang="ru-RU" baseline="0" dirty="0" smtClean="0"/>
              <a:t>И в дальнейшем будет помогать ему делать работу которую он знает как делать.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FE964-CFC6-4CED-9793-DAAFC22AB03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574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Пытаются угадать ваши желания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Если у действия есть несколько возможных реализаций, то в </a:t>
            </a:r>
            <a:r>
              <a:rPr lang="en-US" dirty="0" smtClean="0"/>
              <a:t>VI</a:t>
            </a:r>
            <a:r>
              <a:rPr lang="en-US" baseline="0" dirty="0" smtClean="0"/>
              <a:t> </a:t>
            </a:r>
            <a:r>
              <a:rPr lang="ru-RU" baseline="0" dirty="0" smtClean="0"/>
              <a:t>по умолчанию реализована наиболее используемая.</a:t>
            </a: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Если в </a:t>
            </a:r>
            <a:r>
              <a:rPr lang="en-US" dirty="0" smtClean="0"/>
              <a:t>VI </a:t>
            </a:r>
            <a:r>
              <a:rPr lang="ru-RU" dirty="0" smtClean="0"/>
              <a:t>реализовано что-то не так вы всегда можете это поменять.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FE964-CFC6-4CED-9793-DAAFC22AB03A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3443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Краткий рассказ о</a:t>
            </a:r>
            <a:r>
              <a:rPr lang="ru-RU" baseline="0" dirty="0" smtClean="0"/>
              <a:t> похожих решениях </a:t>
            </a:r>
            <a:r>
              <a:rPr lang="en-US" dirty="0" err="1" smtClean="0"/>
              <a:t>Yandex</a:t>
            </a:r>
            <a:r>
              <a:rPr lang="en-US" dirty="0" smtClean="0"/>
              <a:t> QA Test Tool</a:t>
            </a:r>
            <a:r>
              <a:rPr lang="ru-RU" baseline="0" dirty="0" smtClean="0"/>
              <a:t> и </a:t>
            </a:r>
            <a:r>
              <a:rPr lang="en-US" dirty="0" smtClean="0"/>
              <a:t>Bumblebee and other </a:t>
            </a: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Идеи этих инструментов схожи: объекты на странице как понятные человеку сущности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Все тестируемые сущности можно рассматривать как объекты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FE964-CFC6-4CED-9793-DAAFC22AB03A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1470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</a:t>
            </a:r>
            <a:r>
              <a:rPr lang="en-US" baseline="0" dirty="0" smtClean="0"/>
              <a:t> </a:t>
            </a:r>
            <a:r>
              <a:rPr lang="ru-RU" baseline="0" dirty="0" smtClean="0"/>
              <a:t>объекты всегда готовы к использованию. Часто вам ничего не надо делать дополнительно или достаточно заполнить необходимый минимум.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FE964-CFC6-4CED-9793-DAAFC22AB03A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5131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Все бизнес</a:t>
            </a:r>
            <a:r>
              <a:rPr lang="ru-RU" baseline="0" dirty="0" smtClean="0"/>
              <a:t> </a:t>
            </a:r>
            <a:r>
              <a:rPr lang="ru-RU" dirty="0" smtClean="0"/>
              <a:t>свойства объектов можно переопределить.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FE964-CFC6-4CED-9793-DAAFC22AB03A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115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31540" y="2566582"/>
            <a:ext cx="8229600" cy="1746334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1540" y="5173470"/>
            <a:ext cx="5364000" cy="360000"/>
          </a:xfrm>
        </p:spPr>
        <p:txBody>
          <a:bodyPr/>
          <a:lstStyle>
            <a:lvl1pPr marL="0" indent="0">
              <a:buFont typeface="Arial"/>
              <a:buNone/>
              <a:defRPr sz="1800"/>
            </a:lvl1pPr>
          </a:lstStyle>
          <a:p>
            <a:r>
              <a:rPr lang="ru-RU" dirty="0" smtClean="0"/>
              <a:t>Нажмите</a:t>
            </a:r>
            <a:r>
              <a:rPr lang="ru-RU" baseline="0" dirty="0" smtClean="0"/>
              <a:t>, чтобы ввести название мероприятия</a:t>
            </a:r>
            <a:endParaRPr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11" hasCustomPrompt="1"/>
          </p:nvPr>
        </p:nvSpPr>
        <p:spPr>
          <a:xfrm>
            <a:off x="427376" y="5533470"/>
            <a:ext cx="4410075" cy="330399"/>
          </a:xfrm>
        </p:spPr>
        <p:txBody>
          <a:bodyPr/>
          <a:lstStyle>
            <a:lvl1pPr marL="0" indent="0">
              <a:buFont typeface="Arial"/>
              <a:buNone/>
              <a:defRPr sz="1800"/>
            </a:lvl1pPr>
          </a:lstStyle>
          <a:p>
            <a:r>
              <a:rPr lang="ru-RU" dirty="0" smtClean="0"/>
              <a:t>Нажмите</a:t>
            </a:r>
            <a:r>
              <a:rPr lang="ru-RU" baseline="0" dirty="0" smtClean="0"/>
              <a:t>, чтобы ввести Имя</a:t>
            </a:r>
            <a:endParaRPr lang="en-US" dirty="0"/>
          </a:p>
        </p:txBody>
      </p:sp>
      <p:sp>
        <p:nvSpPr>
          <p:cNvPr id="11" name="Content Placeholder 23"/>
          <p:cNvSpPr>
            <a:spLocks noGrp="1"/>
          </p:cNvSpPr>
          <p:nvPr>
            <p:ph sz="quarter" idx="12" hasCustomPrompt="1"/>
          </p:nvPr>
        </p:nvSpPr>
        <p:spPr>
          <a:xfrm>
            <a:off x="427377" y="5863869"/>
            <a:ext cx="3017734" cy="330399"/>
          </a:xfrm>
        </p:spPr>
        <p:txBody>
          <a:bodyPr/>
          <a:lstStyle>
            <a:lvl1pPr marL="0" indent="0">
              <a:buFont typeface="Arial"/>
              <a:buNone/>
              <a:defRPr sz="1800"/>
            </a:lvl1pPr>
          </a:lstStyle>
          <a:p>
            <a:r>
              <a:rPr lang="ru-RU" dirty="0" smtClean="0"/>
              <a:t>Нажмите</a:t>
            </a:r>
            <a:r>
              <a:rPr lang="ru-RU" baseline="0" dirty="0" smtClean="0"/>
              <a:t>, чтобы ввести дату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563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540" y="1164223"/>
            <a:ext cx="8229600" cy="533817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66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объект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8" name="Media Placeholder 7"/>
          <p:cNvSpPr>
            <a:spLocks noGrp="1"/>
          </p:cNvSpPr>
          <p:nvPr>
            <p:ph type="media" sz="quarter" idx="13"/>
          </p:nvPr>
        </p:nvSpPr>
        <p:spPr>
          <a:xfrm>
            <a:off x="238893" y="1196948"/>
            <a:ext cx="2830051" cy="530545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media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068945" y="1196947"/>
            <a:ext cx="5836952" cy="53054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496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текст и много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8" name="Media Placeholder 7"/>
          <p:cNvSpPr>
            <a:spLocks noGrp="1"/>
          </p:cNvSpPr>
          <p:nvPr>
            <p:ph type="media" sz="quarter" idx="13"/>
          </p:nvPr>
        </p:nvSpPr>
        <p:spPr>
          <a:xfrm>
            <a:off x="3650986" y="1196948"/>
            <a:ext cx="2605957" cy="26529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media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4565" y="1196948"/>
            <a:ext cx="3386421" cy="53054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Media Placeholder 7"/>
          <p:cNvSpPr>
            <a:spLocks noGrp="1"/>
          </p:cNvSpPr>
          <p:nvPr>
            <p:ph type="media" sz="quarter" idx="15"/>
          </p:nvPr>
        </p:nvSpPr>
        <p:spPr>
          <a:xfrm>
            <a:off x="6256943" y="1190590"/>
            <a:ext cx="2605957" cy="26529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media</a:t>
            </a:r>
            <a:endParaRPr lang="en-US" dirty="0"/>
          </a:p>
        </p:txBody>
      </p:sp>
      <p:sp>
        <p:nvSpPr>
          <p:cNvPr id="6" name="Media Placeholder 7"/>
          <p:cNvSpPr>
            <a:spLocks noGrp="1"/>
          </p:cNvSpPr>
          <p:nvPr>
            <p:ph type="media" sz="quarter" idx="16"/>
          </p:nvPr>
        </p:nvSpPr>
        <p:spPr>
          <a:xfrm>
            <a:off x="3650986" y="3843515"/>
            <a:ext cx="2605957" cy="26529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media</a:t>
            </a:r>
            <a:endParaRPr lang="en-US" dirty="0"/>
          </a:p>
        </p:txBody>
      </p:sp>
      <p:sp>
        <p:nvSpPr>
          <p:cNvPr id="7" name="Media Placeholder 7"/>
          <p:cNvSpPr>
            <a:spLocks noGrp="1"/>
          </p:cNvSpPr>
          <p:nvPr>
            <p:ph type="media" sz="quarter" idx="17"/>
          </p:nvPr>
        </p:nvSpPr>
        <p:spPr>
          <a:xfrm>
            <a:off x="6256943" y="3849873"/>
            <a:ext cx="2605957" cy="26529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media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4540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5" name="Содержимое 3"/>
          <p:cNvSpPr>
            <a:spLocks noGrp="1"/>
          </p:cNvSpPr>
          <p:nvPr>
            <p:ph sz="half" idx="10"/>
          </p:nvPr>
        </p:nvSpPr>
        <p:spPr>
          <a:xfrm>
            <a:off x="258225" y="1177814"/>
            <a:ext cx="4173225" cy="556938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Содержимое 3"/>
          <p:cNvSpPr>
            <a:spLocks noGrp="1"/>
          </p:cNvSpPr>
          <p:nvPr>
            <p:ph sz="half" idx="11"/>
          </p:nvPr>
        </p:nvSpPr>
        <p:spPr>
          <a:xfrm>
            <a:off x="4733222" y="1177814"/>
            <a:ext cx="4173225" cy="556938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6496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8225" y="1086916"/>
            <a:ext cx="4173225" cy="56937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33223" y="1086916"/>
            <a:ext cx="4172675" cy="56937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Содержимое 3"/>
          <p:cNvSpPr>
            <a:spLocks noGrp="1"/>
          </p:cNvSpPr>
          <p:nvPr>
            <p:ph sz="half" idx="10"/>
          </p:nvPr>
        </p:nvSpPr>
        <p:spPr>
          <a:xfrm>
            <a:off x="258226" y="1656295"/>
            <a:ext cx="4173225" cy="5090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8" name="Содержимое 3"/>
          <p:cNvSpPr>
            <a:spLocks noGrp="1"/>
          </p:cNvSpPr>
          <p:nvPr>
            <p:ph sz="half" idx="11"/>
          </p:nvPr>
        </p:nvSpPr>
        <p:spPr>
          <a:xfrm>
            <a:off x="4733223" y="1656295"/>
            <a:ext cx="4173225" cy="5090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7311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431540" y="1752600"/>
            <a:ext cx="8229600" cy="4749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132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8" name="Media Placeholder 7"/>
          <p:cNvSpPr>
            <a:spLocks noGrp="1"/>
          </p:cNvSpPr>
          <p:nvPr>
            <p:ph type="media" sz="quarter" idx="13"/>
          </p:nvPr>
        </p:nvSpPr>
        <p:spPr>
          <a:xfrm>
            <a:off x="431800" y="1752600"/>
            <a:ext cx="2844800" cy="4749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media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3276340" y="1752600"/>
            <a:ext cx="5384800" cy="474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34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399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399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001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56295"/>
            <a:ext cx="4040188" cy="56937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225674"/>
            <a:ext cx="4040188" cy="4378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56295"/>
            <a:ext cx="4041775" cy="56937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225675"/>
            <a:ext cx="4041775" cy="43783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276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88740"/>
            <a:ext cx="3008313" cy="803560"/>
          </a:xfrm>
        </p:spPr>
        <p:txBody>
          <a:bodyPr anchor="b"/>
          <a:lstStyle>
            <a:lvl1pPr algn="l">
              <a:defRPr sz="2000" b="1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1088740"/>
            <a:ext cx="5111750" cy="5502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/>
          </a:p>
        </p:txBody>
      </p:sp>
      <p:sp>
        <p:nvSpPr>
          <p:cNvPr id="8" name="Содержимое 2"/>
          <p:cNvSpPr>
            <a:spLocks noGrp="1"/>
          </p:cNvSpPr>
          <p:nvPr>
            <p:ph idx="10"/>
          </p:nvPr>
        </p:nvSpPr>
        <p:spPr>
          <a:xfrm>
            <a:off x="457200" y="1892300"/>
            <a:ext cx="3008313" cy="4699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4561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216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>
            <a:normAutofit/>
          </a:bodyPr>
          <a:lstStyle>
            <a:lvl1pPr>
              <a:defRPr sz="2800" cap="none" baseline="0">
                <a:latin typeface="Times New Roman" panose="02020603050405020304" pitchFamily="18" charset="0"/>
              </a:defRPr>
            </a:lvl1pPr>
            <a:lvl2pPr>
              <a:defRPr sz="2600" cap="none" baseline="0">
                <a:latin typeface="Times New Roman" panose="02020603050405020304" pitchFamily="18" charset="0"/>
              </a:defRPr>
            </a:lvl2pPr>
            <a:lvl3pPr>
              <a:defRPr sz="2400" cap="none" baseline="0">
                <a:latin typeface="Times New Roman" panose="02020603050405020304" pitchFamily="18" charset="0"/>
              </a:defRPr>
            </a:lvl3pPr>
            <a:lvl4pPr>
              <a:defRPr sz="2200" cap="none" baseline="0">
                <a:latin typeface="Times New Roman" panose="02020603050405020304" pitchFamily="18" charset="0"/>
              </a:defRPr>
            </a:lvl4pPr>
            <a:lvl5pPr>
              <a:defRPr sz="2000" cap="none" baseline="0"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049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1"/>
          <p:cNvSpPr>
            <a:spLocks noGrp="1"/>
          </p:cNvSpPr>
          <p:nvPr>
            <p:ph type="title"/>
          </p:nvPr>
        </p:nvSpPr>
        <p:spPr>
          <a:xfrm>
            <a:off x="431540" y="2566582"/>
            <a:ext cx="8229600" cy="1746334"/>
          </a:xfrm>
        </p:spPr>
        <p:txBody>
          <a:bodyPr/>
          <a:lstStyle>
            <a:lvl1pPr algn="ctr">
              <a:defRPr sz="4400" b="1" cap="none" spc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1540" y="5173470"/>
            <a:ext cx="5364000" cy="360000"/>
          </a:xfrm>
        </p:spPr>
        <p:txBody>
          <a:bodyPr/>
          <a:lstStyle>
            <a:lvl1pPr marL="0" indent="0">
              <a:buFont typeface="Arial"/>
              <a:buNone/>
              <a:defRPr sz="1800"/>
            </a:lvl1pPr>
          </a:lstStyle>
          <a:p>
            <a:r>
              <a:rPr lang="ru-RU" dirty="0" smtClean="0"/>
              <a:t>Нажмите</a:t>
            </a:r>
            <a:r>
              <a:rPr lang="ru-RU" baseline="0" dirty="0" smtClean="0"/>
              <a:t>, чтобы ввести название мероприятия</a:t>
            </a:r>
            <a:endParaRPr lang="en-US" dirty="0"/>
          </a:p>
        </p:txBody>
      </p:sp>
      <p:sp>
        <p:nvSpPr>
          <p:cNvPr id="9" name="Content Placeholder 23"/>
          <p:cNvSpPr>
            <a:spLocks noGrp="1"/>
          </p:cNvSpPr>
          <p:nvPr>
            <p:ph sz="quarter" idx="11" hasCustomPrompt="1"/>
          </p:nvPr>
        </p:nvSpPr>
        <p:spPr>
          <a:xfrm>
            <a:off x="427376" y="5533470"/>
            <a:ext cx="4410075" cy="330399"/>
          </a:xfrm>
        </p:spPr>
        <p:txBody>
          <a:bodyPr/>
          <a:lstStyle>
            <a:lvl1pPr marL="0" indent="0">
              <a:buFont typeface="Arial"/>
              <a:buNone/>
              <a:defRPr sz="1800"/>
            </a:lvl1pPr>
          </a:lstStyle>
          <a:p>
            <a:r>
              <a:rPr lang="ru-RU" dirty="0" smtClean="0"/>
              <a:t>Нажмите</a:t>
            </a:r>
            <a:r>
              <a:rPr lang="ru-RU" baseline="0" dirty="0" smtClean="0"/>
              <a:t>, чтобы ввести Имя</a:t>
            </a:r>
            <a:endParaRPr lang="en-US" dirty="0"/>
          </a:p>
        </p:txBody>
      </p:sp>
      <p:sp>
        <p:nvSpPr>
          <p:cNvPr id="10" name="Content Placeholder 23"/>
          <p:cNvSpPr>
            <a:spLocks noGrp="1"/>
          </p:cNvSpPr>
          <p:nvPr>
            <p:ph sz="quarter" idx="12" hasCustomPrompt="1"/>
          </p:nvPr>
        </p:nvSpPr>
        <p:spPr>
          <a:xfrm>
            <a:off x="427377" y="5863869"/>
            <a:ext cx="3017734" cy="330399"/>
          </a:xfrm>
        </p:spPr>
        <p:txBody>
          <a:bodyPr/>
          <a:lstStyle>
            <a:lvl1pPr marL="0" indent="0">
              <a:buFont typeface="Arial"/>
              <a:buNone/>
              <a:defRPr sz="1800"/>
            </a:lvl1pPr>
          </a:lstStyle>
          <a:p>
            <a:r>
              <a:rPr lang="ru-RU" dirty="0" smtClean="0"/>
              <a:t>Нажмите</a:t>
            </a:r>
            <a:r>
              <a:rPr lang="ru-RU" baseline="0" dirty="0" smtClean="0"/>
              <a:t>, чтобы ввести дату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813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6.png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2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31540" y="1080232"/>
            <a:ext cx="82296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805924"/>
            <a:ext cx="8219256" cy="479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</a:t>
            </a:r>
            <a:r>
              <a:rPr lang="ru-RU" dirty="0" err="1" smtClean="0"/>
              <a:t>ровень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278842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bg1">
              <a:lumMod val="75000"/>
            </a:schemeClr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90000"/>
        <a:buFontTx/>
        <a:buBlip>
          <a:blip r:embed="rId11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90000"/>
        <a:buFontTx/>
        <a:buBlip>
          <a:blip r:embed="rId12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Tx/>
        <a:buBlip>
          <a:blip r:embed="rId13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80000"/>
        <a:buFontTx/>
        <a:buBlip>
          <a:blip r:embed="rId14"/>
        </a:buBlip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80000"/>
        <a:buFontTx/>
        <a:buBlip>
          <a:blip r:embed="rId15"/>
        </a:buBlip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76295" y="493509"/>
            <a:ext cx="822960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199" y="1243602"/>
            <a:ext cx="8448697" cy="5360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</a:t>
            </a:r>
            <a:r>
              <a:rPr lang="ru-RU" dirty="0" err="1" smtClean="0"/>
              <a:t>ровень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19617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</p:sldLayoutIdLst>
  <p:hf sldNum="0" hdr="0" ftr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400" b="1" i="0" kern="1200" cap="none" spc="0">
          <a:ln w="10160">
            <a:noFill/>
            <a:prstDash val="solid"/>
          </a:ln>
          <a:solidFill>
            <a:srgbClr val="FFFFFF"/>
          </a:solidFill>
          <a:effectLst>
            <a:outerShdw blurRad="38100" dist="32000" dir="5400000" algn="tl">
              <a:srgbClr val="000000">
                <a:alpha val="30000"/>
              </a:srgbClr>
            </a:outerShdw>
          </a:effectLst>
          <a:latin typeface="+mn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90000"/>
        <a:buFontTx/>
        <a:buBlip>
          <a:blip r:embed="rId9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90000"/>
        <a:buFontTx/>
        <a:buBlip>
          <a:blip r:embed="rId10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Tx/>
        <a:buBlip>
          <a:blip r:embed="rId11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80000"/>
        <a:buFontTx/>
        <a:buBlip>
          <a:blip r:embed="rId12"/>
        </a:buBlip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80000"/>
        <a:buFontTx/>
        <a:buBlip>
          <a:blip r:embed="rId13"/>
        </a:buBlip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VIQA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Virtual Intelligence</a:t>
            </a:r>
            <a:br>
              <a:rPr lang="en-US" sz="3600" dirty="0" smtClean="0"/>
            </a:br>
            <a:r>
              <a:rPr lang="en-US" sz="3600" dirty="0" smtClean="0"/>
              <a:t>Quality Assurance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857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463" y="2022748"/>
            <a:ext cx="5024603" cy="37684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Кнопки бывают разные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&lt;a </a:t>
            </a:r>
            <a:r>
              <a:rPr lang="en-US" dirty="0" err="1" smtClean="0"/>
              <a:t>href</a:t>
            </a:r>
            <a:r>
              <a:rPr lang="en-US" dirty="0" smtClean="0"/>
              <a:t>=“…”&gt;</a:t>
            </a:r>
          </a:p>
          <a:p>
            <a:pPr marL="457200" lvl="1" indent="0">
              <a:buNone/>
            </a:pPr>
            <a:r>
              <a:rPr lang="en-US" dirty="0" smtClean="0"/>
              <a:t>&lt;span&gt;</a:t>
            </a:r>
          </a:p>
          <a:p>
            <a:pPr marL="457200" lvl="1" indent="0">
              <a:buNone/>
            </a:pPr>
            <a:r>
              <a:rPr lang="en-US" dirty="0" smtClean="0"/>
              <a:t>&lt;</a:t>
            </a:r>
            <a:r>
              <a:rPr lang="en-US" dirty="0" err="1" smtClean="0"/>
              <a:t>img</a:t>
            </a:r>
            <a:r>
              <a:rPr lang="en-US" dirty="0" smtClean="0"/>
              <a:t> </a:t>
            </a:r>
            <a:r>
              <a:rPr lang="en-US" dirty="0" err="1" smtClean="0"/>
              <a:t>src</a:t>
            </a:r>
            <a:r>
              <a:rPr lang="en-US" dirty="0" smtClean="0"/>
              <a:t>=“…”&gt;</a:t>
            </a:r>
          </a:p>
          <a:p>
            <a:pPr marL="457200" lvl="1" indent="0">
              <a:buNone/>
            </a:pPr>
            <a:r>
              <a:rPr lang="ru-RU" dirty="0" smtClean="0"/>
              <a:t>Найти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&lt;\span&gt;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&lt;/a&gt;</a:t>
            </a:r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72" y="2013383"/>
            <a:ext cx="7666582" cy="377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16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Недостатки </a:t>
            </a:r>
            <a:r>
              <a:rPr lang="en-US" dirty="0" err="1" smtClean="0"/>
              <a:t>Yandex</a:t>
            </a:r>
            <a:r>
              <a:rPr lang="en-US" dirty="0" smtClean="0"/>
              <a:t> QA Tool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Нет возможности работать с нестандартными контролами </a:t>
            </a:r>
            <a:r>
              <a:rPr lang="en-US" dirty="0" smtClean="0"/>
              <a:t>&gt; </a:t>
            </a:r>
            <a:r>
              <a:rPr lang="ru-RU" dirty="0" smtClean="0"/>
              <a:t>Нет Интерфейсов элементов</a:t>
            </a:r>
          </a:p>
          <a:p>
            <a:r>
              <a:rPr lang="ru-RU" dirty="0" smtClean="0"/>
              <a:t>Довольно не очевидная инициализация Драйвера, работа со страницами</a:t>
            </a:r>
            <a:endParaRPr lang="en-US" dirty="0" smtClean="0"/>
          </a:p>
          <a:p>
            <a:r>
              <a:rPr lang="ru-RU" dirty="0" smtClean="0"/>
              <a:t>Примеры с </a:t>
            </a:r>
            <a:r>
              <a:rPr lang="en-US" dirty="0" err="1" smtClean="0"/>
              <a:t>Github</a:t>
            </a:r>
            <a:r>
              <a:rPr lang="en-US" dirty="0" smtClean="0"/>
              <a:t> </a:t>
            </a:r>
            <a:r>
              <a:rPr lang="ru-RU" dirty="0" smtClean="0"/>
              <a:t>оказались не работоспособными :(</a:t>
            </a:r>
          </a:p>
        </p:txBody>
      </p:sp>
    </p:spTree>
    <p:extLst>
      <p:ext uri="{BB962C8B-B14F-4D97-AF65-F5344CB8AC3E}">
        <p14:creationId xmlns:p14="http://schemas.microsoft.com/office/powerpoint/2010/main" val="2650700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Bumblbee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Можно настраивать элементы</a:t>
            </a:r>
          </a:p>
          <a:p>
            <a:r>
              <a:rPr lang="ru-RU" dirty="0" smtClean="0"/>
              <a:t>Нет примеров работы</a:t>
            </a:r>
          </a:p>
          <a:p>
            <a:r>
              <a:rPr lang="ru-RU" dirty="0" smtClean="0"/>
              <a:t>Странное построение тестов в виде цепочки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Session.CurrentBlock</a:t>
            </a:r>
            <a:r>
              <a:rPr lang="en-US" dirty="0" smtClean="0"/>
              <a:t>&lt;</a:t>
            </a:r>
            <a:r>
              <a:rPr lang="en-US" dirty="0" err="1" smtClean="0">
                <a:solidFill>
                  <a:srgbClr val="00B0F0"/>
                </a:solidFill>
              </a:rPr>
              <a:t>FrontView</a:t>
            </a:r>
            <a:r>
              <a:rPr lang="en-US" dirty="0" smtClean="0"/>
              <a:t>&gt;()</a:t>
            </a:r>
          </a:p>
          <a:p>
            <a:pPr marL="0" indent="0">
              <a:buNone/>
            </a:pPr>
            <a:r>
              <a:rPr lang="en-US" dirty="0" smtClean="0"/>
              <a:t>.</a:t>
            </a:r>
            <a:r>
              <a:rPr lang="en-US" dirty="0" err="1" smtClean="0"/>
              <a:t>Tabs.SettingsTab.Click</a:t>
            </a:r>
            <a:r>
              <a:rPr lang="en-US" dirty="0" smtClean="0"/>
              <a:t>()</a:t>
            </a:r>
          </a:p>
          <a:p>
            <a:pPr marL="0" indent="0">
              <a:buNone/>
            </a:pPr>
            <a:r>
              <a:rPr lang="en-US" dirty="0" smtClean="0"/>
              <a:t>.</a:t>
            </a:r>
            <a:r>
              <a:rPr lang="en-US" dirty="0" err="1" smtClean="0"/>
              <a:t>UserNameField.EnterText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DE8400"/>
                </a:solidFill>
              </a:rPr>
              <a:t>“</a:t>
            </a:r>
            <a:r>
              <a:rPr lang="en-US" dirty="0" err="1" smtClean="0">
                <a:solidFill>
                  <a:srgbClr val="DE8400"/>
                </a:solidFill>
              </a:rPr>
              <a:t>sometext</a:t>
            </a:r>
            <a:r>
              <a:rPr lang="en-US" dirty="0" smtClean="0">
                <a:solidFill>
                  <a:srgbClr val="DE8400"/>
                </a:solidFill>
              </a:rPr>
              <a:t>”</a:t>
            </a:r>
            <a:r>
              <a:rPr lang="en-US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0375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UI </a:t>
            </a:r>
            <a:r>
              <a:rPr lang="ru-RU" dirty="0" smtClean="0"/>
              <a:t>тестирование - </a:t>
            </a:r>
            <a:r>
              <a:rPr lang="en-US" dirty="0" smtClean="0"/>
              <a:t>AI</a:t>
            </a:r>
            <a:endParaRPr lang="ru-RU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Artificial </a:t>
            </a:r>
          </a:p>
          <a:p>
            <a:pPr marL="0" indent="0">
              <a:buNone/>
            </a:pPr>
            <a:r>
              <a:rPr lang="en-US" dirty="0" smtClean="0"/>
              <a:t>Intelligence</a:t>
            </a:r>
            <a:endParaRPr lang="ru-RU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276872"/>
            <a:ext cx="5177777" cy="342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70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UI </a:t>
            </a:r>
            <a:r>
              <a:rPr lang="ru-RU" dirty="0"/>
              <a:t>тестирование - </a:t>
            </a:r>
            <a:r>
              <a:rPr lang="en-US" dirty="0" smtClean="0"/>
              <a:t>VI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Virtual </a:t>
            </a:r>
          </a:p>
          <a:p>
            <a:pPr marL="0" indent="0">
              <a:buNone/>
            </a:pPr>
            <a:r>
              <a:rPr lang="en-US" dirty="0" smtClean="0"/>
              <a:t>Intelligence</a:t>
            </a:r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221938"/>
            <a:ext cx="3456384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01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Selenium &gt; </a:t>
            </a:r>
            <a:r>
              <a:rPr lang="ru-RU" dirty="0" smtClean="0"/>
              <a:t>Надстройки </a:t>
            </a:r>
            <a:r>
              <a:rPr lang="en-US" dirty="0" smtClean="0"/>
              <a:t>&gt;</a:t>
            </a:r>
            <a:r>
              <a:rPr lang="ru-RU" dirty="0" smtClean="0"/>
              <a:t> </a:t>
            </a:r>
            <a:r>
              <a:rPr lang="en-US" dirty="0" smtClean="0"/>
              <a:t>VIQA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Selenium </a:t>
            </a:r>
            <a:r>
              <a:rPr lang="ru-RU" dirty="0" smtClean="0"/>
              <a:t>как язык низкого уровня</a:t>
            </a:r>
          </a:p>
          <a:p>
            <a:r>
              <a:rPr lang="ru-RU" dirty="0" smtClean="0"/>
              <a:t>Надстройки над селениум использующие шаблоны </a:t>
            </a:r>
            <a:r>
              <a:rPr lang="en-US" dirty="0" err="1" smtClean="0"/>
              <a:t>PageObject</a:t>
            </a:r>
            <a:r>
              <a:rPr lang="en-US" dirty="0" smtClean="0"/>
              <a:t> </a:t>
            </a:r>
            <a:r>
              <a:rPr lang="ru-RU" dirty="0" smtClean="0"/>
              <a:t>и </a:t>
            </a:r>
            <a:r>
              <a:rPr lang="en-US" dirty="0" err="1" smtClean="0"/>
              <a:t>PageElements</a:t>
            </a:r>
            <a:endParaRPr lang="en-US" dirty="0" smtClean="0"/>
          </a:p>
          <a:p>
            <a:r>
              <a:rPr lang="en-US" dirty="0" smtClean="0"/>
              <a:t>VIQA – </a:t>
            </a:r>
            <a:r>
              <a:rPr lang="ru-RU" dirty="0" smtClean="0"/>
              <a:t>обучаемые </a:t>
            </a:r>
            <a:r>
              <a:rPr lang="en-US" dirty="0" err="1" smtClean="0"/>
              <a:t>PageElements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676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 </a:t>
            </a:r>
            <a:r>
              <a:rPr lang="ru-RU" dirty="0"/>
              <a:t>Объекты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Умные. </a:t>
            </a:r>
            <a:endParaRPr lang="ru-RU" dirty="0"/>
          </a:p>
          <a:p>
            <a:r>
              <a:rPr lang="ru-RU" dirty="0" smtClean="0"/>
              <a:t>Дефолтная реализация</a:t>
            </a:r>
            <a:endParaRPr lang="ru-RU" dirty="0"/>
          </a:p>
          <a:p>
            <a:r>
              <a:rPr lang="ru-RU" dirty="0" smtClean="0"/>
              <a:t>Обучаемые</a:t>
            </a:r>
          </a:p>
        </p:txBody>
      </p:sp>
    </p:spTree>
    <p:extLst>
      <p:ext uri="{BB962C8B-B14F-4D97-AF65-F5344CB8AC3E}">
        <p14:creationId xmlns:p14="http://schemas.microsoft.com/office/powerpoint/2010/main" val="322174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Элемент, Секция, Страница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</a:t>
            </a:r>
          </a:p>
          <a:p>
            <a:pPr lvl="1"/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Атрибуты/</a:t>
            </a:r>
            <a:r>
              <a:rPr lang="ru-RU" sz="3400" dirty="0" smtClean="0">
                <a:cs typeface="Times New Roman" panose="02020603050405020304" pitchFamily="18" charset="0"/>
              </a:rPr>
              <a:t>Свойства/Поля</a:t>
            </a:r>
            <a:endParaRPr lang="ru-RU" sz="3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</a:t>
            </a: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98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Интерфейсы для Объектов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public</a:t>
            </a:r>
            <a:r>
              <a:rPr lang="en-US" dirty="0"/>
              <a:t> interface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ICheckbox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/>
              <a:t>: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IClickable</a:t>
            </a:r>
            <a:r>
              <a:rPr lang="en-US" dirty="0"/>
              <a:t>,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ILabeled</a:t>
            </a:r>
            <a:r>
              <a:rPr lang="en-US" dirty="0"/>
              <a:t>,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ISetValue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dirty="0"/>
              <a:t>    {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>
                <a:solidFill>
                  <a:srgbClr val="0070C0"/>
                </a:solidFill>
              </a:rPr>
              <a:t>void</a:t>
            </a:r>
            <a:r>
              <a:rPr lang="en-US" dirty="0"/>
              <a:t> Check();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>
                <a:solidFill>
                  <a:srgbClr val="0070C0"/>
                </a:solidFill>
              </a:rPr>
              <a:t>void</a:t>
            </a:r>
            <a:r>
              <a:rPr lang="en-US" dirty="0"/>
              <a:t> Uncheck</a:t>
            </a:r>
            <a:r>
              <a:rPr lang="en-US" dirty="0" smtClean="0"/>
              <a:t>();</a:t>
            </a:r>
          </a:p>
          <a:p>
            <a:pPr marL="0" indent="0">
              <a:buNone/>
            </a:pPr>
            <a:r>
              <a:rPr lang="en-US" dirty="0" smtClean="0"/>
              <a:t>        </a:t>
            </a:r>
            <a:r>
              <a:rPr lang="en-US" dirty="0" err="1" smtClean="0">
                <a:solidFill>
                  <a:srgbClr val="0070C0"/>
                </a:solidFill>
              </a:rPr>
              <a:t>bool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/>
              <a:t>IsChecked</a:t>
            </a:r>
            <a:r>
              <a:rPr lang="en-US" dirty="0" smtClean="0"/>
              <a:t>();</a:t>
            </a:r>
          </a:p>
          <a:p>
            <a:pPr marL="0" indent="0">
              <a:buNone/>
            </a:pPr>
            <a:r>
              <a:rPr lang="ru-RU" dirty="0" smtClean="0"/>
              <a:t>  </a:t>
            </a:r>
            <a:r>
              <a:rPr lang="ru-RU" dirty="0"/>
              <a:t>}</a:t>
            </a:r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609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Ready for Use</a:t>
            </a:r>
            <a:endParaRPr lang="ru-R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348880"/>
            <a:ext cx="2581474" cy="2650313"/>
          </a:xfrm>
        </p:spPr>
      </p:pic>
    </p:spTree>
    <p:extLst>
      <p:ext uri="{BB962C8B-B14F-4D97-AF65-F5344CB8AC3E}">
        <p14:creationId xmlns:p14="http://schemas.microsoft.com/office/powerpoint/2010/main" val="9788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Обо мне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Роман Иовлев</a:t>
            </a:r>
            <a:endParaRPr lang="en-US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242942"/>
            <a:ext cx="3672408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79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Lazy learn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Объекты имеют дефолтное поведение</a:t>
            </a:r>
          </a:p>
          <a:p>
            <a:r>
              <a:rPr lang="ru-RU" dirty="0" smtClean="0"/>
              <a:t>Можно не описывать то, чем вы не будете пользоваться</a:t>
            </a:r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645024"/>
            <a:ext cx="3024336" cy="226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56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 </a:t>
            </a:r>
            <a:r>
              <a:rPr lang="ru-RU" dirty="0" smtClean="0"/>
              <a:t>Элемент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Простые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cap="none" dirty="0" smtClean="0"/>
              <a:t>Button</a:t>
            </a:r>
            <a:r>
              <a:rPr lang="en-US" sz="2400" cap="none" dirty="0"/>
              <a:t>, </a:t>
            </a:r>
            <a:r>
              <a:rPr lang="en-US" sz="2400" cap="none" dirty="0" err="1"/>
              <a:t>CheckBox</a:t>
            </a:r>
            <a:r>
              <a:rPr lang="en-US" sz="2400" cap="none" dirty="0"/>
              <a:t>, Link, </a:t>
            </a:r>
            <a:r>
              <a:rPr lang="en-US" sz="2400" cap="none" dirty="0" err="1"/>
              <a:t>TextArea</a:t>
            </a:r>
            <a:r>
              <a:rPr lang="en-US" sz="2400" cap="none" dirty="0"/>
              <a:t>, </a:t>
            </a:r>
            <a:endParaRPr lang="en-US" sz="2400" cap="none" dirty="0" smtClean="0"/>
          </a:p>
          <a:p>
            <a:pPr marL="0" indent="0">
              <a:buNone/>
            </a:pPr>
            <a:r>
              <a:rPr lang="en-US" sz="2400" cap="none" dirty="0" err="1" smtClean="0"/>
              <a:t>TextField</a:t>
            </a:r>
            <a:r>
              <a:rPr lang="en-US" sz="2400" cap="none" dirty="0" smtClean="0"/>
              <a:t>, Clickable, Text, </a:t>
            </a:r>
            <a:r>
              <a:rPr lang="en-US" sz="2400" cap="none" dirty="0" err="1" smtClean="0"/>
              <a:t>ClickableText</a:t>
            </a:r>
            <a:r>
              <a:rPr lang="en-US" sz="2400" cap="none" dirty="0" smtClean="0"/>
              <a:t> </a:t>
            </a:r>
            <a:endParaRPr lang="ru-RU" sz="2400" cap="none" dirty="0" smtClean="0"/>
          </a:p>
          <a:p>
            <a:r>
              <a:rPr lang="ru-RU" sz="2400" dirty="0" smtClean="0"/>
              <a:t>Сложные</a:t>
            </a:r>
          </a:p>
          <a:p>
            <a:pPr marL="0" indent="0">
              <a:buNone/>
            </a:pPr>
            <a:r>
              <a:rPr lang="en-US" sz="2400" cap="none" dirty="0" err="1" smtClean="0"/>
              <a:t>CheckList</a:t>
            </a:r>
            <a:r>
              <a:rPr lang="en-US" sz="2400" cap="none" dirty="0"/>
              <a:t>, </a:t>
            </a:r>
            <a:r>
              <a:rPr lang="en-US" sz="2400" cap="none" dirty="0" err="1"/>
              <a:t>RadioButtons</a:t>
            </a:r>
            <a:r>
              <a:rPr lang="en-US" sz="2400" cap="none" dirty="0"/>
              <a:t>, </a:t>
            </a:r>
            <a:r>
              <a:rPr lang="en-US" sz="2400" cap="none" dirty="0" smtClean="0"/>
              <a:t>Dropdown, </a:t>
            </a:r>
          </a:p>
          <a:p>
            <a:pPr marL="0" indent="0">
              <a:buNone/>
            </a:pPr>
            <a:r>
              <a:rPr lang="en-US" sz="2400" cap="none" dirty="0" err="1" smtClean="0"/>
              <a:t>DataForm</a:t>
            </a:r>
            <a:endParaRPr lang="ru-RU" sz="2400" cap="none" dirty="0"/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708920"/>
            <a:ext cx="2088232" cy="234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39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Просто создать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[</a:t>
            </a:r>
            <a:r>
              <a:rPr lang="en-US" dirty="0">
                <a:solidFill>
                  <a:srgbClr val="00B0F0"/>
                </a:solidFill>
              </a:rPr>
              <a:t>Name</a:t>
            </a:r>
            <a:r>
              <a:rPr lang="en-US" dirty="0"/>
              <a:t>(Name = </a:t>
            </a:r>
            <a:r>
              <a:rPr lang="en-US" dirty="0">
                <a:solidFill>
                  <a:srgbClr val="DE8400"/>
                </a:solidFill>
              </a:rPr>
              <a:t>"</a:t>
            </a:r>
            <a:r>
              <a:rPr lang="en-US" dirty="0" err="1">
                <a:solidFill>
                  <a:srgbClr val="DE8400"/>
                </a:solidFill>
              </a:rPr>
              <a:t>Wi-fi</a:t>
            </a:r>
            <a:r>
              <a:rPr lang="en-US" dirty="0">
                <a:solidFill>
                  <a:srgbClr val="DE8400"/>
                </a:solidFill>
              </a:rPr>
              <a:t>"</a:t>
            </a:r>
            <a:r>
              <a:rPr lang="en-US" dirty="0"/>
              <a:t>), </a:t>
            </a:r>
            <a:r>
              <a:rPr lang="en-US" dirty="0">
                <a:solidFill>
                  <a:srgbClr val="00B0F0"/>
                </a:solidFill>
              </a:rPr>
              <a:t>Locate</a:t>
            </a:r>
            <a:r>
              <a:rPr lang="en-US" dirty="0"/>
              <a:t>(</a:t>
            </a:r>
            <a:r>
              <a:rPr lang="en-US" dirty="0" err="1">
                <a:solidFill>
                  <a:schemeClr val="bg2"/>
                </a:solidFill>
              </a:rPr>
              <a:t>ByXPath</a:t>
            </a:r>
            <a:r>
              <a:rPr lang="en-US" dirty="0"/>
              <a:t> = </a:t>
            </a:r>
            <a:r>
              <a:rPr lang="en-US" dirty="0">
                <a:solidFill>
                  <a:srgbClr val="DE8400"/>
                </a:solidFill>
              </a:rPr>
              <a:t>"//*[@class='</a:t>
            </a:r>
            <a:r>
              <a:rPr lang="en-US" dirty="0" err="1">
                <a:solidFill>
                  <a:srgbClr val="DE8400"/>
                </a:solidFill>
              </a:rPr>
              <a:t>wifi</a:t>
            </a:r>
            <a:r>
              <a:rPr lang="en-US" dirty="0">
                <a:solidFill>
                  <a:srgbClr val="DE8400"/>
                </a:solidFill>
              </a:rPr>
              <a:t>-checkbox']"</a:t>
            </a:r>
            <a:r>
              <a:rPr lang="en-US" dirty="0"/>
              <a:t>)]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public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ICheckbox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/>
              <a:t>WiFiCheckbox1 = </a:t>
            </a:r>
            <a:r>
              <a:rPr lang="en-US" sz="2900" dirty="0">
                <a:solidFill>
                  <a:schemeClr val="bg1">
                    <a:lumMod val="75000"/>
                  </a:schemeClr>
                </a:solidFill>
              </a:rPr>
              <a:t>new</a:t>
            </a:r>
            <a:r>
              <a:rPr lang="en-US" dirty="0"/>
              <a:t> </a:t>
            </a:r>
            <a:r>
              <a:rPr lang="en-US" sz="2900" dirty="0">
                <a:solidFill>
                  <a:srgbClr val="00B0F0"/>
                </a:solidFill>
              </a:rPr>
              <a:t>Checkbox</a:t>
            </a:r>
            <a:r>
              <a:rPr lang="en-US" dirty="0"/>
              <a:t>();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[</a:t>
            </a:r>
            <a:r>
              <a:rPr lang="en-US" dirty="0">
                <a:solidFill>
                  <a:srgbClr val="00B0F0"/>
                </a:solidFill>
              </a:rPr>
              <a:t>Name</a:t>
            </a:r>
            <a:r>
              <a:rPr lang="en-US" dirty="0"/>
              <a:t>(Name = </a:t>
            </a:r>
            <a:r>
              <a:rPr lang="en-US" dirty="0">
                <a:solidFill>
                  <a:srgbClr val="DE8400"/>
                </a:solidFill>
              </a:rPr>
              <a:t>"</a:t>
            </a:r>
            <a:r>
              <a:rPr lang="en-US" dirty="0" err="1">
                <a:solidFill>
                  <a:srgbClr val="DE8400"/>
                </a:solidFill>
              </a:rPr>
              <a:t>Wi-fi</a:t>
            </a:r>
            <a:r>
              <a:rPr lang="en-US" dirty="0">
                <a:solidFill>
                  <a:srgbClr val="DE8400"/>
                </a:solidFill>
              </a:rPr>
              <a:t>"</a:t>
            </a:r>
            <a:r>
              <a:rPr lang="en-US" dirty="0"/>
              <a:t>), </a:t>
            </a:r>
            <a:r>
              <a:rPr lang="en-US" dirty="0">
                <a:solidFill>
                  <a:srgbClr val="00B0F0"/>
                </a:solidFill>
              </a:rPr>
              <a:t>Locate</a:t>
            </a:r>
            <a:r>
              <a:rPr lang="en-US" dirty="0"/>
              <a:t>(</a:t>
            </a:r>
            <a:r>
              <a:rPr lang="en-US" dirty="0" err="1">
                <a:solidFill>
                  <a:schemeClr val="bg2"/>
                </a:solidFill>
              </a:rPr>
              <a:t>ByClassName</a:t>
            </a:r>
            <a:r>
              <a:rPr lang="en-US" dirty="0"/>
              <a:t> = </a:t>
            </a:r>
            <a:r>
              <a:rPr lang="en-US" dirty="0">
                <a:solidFill>
                  <a:srgbClr val="DE8400"/>
                </a:solidFill>
              </a:rPr>
              <a:t>"</a:t>
            </a:r>
            <a:r>
              <a:rPr lang="en-US" dirty="0" err="1">
                <a:solidFill>
                  <a:srgbClr val="DE8400"/>
                </a:solidFill>
              </a:rPr>
              <a:t>wifi</a:t>
            </a:r>
            <a:r>
              <a:rPr lang="en-US" dirty="0">
                <a:solidFill>
                  <a:srgbClr val="DE8400"/>
                </a:solidFill>
              </a:rPr>
              <a:t>-checkbox"</a:t>
            </a:r>
            <a:r>
              <a:rPr lang="en-US" dirty="0"/>
              <a:t>)]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public </a:t>
            </a:r>
            <a:r>
              <a:rPr lang="en-US" dirty="0">
                <a:solidFill>
                  <a:srgbClr val="00B0F0"/>
                </a:solidFill>
              </a:rPr>
              <a:t>Checkbox</a:t>
            </a:r>
            <a:r>
              <a:rPr lang="en-US" dirty="0"/>
              <a:t> WiFiCheckbox2;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public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ICheckbox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/>
              <a:t>WiFiCheckbox3</a:t>
            </a:r>
          </a:p>
          <a:p>
            <a:pPr marL="0" indent="0">
              <a:buNone/>
            </a:pPr>
            <a:r>
              <a:rPr lang="ru-RU" dirty="0" smtClean="0"/>
              <a:t>	</a:t>
            </a:r>
            <a:r>
              <a:rPr lang="en-US" dirty="0" smtClean="0"/>
              <a:t>= </a:t>
            </a:r>
            <a:r>
              <a:rPr lang="en-US" sz="2900" dirty="0">
                <a:solidFill>
                  <a:schemeClr val="bg1">
                    <a:lumMod val="75000"/>
                  </a:schemeClr>
                </a:solidFill>
              </a:rPr>
              <a:t>new</a:t>
            </a:r>
            <a:r>
              <a:rPr lang="en-US" dirty="0"/>
              <a:t> </a:t>
            </a:r>
            <a:r>
              <a:rPr lang="en-US" sz="2900" dirty="0">
                <a:solidFill>
                  <a:srgbClr val="00B0F0"/>
                </a:solidFill>
              </a:rPr>
              <a:t>Checkbox</a:t>
            </a:r>
            <a:r>
              <a:rPr lang="en-US" dirty="0">
                <a:solidFill>
                  <a:srgbClr val="DE8400"/>
                </a:solidFill>
              </a:rPr>
              <a:t>("</a:t>
            </a:r>
            <a:r>
              <a:rPr lang="en-US" dirty="0" err="1">
                <a:solidFill>
                  <a:srgbClr val="DE8400"/>
                </a:solidFill>
              </a:rPr>
              <a:t>Wi-fi</a:t>
            </a:r>
            <a:r>
              <a:rPr lang="en-US" dirty="0">
                <a:solidFill>
                  <a:srgbClr val="DE8400"/>
                </a:solidFill>
              </a:rPr>
              <a:t>"</a:t>
            </a:r>
            <a:r>
              <a:rPr lang="en-US" dirty="0"/>
              <a:t>, </a:t>
            </a:r>
            <a:r>
              <a:rPr lang="en-US" dirty="0">
                <a:solidFill>
                  <a:srgbClr val="DE8400"/>
                </a:solidFill>
              </a:rPr>
              <a:t>"#</a:t>
            </a:r>
            <a:r>
              <a:rPr lang="en-US" dirty="0" err="1">
                <a:solidFill>
                  <a:srgbClr val="DE8400"/>
                </a:solidFill>
              </a:rPr>
              <a:t>wifi</a:t>
            </a:r>
            <a:r>
              <a:rPr lang="en-US" dirty="0">
                <a:solidFill>
                  <a:srgbClr val="DE8400"/>
                </a:solidFill>
              </a:rPr>
              <a:t>-checkbox"</a:t>
            </a:r>
            <a:r>
              <a:rPr lang="en-US" dirty="0"/>
              <a:t>);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public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ICheckbox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/>
              <a:t>WiFiCheckbox4</a:t>
            </a:r>
          </a:p>
          <a:p>
            <a:pPr marL="0" indent="0">
              <a:buNone/>
            </a:pPr>
            <a:r>
              <a:rPr lang="ru-RU" dirty="0" smtClean="0"/>
              <a:t>	</a:t>
            </a:r>
            <a:r>
              <a:rPr lang="en-US" dirty="0" smtClean="0"/>
              <a:t>= </a:t>
            </a:r>
            <a:r>
              <a:rPr lang="en-US" sz="2900" dirty="0">
                <a:solidFill>
                  <a:schemeClr val="bg1">
                    <a:lumMod val="75000"/>
                  </a:schemeClr>
                </a:solidFill>
              </a:rPr>
              <a:t>new</a:t>
            </a:r>
            <a:r>
              <a:rPr lang="en-US" dirty="0"/>
              <a:t> </a:t>
            </a:r>
            <a:r>
              <a:rPr lang="en-US" sz="2900" dirty="0">
                <a:solidFill>
                  <a:srgbClr val="00B0F0"/>
                </a:solidFill>
              </a:rPr>
              <a:t>Checkbox</a:t>
            </a:r>
            <a:r>
              <a:rPr lang="en-US" dirty="0"/>
              <a:t>(</a:t>
            </a:r>
            <a:r>
              <a:rPr lang="en-US" dirty="0">
                <a:solidFill>
                  <a:srgbClr val="DE8400"/>
                </a:solidFill>
              </a:rPr>
              <a:t>"</a:t>
            </a:r>
            <a:r>
              <a:rPr lang="en-US" dirty="0" err="1">
                <a:solidFill>
                  <a:srgbClr val="DE8400"/>
                </a:solidFill>
              </a:rPr>
              <a:t>Wi-fi</a:t>
            </a:r>
            <a:r>
              <a:rPr lang="en-US" dirty="0">
                <a:solidFill>
                  <a:srgbClr val="DE8400"/>
                </a:solidFill>
              </a:rPr>
              <a:t>"</a:t>
            </a:r>
            <a:r>
              <a:rPr lang="en-US" dirty="0"/>
              <a:t>, </a:t>
            </a:r>
            <a:r>
              <a:rPr lang="en-US" dirty="0" err="1">
                <a:solidFill>
                  <a:schemeClr val="bg2"/>
                </a:solidFill>
              </a:rPr>
              <a:t>By.CssSelector</a:t>
            </a:r>
            <a:r>
              <a:rPr lang="en-US" dirty="0"/>
              <a:t>(</a:t>
            </a:r>
            <a:r>
              <a:rPr lang="en-US" dirty="0">
                <a:solidFill>
                  <a:srgbClr val="DE8400"/>
                </a:solidFill>
              </a:rPr>
              <a:t>"#</a:t>
            </a:r>
            <a:r>
              <a:rPr lang="en-US" dirty="0" err="1">
                <a:solidFill>
                  <a:srgbClr val="DE8400"/>
                </a:solidFill>
              </a:rPr>
              <a:t>wifi</a:t>
            </a:r>
            <a:r>
              <a:rPr lang="en-US" dirty="0">
                <a:solidFill>
                  <a:srgbClr val="DE8400"/>
                </a:solidFill>
              </a:rPr>
              <a:t>-checkbox"</a:t>
            </a:r>
            <a:r>
              <a:rPr lang="en-US" dirty="0"/>
              <a:t>));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264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Все действия можно переопределить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new</a:t>
            </a:r>
            <a:r>
              <a:rPr lang="en-US" dirty="0" smtClean="0"/>
              <a:t> </a:t>
            </a:r>
            <a:r>
              <a:rPr lang="en-US" dirty="0">
                <a:solidFill>
                  <a:srgbClr val="00B0F0"/>
                </a:solidFill>
              </a:rPr>
              <a:t>Checkbox</a:t>
            </a:r>
            <a:r>
              <a:rPr lang="en-US" dirty="0"/>
              <a:t>(</a:t>
            </a:r>
            <a:r>
              <a:rPr lang="en-US" dirty="0">
                <a:solidFill>
                  <a:srgbClr val="DE8400"/>
                </a:solidFill>
              </a:rPr>
              <a:t>"</a:t>
            </a:r>
            <a:r>
              <a:rPr lang="en-US" dirty="0" err="1">
                <a:solidFill>
                  <a:srgbClr val="DE8400"/>
                </a:solidFill>
              </a:rPr>
              <a:t>Wifi</a:t>
            </a:r>
            <a:r>
              <a:rPr lang="en-US" dirty="0">
                <a:solidFill>
                  <a:srgbClr val="DE8400"/>
                </a:solidFill>
              </a:rPr>
              <a:t> Checkbox"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ru-RU" dirty="0" smtClean="0"/>
              <a:t>{</a:t>
            </a:r>
            <a:endParaRPr lang="ru-RU" dirty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ClickAction</a:t>
            </a:r>
            <a:r>
              <a:rPr lang="en-US" dirty="0" smtClean="0"/>
              <a:t> </a:t>
            </a:r>
            <a:r>
              <a:rPr lang="en-US" dirty="0"/>
              <a:t>= () =&gt; </a:t>
            </a:r>
          </a:p>
          <a:p>
            <a:pPr marL="0" indent="0">
              <a:buNone/>
            </a:pPr>
            <a:r>
              <a:rPr lang="en-US" dirty="0" smtClean="0"/>
              <a:t>	       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new</a:t>
            </a:r>
            <a:r>
              <a:rPr lang="en-US" dirty="0" smtClean="0"/>
              <a:t> </a:t>
            </a:r>
            <a:r>
              <a:rPr lang="en-US" dirty="0" err="1">
                <a:solidFill>
                  <a:srgbClr val="00B0F0"/>
                </a:solidFill>
              </a:rPr>
              <a:t>ClickableElement</a:t>
            </a:r>
            <a:r>
              <a:rPr lang="en-US" dirty="0"/>
              <a:t>(</a:t>
            </a:r>
            <a:r>
              <a:rPr lang="en-US" dirty="0">
                <a:solidFill>
                  <a:srgbClr val="DE8400"/>
                </a:solidFill>
              </a:rPr>
              <a:t>"#</a:t>
            </a:r>
            <a:r>
              <a:rPr lang="en-US" dirty="0" err="1">
                <a:solidFill>
                  <a:srgbClr val="DE8400"/>
                </a:solidFill>
              </a:rPr>
              <a:t>wifi-chckbox</a:t>
            </a:r>
            <a:r>
              <a:rPr lang="en-US" dirty="0">
                <a:solidFill>
                  <a:srgbClr val="DE8400"/>
                </a:solidFill>
              </a:rPr>
              <a:t>"</a:t>
            </a:r>
            <a:r>
              <a:rPr lang="en-US" dirty="0"/>
              <a:t>).Click(),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GetLabelFunc</a:t>
            </a:r>
            <a:r>
              <a:rPr lang="en-US" dirty="0" smtClean="0"/>
              <a:t> </a:t>
            </a:r>
            <a:r>
              <a:rPr lang="en-US" dirty="0"/>
              <a:t>= () =&gt; </a:t>
            </a:r>
          </a:p>
          <a:p>
            <a:pPr marL="0" indent="0">
              <a:buNone/>
            </a:pPr>
            <a:r>
              <a:rPr lang="en-US" dirty="0" smtClean="0"/>
              <a:t>	       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new</a:t>
            </a:r>
            <a:r>
              <a:rPr lang="en-US" dirty="0" smtClean="0"/>
              <a:t> </a:t>
            </a:r>
            <a:r>
              <a:rPr lang="en-US" dirty="0" err="1">
                <a:solidFill>
                  <a:srgbClr val="00B0F0"/>
                </a:solidFill>
              </a:rPr>
              <a:t>TextElement</a:t>
            </a:r>
            <a:r>
              <a:rPr lang="en-US" dirty="0"/>
              <a:t>(</a:t>
            </a:r>
            <a:r>
              <a:rPr lang="en-US" dirty="0">
                <a:solidFill>
                  <a:srgbClr val="DE8400"/>
                </a:solidFill>
              </a:rPr>
              <a:t>"#</a:t>
            </a:r>
            <a:r>
              <a:rPr lang="en-US" dirty="0" err="1">
                <a:solidFill>
                  <a:srgbClr val="DE8400"/>
                </a:solidFill>
              </a:rPr>
              <a:t>wifi-chckbox-lable</a:t>
            </a:r>
            <a:r>
              <a:rPr lang="en-US" dirty="0">
                <a:solidFill>
                  <a:srgbClr val="DE8400"/>
                </a:solidFill>
              </a:rPr>
              <a:t>"</a:t>
            </a:r>
            <a:r>
              <a:rPr lang="en-US" dirty="0"/>
              <a:t>).Label,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IsSelectedFunc</a:t>
            </a:r>
            <a:r>
              <a:rPr lang="en-US" dirty="0" smtClean="0"/>
              <a:t> </a:t>
            </a:r>
            <a:r>
              <a:rPr lang="en-US" dirty="0"/>
              <a:t>= () =&gt; new </a:t>
            </a:r>
            <a:r>
              <a:rPr lang="en-US" dirty="0" err="1">
                <a:solidFill>
                  <a:srgbClr val="00B0F0"/>
                </a:solidFill>
              </a:rPr>
              <a:t>VIElement</a:t>
            </a:r>
            <a:r>
              <a:rPr lang="en-US" dirty="0"/>
              <a:t>(</a:t>
            </a:r>
            <a:r>
              <a:rPr lang="en-US" dirty="0">
                <a:solidFill>
                  <a:srgbClr val="DE8400"/>
                </a:solidFill>
              </a:rPr>
              <a:t>"#</a:t>
            </a:r>
            <a:r>
              <a:rPr lang="en-US" dirty="0" err="1">
                <a:solidFill>
                  <a:srgbClr val="DE8400"/>
                </a:solidFill>
              </a:rPr>
              <a:t>wifi-chckbox</a:t>
            </a:r>
            <a:r>
              <a:rPr lang="en-US" dirty="0">
                <a:solidFill>
                  <a:srgbClr val="DE8400"/>
                </a:solidFill>
              </a:rPr>
              <a:t>"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	 </a:t>
            </a:r>
            <a:r>
              <a:rPr lang="en-US" dirty="0" smtClean="0"/>
              <a:t>       .</a:t>
            </a:r>
            <a:r>
              <a:rPr lang="en-US" dirty="0" err="1"/>
              <a:t>GetWebElement</a:t>
            </a:r>
            <a:r>
              <a:rPr lang="en-US" dirty="0"/>
              <a:t>().</a:t>
            </a:r>
            <a:r>
              <a:rPr lang="en-US" dirty="0" err="1"/>
              <a:t>GetAttribute</a:t>
            </a:r>
            <a:r>
              <a:rPr lang="en-US" dirty="0"/>
              <a:t>(</a:t>
            </a:r>
            <a:r>
              <a:rPr lang="en-US" dirty="0">
                <a:solidFill>
                  <a:srgbClr val="DE8400"/>
                </a:solidFill>
              </a:rPr>
              <a:t>"checked"</a:t>
            </a:r>
            <a:r>
              <a:rPr lang="en-US" dirty="0"/>
              <a:t>) == </a:t>
            </a:r>
            <a:r>
              <a:rPr lang="en-US" dirty="0">
                <a:solidFill>
                  <a:srgbClr val="DE8400"/>
                </a:solidFill>
              </a:rPr>
              <a:t>"1</a:t>
            </a:r>
            <a:r>
              <a:rPr lang="en-US" dirty="0" smtClean="0">
                <a:solidFill>
                  <a:srgbClr val="DE8400"/>
                </a:solidFill>
              </a:rPr>
              <a:t>"</a:t>
            </a:r>
            <a:r>
              <a:rPr lang="en-US" dirty="0" smtClean="0"/>
              <a:t>,</a:t>
            </a:r>
          </a:p>
          <a:p>
            <a:pPr marL="0" indent="0">
              <a:buNone/>
            </a:pPr>
            <a:r>
              <a:rPr lang="ru-RU" dirty="0" smtClean="0"/>
              <a:t>};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566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Dropdown </a:t>
            </a:r>
            <a:r>
              <a:rPr lang="ru-RU" dirty="0" smtClean="0"/>
              <a:t>сложный </a:t>
            </a:r>
            <a:r>
              <a:rPr lang="en-US" dirty="0" smtClean="0"/>
              <a:t>select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975810" cy="34241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new </a:t>
            </a:r>
            <a:r>
              <a:rPr lang="en-US" sz="2000" dirty="0" err="1">
                <a:solidFill>
                  <a:srgbClr val="00B0F0"/>
                </a:solidFill>
              </a:rPr>
              <a:t>DropDown</a:t>
            </a:r>
            <a:r>
              <a:rPr lang="en-US" sz="2000" dirty="0"/>
              <a:t>("My Dropdown</a:t>
            </a:r>
            <a:r>
              <a:rPr lang="en-US" sz="2000" dirty="0" smtClean="0"/>
              <a:t>") </a:t>
            </a:r>
            <a:r>
              <a:rPr lang="ru-RU" sz="2000" dirty="0" smtClean="0"/>
              <a:t>            </a:t>
            </a:r>
            <a:r>
              <a:rPr lang="ru-RU" sz="2000" dirty="0"/>
              <a:t>{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</a:t>
            </a:r>
            <a:r>
              <a:rPr lang="en-US" sz="2000" dirty="0" err="1" smtClean="0"/>
              <a:t>SelectAction</a:t>
            </a:r>
            <a:r>
              <a:rPr lang="en-US" sz="2000" dirty="0" smtClean="0"/>
              <a:t> </a:t>
            </a:r>
            <a:r>
              <a:rPr lang="en-US" sz="2000" dirty="0"/>
              <a:t>= </a:t>
            </a:r>
            <a:r>
              <a:rPr lang="en-US" sz="2000" dirty="0" err="1"/>
              <a:t>val</a:t>
            </a:r>
            <a:r>
              <a:rPr lang="en-US" sz="2000" dirty="0"/>
              <a:t> </a:t>
            </a:r>
            <a:r>
              <a:rPr lang="en-US" sz="2000" dirty="0" smtClean="0"/>
              <a:t>=&gt; </a:t>
            </a:r>
            <a:r>
              <a:rPr lang="ru-RU" sz="2000" dirty="0" smtClean="0"/>
              <a:t>{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new </a:t>
            </a:r>
            <a:r>
              <a:rPr lang="en-US" sz="2000" dirty="0" err="1" smtClean="0">
                <a:solidFill>
                  <a:srgbClr val="00B0F0"/>
                </a:solidFill>
              </a:rPr>
              <a:t>ClickableElement</a:t>
            </a:r>
            <a:r>
              <a:rPr lang="en-US" sz="2000" dirty="0" smtClean="0"/>
              <a:t>(</a:t>
            </a:r>
            <a:r>
              <a:rPr lang="en-US" sz="2000" dirty="0" smtClean="0">
                <a:solidFill>
                  <a:srgbClr val="DE8400"/>
                </a:solidFill>
              </a:rPr>
              <a:t>"#</a:t>
            </a:r>
            <a:r>
              <a:rPr lang="en-US" sz="2000" dirty="0" err="1" smtClean="0">
                <a:solidFill>
                  <a:srgbClr val="DE8400"/>
                </a:solidFill>
              </a:rPr>
              <a:t>rootid</a:t>
            </a:r>
            <a:r>
              <a:rPr lang="en-US" sz="2000" dirty="0" smtClean="0">
                <a:solidFill>
                  <a:srgbClr val="DE8400"/>
                </a:solidFill>
              </a:rPr>
              <a:t>"</a:t>
            </a:r>
            <a:r>
              <a:rPr lang="en-US" sz="2000" dirty="0" smtClean="0"/>
              <a:t>).Click();</a:t>
            </a:r>
          </a:p>
          <a:p>
            <a:pPr marL="0" indent="0">
              <a:buNone/>
            </a:pPr>
            <a:r>
              <a:rPr lang="en-US" sz="2000" dirty="0" smtClean="0"/>
              <a:t>        new </a:t>
            </a:r>
            <a:r>
              <a:rPr lang="en-US" sz="2000" dirty="0" err="1" smtClean="0">
                <a:solidFill>
                  <a:srgbClr val="00B0F0"/>
                </a:solidFill>
              </a:rPr>
              <a:t>ClickableElement</a:t>
            </a:r>
            <a:r>
              <a:rPr lang="en-US" sz="2000" dirty="0" smtClean="0"/>
              <a:t>(</a:t>
            </a:r>
            <a:r>
              <a:rPr lang="en-US" sz="2000" dirty="0" err="1" smtClean="0">
                <a:solidFill>
                  <a:srgbClr val="00B0F0"/>
                </a:solidFill>
              </a:rPr>
              <a:t>By</a:t>
            </a:r>
            <a:r>
              <a:rPr lang="en-US" sz="2000" dirty="0" err="1" smtClean="0"/>
              <a:t>.XPath</a:t>
            </a:r>
            <a:r>
              <a:rPr lang="en-US" sz="2000" dirty="0" smtClean="0"/>
              <a:t>(</a:t>
            </a:r>
            <a:r>
              <a:rPr lang="en-US" sz="2000" dirty="0" smtClean="0">
                <a:solidFill>
                  <a:srgbClr val="DE8400"/>
                </a:solidFill>
              </a:rPr>
              <a:t>"//*[</a:t>
            </a:r>
            <a:r>
              <a:rPr lang="en-US" sz="2000" dirty="0" err="1">
                <a:solidFill>
                  <a:srgbClr val="DE8400"/>
                </a:solidFill>
              </a:rPr>
              <a:t>rootid</a:t>
            </a:r>
            <a:r>
              <a:rPr lang="en-US" sz="2000" dirty="0">
                <a:solidFill>
                  <a:srgbClr val="DE8400"/>
                </a:solidFill>
              </a:rPr>
              <a:t>]/span[text</a:t>
            </a:r>
            <a:r>
              <a:rPr lang="en-US" sz="2000" dirty="0" smtClean="0">
                <a:solidFill>
                  <a:srgbClr val="DE8400"/>
                </a:solidFill>
              </a:rPr>
              <a:t>()='"</a:t>
            </a:r>
            <a:r>
              <a:rPr lang="en-US" sz="2000" dirty="0" smtClean="0"/>
              <a:t>+</a:t>
            </a:r>
            <a:r>
              <a:rPr lang="en-US" sz="2000" dirty="0" err="1" smtClean="0"/>
              <a:t>val</a:t>
            </a:r>
            <a:r>
              <a:rPr lang="en-US" sz="2000" dirty="0" smtClean="0"/>
              <a:t>+</a:t>
            </a:r>
            <a:r>
              <a:rPr lang="en-US" sz="2000" dirty="0" smtClean="0">
                <a:solidFill>
                  <a:srgbClr val="DE8400"/>
                </a:solidFill>
              </a:rPr>
              <a:t>"']"</a:t>
            </a:r>
            <a:r>
              <a:rPr lang="en-US" sz="2000" dirty="0" smtClean="0"/>
              <a:t>));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</a:t>
            </a:r>
            <a:r>
              <a:rPr lang="ru-RU" sz="2000" dirty="0" smtClean="0"/>
              <a:t>}</a:t>
            </a:r>
          </a:p>
          <a:p>
            <a:pPr marL="0" indent="0">
              <a:buNone/>
            </a:pPr>
            <a:r>
              <a:rPr lang="ru-RU" sz="2000" dirty="0" smtClean="0"/>
              <a:t>};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4704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</a:t>
            </a:r>
            <a:r>
              <a:rPr lang="ru-RU" dirty="0" smtClean="0"/>
              <a:t> Элементы </a:t>
            </a:r>
            <a:r>
              <a:rPr lang="en-US" dirty="0" smtClean="0"/>
              <a:t>More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975810" cy="342410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ru-RU" sz="2400" dirty="0" smtClean="0"/>
              <a:t>А также:</a:t>
            </a:r>
          </a:p>
          <a:p>
            <a:r>
              <a:rPr lang="ru-RU" sz="2400" dirty="0" smtClean="0"/>
              <a:t>Стабильный поиск элемента</a:t>
            </a:r>
            <a:endParaRPr lang="en-US" sz="2400" dirty="0" smtClean="0"/>
          </a:p>
          <a:p>
            <a:r>
              <a:rPr lang="ru-RU" sz="2400" dirty="0" smtClean="0"/>
              <a:t>Встроенная Проверка уникальности элемента</a:t>
            </a:r>
          </a:p>
          <a:p>
            <a:r>
              <a:rPr lang="ru-RU" sz="2400" dirty="0" smtClean="0"/>
              <a:t>Стабильное нажатие элементов</a:t>
            </a:r>
            <a:endParaRPr lang="en-US" sz="2400" dirty="0" smtClean="0"/>
          </a:p>
          <a:p>
            <a:r>
              <a:rPr lang="ru-RU" sz="2400" dirty="0" smtClean="0"/>
              <a:t>Переопределение действий со всеми </a:t>
            </a:r>
            <a:r>
              <a:rPr lang="en-US" sz="2400" dirty="0" err="1" smtClean="0"/>
              <a:t>VIElements</a:t>
            </a:r>
            <a:endParaRPr lang="ru-RU" sz="2400" dirty="0" smtClean="0"/>
          </a:p>
          <a:p>
            <a:r>
              <a:rPr lang="ru-RU" sz="2400" dirty="0" smtClean="0"/>
              <a:t>Логирование всех действий и результатов</a:t>
            </a:r>
            <a:r>
              <a:rPr lang="en-US" sz="2400" dirty="0" smtClean="0"/>
              <a:t> </a:t>
            </a:r>
            <a:r>
              <a:rPr lang="ru-RU" sz="2400" dirty="0" smtClean="0"/>
              <a:t>по умолчанию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844824"/>
            <a:ext cx="1794267" cy="174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17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Сложные элементы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cap="none" dirty="0" err="1" smtClean="0"/>
              <a:t>CheckList</a:t>
            </a:r>
            <a:r>
              <a:rPr lang="en-US" cap="none" dirty="0"/>
              <a:t>, </a:t>
            </a:r>
            <a:r>
              <a:rPr lang="en-US" cap="none" dirty="0" err="1"/>
              <a:t>RadioButtons</a:t>
            </a:r>
            <a:r>
              <a:rPr lang="en-US" cap="none" dirty="0"/>
              <a:t>, Dropdown, </a:t>
            </a:r>
            <a:r>
              <a:rPr lang="en-US" cap="none" dirty="0" err="1" smtClean="0"/>
              <a:t>DataForm</a:t>
            </a:r>
            <a:endParaRPr lang="ru-RU" cap="none" dirty="0" smtClean="0"/>
          </a:p>
          <a:p>
            <a:r>
              <a:rPr lang="ru-RU" cap="none" dirty="0" smtClean="0"/>
              <a:t>Вся логика внутри</a:t>
            </a:r>
            <a:endParaRPr lang="en-US" cap="none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212976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88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DataForm</a:t>
            </a:r>
            <a:r>
              <a:rPr lang="ru-RU" dirty="0" smtClean="0"/>
              <a:t>:</a:t>
            </a:r>
            <a:r>
              <a:rPr lang="en-US" dirty="0" smtClean="0"/>
              <a:t> </a:t>
            </a:r>
            <a:r>
              <a:rPr lang="ru-RU" dirty="0" smtClean="0"/>
              <a:t>использование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3200" cap="none" dirty="0" smtClean="0"/>
              <a:t>Быстрое Массовое заполнение элементов</a:t>
            </a:r>
            <a:endParaRPr lang="en-US" sz="3200" cap="none" dirty="0" smtClean="0"/>
          </a:p>
          <a:p>
            <a:pPr marL="0" indent="0">
              <a:buNone/>
            </a:pPr>
            <a:r>
              <a:rPr lang="en-US" sz="3200" cap="none" dirty="0" err="1" smtClean="0">
                <a:solidFill>
                  <a:srgbClr val="0070C0"/>
                </a:solidFill>
              </a:rPr>
              <a:t>ISetValue</a:t>
            </a:r>
            <a:r>
              <a:rPr lang="en-US" sz="3200" cap="none" dirty="0" smtClean="0">
                <a:solidFill>
                  <a:srgbClr val="0070C0"/>
                </a:solidFill>
              </a:rPr>
              <a:t> </a:t>
            </a:r>
            <a:r>
              <a:rPr lang="ru-RU" sz="3200" cap="none" dirty="0" smtClean="0"/>
              <a:t>из данных</a:t>
            </a:r>
            <a:endParaRPr lang="ru-RU" sz="3200" cap="non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765" y="3539503"/>
            <a:ext cx="3780420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04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Множество Элементов</a:t>
            </a:r>
            <a:endParaRPr lang="ru-RU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700807"/>
            <a:ext cx="3384376" cy="4649839"/>
          </a:xfrm>
        </p:spPr>
      </p:pic>
    </p:spTree>
    <p:extLst>
      <p:ext uri="{BB962C8B-B14F-4D97-AF65-F5344CB8AC3E}">
        <p14:creationId xmlns:p14="http://schemas.microsoft.com/office/powerpoint/2010/main" val="228076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Заполнение в </a:t>
            </a:r>
            <a:r>
              <a:rPr lang="en-US" dirty="0" smtClean="0"/>
              <a:t>Selenium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11560" y="2060848"/>
            <a:ext cx="8049580" cy="43924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 err="1" smtClean="0"/>
              <a:t>driver.FindElement</a:t>
            </a:r>
            <a:r>
              <a:rPr lang="en-US" sz="2200" dirty="0" smtClean="0"/>
              <a:t>(</a:t>
            </a:r>
            <a:r>
              <a:rPr lang="en-US" sz="2200" dirty="0" err="1" smtClean="0">
                <a:solidFill>
                  <a:schemeClr val="bg1">
                    <a:lumMod val="75000"/>
                  </a:schemeClr>
                </a:solidFill>
              </a:rPr>
              <a:t>By</a:t>
            </a:r>
            <a:r>
              <a:rPr lang="en-US" sz="2200" dirty="0" err="1" smtClean="0"/>
              <a:t>.XPath</a:t>
            </a:r>
            <a:r>
              <a:rPr lang="en-US" sz="2200" dirty="0" smtClean="0"/>
              <a:t>(</a:t>
            </a:r>
            <a:r>
              <a:rPr lang="en-US" sz="2200" dirty="0" smtClean="0">
                <a:solidFill>
                  <a:srgbClr val="DE8400"/>
                </a:solidFill>
              </a:rPr>
              <a:t>“somelocator1"</a:t>
            </a:r>
            <a:r>
              <a:rPr lang="en-US" sz="2200" dirty="0" smtClean="0"/>
              <a:t>)).</a:t>
            </a:r>
            <a:r>
              <a:rPr lang="en-US" sz="2200" dirty="0" err="1"/>
              <a:t>SendKeys</a:t>
            </a:r>
            <a:r>
              <a:rPr lang="en-US" sz="2200" dirty="0"/>
              <a:t>(</a:t>
            </a:r>
            <a:r>
              <a:rPr lang="en-US" sz="2200" dirty="0">
                <a:solidFill>
                  <a:srgbClr val="DE8400"/>
                </a:solidFill>
              </a:rPr>
              <a:t>"1000"</a:t>
            </a:r>
            <a:r>
              <a:rPr lang="en-US" sz="2200" dirty="0"/>
              <a:t>);</a:t>
            </a:r>
          </a:p>
          <a:p>
            <a:pPr marL="0" indent="0">
              <a:buNone/>
            </a:pPr>
            <a:r>
              <a:rPr lang="en-US" sz="2200" dirty="0" err="1" smtClean="0"/>
              <a:t>driver.FindElement</a:t>
            </a:r>
            <a:r>
              <a:rPr lang="en-US" sz="2200" dirty="0" smtClean="0"/>
              <a:t>(</a:t>
            </a:r>
            <a:r>
              <a:rPr lang="en-US" sz="2200" dirty="0" err="1" smtClean="0">
                <a:solidFill>
                  <a:schemeClr val="bg1">
                    <a:lumMod val="75000"/>
                  </a:schemeClr>
                </a:solidFill>
              </a:rPr>
              <a:t>By</a:t>
            </a:r>
            <a:r>
              <a:rPr lang="en-US" sz="2200" dirty="0" err="1" smtClean="0"/>
              <a:t>.XPath</a:t>
            </a:r>
            <a:r>
              <a:rPr lang="en-US" sz="2200" dirty="0" smtClean="0"/>
              <a:t>(</a:t>
            </a:r>
            <a:r>
              <a:rPr lang="en-US" sz="2200" dirty="0">
                <a:solidFill>
                  <a:srgbClr val="DE8400"/>
                </a:solidFill>
              </a:rPr>
              <a:t>“</a:t>
            </a:r>
            <a:r>
              <a:rPr lang="en-US" sz="2200" dirty="0" smtClean="0">
                <a:solidFill>
                  <a:srgbClr val="DE8400"/>
                </a:solidFill>
              </a:rPr>
              <a:t>somelocator2"</a:t>
            </a:r>
            <a:r>
              <a:rPr lang="en-US" sz="2200" dirty="0" smtClean="0"/>
              <a:t>)).</a:t>
            </a:r>
            <a:r>
              <a:rPr lang="en-US" sz="2200" dirty="0" err="1"/>
              <a:t>SendKeys</a:t>
            </a:r>
            <a:r>
              <a:rPr lang="en-US" sz="2200" dirty="0">
                <a:solidFill>
                  <a:schemeClr val="bg2"/>
                </a:solidFill>
              </a:rPr>
              <a:t>(</a:t>
            </a:r>
            <a:r>
              <a:rPr lang="en-US" sz="2200" dirty="0">
                <a:solidFill>
                  <a:srgbClr val="DE8400"/>
                </a:solidFill>
              </a:rPr>
              <a:t>"20000"</a:t>
            </a:r>
            <a:r>
              <a:rPr lang="en-US" sz="2200" dirty="0"/>
              <a:t>);</a:t>
            </a:r>
          </a:p>
          <a:p>
            <a:pPr marL="0" indent="0">
              <a:buNone/>
            </a:pPr>
            <a:r>
              <a:rPr lang="en-US" sz="2200" dirty="0" err="1" smtClean="0"/>
              <a:t>driver.FindElement</a:t>
            </a:r>
            <a:r>
              <a:rPr lang="en-US" sz="2200" dirty="0" smtClean="0"/>
              <a:t>(</a:t>
            </a:r>
            <a:r>
              <a:rPr lang="en-US" sz="2200" dirty="0" err="1" smtClean="0">
                <a:solidFill>
                  <a:schemeClr val="bg1">
                    <a:lumMod val="75000"/>
                  </a:schemeClr>
                </a:solidFill>
              </a:rPr>
              <a:t>By</a:t>
            </a:r>
            <a:r>
              <a:rPr lang="en-US" sz="2200" dirty="0" err="1" smtClean="0"/>
              <a:t>.XPath</a:t>
            </a:r>
            <a:r>
              <a:rPr lang="en-US" sz="2200" dirty="0" smtClean="0"/>
              <a:t>(</a:t>
            </a:r>
            <a:r>
              <a:rPr lang="en-US" sz="2200" dirty="0">
                <a:solidFill>
                  <a:srgbClr val="DE8400"/>
                </a:solidFill>
              </a:rPr>
              <a:t>“</a:t>
            </a:r>
            <a:r>
              <a:rPr lang="en-US" sz="2200" dirty="0" smtClean="0">
                <a:solidFill>
                  <a:srgbClr val="DE8400"/>
                </a:solidFill>
              </a:rPr>
              <a:t>somelocator3"</a:t>
            </a:r>
            <a:r>
              <a:rPr lang="en-US" sz="2200" dirty="0" smtClean="0"/>
              <a:t>)).</a:t>
            </a:r>
            <a:r>
              <a:rPr lang="en-US" sz="2200" dirty="0"/>
              <a:t>Click();</a:t>
            </a:r>
          </a:p>
          <a:p>
            <a:pPr marL="0" indent="0">
              <a:buNone/>
            </a:pPr>
            <a:r>
              <a:rPr lang="nn-NO" sz="2200" dirty="0" smtClean="0"/>
              <a:t>driver.FindElement(</a:t>
            </a:r>
            <a:r>
              <a:rPr lang="nn-NO" sz="2200" dirty="0" smtClean="0">
                <a:solidFill>
                  <a:schemeClr val="bg1">
                    <a:lumMod val="75000"/>
                  </a:schemeClr>
                </a:solidFill>
              </a:rPr>
              <a:t>By</a:t>
            </a:r>
            <a:r>
              <a:rPr lang="nn-NO" sz="2200" dirty="0" smtClean="0"/>
              <a:t>.XPath(</a:t>
            </a:r>
            <a:r>
              <a:rPr lang="en-US" sz="2200" dirty="0">
                <a:solidFill>
                  <a:srgbClr val="DE8400"/>
                </a:solidFill>
              </a:rPr>
              <a:t>“</a:t>
            </a:r>
            <a:r>
              <a:rPr lang="en-US" sz="2200" dirty="0" smtClean="0">
                <a:solidFill>
                  <a:srgbClr val="DE8400"/>
                </a:solidFill>
              </a:rPr>
              <a:t>somelocator4"</a:t>
            </a:r>
            <a:r>
              <a:rPr lang="nn-NO" sz="2200" dirty="0" smtClean="0"/>
              <a:t>))</a:t>
            </a:r>
            <a:r>
              <a:rPr lang="en-US" sz="2200" dirty="0" smtClean="0"/>
              <a:t>.</a:t>
            </a:r>
            <a:r>
              <a:rPr lang="en-US" sz="2200" dirty="0"/>
              <a:t>Click();</a:t>
            </a:r>
          </a:p>
          <a:p>
            <a:pPr marL="0" indent="0">
              <a:buNone/>
            </a:pPr>
            <a:r>
              <a:rPr lang="en-US" sz="2200" dirty="0" err="1" smtClean="0"/>
              <a:t>driver.FindElement</a:t>
            </a:r>
            <a:r>
              <a:rPr lang="en-US" sz="2200" dirty="0" smtClean="0"/>
              <a:t>(</a:t>
            </a:r>
            <a:r>
              <a:rPr lang="en-US" sz="2200" dirty="0" err="1" smtClean="0">
                <a:solidFill>
                  <a:schemeClr val="bg1">
                    <a:lumMod val="75000"/>
                  </a:schemeClr>
                </a:solidFill>
              </a:rPr>
              <a:t>By</a:t>
            </a:r>
            <a:r>
              <a:rPr lang="en-US" sz="2200" dirty="0" err="1" smtClean="0"/>
              <a:t>.XPath</a:t>
            </a:r>
            <a:r>
              <a:rPr lang="en-US" sz="2200" dirty="0" smtClean="0"/>
              <a:t>(</a:t>
            </a:r>
            <a:r>
              <a:rPr lang="en-US" sz="2200" dirty="0">
                <a:solidFill>
                  <a:srgbClr val="DE8400"/>
                </a:solidFill>
              </a:rPr>
              <a:t>“</a:t>
            </a:r>
            <a:r>
              <a:rPr lang="en-US" sz="2200" dirty="0" smtClean="0">
                <a:solidFill>
                  <a:srgbClr val="DE8400"/>
                </a:solidFill>
              </a:rPr>
              <a:t>somelocator5"</a:t>
            </a:r>
            <a:r>
              <a:rPr lang="en-US" sz="2200" dirty="0" smtClean="0"/>
              <a:t>).</a:t>
            </a:r>
            <a:r>
              <a:rPr lang="en-US" sz="2200" dirty="0"/>
              <a:t>Click();</a:t>
            </a:r>
          </a:p>
          <a:p>
            <a:pPr marL="0" indent="0">
              <a:buNone/>
            </a:pPr>
            <a:r>
              <a:rPr lang="en-US" sz="2200" dirty="0" err="1" smtClean="0"/>
              <a:t>driver.FindElement</a:t>
            </a:r>
            <a:r>
              <a:rPr lang="en-US" sz="2200" dirty="0" smtClean="0"/>
              <a:t>(</a:t>
            </a:r>
            <a:r>
              <a:rPr lang="en-US" sz="2200" dirty="0" err="1" smtClean="0">
                <a:solidFill>
                  <a:schemeClr val="bg1">
                    <a:lumMod val="75000"/>
                  </a:schemeClr>
                </a:solidFill>
              </a:rPr>
              <a:t>By</a:t>
            </a:r>
            <a:r>
              <a:rPr lang="en-US" sz="2200" dirty="0" err="1" smtClean="0"/>
              <a:t>.XPath</a:t>
            </a:r>
            <a:r>
              <a:rPr lang="en-US" sz="2200" dirty="0" smtClean="0"/>
              <a:t>(</a:t>
            </a:r>
            <a:r>
              <a:rPr lang="en-US" sz="2200" dirty="0">
                <a:solidFill>
                  <a:srgbClr val="DE8400"/>
                </a:solidFill>
              </a:rPr>
              <a:t>“</a:t>
            </a:r>
            <a:r>
              <a:rPr lang="en-US" sz="2200" dirty="0" smtClean="0">
                <a:solidFill>
                  <a:srgbClr val="DE8400"/>
                </a:solidFill>
              </a:rPr>
              <a:t>somelocator6"</a:t>
            </a:r>
            <a:r>
              <a:rPr lang="en-US" sz="2200" dirty="0" smtClean="0"/>
              <a:t>)).</a:t>
            </a:r>
            <a:r>
              <a:rPr lang="en-US" sz="2200" dirty="0"/>
              <a:t>Click();</a:t>
            </a:r>
          </a:p>
          <a:p>
            <a:pPr marL="0" indent="0">
              <a:buNone/>
            </a:pPr>
            <a:r>
              <a:rPr lang="pt-BR" sz="2200" dirty="0" smtClean="0"/>
              <a:t>driver.FindElement(</a:t>
            </a:r>
            <a:r>
              <a:rPr lang="pt-BR" sz="2200" dirty="0" smtClean="0">
                <a:solidFill>
                  <a:schemeClr val="bg1">
                    <a:lumMod val="75000"/>
                  </a:schemeClr>
                </a:solidFill>
              </a:rPr>
              <a:t>By</a:t>
            </a:r>
            <a:r>
              <a:rPr lang="pt-BR" sz="2200" dirty="0" smtClean="0"/>
              <a:t>.XPath(</a:t>
            </a:r>
            <a:r>
              <a:rPr lang="en-US" sz="2200" dirty="0">
                <a:solidFill>
                  <a:srgbClr val="DE8400"/>
                </a:solidFill>
              </a:rPr>
              <a:t>“</a:t>
            </a:r>
            <a:r>
              <a:rPr lang="en-US" sz="2200" dirty="0" smtClean="0">
                <a:solidFill>
                  <a:srgbClr val="DE8400"/>
                </a:solidFill>
              </a:rPr>
              <a:t>somelocator7"</a:t>
            </a:r>
            <a:r>
              <a:rPr lang="pt-BR" sz="2200" dirty="0" smtClean="0"/>
              <a:t>))</a:t>
            </a:r>
            <a:r>
              <a:rPr lang="en-US" sz="2200" dirty="0" smtClean="0"/>
              <a:t>.Click();</a:t>
            </a:r>
          </a:p>
          <a:p>
            <a:pPr marL="0" indent="0">
              <a:buNone/>
            </a:pPr>
            <a:r>
              <a:rPr lang="pt-BR" sz="2200" dirty="0" smtClean="0"/>
              <a:t>driver.FindElement(</a:t>
            </a:r>
            <a:r>
              <a:rPr lang="pt-BR" sz="2200" dirty="0" smtClean="0">
                <a:solidFill>
                  <a:schemeClr val="bg1">
                    <a:lumMod val="75000"/>
                  </a:schemeClr>
                </a:solidFill>
              </a:rPr>
              <a:t>By</a:t>
            </a:r>
            <a:r>
              <a:rPr lang="pt-BR" sz="2200" dirty="0" smtClean="0"/>
              <a:t>.XPath(</a:t>
            </a:r>
            <a:r>
              <a:rPr lang="en-US" sz="2200" dirty="0">
                <a:solidFill>
                  <a:srgbClr val="DE8400"/>
                </a:solidFill>
              </a:rPr>
              <a:t>“</a:t>
            </a:r>
            <a:r>
              <a:rPr lang="en-US" sz="2200" dirty="0" smtClean="0">
                <a:solidFill>
                  <a:srgbClr val="DE8400"/>
                </a:solidFill>
              </a:rPr>
              <a:t>somelocator8"</a:t>
            </a:r>
            <a:r>
              <a:rPr lang="pt-BR" sz="2200" dirty="0" smtClean="0"/>
              <a:t>))</a:t>
            </a:r>
            <a:r>
              <a:rPr lang="en-US" sz="2200" dirty="0" smtClean="0"/>
              <a:t>.</a:t>
            </a:r>
            <a:r>
              <a:rPr lang="en-US" sz="2200" dirty="0"/>
              <a:t>Click</a:t>
            </a:r>
            <a:r>
              <a:rPr lang="en-US" sz="2200" dirty="0" smtClean="0"/>
              <a:t>();</a:t>
            </a:r>
          </a:p>
          <a:p>
            <a:pPr marL="0" indent="0">
              <a:buNone/>
            </a:pPr>
            <a:r>
              <a:rPr lang="pt-BR" sz="2200" dirty="0" smtClean="0"/>
              <a:t>driver.FindElement(</a:t>
            </a:r>
            <a:r>
              <a:rPr lang="pt-BR" sz="2200" dirty="0" smtClean="0">
                <a:solidFill>
                  <a:schemeClr val="bg1">
                    <a:lumMod val="75000"/>
                  </a:schemeClr>
                </a:solidFill>
              </a:rPr>
              <a:t>By</a:t>
            </a:r>
            <a:r>
              <a:rPr lang="pt-BR" sz="2200" dirty="0" smtClean="0"/>
              <a:t>.XPath(</a:t>
            </a:r>
            <a:r>
              <a:rPr lang="en-US" sz="2200" dirty="0">
                <a:solidFill>
                  <a:srgbClr val="DE8400"/>
                </a:solidFill>
              </a:rPr>
              <a:t>“</a:t>
            </a:r>
            <a:r>
              <a:rPr lang="en-US" sz="2200" dirty="0" smtClean="0">
                <a:solidFill>
                  <a:srgbClr val="DE8400"/>
                </a:solidFill>
              </a:rPr>
              <a:t>somelocator9"</a:t>
            </a:r>
            <a:r>
              <a:rPr lang="pt-BR" sz="2200" dirty="0" smtClean="0"/>
              <a:t>))</a:t>
            </a:r>
            <a:r>
              <a:rPr lang="en-US" sz="2200" dirty="0" smtClean="0"/>
              <a:t>.</a:t>
            </a:r>
            <a:r>
              <a:rPr lang="en-US" sz="2200" dirty="0"/>
              <a:t>Click();</a:t>
            </a:r>
          </a:p>
          <a:p>
            <a:pPr marL="0" indent="0">
              <a:buNone/>
            </a:pPr>
            <a:r>
              <a:rPr lang="pt-BR" sz="2200" dirty="0" smtClean="0"/>
              <a:t>driver.FindElement(</a:t>
            </a:r>
            <a:r>
              <a:rPr lang="pt-BR" sz="2200" dirty="0" smtClean="0">
                <a:solidFill>
                  <a:schemeClr val="bg1">
                    <a:lumMod val="75000"/>
                  </a:schemeClr>
                </a:solidFill>
              </a:rPr>
              <a:t>By</a:t>
            </a:r>
            <a:r>
              <a:rPr lang="pt-BR" sz="2200" dirty="0" smtClean="0"/>
              <a:t>.XPath(</a:t>
            </a:r>
            <a:r>
              <a:rPr lang="en-US" sz="2200" dirty="0">
                <a:solidFill>
                  <a:srgbClr val="DE8400"/>
                </a:solidFill>
              </a:rPr>
              <a:t>“</a:t>
            </a:r>
            <a:r>
              <a:rPr lang="en-US" sz="2200" dirty="0" smtClean="0">
                <a:solidFill>
                  <a:srgbClr val="DE8400"/>
                </a:solidFill>
              </a:rPr>
              <a:t>somelocator10"</a:t>
            </a:r>
            <a:r>
              <a:rPr lang="pt-BR" sz="2200" dirty="0" smtClean="0"/>
              <a:t>))</a:t>
            </a:r>
            <a:r>
              <a:rPr lang="en-US" sz="2200" dirty="0" smtClean="0"/>
              <a:t>.</a:t>
            </a:r>
            <a:r>
              <a:rPr lang="en-US" sz="2200" dirty="0"/>
              <a:t>Click();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405856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VIQA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004978"/>
            <a:ext cx="7772870" cy="401631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rgbClr val="FF0000"/>
                </a:solidFill>
              </a:rPr>
              <a:t>V</a:t>
            </a:r>
            <a:r>
              <a:rPr lang="en-US" sz="3200" dirty="0"/>
              <a:t>irtual </a:t>
            </a:r>
            <a:r>
              <a:rPr lang="en-US" sz="3200" dirty="0" smtClean="0"/>
              <a:t>Intelligence </a:t>
            </a:r>
            <a:r>
              <a:rPr lang="en-US" sz="3200" dirty="0" smtClean="0">
                <a:solidFill>
                  <a:srgbClr val="FF0000"/>
                </a:solidFill>
              </a:rPr>
              <a:t>Q</a:t>
            </a:r>
            <a:r>
              <a:rPr lang="en-US" sz="3200" dirty="0" smtClean="0"/>
              <a:t>uality Assurance </a:t>
            </a:r>
          </a:p>
          <a:p>
            <a:pPr marL="0" indent="0" algn="ctr">
              <a:buNone/>
            </a:pPr>
            <a:r>
              <a:rPr lang="en-US" sz="3200" dirty="0" smtClean="0"/>
              <a:t>Tool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dirty="0" smtClean="0"/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ru-RU" sz="3200" dirty="0" smtClean="0"/>
              <a:t>Ссылка на </a:t>
            </a:r>
            <a:r>
              <a:rPr lang="en-US" sz="3200" dirty="0" err="1" smtClean="0"/>
              <a:t>Github</a:t>
            </a:r>
            <a:endParaRPr lang="en-US" sz="3200" dirty="0" smtClean="0"/>
          </a:p>
          <a:p>
            <a:pPr marL="0" indent="0" algn="ctr">
              <a:buNone/>
            </a:pPr>
            <a:endParaRPr lang="en-US" sz="32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940" y="3098733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26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Заполнение в </a:t>
            </a:r>
            <a:r>
              <a:rPr lang="en-US" dirty="0"/>
              <a:t>Selenium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98006" y="2060848"/>
            <a:ext cx="8294474" cy="34241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 err="1" smtClean="0"/>
              <a:t>driver.FindElement</a:t>
            </a:r>
            <a:r>
              <a:rPr lang="en-US" sz="2200" dirty="0" smtClean="0"/>
              <a:t>(</a:t>
            </a:r>
            <a:r>
              <a:rPr lang="en-US" sz="2200" dirty="0" err="1" smtClean="0">
                <a:solidFill>
                  <a:srgbClr val="00B0F0"/>
                </a:solidFill>
              </a:rPr>
              <a:t>Locators</a:t>
            </a:r>
            <a:r>
              <a:rPr lang="en-US" sz="2200" dirty="0" err="1" smtClean="0"/>
              <a:t>.FromTextField</a:t>
            </a:r>
            <a:r>
              <a:rPr lang="en-US" sz="2200" dirty="0" smtClean="0"/>
              <a:t>).</a:t>
            </a:r>
            <a:r>
              <a:rPr lang="en-US" sz="2200" dirty="0" err="1"/>
              <a:t>SendKeys</a:t>
            </a:r>
            <a:r>
              <a:rPr lang="en-US" sz="2200" dirty="0"/>
              <a:t>(</a:t>
            </a:r>
            <a:r>
              <a:rPr lang="en-US" sz="2200" dirty="0">
                <a:solidFill>
                  <a:srgbClr val="DE8400"/>
                </a:solidFill>
              </a:rPr>
              <a:t>"1000"</a:t>
            </a:r>
            <a:r>
              <a:rPr lang="en-US" sz="2200" dirty="0"/>
              <a:t>);</a:t>
            </a:r>
          </a:p>
          <a:p>
            <a:pPr marL="0" indent="0">
              <a:buNone/>
            </a:pPr>
            <a:r>
              <a:rPr lang="en-US" sz="2200" dirty="0" err="1" smtClean="0"/>
              <a:t>driver.FindElement</a:t>
            </a:r>
            <a:r>
              <a:rPr lang="en-US" sz="2200" dirty="0" smtClean="0"/>
              <a:t>(</a:t>
            </a:r>
            <a:r>
              <a:rPr lang="en-US" sz="2200" dirty="0" err="1" smtClean="0">
                <a:solidFill>
                  <a:srgbClr val="00B0F0"/>
                </a:solidFill>
              </a:rPr>
              <a:t>Locators</a:t>
            </a:r>
            <a:r>
              <a:rPr lang="en-US" sz="2200" dirty="0" err="1" smtClean="0"/>
              <a:t>.ToTextField</a:t>
            </a:r>
            <a:r>
              <a:rPr lang="en-US" sz="2200" dirty="0" smtClean="0"/>
              <a:t>).</a:t>
            </a:r>
            <a:r>
              <a:rPr lang="en-US" sz="2200" dirty="0" err="1"/>
              <a:t>SendKeys</a:t>
            </a:r>
            <a:r>
              <a:rPr lang="en-US" sz="2200" dirty="0"/>
              <a:t>(</a:t>
            </a:r>
            <a:r>
              <a:rPr lang="en-US" sz="2200" dirty="0">
                <a:solidFill>
                  <a:srgbClr val="DE8400"/>
                </a:solidFill>
              </a:rPr>
              <a:t>"20000"</a:t>
            </a:r>
            <a:r>
              <a:rPr lang="en-US" sz="2200" dirty="0"/>
              <a:t>);</a:t>
            </a:r>
          </a:p>
          <a:p>
            <a:pPr marL="0" indent="0">
              <a:buNone/>
            </a:pPr>
            <a:r>
              <a:rPr lang="en-US" sz="2200" dirty="0" err="1" smtClean="0"/>
              <a:t>driver.FindElement</a:t>
            </a:r>
            <a:r>
              <a:rPr lang="en-US" sz="2200" dirty="0" smtClean="0"/>
              <a:t>(</a:t>
            </a:r>
            <a:r>
              <a:rPr lang="en-US" sz="2200" dirty="0" err="1" smtClean="0">
                <a:solidFill>
                  <a:srgbClr val="00B0F0"/>
                </a:solidFill>
              </a:rPr>
              <a:t>Locators</a:t>
            </a:r>
            <a:r>
              <a:rPr lang="en-US" sz="2200" dirty="0" err="1" smtClean="0"/>
              <a:t>.WifiExpand</a:t>
            </a:r>
            <a:r>
              <a:rPr lang="en-US" sz="2200" dirty="0" smtClean="0"/>
              <a:t>).</a:t>
            </a:r>
            <a:r>
              <a:rPr lang="en-US" sz="2200" dirty="0"/>
              <a:t>Click();</a:t>
            </a:r>
          </a:p>
          <a:p>
            <a:pPr marL="0" indent="0">
              <a:buNone/>
            </a:pPr>
            <a:r>
              <a:rPr lang="nn-NO" sz="2200" dirty="0" smtClean="0"/>
              <a:t>driver.FindElement(</a:t>
            </a:r>
            <a:r>
              <a:rPr lang="en-US" sz="2200" dirty="0" err="1" smtClean="0">
                <a:solidFill>
                  <a:srgbClr val="00B0F0"/>
                </a:solidFill>
              </a:rPr>
              <a:t>Locators</a:t>
            </a:r>
            <a:r>
              <a:rPr lang="en-US" sz="2200" dirty="0" err="1" smtClean="0"/>
              <a:t>.WifiCheckbox</a:t>
            </a:r>
            <a:r>
              <a:rPr lang="nn-NO" sz="2200" dirty="0" smtClean="0"/>
              <a:t>)</a:t>
            </a:r>
            <a:r>
              <a:rPr lang="en-US" sz="2200" dirty="0"/>
              <a:t>.Click();</a:t>
            </a:r>
          </a:p>
          <a:p>
            <a:pPr marL="0" indent="0">
              <a:buNone/>
            </a:pPr>
            <a:r>
              <a:rPr lang="en-US" sz="2200" dirty="0" err="1" smtClean="0"/>
              <a:t>driver.FindElement</a:t>
            </a:r>
            <a:r>
              <a:rPr lang="en-US" sz="2200" dirty="0" smtClean="0"/>
              <a:t>(</a:t>
            </a:r>
            <a:r>
              <a:rPr lang="en-US" sz="2200" dirty="0" err="1" smtClean="0">
                <a:solidFill>
                  <a:srgbClr val="00B0F0"/>
                </a:solidFill>
              </a:rPr>
              <a:t>Locators</a:t>
            </a:r>
            <a:r>
              <a:rPr lang="en-US" sz="2200" dirty="0" err="1" smtClean="0"/>
              <a:t>.SensorScrnExpand</a:t>
            </a:r>
            <a:r>
              <a:rPr lang="en-US" sz="2200" dirty="0" smtClean="0"/>
              <a:t>).</a:t>
            </a:r>
            <a:r>
              <a:rPr lang="en-US" sz="2200" dirty="0"/>
              <a:t>Click();</a:t>
            </a:r>
          </a:p>
          <a:p>
            <a:pPr marL="0" indent="0">
              <a:buNone/>
            </a:pPr>
            <a:r>
              <a:rPr lang="en-US" sz="2200" dirty="0" err="1" smtClean="0"/>
              <a:t>driver.FindElement</a:t>
            </a:r>
            <a:r>
              <a:rPr lang="en-US" sz="2200" dirty="0" smtClean="0"/>
              <a:t>(</a:t>
            </a:r>
            <a:r>
              <a:rPr lang="en-US" sz="2200" dirty="0" err="1" smtClean="0">
                <a:solidFill>
                  <a:srgbClr val="00B0F0"/>
                </a:solidFill>
              </a:rPr>
              <a:t>Locators</a:t>
            </a:r>
            <a:r>
              <a:rPr lang="en-US" sz="2200" dirty="0" err="1" smtClean="0"/>
              <a:t>.SensorScrnRadio</a:t>
            </a:r>
            <a:r>
              <a:rPr lang="en-US" sz="2200" dirty="0" smtClean="0"/>
              <a:t>(</a:t>
            </a:r>
            <a:r>
              <a:rPr lang="en-US" sz="2200" dirty="0" smtClean="0">
                <a:solidFill>
                  <a:srgbClr val="DE8400"/>
                </a:solidFill>
              </a:rPr>
              <a:t>“</a:t>
            </a:r>
            <a:r>
              <a:rPr lang="ru-RU" sz="2200" dirty="0" smtClean="0">
                <a:solidFill>
                  <a:srgbClr val="DE8400"/>
                </a:solidFill>
              </a:rPr>
              <a:t>да</a:t>
            </a:r>
            <a:r>
              <a:rPr lang="en-US" sz="2200" dirty="0" smtClean="0">
                <a:solidFill>
                  <a:srgbClr val="DE8400"/>
                </a:solidFill>
              </a:rPr>
              <a:t>”</a:t>
            </a:r>
            <a:r>
              <a:rPr lang="en-US" sz="2200" dirty="0" smtClean="0"/>
              <a:t>)).</a:t>
            </a:r>
            <a:r>
              <a:rPr lang="en-US" sz="2200" dirty="0"/>
              <a:t>Click();</a:t>
            </a:r>
          </a:p>
          <a:p>
            <a:pPr marL="0" indent="0">
              <a:buNone/>
            </a:pPr>
            <a:r>
              <a:rPr lang="pt-BR" sz="2200" dirty="0" smtClean="0"/>
              <a:t>driver.FindElement(</a:t>
            </a:r>
            <a:r>
              <a:rPr lang="en-US" sz="2200" dirty="0" err="1" smtClean="0">
                <a:solidFill>
                  <a:srgbClr val="00B0F0"/>
                </a:solidFill>
              </a:rPr>
              <a:t>Locators</a:t>
            </a:r>
            <a:r>
              <a:rPr lang="en-US" sz="2200" dirty="0" err="1" smtClean="0"/>
              <a:t>.ProcessorExpand</a:t>
            </a:r>
            <a:r>
              <a:rPr lang="pt-BR" sz="2200" dirty="0" smtClean="0"/>
              <a:t>)</a:t>
            </a:r>
            <a:r>
              <a:rPr lang="en-US" sz="2200" dirty="0"/>
              <a:t>.Click();</a:t>
            </a:r>
          </a:p>
          <a:p>
            <a:pPr marL="0" indent="0">
              <a:buNone/>
            </a:pPr>
            <a:r>
              <a:rPr lang="pt-BR" sz="2200" dirty="0" smtClean="0"/>
              <a:t>driver.FindElement(</a:t>
            </a:r>
            <a:r>
              <a:rPr lang="en-US" sz="2200" dirty="0" err="1" smtClean="0">
                <a:solidFill>
                  <a:srgbClr val="00B0F0"/>
                </a:solidFill>
              </a:rPr>
              <a:t>Locators</a:t>
            </a:r>
            <a:r>
              <a:rPr lang="en-US" sz="2200" dirty="0" err="1" smtClean="0"/>
              <a:t>.ProcessorCheckbox</a:t>
            </a:r>
            <a:r>
              <a:rPr lang="en-US" sz="2200" dirty="0" smtClean="0"/>
              <a:t>(</a:t>
            </a:r>
            <a:r>
              <a:rPr lang="en-US" sz="2200" dirty="0" smtClean="0">
                <a:solidFill>
                  <a:srgbClr val="DE8400"/>
                </a:solidFill>
              </a:rPr>
              <a:t>“AppleA4”</a:t>
            </a:r>
            <a:r>
              <a:rPr lang="en-US" sz="2200" dirty="0" smtClean="0"/>
              <a:t>)</a:t>
            </a:r>
            <a:r>
              <a:rPr lang="pt-BR" sz="2200" dirty="0" smtClean="0"/>
              <a:t>)</a:t>
            </a:r>
            <a:r>
              <a:rPr lang="en-US" sz="2200" dirty="0"/>
              <a:t>.Click();</a:t>
            </a:r>
          </a:p>
          <a:p>
            <a:pPr marL="0" indent="0">
              <a:buNone/>
            </a:pPr>
            <a:r>
              <a:rPr lang="pt-BR" sz="2200" dirty="0" smtClean="0"/>
              <a:t>driver.FindElement(</a:t>
            </a:r>
            <a:r>
              <a:rPr lang="en-US" sz="2200" dirty="0" err="1">
                <a:solidFill>
                  <a:srgbClr val="00B0F0"/>
                </a:solidFill>
              </a:rPr>
              <a:t>Locators</a:t>
            </a:r>
            <a:r>
              <a:rPr lang="en-US" sz="2200" dirty="0" err="1"/>
              <a:t>.ProcessorCheckbox</a:t>
            </a:r>
            <a:r>
              <a:rPr lang="en-US" sz="2200" dirty="0"/>
              <a:t>(</a:t>
            </a:r>
            <a:r>
              <a:rPr lang="en-US" sz="2200" dirty="0">
                <a:solidFill>
                  <a:srgbClr val="DE8400"/>
                </a:solidFill>
              </a:rPr>
              <a:t>“</a:t>
            </a:r>
            <a:r>
              <a:rPr lang="en-US" sz="2200" dirty="0" smtClean="0">
                <a:solidFill>
                  <a:srgbClr val="DE8400"/>
                </a:solidFill>
              </a:rPr>
              <a:t>AppleA5”</a:t>
            </a:r>
            <a:r>
              <a:rPr lang="en-US" sz="2200" dirty="0" smtClean="0"/>
              <a:t>)</a:t>
            </a:r>
            <a:r>
              <a:rPr lang="pt-BR" sz="2200" dirty="0"/>
              <a:t>)</a:t>
            </a:r>
            <a:r>
              <a:rPr lang="en-US" sz="2200" dirty="0"/>
              <a:t>.Click();</a:t>
            </a:r>
          </a:p>
          <a:p>
            <a:pPr marL="0" indent="0">
              <a:buNone/>
            </a:pPr>
            <a:r>
              <a:rPr lang="pt-BR" sz="2200" dirty="0" smtClean="0"/>
              <a:t>driver.FindElement(</a:t>
            </a:r>
            <a:r>
              <a:rPr lang="en-US" sz="2200" dirty="0" err="1">
                <a:solidFill>
                  <a:srgbClr val="00B0F0"/>
                </a:solidFill>
              </a:rPr>
              <a:t>Locators</a:t>
            </a:r>
            <a:r>
              <a:rPr lang="en-US" sz="2200" dirty="0" err="1"/>
              <a:t>.ProcessorCheckbox</a:t>
            </a:r>
            <a:r>
              <a:rPr lang="en-US" sz="2200" dirty="0">
                <a:solidFill>
                  <a:srgbClr val="DE8400"/>
                </a:solidFill>
              </a:rPr>
              <a:t>(“</a:t>
            </a:r>
            <a:r>
              <a:rPr lang="en-US" sz="2200" dirty="0" smtClean="0">
                <a:solidFill>
                  <a:srgbClr val="DE8400"/>
                </a:solidFill>
              </a:rPr>
              <a:t>AppleA7”</a:t>
            </a:r>
            <a:r>
              <a:rPr lang="en-US" sz="2200" dirty="0" smtClean="0"/>
              <a:t>)</a:t>
            </a:r>
            <a:r>
              <a:rPr lang="pt-BR" sz="2200" dirty="0"/>
              <a:t>)</a:t>
            </a:r>
            <a:r>
              <a:rPr lang="en-US" sz="2200" dirty="0"/>
              <a:t>.Click();</a:t>
            </a:r>
          </a:p>
          <a:p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74627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Заполнение в </a:t>
            </a:r>
            <a:r>
              <a:rPr lang="en-US" dirty="0" smtClean="0"/>
              <a:t>VIQA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8135142" cy="34241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err="1" smtClean="0">
                <a:solidFill>
                  <a:srgbClr val="00B0F0"/>
                </a:solidFill>
              </a:rPr>
              <a:t>ProductPage</a:t>
            </a:r>
            <a:r>
              <a:rPr lang="en-US" sz="2200" dirty="0" err="1" smtClean="0"/>
              <a:t>.FilterSection.TextFieldFrom.Input</a:t>
            </a:r>
            <a:r>
              <a:rPr lang="en-US" sz="2200" dirty="0"/>
              <a:t>(</a:t>
            </a:r>
            <a:r>
              <a:rPr lang="en-US" sz="2200" dirty="0">
                <a:solidFill>
                  <a:srgbClr val="DE8400"/>
                </a:solidFill>
              </a:rPr>
              <a:t>"1000"</a:t>
            </a:r>
            <a:r>
              <a:rPr lang="en-US" sz="2200" dirty="0"/>
              <a:t>);</a:t>
            </a:r>
          </a:p>
          <a:p>
            <a:pPr marL="0" indent="0">
              <a:buNone/>
            </a:pPr>
            <a:r>
              <a:rPr lang="en-US" sz="2200" dirty="0" err="1">
                <a:solidFill>
                  <a:srgbClr val="00B0F0"/>
                </a:solidFill>
              </a:rPr>
              <a:t>ProductPage</a:t>
            </a:r>
            <a:r>
              <a:rPr lang="en-US" sz="2200" dirty="0" err="1"/>
              <a:t>.FilterSection</a:t>
            </a:r>
            <a:r>
              <a:rPr lang="en-US" sz="2200" dirty="0" err="1" smtClean="0"/>
              <a:t>.TextFieldTo.Input</a:t>
            </a:r>
            <a:r>
              <a:rPr lang="en-US" sz="2200" dirty="0"/>
              <a:t>(</a:t>
            </a:r>
            <a:r>
              <a:rPr lang="en-US" sz="2200" dirty="0">
                <a:solidFill>
                  <a:srgbClr val="DE8400"/>
                </a:solidFill>
              </a:rPr>
              <a:t>"2000"</a:t>
            </a:r>
            <a:r>
              <a:rPr lang="en-US" sz="2200" dirty="0"/>
              <a:t>);</a:t>
            </a:r>
          </a:p>
          <a:p>
            <a:pPr marL="0" indent="0">
              <a:buNone/>
            </a:pPr>
            <a:r>
              <a:rPr lang="en-US" sz="2200" dirty="0" err="1">
                <a:solidFill>
                  <a:srgbClr val="00B0F0"/>
                </a:solidFill>
              </a:rPr>
              <a:t>ProductPage</a:t>
            </a:r>
            <a:r>
              <a:rPr lang="en-US" sz="2200" dirty="0" err="1"/>
              <a:t>.FilterSection</a:t>
            </a:r>
            <a:r>
              <a:rPr lang="en-US" sz="2200" dirty="0" err="1" smtClean="0"/>
              <a:t>.WiFiCheckbox.Check</a:t>
            </a:r>
            <a:r>
              <a:rPr lang="en-US" sz="2200" dirty="0"/>
              <a:t>();</a:t>
            </a:r>
          </a:p>
          <a:p>
            <a:pPr marL="0" indent="0">
              <a:buNone/>
            </a:pPr>
            <a:r>
              <a:rPr lang="en-US" sz="2200" dirty="0" err="1">
                <a:solidFill>
                  <a:srgbClr val="00B0F0"/>
                </a:solidFill>
              </a:rPr>
              <a:t>ProductPage</a:t>
            </a:r>
            <a:r>
              <a:rPr lang="en-US" sz="2200" dirty="0" err="1"/>
              <a:t>.FilterSection</a:t>
            </a:r>
            <a:r>
              <a:rPr lang="en-US" sz="2200" dirty="0" err="1" smtClean="0"/>
              <a:t>.SensorScreenRadioButtons.Select</a:t>
            </a:r>
            <a:r>
              <a:rPr lang="en-US" sz="2200" dirty="0"/>
              <a:t>(</a:t>
            </a:r>
            <a:r>
              <a:rPr lang="en-US" sz="2200" dirty="0">
                <a:solidFill>
                  <a:srgbClr val="DE8400"/>
                </a:solidFill>
              </a:rPr>
              <a:t>"</a:t>
            </a:r>
            <a:r>
              <a:rPr lang="ru-RU" sz="2200" dirty="0">
                <a:solidFill>
                  <a:srgbClr val="DE8400"/>
                </a:solidFill>
              </a:rPr>
              <a:t>да"</a:t>
            </a:r>
            <a:r>
              <a:rPr lang="ru-RU" sz="2200" dirty="0"/>
              <a:t>);</a:t>
            </a:r>
          </a:p>
          <a:p>
            <a:pPr marL="0" indent="0">
              <a:buNone/>
            </a:pPr>
            <a:r>
              <a:rPr lang="en-US" sz="2200" dirty="0" err="1">
                <a:solidFill>
                  <a:srgbClr val="00B0F0"/>
                </a:solidFill>
              </a:rPr>
              <a:t>ProductPage</a:t>
            </a:r>
            <a:r>
              <a:rPr lang="en-US" sz="2200" dirty="0" err="1"/>
              <a:t>.FilterSection</a:t>
            </a:r>
            <a:r>
              <a:rPr lang="en-US" sz="2200" dirty="0" err="1" smtClean="0"/>
              <a:t>.ProcessorTypesChecklist.CheckGroup</a:t>
            </a:r>
            <a:r>
              <a:rPr lang="en-US" sz="2200" dirty="0" smtClean="0"/>
              <a:t>(</a:t>
            </a:r>
          </a:p>
          <a:p>
            <a:pPr marL="0" indent="0">
              <a:buNone/>
            </a:pPr>
            <a:r>
              <a:rPr lang="en-US" sz="2200" dirty="0" smtClean="0"/>
              <a:t>	new[]</a:t>
            </a:r>
            <a:r>
              <a:rPr lang="it-IT" sz="2200" dirty="0" smtClean="0"/>
              <a:t>{</a:t>
            </a:r>
            <a:r>
              <a:rPr lang="it-IT" sz="2200" dirty="0" smtClean="0">
                <a:solidFill>
                  <a:srgbClr val="DE8400"/>
                </a:solidFill>
              </a:rPr>
              <a:t>"</a:t>
            </a:r>
            <a:r>
              <a:rPr lang="it-IT" sz="2200" dirty="0">
                <a:solidFill>
                  <a:srgbClr val="DE8400"/>
                </a:solidFill>
              </a:rPr>
              <a:t>Apple A4"</a:t>
            </a:r>
            <a:r>
              <a:rPr lang="it-IT" sz="2200" dirty="0"/>
              <a:t>, </a:t>
            </a:r>
            <a:r>
              <a:rPr lang="it-IT" sz="2200" dirty="0">
                <a:solidFill>
                  <a:srgbClr val="DE8400"/>
                </a:solidFill>
              </a:rPr>
              <a:t>"Apple A5"</a:t>
            </a:r>
            <a:r>
              <a:rPr lang="it-IT" sz="2200" dirty="0"/>
              <a:t>, </a:t>
            </a:r>
            <a:r>
              <a:rPr lang="it-IT" sz="2200" dirty="0">
                <a:solidFill>
                  <a:srgbClr val="DE8400"/>
                </a:solidFill>
              </a:rPr>
              <a:t>"Apple </a:t>
            </a:r>
            <a:r>
              <a:rPr lang="it-IT" sz="2200" dirty="0" smtClean="0">
                <a:solidFill>
                  <a:srgbClr val="DE8400"/>
                </a:solidFill>
              </a:rPr>
              <a:t>A7"</a:t>
            </a:r>
            <a:r>
              <a:rPr lang="it-IT" sz="2200" dirty="0" smtClean="0"/>
              <a:t>});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6172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Заполнение в </a:t>
            </a:r>
            <a:r>
              <a:rPr lang="en-US" dirty="0"/>
              <a:t>VIQA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{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var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smtClean="0"/>
              <a:t>_ = </a:t>
            </a:r>
            <a:r>
              <a:rPr lang="en-US" dirty="0" err="1" smtClean="0">
                <a:solidFill>
                  <a:srgbClr val="00B0F0"/>
                </a:solidFill>
              </a:rPr>
              <a:t>ProductPage</a:t>
            </a:r>
            <a:r>
              <a:rPr lang="en-US" dirty="0" err="1" smtClean="0"/>
              <a:t>.FilterSection</a:t>
            </a:r>
            <a:r>
              <a:rPr lang="en-US" dirty="0" smtClean="0"/>
              <a:t>;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_.</a:t>
            </a:r>
            <a:r>
              <a:rPr lang="en-US" dirty="0" err="1" smtClean="0"/>
              <a:t>TextFieldFrom.Input</a:t>
            </a:r>
            <a:r>
              <a:rPr lang="en-US" dirty="0"/>
              <a:t>(</a:t>
            </a:r>
            <a:r>
              <a:rPr lang="en-US" dirty="0">
                <a:solidFill>
                  <a:srgbClr val="DE8400"/>
                </a:solidFill>
              </a:rPr>
              <a:t>"1000"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 smtClean="0"/>
              <a:t>	_.</a:t>
            </a:r>
            <a:r>
              <a:rPr lang="en-US" dirty="0" err="1" smtClean="0"/>
              <a:t>TextFieldTo.Input</a:t>
            </a:r>
            <a:r>
              <a:rPr lang="en-US" dirty="0"/>
              <a:t>(</a:t>
            </a:r>
            <a:r>
              <a:rPr lang="en-US" dirty="0">
                <a:solidFill>
                  <a:srgbClr val="DE8400"/>
                </a:solidFill>
              </a:rPr>
              <a:t>"2000"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 smtClean="0"/>
              <a:t>	_.</a:t>
            </a:r>
            <a:r>
              <a:rPr lang="en-US" dirty="0" err="1" smtClean="0"/>
              <a:t>WiFiCheckbox.Check</a:t>
            </a:r>
            <a:r>
              <a:rPr lang="en-US" dirty="0"/>
              <a:t>();</a:t>
            </a:r>
          </a:p>
          <a:p>
            <a:pPr marL="0" indent="0">
              <a:buNone/>
            </a:pPr>
            <a:r>
              <a:rPr lang="en-US" dirty="0" smtClean="0"/>
              <a:t>	_.</a:t>
            </a:r>
            <a:r>
              <a:rPr lang="en-US" dirty="0" err="1" smtClean="0"/>
              <a:t>SensorScreenRadioButtons.Select</a:t>
            </a:r>
            <a:r>
              <a:rPr lang="en-US" dirty="0"/>
              <a:t>(</a:t>
            </a:r>
            <a:r>
              <a:rPr lang="en-US" dirty="0">
                <a:solidFill>
                  <a:srgbClr val="DE8400"/>
                </a:solidFill>
              </a:rPr>
              <a:t>"</a:t>
            </a:r>
            <a:r>
              <a:rPr lang="ru-RU" dirty="0">
                <a:solidFill>
                  <a:srgbClr val="DE8400"/>
                </a:solidFill>
              </a:rPr>
              <a:t>да"</a:t>
            </a:r>
            <a:r>
              <a:rPr lang="ru-RU" dirty="0"/>
              <a:t>);</a:t>
            </a:r>
          </a:p>
          <a:p>
            <a:pPr marL="0" indent="0">
              <a:buNone/>
            </a:pPr>
            <a:r>
              <a:rPr lang="en-US" dirty="0" smtClean="0"/>
              <a:t>	_.</a:t>
            </a:r>
            <a:r>
              <a:rPr lang="en-US" dirty="0" err="1" smtClean="0"/>
              <a:t>ProcessorTypesChecklist.CheckGroup</a:t>
            </a:r>
            <a:r>
              <a:rPr lang="en-US" dirty="0"/>
              <a:t>(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new</a:t>
            </a:r>
            <a:r>
              <a:rPr lang="en-US" dirty="0"/>
              <a:t>[]</a:t>
            </a:r>
            <a:r>
              <a:rPr lang="it-IT" dirty="0"/>
              <a:t>{</a:t>
            </a:r>
            <a:r>
              <a:rPr lang="it-IT" dirty="0">
                <a:solidFill>
                  <a:srgbClr val="DE8400"/>
                </a:solidFill>
              </a:rPr>
              <a:t>"Apple A4"</a:t>
            </a:r>
            <a:r>
              <a:rPr lang="it-IT" dirty="0"/>
              <a:t>, </a:t>
            </a:r>
            <a:r>
              <a:rPr lang="it-IT" dirty="0">
                <a:solidFill>
                  <a:srgbClr val="DE8400"/>
                </a:solidFill>
              </a:rPr>
              <a:t>"Apple A5"</a:t>
            </a:r>
            <a:r>
              <a:rPr lang="it-IT" dirty="0"/>
              <a:t>, </a:t>
            </a:r>
            <a:r>
              <a:rPr lang="it-IT" dirty="0">
                <a:solidFill>
                  <a:srgbClr val="DE8400"/>
                </a:solidFill>
              </a:rPr>
              <a:t>"Apple A7"</a:t>
            </a:r>
            <a:r>
              <a:rPr lang="it-IT" dirty="0"/>
              <a:t>});</a:t>
            </a:r>
            <a:endParaRPr lang="ru-RU" dirty="0"/>
          </a:p>
          <a:p>
            <a:pPr marL="0" indent="0">
              <a:buNone/>
            </a:pPr>
            <a:r>
              <a:rPr lang="en-US" dirty="0" smtClean="0"/>
              <a:t>}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423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form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_</a:t>
            </a:r>
            <a:r>
              <a:rPr lang="en-US" dirty="0" err="1" smtClean="0"/>
              <a:t>ProductFilterForm.FillForm</a:t>
            </a:r>
            <a:r>
              <a:rPr lang="en-US" dirty="0" smtClean="0"/>
              <a:t>(filter);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89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Создание </a:t>
            </a:r>
            <a:r>
              <a:rPr lang="en-US" dirty="0" err="1" smtClean="0"/>
              <a:t>DataForm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new</a:t>
            </a:r>
            <a:r>
              <a:rPr lang="en-US" dirty="0"/>
              <a:t> </a:t>
            </a:r>
            <a:r>
              <a:rPr lang="en-US" dirty="0" err="1" smtClean="0">
                <a:solidFill>
                  <a:srgbClr val="00B0F0"/>
                </a:solidFill>
              </a:rPr>
              <a:t>DataForm</a:t>
            </a:r>
            <a:r>
              <a:rPr lang="en-US" dirty="0" smtClean="0"/>
              <a:t>&lt;</a:t>
            </a:r>
            <a:r>
              <a:rPr lang="en-US" dirty="0" smtClean="0">
                <a:solidFill>
                  <a:srgbClr val="00B0F0"/>
                </a:solidFill>
              </a:rPr>
              <a:t>Filter</a:t>
            </a:r>
            <a:r>
              <a:rPr lang="en-US" dirty="0" smtClean="0"/>
              <a:t>&gt;(</a:t>
            </a:r>
            <a:r>
              <a:rPr lang="en-US" dirty="0" smtClean="0">
                <a:solidFill>
                  <a:srgbClr val="DE8400"/>
                </a:solidFill>
              </a:rPr>
              <a:t>"</a:t>
            </a:r>
            <a:r>
              <a:rPr lang="ru-RU" dirty="0">
                <a:solidFill>
                  <a:srgbClr val="DE8400"/>
                </a:solidFill>
              </a:rPr>
              <a:t>Фильтр продукта"</a:t>
            </a:r>
            <a:r>
              <a:rPr lang="ru-RU" dirty="0"/>
              <a:t>, </a:t>
            </a:r>
            <a:r>
              <a:rPr lang="en-US" dirty="0"/>
              <a:t>new </a:t>
            </a:r>
            <a:r>
              <a:rPr lang="en-US" dirty="0" smtClean="0">
                <a:solidFill>
                  <a:srgbClr val="00B0F0"/>
                </a:solidFill>
              </a:rPr>
              <a:t>Dictionary</a:t>
            </a:r>
            <a:r>
              <a:rPr lang="en-US" dirty="0" smtClean="0"/>
              <a:t>&lt;</a:t>
            </a:r>
            <a:r>
              <a:rPr lang="en-US" dirty="0" err="1" smtClean="0">
                <a:solidFill>
                  <a:srgbClr val="00B050"/>
                </a:solidFill>
              </a:rPr>
              <a:t>ISetValue</a:t>
            </a:r>
            <a:r>
              <a:rPr lang="en-US" dirty="0"/>
              <a:t>, </a:t>
            </a:r>
            <a:r>
              <a:rPr lang="en-US" dirty="0" err="1">
                <a:solidFill>
                  <a:srgbClr val="00B0F0"/>
                </a:solidFill>
              </a:rPr>
              <a:t>Func</a:t>
            </a:r>
            <a:r>
              <a:rPr lang="en-US" dirty="0"/>
              <a:t>&lt;</a:t>
            </a:r>
            <a:r>
              <a:rPr lang="en-US" dirty="0">
                <a:solidFill>
                  <a:srgbClr val="00B0F0"/>
                </a:solidFill>
              </a:rPr>
              <a:t>Filter</a:t>
            </a:r>
            <a:r>
              <a:rPr lang="en-US" dirty="0"/>
              <a:t>, </a:t>
            </a:r>
            <a:r>
              <a:rPr lang="en-US" dirty="0">
                <a:solidFill>
                  <a:schemeClr val="bg1"/>
                </a:solidFill>
              </a:rPr>
              <a:t>object</a:t>
            </a:r>
            <a:r>
              <a:rPr lang="en-US" dirty="0"/>
              <a:t>&gt;&gt; {</a:t>
            </a:r>
          </a:p>
          <a:p>
            <a:pPr marL="0" indent="0">
              <a:buNone/>
            </a:pPr>
            <a:r>
              <a:rPr lang="en-US" dirty="0" smtClean="0"/>
              <a:t>	{ </a:t>
            </a:r>
            <a:r>
              <a:rPr lang="en-US" dirty="0" err="1"/>
              <a:t>TextFieldFrom</a:t>
            </a:r>
            <a:r>
              <a:rPr lang="en-US" dirty="0"/>
              <a:t>, _ </a:t>
            </a:r>
            <a:r>
              <a:rPr lang="en-US" dirty="0" smtClean="0"/>
              <a:t>=&gt; _.</a:t>
            </a:r>
            <a:r>
              <a:rPr lang="en-US" dirty="0" err="1" smtClean="0"/>
              <a:t>CostRange.From</a:t>
            </a:r>
            <a:r>
              <a:rPr lang="en-US" dirty="0" smtClean="0"/>
              <a:t> },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{ </a:t>
            </a:r>
            <a:r>
              <a:rPr lang="en-US" dirty="0" err="1" smtClean="0"/>
              <a:t>TextFieldTo</a:t>
            </a:r>
            <a:r>
              <a:rPr lang="en-US" dirty="0" smtClean="0"/>
              <a:t>, </a:t>
            </a:r>
            <a:r>
              <a:rPr lang="en-US" dirty="0"/>
              <a:t>_ =&gt; _.</a:t>
            </a:r>
            <a:r>
              <a:rPr lang="en-US" dirty="0" err="1" smtClean="0"/>
              <a:t>CostRange.To</a:t>
            </a:r>
            <a:r>
              <a:rPr lang="en-US" dirty="0" smtClean="0"/>
              <a:t> </a:t>
            </a:r>
            <a:r>
              <a:rPr lang="en-US" dirty="0"/>
              <a:t>},</a:t>
            </a:r>
          </a:p>
          <a:p>
            <a:pPr marL="0" indent="0">
              <a:buNone/>
            </a:pPr>
            <a:r>
              <a:rPr lang="en-US" dirty="0" smtClean="0"/>
              <a:t>	{ </a:t>
            </a:r>
            <a:r>
              <a:rPr lang="en-US" dirty="0" err="1"/>
              <a:t>WiFiCheckbox</a:t>
            </a:r>
            <a:r>
              <a:rPr lang="en-US" dirty="0"/>
              <a:t>, _ =&gt; _.</a:t>
            </a:r>
            <a:r>
              <a:rPr lang="en-US" dirty="0" err="1"/>
              <a:t>Wifi</a:t>
            </a:r>
            <a:r>
              <a:rPr lang="en-US" dirty="0"/>
              <a:t> },</a:t>
            </a:r>
          </a:p>
          <a:p>
            <a:pPr marL="0" indent="0">
              <a:buNone/>
            </a:pPr>
            <a:r>
              <a:rPr lang="en-US" dirty="0" smtClean="0"/>
              <a:t>	{ </a:t>
            </a:r>
            <a:r>
              <a:rPr lang="en-US" dirty="0" err="1"/>
              <a:t>SensorScreenRadioButtons</a:t>
            </a:r>
            <a:r>
              <a:rPr lang="en-US" dirty="0"/>
              <a:t>, _ =&gt; _.</a:t>
            </a:r>
            <a:r>
              <a:rPr lang="en-US" dirty="0" err="1"/>
              <a:t>SensorScreen</a:t>
            </a:r>
            <a:r>
              <a:rPr lang="en-US" dirty="0"/>
              <a:t> },</a:t>
            </a:r>
          </a:p>
          <a:p>
            <a:pPr marL="0" indent="0">
              <a:buNone/>
            </a:pPr>
            <a:r>
              <a:rPr lang="en-US" dirty="0" smtClean="0"/>
              <a:t>	{ </a:t>
            </a:r>
            <a:r>
              <a:rPr lang="en-US" dirty="0" err="1"/>
              <a:t>ProcessorTypesChecklist</a:t>
            </a:r>
            <a:r>
              <a:rPr lang="en-US" dirty="0"/>
              <a:t>, _ =&gt; _.</a:t>
            </a:r>
            <a:r>
              <a:rPr lang="en-US" dirty="0" err="1"/>
              <a:t>ProcessorTypes</a:t>
            </a:r>
            <a:r>
              <a:rPr lang="en-US" dirty="0"/>
              <a:t> },</a:t>
            </a:r>
          </a:p>
          <a:p>
            <a:pPr marL="0" indent="0">
              <a:buNone/>
            </a:pPr>
            <a:r>
              <a:rPr lang="ru-RU" dirty="0" smtClean="0"/>
              <a:t>});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934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Работа с формой описывается отдельно</a:t>
            </a:r>
          </a:p>
          <a:p>
            <a:r>
              <a:rPr lang="ru-RU" dirty="0" smtClean="0"/>
              <a:t>Форма заполняется из бизнес сущности/ей</a:t>
            </a:r>
          </a:p>
          <a:p>
            <a:r>
              <a:rPr lang="ru-RU" dirty="0" smtClean="0"/>
              <a:t>Одна строчка в коде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246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Сайт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Сайт</a:t>
            </a:r>
            <a:endParaRPr lang="ru-RU" dirty="0"/>
          </a:p>
          <a:p>
            <a:pPr lvl="1"/>
            <a:r>
              <a:rPr lang="ru-RU" dirty="0" smtClean="0"/>
              <a:t>Страница1</a:t>
            </a:r>
          </a:p>
          <a:p>
            <a:pPr lvl="1"/>
            <a:r>
              <a:rPr lang="ru-RU" dirty="0" smtClean="0"/>
              <a:t>Страница2</a:t>
            </a:r>
          </a:p>
          <a:p>
            <a:pPr lvl="2"/>
            <a:r>
              <a:rPr lang="ru-RU" dirty="0" smtClean="0"/>
              <a:t>Элемент1</a:t>
            </a:r>
          </a:p>
          <a:p>
            <a:pPr lvl="2"/>
            <a:r>
              <a:rPr lang="ru-RU" dirty="0" smtClean="0"/>
              <a:t>Секция1</a:t>
            </a:r>
          </a:p>
          <a:p>
            <a:pPr lvl="2"/>
            <a:r>
              <a:rPr lang="ru-RU" dirty="0" smtClean="0"/>
              <a:t>Секция2</a:t>
            </a:r>
          </a:p>
          <a:p>
            <a:pPr lvl="3"/>
            <a:r>
              <a:rPr lang="ru-RU" dirty="0" smtClean="0"/>
              <a:t>Элемент1</a:t>
            </a:r>
          </a:p>
          <a:p>
            <a:pPr lvl="3"/>
            <a:r>
              <a:rPr lang="ru-RU" dirty="0" smtClean="0"/>
              <a:t>Элемент2</a:t>
            </a:r>
          </a:p>
          <a:p>
            <a:pPr lvl="3"/>
            <a:r>
              <a:rPr lang="ru-RU" dirty="0" smtClean="0"/>
              <a:t>Элемент3</a:t>
            </a:r>
            <a:endParaRPr lang="ru-RU" dirty="0"/>
          </a:p>
          <a:p>
            <a:pPr lvl="3"/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916832"/>
            <a:ext cx="3888432" cy="360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62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PageObjects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Объект для описания ваших страниц</a:t>
            </a:r>
          </a:p>
          <a:p>
            <a:r>
              <a:rPr lang="ru-RU" sz="2400" dirty="0" smtClean="0"/>
              <a:t>Содержит</a:t>
            </a:r>
          </a:p>
          <a:p>
            <a:pPr lvl="1"/>
            <a:r>
              <a:rPr lang="ru-RU" sz="2000" dirty="0" smtClean="0"/>
              <a:t>Элементы</a:t>
            </a:r>
          </a:p>
          <a:p>
            <a:pPr lvl="1"/>
            <a:r>
              <a:rPr lang="ru-RU" sz="2000" dirty="0" smtClean="0"/>
              <a:t>Действия</a:t>
            </a:r>
          </a:p>
          <a:p>
            <a:r>
              <a:rPr lang="ru-RU" sz="2400" dirty="0" smtClean="0"/>
              <a:t>Может быть разбит на блоки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5795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VISite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cap="none" dirty="0" err="1" smtClean="0"/>
              <a:t>WebDriver</a:t>
            </a:r>
            <a:endParaRPr lang="en-US" sz="2800" cap="none" dirty="0" smtClean="0"/>
          </a:p>
          <a:p>
            <a:r>
              <a:rPr lang="ru-RU" sz="2800" cap="none" dirty="0" smtClean="0"/>
              <a:t>Общие настройки (Логирование, Таймауты)</a:t>
            </a:r>
            <a:endParaRPr lang="en-US" sz="2800" cap="none" dirty="0" smtClean="0"/>
          </a:p>
          <a:p>
            <a:r>
              <a:rPr lang="ru-RU" sz="2800" cap="none" dirty="0" smtClean="0"/>
              <a:t>Домен</a:t>
            </a:r>
            <a:endParaRPr lang="en-US" sz="2800" cap="none" dirty="0" smtClean="0"/>
          </a:p>
          <a:p>
            <a:r>
              <a:rPr lang="ru-RU" dirty="0" smtClean="0"/>
              <a:t>Инициализация Страниц</a:t>
            </a:r>
            <a:endParaRPr lang="en-US" sz="2800" cap="none" dirty="0" smtClean="0"/>
          </a:p>
          <a:p>
            <a:endParaRPr lang="ru-RU" sz="2800" cap="none" dirty="0"/>
          </a:p>
        </p:txBody>
      </p:sp>
    </p:spTree>
    <p:extLst>
      <p:ext uri="{BB962C8B-B14F-4D97-AF65-F5344CB8AC3E}">
        <p14:creationId xmlns:p14="http://schemas.microsoft.com/office/powerpoint/2010/main" val="147745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Еще плюшки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2800" cap="none" dirty="0"/>
              <a:t>Драйвер стартует при </a:t>
            </a:r>
            <a:r>
              <a:rPr lang="ru-RU" sz="2800" cap="none" dirty="0" smtClean="0"/>
              <a:t>первом вызове </a:t>
            </a:r>
            <a:r>
              <a:rPr lang="en-US" sz="2800" cap="none" dirty="0" smtClean="0"/>
              <a:t>Open</a:t>
            </a:r>
          </a:p>
          <a:p>
            <a:r>
              <a:rPr lang="ru-RU" dirty="0" smtClean="0"/>
              <a:t>Браузер открывается на весь экран</a:t>
            </a:r>
            <a:endParaRPr lang="ru-RU" sz="2800" cap="none" dirty="0"/>
          </a:p>
          <a:p>
            <a:r>
              <a:rPr lang="en-US" sz="2800" cap="none" dirty="0" err="1">
                <a:solidFill>
                  <a:srgbClr val="FF0000"/>
                </a:solidFill>
              </a:rPr>
              <a:t>KillAllRunWebDrivers</a:t>
            </a:r>
            <a:endParaRPr lang="ru-RU" sz="2800" cap="none" dirty="0">
              <a:solidFill>
                <a:srgbClr val="FF0000"/>
              </a:solidFill>
            </a:endParaRPr>
          </a:p>
          <a:p>
            <a:endParaRPr lang="ru-RU" sz="2800" cap="non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620760"/>
            <a:ext cx="3672408" cy="243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16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700808"/>
            <a:ext cx="2448272" cy="36643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Тестирование </a:t>
            </a:r>
            <a:r>
              <a:rPr lang="en-US" dirty="0" smtClean="0"/>
              <a:t>UI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Сайт</a:t>
            </a:r>
          </a:p>
          <a:p>
            <a:r>
              <a:rPr lang="ru-RU" dirty="0" smtClean="0"/>
              <a:t>Страницы</a:t>
            </a:r>
          </a:p>
          <a:p>
            <a:r>
              <a:rPr lang="ru-RU" dirty="0" smtClean="0"/>
              <a:t>Элементы</a:t>
            </a:r>
          </a:p>
          <a:p>
            <a:r>
              <a:rPr lang="ru-RU" dirty="0" smtClean="0"/>
              <a:t>Секции</a:t>
            </a:r>
            <a:r>
              <a:rPr lang="en-US" dirty="0" smtClean="0"/>
              <a:t> </a:t>
            </a:r>
            <a:r>
              <a:rPr lang="ru-RU" dirty="0" smtClean="0"/>
              <a:t>(логические объединения элементов)</a:t>
            </a:r>
          </a:p>
          <a:p>
            <a:r>
              <a:rPr lang="ru-RU" dirty="0" smtClean="0"/>
              <a:t>Бизнес сущности</a:t>
            </a:r>
            <a:r>
              <a:rPr lang="en-US" dirty="0" smtClean="0"/>
              <a:t> </a:t>
            </a:r>
            <a:r>
              <a:rPr lang="ru-RU" dirty="0" smtClean="0"/>
              <a:t>(смысл)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148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Логирование	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Дефолтный логер</a:t>
            </a:r>
          </a:p>
          <a:p>
            <a:r>
              <a:rPr lang="ru-RU" dirty="0" smtClean="0"/>
              <a:t>Свой логер </a:t>
            </a:r>
            <a:r>
              <a:rPr lang="en-US" dirty="0" err="1" smtClean="0"/>
              <a:t>IVILogger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261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Слои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Создаем Сайт. Настраиваем его</a:t>
            </a:r>
          </a:p>
          <a:p>
            <a:r>
              <a:rPr lang="ru-RU" sz="2400" dirty="0" smtClean="0"/>
              <a:t>Создаем страницы/Секции </a:t>
            </a:r>
            <a:r>
              <a:rPr lang="en-US" sz="2400" dirty="0" err="1" smtClean="0"/>
              <a:t>VIElement</a:t>
            </a:r>
            <a:r>
              <a:rPr lang="en-US" sz="2400" dirty="0" smtClean="0"/>
              <a:t>-</a:t>
            </a:r>
            <a:r>
              <a:rPr lang="ru-RU" sz="2400" dirty="0" smtClean="0"/>
              <a:t>ов </a:t>
            </a:r>
          </a:p>
          <a:p>
            <a:r>
              <a:rPr lang="ru-RU" sz="2400" dirty="0" smtClean="0"/>
              <a:t>Описываем-обучаем элементы для каждой страницы</a:t>
            </a:r>
          </a:p>
          <a:p>
            <a:r>
              <a:rPr lang="ru-RU" sz="2400" dirty="0" smtClean="0"/>
              <a:t>Описываем Действия со страницами</a:t>
            </a:r>
          </a:p>
          <a:p>
            <a:r>
              <a:rPr lang="ru-RU" sz="2400" dirty="0" smtClean="0"/>
              <a:t>Составляем тесты</a:t>
            </a:r>
            <a:endParaRPr lang="en-US" sz="2400" dirty="0" smtClean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0030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VIQA Profit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95536" y="2214695"/>
            <a:ext cx="8062664" cy="3576505"/>
          </a:xfrm>
        </p:spPr>
        <p:txBody>
          <a:bodyPr>
            <a:noAutofit/>
          </a:bodyPr>
          <a:lstStyle/>
          <a:p>
            <a:r>
              <a:rPr lang="ru-RU" dirty="0" smtClean="0"/>
              <a:t>Обучаемые Веб Элементы </a:t>
            </a:r>
          </a:p>
          <a:p>
            <a:r>
              <a:rPr lang="ru-RU" dirty="0" smtClean="0"/>
              <a:t>Использование Интерфейсов</a:t>
            </a:r>
          </a:p>
          <a:p>
            <a:r>
              <a:rPr lang="ru-RU" dirty="0" smtClean="0"/>
              <a:t>Простота использования</a:t>
            </a:r>
          </a:p>
          <a:p>
            <a:r>
              <a:rPr lang="ru-RU" dirty="0" smtClean="0"/>
              <a:t>Шаблоны </a:t>
            </a:r>
            <a:r>
              <a:rPr lang="en-US" dirty="0" err="1" smtClean="0"/>
              <a:t>PageObjects</a:t>
            </a:r>
            <a:r>
              <a:rPr lang="en-US" dirty="0" smtClean="0"/>
              <a:t> </a:t>
            </a:r>
            <a:r>
              <a:rPr lang="ru-RU" dirty="0" smtClean="0"/>
              <a:t>и </a:t>
            </a:r>
          </a:p>
          <a:p>
            <a:pPr marL="0" indent="0">
              <a:buNone/>
            </a:pPr>
            <a:r>
              <a:rPr lang="en-US" dirty="0" err="1" smtClean="0"/>
              <a:t>PageElements</a:t>
            </a:r>
            <a:r>
              <a:rPr lang="ru-RU" dirty="0" smtClean="0"/>
              <a:t> (каскадная</a:t>
            </a:r>
          </a:p>
          <a:p>
            <a:pPr marL="0" indent="0">
              <a:buNone/>
            </a:pPr>
            <a:r>
              <a:rPr lang="ru-RU" dirty="0" smtClean="0"/>
              <a:t>инициализация элементов)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941620"/>
            <a:ext cx="3541701" cy="384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79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VIQA Profit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95536" y="2214695"/>
            <a:ext cx="8062664" cy="3576505"/>
          </a:xfrm>
        </p:spPr>
        <p:txBody>
          <a:bodyPr>
            <a:noAutofit/>
          </a:bodyPr>
          <a:lstStyle/>
          <a:p>
            <a:r>
              <a:rPr lang="ru-RU" dirty="0"/>
              <a:t>Встроенные логирование и алертинг</a:t>
            </a:r>
          </a:p>
          <a:p>
            <a:r>
              <a:rPr lang="ru-RU" dirty="0"/>
              <a:t>Широкие возможность настройки</a:t>
            </a:r>
          </a:p>
          <a:p>
            <a:pPr marL="0" indent="0">
              <a:buNone/>
            </a:pPr>
            <a:r>
              <a:rPr lang="ru-RU" dirty="0"/>
              <a:t>Фреймворка (свой логгер, настройки </a:t>
            </a:r>
          </a:p>
          <a:p>
            <a:pPr marL="0" indent="0">
              <a:buNone/>
            </a:pPr>
            <a:r>
              <a:rPr lang="en-US" dirty="0" err="1"/>
              <a:t>webDriver</a:t>
            </a:r>
            <a:r>
              <a:rPr lang="en-US" dirty="0"/>
              <a:t>, </a:t>
            </a:r>
            <a:r>
              <a:rPr lang="ru-RU" dirty="0"/>
              <a:t>таймауты и прочее)</a:t>
            </a:r>
          </a:p>
          <a:p>
            <a:r>
              <a:rPr lang="ru-RU" dirty="0" smtClean="0"/>
              <a:t>Множество </a:t>
            </a:r>
            <a:r>
              <a:rPr lang="ru-RU" dirty="0"/>
              <a:t>небольших но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приятных </a:t>
            </a:r>
            <a:r>
              <a:rPr lang="ru-RU" dirty="0"/>
              <a:t>мелочей</a:t>
            </a:r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941620"/>
            <a:ext cx="3109653" cy="384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08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Контакты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Роман Иовлев</a:t>
            </a:r>
          </a:p>
          <a:p>
            <a:r>
              <a:rPr lang="en-US" dirty="0"/>
              <a:t>Email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4358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Попробуйте сами </a:t>
            </a:r>
            <a:r>
              <a:rPr lang="ru-RU" dirty="0" smtClean="0">
                <a:sym typeface="Wingdings" panose="05000000000000000000" pitchFamily="2" charset="2"/>
              </a:rPr>
              <a:t>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Сайт проекта </a:t>
            </a:r>
            <a:r>
              <a:rPr lang="en-US" dirty="0" err="1"/>
              <a:t>github</a:t>
            </a:r>
            <a:endParaRPr lang="en-US" dirty="0"/>
          </a:p>
          <a:p>
            <a:r>
              <a:rPr lang="en-US" dirty="0" smtClean="0"/>
              <a:t>Blog</a:t>
            </a:r>
            <a:r>
              <a:rPr lang="ru-RU" smtClean="0"/>
              <a:t> </a:t>
            </a:r>
            <a:r>
              <a:rPr lang="ru-RU" smtClean="0"/>
              <a:t>проекта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1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Questions await</a:t>
            </a:r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996952"/>
            <a:ext cx="5686149" cy="237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68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Инструменты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 smtClean="0"/>
              <a:t>DotNet</a:t>
            </a:r>
            <a:r>
              <a:rPr lang="en-US" dirty="0" smtClean="0"/>
              <a:t> C#</a:t>
            </a:r>
          </a:p>
          <a:p>
            <a:r>
              <a:rPr lang="en-US" dirty="0" smtClean="0"/>
              <a:t>Selenium 2.0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831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Selenium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11560" y="2060848"/>
            <a:ext cx="8049580" cy="43924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 err="1" smtClean="0"/>
              <a:t>driver.FindElement</a:t>
            </a:r>
            <a:r>
              <a:rPr lang="en-US" sz="2200" dirty="0" smtClean="0"/>
              <a:t>(</a:t>
            </a:r>
            <a:r>
              <a:rPr lang="en-US" sz="2200" dirty="0" err="1" smtClean="0">
                <a:solidFill>
                  <a:schemeClr val="bg1">
                    <a:lumMod val="75000"/>
                  </a:schemeClr>
                </a:solidFill>
              </a:rPr>
              <a:t>By</a:t>
            </a:r>
            <a:r>
              <a:rPr lang="en-US" sz="2200" dirty="0" err="1" smtClean="0"/>
              <a:t>.XPath</a:t>
            </a:r>
            <a:r>
              <a:rPr lang="en-US" sz="2200" dirty="0" smtClean="0"/>
              <a:t>(</a:t>
            </a:r>
            <a:r>
              <a:rPr lang="en-US" sz="2200" dirty="0" smtClean="0">
                <a:solidFill>
                  <a:srgbClr val="DE8400"/>
                </a:solidFill>
              </a:rPr>
              <a:t>“somelocator1"</a:t>
            </a:r>
            <a:r>
              <a:rPr lang="en-US" sz="2200" dirty="0" smtClean="0"/>
              <a:t>)).</a:t>
            </a:r>
            <a:r>
              <a:rPr lang="en-US" sz="2200" dirty="0" err="1"/>
              <a:t>SendKeys</a:t>
            </a:r>
            <a:r>
              <a:rPr lang="en-US" sz="2200" dirty="0"/>
              <a:t>(</a:t>
            </a:r>
            <a:r>
              <a:rPr lang="en-US" sz="2200" dirty="0">
                <a:solidFill>
                  <a:srgbClr val="DE8400"/>
                </a:solidFill>
              </a:rPr>
              <a:t>"1000"</a:t>
            </a:r>
            <a:r>
              <a:rPr lang="en-US" sz="2200" dirty="0"/>
              <a:t>);</a:t>
            </a:r>
          </a:p>
          <a:p>
            <a:pPr marL="0" indent="0">
              <a:buNone/>
            </a:pPr>
            <a:r>
              <a:rPr lang="en-US" sz="2200" dirty="0" err="1" smtClean="0"/>
              <a:t>driver.FindElement</a:t>
            </a:r>
            <a:r>
              <a:rPr lang="en-US" sz="2200" dirty="0" smtClean="0"/>
              <a:t>(</a:t>
            </a:r>
            <a:r>
              <a:rPr lang="en-US" sz="2200" dirty="0" err="1" smtClean="0">
                <a:solidFill>
                  <a:schemeClr val="bg1">
                    <a:lumMod val="75000"/>
                  </a:schemeClr>
                </a:solidFill>
              </a:rPr>
              <a:t>By</a:t>
            </a:r>
            <a:r>
              <a:rPr lang="en-US" sz="2200" dirty="0" err="1" smtClean="0"/>
              <a:t>.XPath</a:t>
            </a:r>
            <a:r>
              <a:rPr lang="en-US" sz="2200" dirty="0" smtClean="0"/>
              <a:t>(</a:t>
            </a:r>
            <a:r>
              <a:rPr lang="en-US" sz="2200" dirty="0">
                <a:solidFill>
                  <a:srgbClr val="DE8400"/>
                </a:solidFill>
              </a:rPr>
              <a:t>“</a:t>
            </a:r>
            <a:r>
              <a:rPr lang="en-US" sz="2200" dirty="0" smtClean="0">
                <a:solidFill>
                  <a:srgbClr val="DE8400"/>
                </a:solidFill>
              </a:rPr>
              <a:t>somelocator2"</a:t>
            </a:r>
            <a:r>
              <a:rPr lang="en-US" sz="2200" dirty="0" smtClean="0"/>
              <a:t>)).</a:t>
            </a:r>
            <a:r>
              <a:rPr lang="en-US" sz="2200" dirty="0" err="1"/>
              <a:t>SendKeys</a:t>
            </a:r>
            <a:r>
              <a:rPr lang="en-US" sz="2200" dirty="0">
                <a:solidFill>
                  <a:schemeClr val="bg2"/>
                </a:solidFill>
              </a:rPr>
              <a:t>(</a:t>
            </a:r>
            <a:r>
              <a:rPr lang="en-US" sz="2200" dirty="0">
                <a:solidFill>
                  <a:srgbClr val="DE8400"/>
                </a:solidFill>
              </a:rPr>
              <a:t>"20000"</a:t>
            </a:r>
            <a:r>
              <a:rPr lang="en-US" sz="2200" dirty="0"/>
              <a:t>);</a:t>
            </a:r>
          </a:p>
          <a:p>
            <a:pPr marL="0" indent="0">
              <a:buNone/>
            </a:pPr>
            <a:r>
              <a:rPr lang="en-US" sz="2200" dirty="0" err="1" smtClean="0"/>
              <a:t>driver.FindElement</a:t>
            </a:r>
            <a:r>
              <a:rPr lang="en-US" sz="2200" dirty="0" smtClean="0"/>
              <a:t>(</a:t>
            </a:r>
            <a:r>
              <a:rPr lang="en-US" sz="2200" dirty="0" err="1" smtClean="0">
                <a:solidFill>
                  <a:schemeClr val="bg1">
                    <a:lumMod val="75000"/>
                  </a:schemeClr>
                </a:solidFill>
              </a:rPr>
              <a:t>By</a:t>
            </a:r>
            <a:r>
              <a:rPr lang="en-US" sz="2200" dirty="0" err="1" smtClean="0"/>
              <a:t>.XPath</a:t>
            </a:r>
            <a:r>
              <a:rPr lang="en-US" sz="2200" dirty="0" smtClean="0"/>
              <a:t>(</a:t>
            </a:r>
            <a:r>
              <a:rPr lang="en-US" sz="2200" dirty="0">
                <a:solidFill>
                  <a:srgbClr val="DE8400"/>
                </a:solidFill>
              </a:rPr>
              <a:t>“</a:t>
            </a:r>
            <a:r>
              <a:rPr lang="en-US" sz="2200" dirty="0" smtClean="0">
                <a:solidFill>
                  <a:srgbClr val="DE8400"/>
                </a:solidFill>
              </a:rPr>
              <a:t>somelocator3"</a:t>
            </a:r>
            <a:r>
              <a:rPr lang="en-US" sz="2200" dirty="0" smtClean="0"/>
              <a:t>)).</a:t>
            </a:r>
            <a:r>
              <a:rPr lang="en-US" sz="2200" dirty="0"/>
              <a:t>Click();</a:t>
            </a:r>
          </a:p>
          <a:p>
            <a:pPr marL="0" indent="0">
              <a:buNone/>
            </a:pPr>
            <a:r>
              <a:rPr lang="nn-NO" sz="2200" dirty="0" smtClean="0"/>
              <a:t>driver.FindElement(</a:t>
            </a:r>
            <a:r>
              <a:rPr lang="nn-NO" sz="2200" dirty="0" smtClean="0">
                <a:solidFill>
                  <a:schemeClr val="bg1">
                    <a:lumMod val="75000"/>
                  </a:schemeClr>
                </a:solidFill>
              </a:rPr>
              <a:t>By</a:t>
            </a:r>
            <a:r>
              <a:rPr lang="nn-NO" sz="2200" dirty="0" smtClean="0"/>
              <a:t>.XPath(</a:t>
            </a:r>
            <a:r>
              <a:rPr lang="en-US" sz="2200" dirty="0">
                <a:solidFill>
                  <a:srgbClr val="DE8400"/>
                </a:solidFill>
              </a:rPr>
              <a:t>“</a:t>
            </a:r>
            <a:r>
              <a:rPr lang="en-US" sz="2200" dirty="0" smtClean="0">
                <a:solidFill>
                  <a:srgbClr val="DE8400"/>
                </a:solidFill>
              </a:rPr>
              <a:t>somelocator4"</a:t>
            </a:r>
            <a:r>
              <a:rPr lang="nn-NO" sz="2200" dirty="0" smtClean="0"/>
              <a:t>))</a:t>
            </a:r>
            <a:r>
              <a:rPr lang="en-US" sz="2200" dirty="0" smtClean="0"/>
              <a:t>.</a:t>
            </a:r>
            <a:r>
              <a:rPr lang="en-US" sz="2200" dirty="0"/>
              <a:t>Click();</a:t>
            </a:r>
          </a:p>
          <a:p>
            <a:pPr marL="0" indent="0">
              <a:buNone/>
            </a:pPr>
            <a:r>
              <a:rPr lang="en-US" sz="2200" dirty="0" err="1" smtClean="0"/>
              <a:t>driver.FindElement</a:t>
            </a:r>
            <a:r>
              <a:rPr lang="en-US" sz="2200" dirty="0" smtClean="0"/>
              <a:t>(</a:t>
            </a:r>
            <a:r>
              <a:rPr lang="en-US" sz="2200" dirty="0" err="1" smtClean="0">
                <a:solidFill>
                  <a:schemeClr val="bg1">
                    <a:lumMod val="75000"/>
                  </a:schemeClr>
                </a:solidFill>
              </a:rPr>
              <a:t>By</a:t>
            </a:r>
            <a:r>
              <a:rPr lang="en-US" sz="2200" dirty="0" err="1" smtClean="0"/>
              <a:t>.XPath</a:t>
            </a:r>
            <a:r>
              <a:rPr lang="en-US" sz="2200" dirty="0" smtClean="0"/>
              <a:t>(</a:t>
            </a:r>
            <a:r>
              <a:rPr lang="en-US" sz="2200" dirty="0">
                <a:solidFill>
                  <a:srgbClr val="DE8400"/>
                </a:solidFill>
              </a:rPr>
              <a:t>“</a:t>
            </a:r>
            <a:r>
              <a:rPr lang="en-US" sz="2200" dirty="0" smtClean="0">
                <a:solidFill>
                  <a:srgbClr val="DE8400"/>
                </a:solidFill>
              </a:rPr>
              <a:t>somelocator5"</a:t>
            </a:r>
            <a:r>
              <a:rPr lang="en-US" sz="2200" dirty="0" smtClean="0"/>
              <a:t>).</a:t>
            </a:r>
            <a:r>
              <a:rPr lang="en-US" sz="2200" dirty="0"/>
              <a:t>Click();</a:t>
            </a:r>
          </a:p>
          <a:p>
            <a:pPr marL="0" indent="0">
              <a:buNone/>
            </a:pPr>
            <a:r>
              <a:rPr lang="en-US" sz="2200" dirty="0" err="1" smtClean="0"/>
              <a:t>driver.FindElement</a:t>
            </a:r>
            <a:r>
              <a:rPr lang="en-US" sz="2200" dirty="0" smtClean="0"/>
              <a:t>(</a:t>
            </a:r>
            <a:r>
              <a:rPr lang="en-US" sz="2200" dirty="0" err="1" smtClean="0">
                <a:solidFill>
                  <a:schemeClr val="bg1">
                    <a:lumMod val="75000"/>
                  </a:schemeClr>
                </a:solidFill>
              </a:rPr>
              <a:t>By</a:t>
            </a:r>
            <a:r>
              <a:rPr lang="en-US" sz="2200" dirty="0" err="1" smtClean="0"/>
              <a:t>.XPath</a:t>
            </a:r>
            <a:r>
              <a:rPr lang="en-US" sz="2200" dirty="0" smtClean="0"/>
              <a:t>(</a:t>
            </a:r>
            <a:r>
              <a:rPr lang="en-US" sz="2200" dirty="0">
                <a:solidFill>
                  <a:srgbClr val="DE8400"/>
                </a:solidFill>
              </a:rPr>
              <a:t>“</a:t>
            </a:r>
            <a:r>
              <a:rPr lang="en-US" sz="2200" dirty="0" smtClean="0">
                <a:solidFill>
                  <a:srgbClr val="DE8400"/>
                </a:solidFill>
              </a:rPr>
              <a:t>somelocator6"</a:t>
            </a:r>
            <a:r>
              <a:rPr lang="en-US" sz="2200" dirty="0" smtClean="0"/>
              <a:t>)).</a:t>
            </a:r>
            <a:r>
              <a:rPr lang="en-US" sz="2200" dirty="0"/>
              <a:t>Click();</a:t>
            </a:r>
          </a:p>
          <a:p>
            <a:pPr marL="0" indent="0">
              <a:buNone/>
            </a:pPr>
            <a:r>
              <a:rPr lang="pt-BR" sz="2200" dirty="0" smtClean="0"/>
              <a:t>driver.FindElement(</a:t>
            </a:r>
            <a:r>
              <a:rPr lang="pt-BR" sz="2200" dirty="0" smtClean="0">
                <a:solidFill>
                  <a:schemeClr val="bg1">
                    <a:lumMod val="75000"/>
                  </a:schemeClr>
                </a:solidFill>
              </a:rPr>
              <a:t>By</a:t>
            </a:r>
            <a:r>
              <a:rPr lang="pt-BR" sz="2200" dirty="0" smtClean="0"/>
              <a:t>.XPath(</a:t>
            </a:r>
            <a:r>
              <a:rPr lang="en-US" sz="2200" dirty="0">
                <a:solidFill>
                  <a:srgbClr val="DE8400"/>
                </a:solidFill>
              </a:rPr>
              <a:t>“</a:t>
            </a:r>
            <a:r>
              <a:rPr lang="en-US" sz="2200" dirty="0" smtClean="0">
                <a:solidFill>
                  <a:srgbClr val="DE8400"/>
                </a:solidFill>
              </a:rPr>
              <a:t>somelocator7"</a:t>
            </a:r>
            <a:r>
              <a:rPr lang="pt-BR" sz="2200" dirty="0" smtClean="0"/>
              <a:t>))</a:t>
            </a:r>
            <a:r>
              <a:rPr lang="en-US" sz="2200" dirty="0" smtClean="0"/>
              <a:t>.Click();</a:t>
            </a:r>
          </a:p>
          <a:p>
            <a:pPr marL="0" indent="0">
              <a:buNone/>
            </a:pPr>
            <a:r>
              <a:rPr lang="pt-BR" sz="2200" dirty="0" smtClean="0"/>
              <a:t>driver.FindElement(</a:t>
            </a:r>
            <a:r>
              <a:rPr lang="pt-BR" sz="2200" dirty="0" smtClean="0">
                <a:solidFill>
                  <a:schemeClr val="bg1">
                    <a:lumMod val="75000"/>
                  </a:schemeClr>
                </a:solidFill>
              </a:rPr>
              <a:t>By</a:t>
            </a:r>
            <a:r>
              <a:rPr lang="pt-BR" sz="2200" dirty="0" smtClean="0"/>
              <a:t>.XPath(</a:t>
            </a:r>
            <a:r>
              <a:rPr lang="en-US" sz="2200" dirty="0">
                <a:solidFill>
                  <a:srgbClr val="DE8400"/>
                </a:solidFill>
              </a:rPr>
              <a:t>“</a:t>
            </a:r>
            <a:r>
              <a:rPr lang="en-US" sz="2200" dirty="0" smtClean="0">
                <a:solidFill>
                  <a:srgbClr val="DE8400"/>
                </a:solidFill>
              </a:rPr>
              <a:t>somelocator8"</a:t>
            </a:r>
            <a:r>
              <a:rPr lang="pt-BR" sz="2200" dirty="0" smtClean="0"/>
              <a:t>))</a:t>
            </a:r>
            <a:r>
              <a:rPr lang="en-US" sz="2200" dirty="0" smtClean="0"/>
              <a:t>.</a:t>
            </a:r>
            <a:r>
              <a:rPr lang="en-US" sz="2200" dirty="0"/>
              <a:t>Click</a:t>
            </a:r>
            <a:r>
              <a:rPr lang="en-US" sz="2200" dirty="0" smtClean="0"/>
              <a:t>();</a:t>
            </a:r>
          </a:p>
          <a:p>
            <a:pPr marL="0" indent="0">
              <a:buNone/>
            </a:pPr>
            <a:r>
              <a:rPr lang="pt-BR" sz="2200" dirty="0" smtClean="0"/>
              <a:t>driver.FindElement(</a:t>
            </a:r>
            <a:r>
              <a:rPr lang="pt-BR" sz="2200" dirty="0" smtClean="0">
                <a:solidFill>
                  <a:schemeClr val="bg1">
                    <a:lumMod val="75000"/>
                  </a:schemeClr>
                </a:solidFill>
              </a:rPr>
              <a:t>By</a:t>
            </a:r>
            <a:r>
              <a:rPr lang="pt-BR" sz="2200" dirty="0" smtClean="0"/>
              <a:t>.XPath(</a:t>
            </a:r>
            <a:r>
              <a:rPr lang="en-US" sz="2200" dirty="0">
                <a:solidFill>
                  <a:srgbClr val="DE8400"/>
                </a:solidFill>
              </a:rPr>
              <a:t>“</a:t>
            </a:r>
            <a:r>
              <a:rPr lang="en-US" sz="2200" dirty="0" smtClean="0">
                <a:solidFill>
                  <a:srgbClr val="DE8400"/>
                </a:solidFill>
              </a:rPr>
              <a:t>somelocator9"</a:t>
            </a:r>
            <a:r>
              <a:rPr lang="pt-BR" sz="2200" dirty="0" smtClean="0"/>
              <a:t>))</a:t>
            </a:r>
            <a:r>
              <a:rPr lang="en-US" sz="2200" dirty="0" smtClean="0"/>
              <a:t>.</a:t>
            </a:r>
            <a:r>
              <a:rPr lang="en-US" sz="2200" dirty="0"/>
              <a:t>Click();</a:t>
            </a:r>
          </a:p>
          <a:p>
            <a:pPr marL="0" indent="0">
              <a:buNone/>
            </a:pPr>
            <a:r>
              <a:rPr lang="pt-BR" sz="2200" dirty="0" smtClean="0"/>
              <a:t>driver.FindElement(</a:t>
            </a:r>
            <a:r>
              <a:rPr lang="pt-BR" sz="2200" dirty="0" smtClean="0">
                <a:solidFill>
                  <a:schemeClr val="bg1">
                    <a:lumMod val="75000"/>
                  </a:schemeClr>
                </a:solidFill>
              </a:rPr>
              <a:t>By</a:t>
            </a:r>
            <a:r>
              <a:rPr lang="pt-BR" sz="2200" dirty="0" smtClean="0"/>
              <a:t>.XPath(</a:t>
            </a:r>
            <a:r>
              <a:rPr lang="en-US" sz="2200" dirty="0">
                <a:solidFill>
                  <a:srgbClr val="DE8400"/>
                </a:solidFill>
              </a:rPr>
              <a:t>“</a:t>
            </a:r>
            <a:r>
              <a:rPr lang="en-US" sz="2200" dirty="0" smtClean="0">
                <a:solidFill>
                  <a:srgbClr val="DE8400"/>
                </a:solidFill>
              </a:rPr>
              <a:t>somelocator10"</a:t>
            </a:r>
            <a:r>
              <a:rPr lang="pt-BR" sz="2200" dirty="0" smtClean="0"/>
              <a:t>))</a:t>
            </a:r>
            <a:r>
              <a:rPr lang="en-US" sz="2200" dirty="0" smtClean="0"/>
              <a:t>.</a:t>
            </a:r>
            <a:r>
              <a:rPr lang="en-US" sz="2200" dirty="0"/>
              <a:t>Click();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58827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Хочется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err="1" smtClean="0"/>
              <a:t>site.OpenHomePage</a:t>
            </a:r>
            <a:r>
              <a:rPr lang="en-US" sz="2200" dirty="0" smtClean="0"/>
              <a:t>();</a:t>
            </a:r>
            <a:endParaRPr lang="ru-RU" sz="2200" dirty="0"/>
          </a:p>
          <a:p>
            <a:pPr marL="0" indent="0">
              <a:buNone/>
            </a:pPr>
            <a:r>
              <a:rPr lang="en-US" sz="2400" dirty="0" err="1" smtClean="0"/>
              <a:t>TextFieldFrom.Input</a:t>
            </a:r>
            <a:r>
              <a:rPr lang="en-US" sz="2400" dirty="0"/>
              <a:t>("1000");</a:t>
            </a:r>
          </a:p>
          <a:p>
            <a:pPr marL="0" indent="0">
              <a:buNone/>
            </a:pPr>
            <a:r>
              <a:rPr lang="en-US" sz="2400" dirty="0" err="1" smtClean="0"/>
              <a:t>TextFieldTo.Input</a:t>
            </a:r>
            <a:r>
              <a:rPr lang="en-US" sz="2400" dirty="0"/>
              <a:t>("2000");</a:t>
            </a:r>
          </a:p>
          <a:p>
            <a:pPr marL="0" indent="0">
              <a:buNone/>
            </a:pPr>
            <a:r>
              <a:rPr lang="en-US" sz="2400" dirty="0" err="1" smtClean="0"/>
              <a:t>MyCheckbox.Check</a:t>
            </a:r>
            <a:r>
              <a:rPr lang="en-US" sz="2400" dirty="0"/>
              <a:t>();</a:t>
            </a:r>
          </a:p>
          <a:p>
            <a:pPr marL="0" indent="0">
              <a:buNone/>
            </a:pPr>
            <a:r>
              <a:rPr lang="en-US" sz="2400" dirty="0" err="1" smtClean="0"/>
              <a:t>MyRadioButtons.Select</a:t>
            </a:r>
            <a:r>
              <a:rPr lang="en-US" sz="2400" dirty="0"/>
              <a:t>("</a:t>
            </a:r>
            <a:r>
              <a:rPr lang="ru-RU" sz="2400" dirty="0"/>
              <a:t>да");</a:t>
            </a:r>
            <a:endParaRPr lang="ru-RU" sz="2200" dirty="0"/>
          </a:p>
          <a:p>
            <a:pPr marL="0" indent="0">
              <a:buNone/>
            </a:pP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930398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PageObjects</a:t>
            </a:r>
            <a:r>
              <a:rPr lang="en-US" dirty="0" smtClean="0"/>
              <a:t> </a:t>
            </a:r>
            <a:r>
              <a:rPr lang="ru-RU" dirty="0" smtClean="0"/>
              <a:t>и </a:t>
            </a:r>
            <a:r>
              <a:rPr lang="en-US" dirty="0" err="1" smtClean="0"/>
              <a:t>HtmlElements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 smtClean="0"/>
              <a:t>Yandex</a:t>
            </a:r>
            <a:r>
              <a:rPr lang="en-US" dirty="0" smtClean="0"/>
              <a:t> QA Tool</a:t>
            </a:r>
          </a:p>
          <a:p>
            <a:pPr lvl="1"/>
            <a:r>
              <a:rPr lang="ru-RU" dirty="0" smtClean="0"/>
              <a:t>Описание старниц через </a:t>
            </a:r>
            <a:r>
              <a:rPr lang="en-US" dirty="0" err="1" smtClean="0"/>
              <a:t>PageObjects</a:t>
            </a:r>
            <a:r>
              <a:rPr lang="en-US" dirty="0"/>
              <a:t> </a:t>
            </a:r>
            <a:r>
              <a:rPr lang="en-US" dirty="0" smtClean="0"/>
              <a:t>+ Blocks</a:t>
            </a:r>
            <a:endParaRPr lang="ru-RU" dirty="0" smtClean="0"/>
          </a:p>
          <a:p>
            <a:pPr lvl="1"/>
            <a:r>
              <a:rPr lang="en-US" dirty="0" err="1" smtClean="0"/>
              <a:t>HtmlElements</a:t>
            </a:r>
            <a:r>
              <a:rPr lang="en-US" dirty="0" smtClean="0"/>
              <a:t>. </a:t>
            </a:r>
            <a:r>
              <a:rPr lang="ru-RU" dirty="0" smtClean="0"/>
              <a:t>Работа с элементами, а не с локаторами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05891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Кнопка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914400" lvl="2" indent="0">
              <a:buNone/>
            </a:pPr>
            <a:r>
              <a:rPr lang="ru-RU" dirty="0" smtClean="0"/>
              <a:t>		</a:t>
            </a:r>
            <a:endParaRPr lang="en-US" dirty="0" smtClean="0"/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endParaRPr lang="en-US" dirty="0" smtClean="0"/>
          </a:p>
          <a:p>
            <a:pPr marL="914400" lvl="2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&lt;input type=“button” value=“</a:t>
            </a:r>
            <a:r>
              <a:rPr lang="ru-RU" dirty="0" smtClean="0"/>
              <a:t>Найти</a:t>
            </a:r>
            <a:r>
              <a:rPr lang="en-US" dirty="0" smtClean="0"/>
              <a:t>”&gt;</a:t>
            </a:r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492896"/>
            <a:ext cx="2664296" cy="146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44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-Free%20theme[1]">
  <a:themeElements>
    <a:clrScheme name="Custom 1">
      <a:dk1>
        <a:srgbClr val="3C3C3C"/>
      </a:dk1>
      <a:lt1>
        <a:srgbClr val="4382CF"/>
      </a:lt1>
      <a:dk2>
        <a:srgbClr val="FFFFFF"/>
      </a:dk2>
      <a:lt2>
        <a:srgbClr val="3C3C3C"/>
      </a:lt2>
      <a:accent1>
        <a:srgbClr val="A576C7"/>
      </a:accent1>
      <a:accent2>
        <a:srgbClr val="74C467"/>
      </a:accent2>
      <a:accent3>
        <a:srgbClr val="C04651"/>
      </a:accent3>
      <a:accent4>
        <a:srgbClr val="4475C4"/>
      </a:accent4>
      <a:accent5>
        <a:srgbClr val="FFFF65"/>
      </a:accent5>
      <a:accent6>
        <a:srgbClr val="4E4C90"/>
      </a:accent6>
      <a:hlink>
        <a:srgbClr val="4382CF"/>
      </a:hlink>
      <a:folHlink>
        <a:srgbClr val="13067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-Free theme">
  <a:themeElements>
    <a:clrScheme name="Custom 1">
      <a:dk1>
        <a:srgbClr val="3C3C3C"/>
      </a:dk1>
      <a:lt1>
        <a:srgbClr val="4382CF"/>
      </a:lt1>
      <a:dk2>
        <a:srgbClr val="FFFFFF"/>
      </a:dk2>
      <a:lt2>
        <a:srgbClr val="3C3C3C"/>
      </a:lt2>
      <a:accent1>
        <a:srgbClr val="A576C7"/>
      </a:accent1>
      <a:accent2>
        <a:srgbClr val="74C467"/>
      </a:accent2>
      <a:accent3>
        <a:srgbClr val="C04651"/>
      </a:accent3>
      <a:accent4>
        <a:srgbClr val="4475C4"/>
      </a:accent4>
      <a:accent5>
        <a:srgbClr val="FFFF65"/>
      </a:accent5>
      <a:accent6>
        <a:srgbClr val="4E4C90"/>
      </a:accent6>
      <a:hlink>
        <a:srgbClr val="4382CF"/>
      </a:hlink>
      <a:folHlink>
        <a:srgbClr val="130671"/>
      </a:folHlink>
    </a:clrScheme>
    <a:fontScheme name="Другая 2">
      <a:majorFont>
        <a:latin typeface="Verdana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</Template>
  <TotalTime>34679</TotalTime>
  <Words>1475</Words>
  <Application>Microsoft Office PowerPoint</Application>
  <PresentationFormat>On-screen Show (4:3)</PresentationFormat>
  <Paragraphs>339</Paragraphs>
  <Slides>46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Arial</vt:lpstr>
      <vt:lpstr>Calibri</vt:lpstr>
      <vt:lpstr>Times New Roman</vt:lpstr>
      <vt:lpstr>Verdana</vt:lpstr>
      <vt:lpstr>Wingdings</vt:lpstr>
      <vt:lpstr>i-Free%20theme[1]</vt:lpstr>
      <vt:lpstr>1_i-Free theme</vt:lpstr>
      <vt:lpstr>VIQA   Virtual Intelligence Quality Assurance</vt:lpstr>
      <vt:lpstr>Обо мне</vt:lpstr>
      <vt:lpstr>VIQA</vt:lpstr>
      <vt:lpstr>Тестирование UI</vt:lpstr>
      <vt:lpstr>Инструменты</vt:lpstr>
      <vt:lpstr>Selenium</vt:lpstr>
      <vt:lpstr>Хочется</vt:lpstr>
      <vt:lpstr>PageObjects и HtmlElements</vt:lpstr>
      <vt:lpstr>Кнопка</vt:lpstr>
      <vt:lpstr>Кнопки бывают разные</vt:lpstr>
      <vt:lpstr>Недостатки Yandex QA Tool</vt:lpstr>
      <vt:lpstr>Bumblbee</vt:lpstr>
      <vt:lpstr>UI тестирование - AI</vt:lpstr>
      <vt:lpstr>UI тестирование - VI</vt:lpstr>
      <vt:lpstr>Selenium &gt; Надстройки &gt; VIQA</vt:lpstr>
      <vt:lpstr>VI Объекты</vt:lpstr>
      <vt:lpstr>Элемент, Секция, Страница</vt:lpstr>
      <vt:lpstr>Интерфейсы для Объектов</vt:lpstr>
      <vt:lpstr>Ready for Use</vt:lpstr>
      <vt:lpstr>Lazy learn</vt:lpstr>
      <vt:lpstr>VI Элемент</vt:lpstr>
      <vt:lpstr>Просто создать</vt:lpstr>
      <vt:lpstr>Все действия можно переопределить</vt:lpstr>
      <vt:lpstr>Dropdown сложный select</vt:lpstr>
      <vt:lpstr>VI Элементы More</vt:lpstr>
      <vt:lpstr>Сложные элементы</vt:lpstr>
      <vt:lpstr>DataForm: использование</vt:lpstr>
      <vt:lpstr>Множество Элементов</vt:lpstr>
      <vt:lpstr>Заполнение в Selenium</vt:lpstr>
      <vt:lpstr>Заполнение в Selenium</vt:lpstr>
      <vt:lpstr>Заполнение в VIQA</vt:lpstr>
      <vt:lpstr>Заполнение в VIQA</vt:lpstr>
      <vt:lpstr>Data form</vt:lpstr>
      <vt:lpstr>Создание DataForm</vt:lpstr>
      <vt:lpstr>Форма</vt:lpstr>
      <vt:lpstr>Сайт</vt:lpstr>
      <vt:lpstr>PageObjects</vt:lpstr>
      <vt:lpstr>VISite</vt:lpstr>
      <vt:lpstr>Еще плюшки</vt:lpstr>
      <vt:lpstr>Логирование </vt:lpstr>
      <vt:lpstr>Слои</vt:lpstr>
      <vt:lpstr>VIQA Profit</vt:lpstr>
      <vt:lpstr>VIQA Profit</vt:lpstr>
      <vt:lpstr>Контакты</vt:lpstr>
      <vt:lpstr>Попробуйте сами </vt:lpstr>
      <vt:lpstr>Вопросы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VIWT (Virtual Intelligence Web Tester) (ВИФТ)</dc:title>
  <dc:creator>Роман</dc:creator>
  <cp:lastModifiedBy>Roman Iovlev</cp:lastModifiedBy>
  <cp:revision>158</cp:revision>
  <dcterms:created xsi:type="dcterms:W3CDTF">2014-01-07T00:06:33Z</dcterms:created>
  <dcterms:modified xsi:type="dcterms:W3CDTF">2014-03-04T09:38:36Z</dcterms:modified>
</cp:coreProperties>
</file>