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8" r:id="rId4"/>
  </p:sldMasterIdLst>
  <p:notesMasterIdLst>
    <p:notesMasterId r:id="rId97"/>
  </p:notesMasterIdLst>
  <p:sldIdLst>
    <p:sldId id="370" r:id="rId5"/>
    <p:sldId id="498" r:id="rId6"/>
    <p:sldId id="403" r:id="rId7"/>
    <p:sldId id="526" r:id="rId8"/>
    <p:sldId id="527" r:id="rId9"/>
    <p:sldId id="446" r:id="rId10"/>
    <p:sldId id="447" r:id="rId11"/>
    <p:sldId id="352" r:id="rId12"/>
    <p:sldId id="356" r:id="rId13"/>
    <p:sldId id="357" r:id="rId14"/>
    <p:sldId id="368" r:id="rId15"/>
    <p:sldId id="448" r:id="rId16"/>
    <p:sldId id="371" r:id="rId17"/>
    <p:sldId id="449" r:id="rId18"/>
    <p:sldId id="373" r:id="rId19"/>
    <p:sldId id="450" r:id="rId20"/>
    <p:sldId id="375" r:id="rId21"/>
    <p:sldId id="451" r:id="rId22"/>
    <p:sldId id="377" r:id="rId23"/>
    <p:sldId id="452" r:id="rId24"/>
    <p:sldId id="379" r:id="rId25"/>
    <p:sldId id="453" r:id="rId26"/>
    <p:sldId id="381" r:id="rId27"/>
    <p:sldId id="382" r:id="rId28"/>
    <p:sldId id="362" r:id="rId29"/>
    <p:sldId id="528" r:id="rId30"/>
    <p:sldId id="398" r:id="rId31"/>
    <p:sldId id="456" r:id="rId32"/>
    <p:sldId id="455" r:id="rId33"/>
    <p:sldId id="454" r:id="rId34"/>
    <p:sldId id="408" r:id="rId35"/>
    <p:sldId id="409" r:id="rId36"/>
    <p:sldId id="407" r:id="rId37"/>
    <p:sldId id="386" r:id="rId38"/>
    <p:sldId id="585" r:id="rId39"/>
    <p:sldId id="586" r:id="rId40"/>
    <p:sldId id="587" r:id="rId41"/>
    <p:sldId id="567" r:id="rId42"/>
    <p:sldId id="582" r:id="rId43"/>
    <p:sldId id="389" r:id="rId44"/>
    <p:sldId id="553" r:id="rId45"/>
    <p:sldId id="583" r:id="rId46"/>
    <p:sldId id="581" r:id="rId47"/>
    <p:sldId id="568" r:id="rId48"/>
    <p:sldId id="569" r:id="rId49"/>
    <p:sldId id="570" r:id="rId50"/>
    <p:sldId id="571" r:id="rId51"/>
    <p:sldId id="572" r:id="rId52"/>
    <p:sldId id="573" r:id="rId53"/>
    <p:sldId id="530" r:id="rId54"/>
    <p:sldId id="385" r:id="rId55"/>
    <p:sldId id="390" r:id="rId56"/>
    <p:sldId id="531" r:id="rId57"/>
    <p:sldId id="532" r:id="rId58"/>
    <p:sldId id="533" r:id="rId59"/>
    <p:sldId id="534" r:id="rId60"/>
    <p:sldId id="535" r:id="rId61"/>
    <p:sldId id="536" r:id="rId62"/>
    <p:sldId id="537" r:id="rId63"/>
    <p:sldId id="538" r:id="rId64"/>
    <p:sldId id="539" r:id="rId65"/>
    <p:sldId id="559" r:id="rId66"/>
    <p:sldId id="391" r:id="rId67"/>
    <p:sldId id="560" r:id="rId68"/>
    <p:sldId id="561" r:id="rId69"/>
    <p:sldId id="562" r:id="rId70"/>
    <p:sldId id="563" r:id="rId71"/>
    <p:sldId id="564" r:id="rId72"/>
    <p:sldId id="565" r:id="rId73"/>
    <p:sldId id="566" r:id="rId74"/>
    <p:sldId id="482" r:id="rId75"/>
    <p:sldId id="483" r:id="rId76"/>
    <p:sldId id="584" r:id="rId77"/>
    <p:sldId id="484" r:id="rId78"/>
    <p:sldId id="504" r:id="rId79"/>
    <p:sldId id="505" r:id="rId80"/>
    <p:sldId id="506" r:id="rId81"/>
    <p:sldId id="507" r:id="rId82"/>
    <p:sldId id="494" r:id="rId83"/>
    <p:sldId id="588" r:id="rId84"/>
    <p:sldId id="489" r:id="rId85"/>
    <p:sldId id="490" r:id="rId86"/>
    <p:sldId id="476" r:id="rId87"/>
    <p:sldId id="500" r:id="rId88"/>
    <p:sldId id="501" r:id="rId89"/>
    <p:sldId id="502" r:id="rId90"/>
    <p:sldId id="503" r:id="rId91"/>
    <p:sldId id="495" r:id="rId92"/>
    <p:sldId id="496" r:id="rId93"/>
    <p:sldId id="529" r:id="rId94"/>
    <p:sldId id="497" r:id="rId95"/>
    <p:sldId id="589" r:id="rId96"/>
  </p:sldIdLst>
  <p:sldSz cx="12192000" cy="6858000"/>
  <p:notesSz cx="6858000" cy="9144000"/>
  <p:embeddedFontLst>
    <p:embeddedFont>
      <p:font typeface="Calibri Light" panose="020F0302020204030204" pitchFamily="34" charset="0"/>
      <p:regular r:id="rId98"/>
      <p:italic r:id="rId99"/>
    </p:embeddedFont>
    <p:embeddedFont>
      <p:font typeface="Calibri" panose="020F0502020204030204" pitchFamily="34" charset="0"/>
      <p:regular r:id="rId100"/>
      <p:bold r:id="rId101"/>
      <p:italic r:id="rId102"/>
      <p:boldItalic r:id="rId103"/>
    </p:embeddedFont>
    <p:embeddedFont>
      <p:font typeface="Montserrat" panose="00000500000000000000" pitchFamily="2" charset="-52"/>
      <p:regular r:id="rId104"/>
      <p:bold r:id="rId105"/>
      <p:italic r:id="rId106"/>
      <p:boldItalic r:id="rId107"/>
    </p:embeddedFont>
    <p:embeddedFont>
      <p:font typeface="Oswald" pitchFamily="2" charset="-52"/>
      <p:regular r:id="rId108"/>
      <p:bold r:id="rId10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orient="horz" pos="1366" userDrawn="1">
          <p15:clr>
            <a:srgbClr val="A4A3A4"/>
          </p15:clr>
        </p15:guide>
        <p15:guide id="6" orient="horz" pos="572" userDrawn="1">
          <p15:clr>
            <a:srgbClr val="A4A3A4"/>
          </p15:clr>
        </p15:guide>
        <p15:guide id="7" orient="horz" pos="2954" userDrawn="1">
          <p15:clr>
            <a:srgbClr val="A4A3A4"/>
          </p15:clr>
        </p15:guide>
        <p15:guide id="8" orient="horz" pos="3748" userDrawn="1">
          <p15:clr>
            <a:srgbClr val="A4A3A4"/>
          </p15:clr>
        </p15:guide>
        <p15:guide id="10" pos="3500" userDrawn="1">
          <p15:clr>
            <a:srgbClr val="A4A3A4"/>
          </p15:clr>
        </p15:guide>
        <p15:guide id="11" pos="3840" userDrawn="1">
          <p15:clr>
            <a:srgbClr val="A4A3A4"/>
          </p15:clr>
        </p15:guide>
        <p15:guide id="12" pos="3568" userDrawn="1">
          <p15:clr>
            <a:srgbClr val="A4A3A4"/>
          </p15:clr>
        </p15:guide>
        <p15:guide id="13" pos="3999" userDrawn="1">
          <p15:clr>
            <a:srgbClr val="A4A3A4"/>
          </p15:clr>
        </p15:guide>
        <p15:guide id="14" pos="59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ga Perevozkina (Khmyrova)" initials="OP(" lastIdx="1" clrIdx="0">
    <p:extLst>
      <p:ext uri="{19B8F6BF-5375-455C-9EA6-DF929625EA0E}">
        <p15:presenceInfo xmlns:p15="http://schemas.microsoft.com/office/powerpoint/2012/main" userId="Olga Perevozkina (Khmyrova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7BA0"/>
    <a:srgbClr val="660E68"/>
    <a:srgbClr val="AA4A95"/>
    <a:srgbClr val="C89490"/>
    <a:srgbClr val="000000"/>
    <a:srgbClr val="9299C5"/>
    <a:srgbClr val="DB2F15"/>
    <a:srgbClr val="D72F09"/>
    <a:srgbClr val="E33E24"/>
    <a:srgbClr val="F856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2301" autoAdjust="0"/>
  </p:normalViewPr>
  <p:slideViewPr>
    <p:cSldViewPr snapToGrid="0" showGuides="1">
      <p:cViewPr varScale="1">
        <p:scale>
          <a:sx n="154" d="100"/>
          <a:sy n="154" d="100"/>
        </p:scale>
        <p:origin x="426" y="132"/>
      </p:cViewPr>
      <p:guideLst>
        <p:guide orient="horz" pos="2137"/>
        <p:guide pos="438"/>
        <p:guide pos="7355"/>
        <p:guide orient="horz" pos="1366"/>
        <p:guide orient="horz" pos="572"/>
        <p:guide orient="horz" pos="2954"/>
        <p:guide orient="horz" pos="3748"/>
        <p:guide pos="3500"/>
        <p:guide pos="3840"/>
        <p:guide pos="3568"/>
        <p:guide pos="3999"/>
        <p:guide pos="59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font" Target="fonts/font10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font" Target="fonts/font5.fntdata"/><Relationship Id="rId110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113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font" Target="fonts/font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font" Target="fonts/font9.fntdata"/><Relationship Id="rId114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2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975C1-B45E-45F9-9664-25322726FEA3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B9B01-D172-4955-AB2E-835FDC3C67E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255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FC948D0E-E1B2-4C66-B567-21C24BAA88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082220-6BA1-41C5-9812-26681FEE4BB9}" type="slidenum">
              <a:rPr lang="ru-RU" altLang="ru-RU" sz="1400" smtClean="0"/>
              <a:pPr>
                <a:spcBef>
                  <a:spcPct val="0"/>
                </a:spcBef>
              </a:pPr>
              <a:t>1</a:t>
            </a:fld>
            <a:endParaRPr lang="ru-RU" altLang="ru-RU" sz="1400" dirty="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A5BC1213-34BD-452B-AB8A-307847784F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B0AEE308-8C7B-41D2-B2C8-028CDE25F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Кнопка всегда видна поверх игры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большинстве разделов она нависает как раз там, где находится кнопка “Назад”.</a:t>
            </a:r>
            <a:endParaRPr lang="ru-RU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Если вовремя не передвинуть кнопку и по ошибке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тапнуть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на нее, то игра подвисает на пару секунд, крутится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спинер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лоадинга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и открывается меню моего профиля,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079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9995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Человеку, принимающему решение, добавить баг на релиз или выкинуть, сложно оценить баг, когда не описано, а в чем проблема.</a:t>
            </a:r>
            <a:endParaRPr lang="ru-RU" sz="2800" b="0" dirty="0">
              <a:effectLst/>
            </a:endParaRPr>
          </a:p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Пользователь и сам ведь может кнопку передвинуть.</a:t>
            </a:r>
            <a:endParaRPr lang="ru-RU" sz="2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06720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176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бездоказательно. Вам не нравится одно, вашему коллеге не нравится другое. Кто из вас прав? 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6674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877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 нет, не блокирует. и проблема не ужасная. Преувеличение может скомпрометировать все юзабилити баги, и доверие к самому тестировщику</a:t>
            </a:r>
            <a:endParaRPr lang="ru-RU" b="0" dirty="0">
              <a:effectLst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4661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4513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Тут если даже тестировщик говорит, что проблема незначительная,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8151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 кажется?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9826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Этот доклад про юзабилити, и я понимаю, что зрителям дальних рядов может быть неудобно смотреть </a:t>
            </a: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презентацию</a:t>
            </a:r>
            <a:r>
              <a:rPr lang="en-US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Вот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QR </a:t>
            </a: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код со ссылкой на презентацию. Вы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можете его </a:t>
            </a: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отсканировать,</a:t>
            </a:r>
            <a:r>
              <a:rPr lang="ru-RU" sz="1800" b="0" i="0" u="none" strike="noStrike" baseline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чтобы видеть экран ближе.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995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2504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979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703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40044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093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Все эти ошибки актуальны и для обычных функциональных багов. Но именно в багах про юзабилити они вызывают больше всего споров.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9166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Сложно обосновать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импакт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бага, если не понимаешь, что не так.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Чтобы грамотно обосновать проблему, ее нужно сначала диагностировать. 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15443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8667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81043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486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хочу чтобы продукты вокруг становились удобнее и для наших пользователей и для нас самих. Ведь мы и сами ... </a:t>
            </a:r>
            <a:endParaRPr lang="ru-RU" sz="1800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докладе я расскажу, как вы можете сделать продукты вашей компании удобнее. </a:t>
            </a:r>
            <a:endParaRPr lang="ru-RU" sz="1800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теперь я хочу познакомиться с вами.</a:t>
            </a:r>
            <a:endParaRPr lang="ru-RU" sz="1800" b="0" i="1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1800" b="0" i="1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хотя </a:t>
            </a: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бы 1 юзабилити баг в каждом релизе?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кому сложно сформулировать, что именно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87598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3707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 меня есть неудобные джинсы. Очень классные, но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90905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слишком узкие в талии. Я их не ношу. Но не ношу не потому, что мне не нравится фасон.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21299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давят на внутренние органы, начинает болеть живот, меня тошнит и я чувствую себя плохо.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 отказываюсь от красивых джинсов, потому что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Давайте вернемся обратно в цифровой мир. Мы вроде не давим …Но на что-то же мы влияем.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0205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29310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B9B01-D172-4955-AB2E-835FDC3C67E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80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3B9B01-D172-4955-AB2E-835FDC3C67E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2828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Давайте рассмотрим на примерах на что влияют юзабилити баги. </a:t>
            </a: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125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 открытии игры показывается кнопка М. Это плавающая кнопка, которая открывает настройки профиля. Кнопка всегда видна поверх игры, ее можно переместить, ее дефолтное положение перекрывает кнопку “Назад” в большинстве разделов. 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37497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Если вовремя не передвинуть кнопку и по ошибке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тапнуть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на нее, то игра подвисает на пару секунд, крутится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спинер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лоадинга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и открывается </a:t>
            </a: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Эта кнопка неудобна по нескольким причинам: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56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такую ситуацию.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Ты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тестировщик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получаешь новую </a:t>
            </a:r>
            <a:r>
              <a:rPr lang="ru-RU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фичу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тестирование</a:t>
            </a:r>
            <a:endParaRPr lang="ru-RU" b="0" dirty="0" smtClean="0">
              <a:effectLst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63905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 первых, она дает нагрузку на руку. Каждый раз …отодвигать кнопку пальцем. Это лишнее, раздражающее действие. Пальцы, и рука от этого устают. 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 частая проблема ... Если приложение требует много кликов и движений мышкой из угла в угол по всему экрану, то устает лучезапястный сустав. Т.е. пол руки.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Когда рука устала, делать клики неприятно. А если у пользователя от нагрузки начнется туннельный синдром, то каждый клик будет стоить боли.  Т.е. тут неудобство может повредить здоровью и привести к отказу от продукта.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88027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 движения мышкой из угла в угол по всему экрану есть еще Закон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Фиттса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Если простыми словами: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нужно сокращать расстояние между точками клика и увеличивать область клика.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30447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нашем примере проблема в том, что нужно ползти пальцем через пол экрана, чтобы закрыть эту форму. Это нагружает руку.</a:t>
            </a: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 вот когда мы ждем, пока эта форма откроется, и пока целимся в крестик, тут идет уже нагрузка на мышление.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4072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Мышление - это еще один способ взаимодействия приложением. </a:t>
            </a:r>
            <a:r>
              <a:rPr lang="ru-RU" dirty="0"/>
              <a:t/>
            </a:r>
            <a:br>
              <a:rPr lang="ru-RU" dirty="0"/>
            </a:b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…нужно прилагать усилия, чтобы сохранить вовлеченность и фокус на текущей задаче.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ожидание - утомительно. .. не нравится, когда интерфейс тупит.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Когда мозг устает, то снижается продуктивность, пользователь раздражается и перестает пользоваться продуктом.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87271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дает нагрузку и на руку, и на мозги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71994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6027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71789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43879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43627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557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Дальше конфликт, перепалка, трата времени и нервов.</a:t>
            </a:r>
            <a:endParaRPr lang="ru-RU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конце говорят: "Ну раз тебе так принципиально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"ну неудобно",  а в ожидаемом результате "сделайте удобно".</a:t>
            </a: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Баг с такими…  непонятно: а в чем собственно проблема и как сделать "нормально".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05033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Встречали ли вы интерфейсы, от которых устают глаза?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играешь в сумерках, или в темноте перед сном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 бывает, что в веб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Встречали такое?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 всех этих случаев обоснование выглядит примерно одинаково. 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94347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Если ваше приложение имеет мелкие шрифты и низкую контрастность, то глаза будут уставать. 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Если ваше приложение работает медленно, то в него нужно смотреть дольше, это тоже утомляет глаза. 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25941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Если приложение такое, что нужно долго и напряженно вглядываться в экран, то осанка портится.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замедляет работу пользователя еще сильнее, и создает негативные ощущения от взаимодействия с продуктом.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 медленно = неудобно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28732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 обосновании проблемы с контрастностью мы можем опереться на WCAG. 2003, актуализируют</a:t>
            </a: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Цель гайдлайна</a:t>
            </a: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есть требования</a:t>
            </a:r>
            <a:endParaRPr dirty="0" err="1"/>
          </a:p>
        </p:txBody>
      </p:sp>
    </p:spTree>
    <p:extLst>
      <p:ext uri="{BB962C8B-B14F-4D97-AF65-F5344CB8AC3E}">
        <p14:creationId xmlns:p14="http://schemas.microsoft.com/office/powerpoint/2010/main" val="6779639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Если у вас есть подозрения на то, что текст мелковат или трудноразличим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9727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 если у вас не веб приложение, то можно взять коды цветов фона и текста и засунуть их в измеритель контраста.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Итак, у нас есть и физические причины, и несоответствие стандарту. 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Теперь мы можем обосновать баг.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47753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03653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20018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92250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56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Предположим, что у баг-репорта вот такая структура </a:t>
            </a:r>
            <a:endParaRPr lang="ru-RU" b="0" dirty="0" smtClean="0">
              <a:effectLst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338596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74022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4943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Когда продукт … долго, …редизайн. От этого формы с одинаковой логикой начинают выглядеть немного по-разному. А пользователь начинает путаться, как ему взаимодействовать с той или иной формой.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 форм с похожей логикой, но все они закрываются по-разному. Крестик, бабочка, тап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7838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неединообразие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заставляет … напрягаться, думать, вспоминать. А если точнее, просто тыкать везде, вдруг что-то сработает. 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Часть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тыков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не срабатывает, и это затормаживает взаимодействие.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Поиск и распознавание образов тратит кучу энергии. Пользователь устает, раздражается и все бросает.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38860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делать интерфейс максимально предсказуемым. Т.е. использовать 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Когда пользователю не нужно думать, приложение воспринимается, как более удобное.</a:t>
            </a:r>
            <a:endParaRPr lang="ru-RU" b="0" dirty="0">
              <a:effectLst/>
            </a:endParaRP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8290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8449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060756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93724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7137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3158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контексте юзабилити сложнее всего определить, что написать во Влиянии бага и в Ожидаемом результате. </a:t>
            </a:r>
            <a:endParaRPr lang="ru-RU" b="0" dirty="0">
              <a:effectLst/>
            </a:endParaRPr>
          </a:p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Как обосновать, что действительно неудобно? На что это влияет? Может и ничего страшного? </a:t>
            </a:r>
            <a:endParaRPr lang="ru-RU" b="0" dirty="0">
              <a:effectLst/>
            </a:endParaRPr>
          </a:p>
          <a:p>
            <a:pPr algn="just" rtl="0">
              <a:spcBef>
                <a:spcPts val="1200"/>
              </a:spcBef>
              <a:spcAft>
                <a:spcPts val="120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 как исправить? А вдруг что-то изменим и станет еще </a:t>
            </a: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неудобнее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7733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2984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Знаете приложение, которое показывает, где …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…используется, когда …на остановке. ….дождь, мороз, или ветер, …перчатки. …пальцы … толстыми. …тыкает в одну кнопку, а нажимается другая. …раздражает …е отказаться от использования … зимой. 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Вроде все понятно. Но как это обосновать? 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80877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Один из важных аспектов юзабилити - это условия, в которых пользователь использует приложение. </a:t>
            </a:r>
          </a:p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---Т.е. когда мы смотрим на неудобный интерфейс, стоит задать себе вопрос: а в каких условиях работает пользователь? Сможет ли он эффективно использовать приложение в его условиях?</a:t>
            </a:r>
            <a:endParaRPr lang="ru-RU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383958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Возвращаемся к нашему приложению про автобус. тут явно у нас климат сильно влияет на комфорт пользователей.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293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26110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5078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302428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623799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09050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072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покажу несколько примеров с типичными проблемами по юзабилити, и разберем разные варианты, на что опереться при обосновании бага, и как сформулировать, почему именно неудобно.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6531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Тут есть ребята из приложений для доставки чего-либо?</a:t>
            </a: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Представьте себе типичную ситуацию в доставкой.. Заказываешь себе кучу товаров, приходишь в пункт выдачи заказов, показываешь код, сотрудник ПВЗ  этот код сканирует и выдает кучу посылок.</a:t>
            </a:r>
            <a:endParaRPr lang="ru-RU" sz="1800" b="0" dirty="0" smtClean="0">
              <a:effectLst/>
            </a:endParaRPr>
          </a:p>
          <a:p>
            <a:pPr rtl="0"/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Приносишь посылки домой, распаковываешь. </a:t>
            </a:r>
            <a:endParaRPr lang="ru-RU" sz="1800" b="0" dirty="0" smtClean="0">
              <a:effectLst/>
            </a:endParaRPr>
          </a:p>
          <a:p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тут … неудобство</a:t>
            </a: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….Нельзя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просто так …ФИО, тел. Дом. Адресом…Если … выкинуть … прочие небезопасные вещи.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 итоге …для обеспечения безопасности ..…не про руки и ноги, а все равно неудобно.</a:t>
            </a:r>
            <a:endParaRPr lang="ru-RU" b="0" dirty="0">
              <a:effectLst/>
            </a:endParaRPr>
          </a:p>
          <a:p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258055937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Это про то, как себя ощущает пользователь на протяжении всего пути использования продукта. С какими проблемами сталкивается, чего боится. …</a:t>
            </a: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Для целей тестирования - упростим. 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84964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Чтобы найти и описать такую ошибку, нам нужно понимать: что происходит с пользователем до, во время, и после использования продукта. 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Ключевой вопрос: а не доставляем ли мы пользователю еще больше проблем?</a:t>
            </a:r>
            <a:endParaRPr lang="ru-RU" b="0" dirty="0">
              <a:effectLst/>
            </a:endParaRPr>
          </a:p>
          <a:p>
            <a:r>
              <a:rPr lang="ru-RU" dirty="0"/>
              <a:t/>
            </a:r>
            <a:br>
              <a:rPr lang="ru-RU" dirty="0"/>
            </a:br>
            <a:endParaRPr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49235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679225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14177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710510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724486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06414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1987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какие аргументы …заходят .. в вашей команде. Кому то …все в деньги и писать, что баг приведет к отказу от приложения а это потеря денег.</a:t>
            </a:r>
            <a:endParaRPr lang="ru-RU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Кому то важнее чувства и ощущения пользователя, …про раздражение, запутанность, усталость.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76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какие типичные ошибки при обосновании бага отправят</a:t>
            </a:r>
            <a:r>
              <a:rPr lang="ru-RU" dirty="0"/>
              <a:t/>
            </a:r>
            <a:br>
              <a:rPr lang="ru-RU"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055450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Когда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вы грамотно обосновываете юзабилити баги, ваша команда читает, то что вы пишете, и постепенно обучается. Коллеги сами начинают различать: где удобно, а где нет. Так вы … повлиять на то, чтобы постепенно повышать культуру юзабилити в команде, а то и в компании.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Убрать все </a:t>
            </a:r>
            <a:r>
              <a:rPr lang="ru-RU" sz="1800" b="0" i="0" u="none" strike="noStrike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юзабилити</a:t>
            </a: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баги из продукта невозможно. И тем не менее, </a:t>
            </a:r>
            <a:r>
              <a:rPr lang="ru-RU" sz="18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Удовольствия от </a:t>
            </a:r>
            <a:endParaRPr lang="ru-RU" sz="1800" b="0" i="0" u="none" strike="noStrike" dirty="0" smtClean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ru-RU" sz="1800" b="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Изучайте 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матчасть, обосновывайте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импакт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и заботьтесь о пользователях.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389851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 QR коду вы найдете полезные ссылки по теме юзабилити. Теперь я готова ответить на ваши вопросы.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169424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3b04140c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3b04140c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286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50A5D-9F1F-4286-901D-2872E055B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CD6F66-8C5C-436F-ACA0-E1A555F25A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C309AD-4498-40B5-A6AE-9824D2813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8CFE6-303C-4F31-BFA3-6E2EEEF0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BC5767-BD7D-43AF-AE2B-9039A1781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44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4F794-6904-4A74-8B40-82E70019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6F8A6AE-1B4C-4CC7-BEAC-CB8978EF8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D0597F-4505-43E2-AF84-E1C7CCF8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2A7220-D533-4459-837F-A68A5DAA9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F53033-940B-4E1E-A35E-673A21DF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75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D2F9E5-7089-4A1B-A0AE-170879258A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A53DA5-A028-4E44-BC7A-22003234F3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040D9-8F9B-4049-98D0-84B66334B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00E82D-5B0C-40FF-9411-1F7B7C1D9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90431F-C893-4828-893C-C3577B791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678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7E4C9-61E6-490D-BFB9-09FF3F44D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7FC31-1676-4822-B25F-DE402E8BC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0E5F7F-CD76-4472-99C0-E9E0DABE6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16C080-8BC1-418B-9634-435195A5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29F725-6500-4581-9BFB-EB61CB52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671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6AB60-0CAF-4EB8-B513-B1E99CE21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0C265D-636E-4308-9B31-6BB7F9232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A2E94F-C6ED-4E84-A344-41B31436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09F6ED-3BD7-4C70-A110-FA18D5C6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473E3A-4FB5-4D7C-B8DA-551DFB65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574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CFB2D-ACAD-477E-82BE-B865A1280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8B983A-E3F7-4E21-BD48-83D4EF7D12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C2501C-83AC-4895-B320-75960B0710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1CAE67-F40D-44E9-AD45-85A2084E6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C0268C-E008-4983-881C-46BBF3CC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FE0E07-2698-47E8-9F99-E5F833B6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979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DF835-4125-42F0-9976-E813241C0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023654-1A1B-4AE9-9278-A2B1A46DE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E7C936-74F4-4173-ACE2-C8E81540D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EB342EB-DC05-4835-BA2B-DFD8B8B28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8FE7C2E-8247-475C-9C7C-E8A121CF2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660010-1C15-41B2-8EBB-D25353844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BA556D-834E-4B92-AD70-78685518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0B4F82B-CA4F-42E5-84EB-5BA23B44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624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9AE0B-14F7-4FBE-BA00-BFF4E071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108DBE-6938-4AE5-B5A4-48CFA9EC3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3AE84F-A3EF-4A2A-A469-0D103CFF8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8E53AB-B4F8-4765-8AF5-561A5629F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42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345D06-DB25-4842-961D-7A94EF957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D1A599-0710-47E0-BDBA-B7A69484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EF2676-7022-46A5-8393-85D5137AD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74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CF786-C2F0-49BE-8F77-FC9FED4AA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2FDC4B-E655-4ED7-B5A6-2B9269519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A91A89-E2B6-4BC2-9DCC-47144E33D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BFD002-A2A1-4BBD-8648-84168795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468257-077E-4A7A-A911-5C0BFE28B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D04B2-8E0A-4A62-AA6D-64B43C12A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7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33AD3-1094-4817-A76C-CBFBB5344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779E36-62F7-45E6-8535-679670E4C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15EF6A-8E30-466F-A6B6-0CC19BEA4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4A6886-DAC6-4EB7-BE42-6E78A4810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684C10-F07A-4DB7-AA36-4BA0B5556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C9B8CD-B098-4456-A376-1DC8E246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453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9A06D-2DDA-4512-B523-5932D52CD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4A0637-B1C6-403D-93A7-9376160CB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76F74-5951-43EE-B324-31648560A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5BB77-08D1-4CB5-A2C6-FEBE4ADE6944}" type="datetimeFigureOut">
              <a:rPr lang="ru-RU" smtClean="0"/>
              <a:t>26.10.2021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840B3A-0069-4FDE-B434-735A0F40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BCBE2-16CC-4724-A359-8A90D790F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F0A0-7200-4A39-B6B7-5E4D21E15A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59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userinyerface.com/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4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gif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>
            <a:extLst>
              <a:ext uri="{FF2B5EF4-FFF2-40B4-BE49-F238E27FC236}">
                <a16:creationId xmlns:a16="http://schemas.microsoft.com/office/drawing/2014/main" id="{AA36032A-8C3C-44A5-AC48-674A38E2A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"/>
            <a:ext cx="12192000" cy="685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5">
            <a:extLst>
              <a:ext uri="{FF2B5EF4-FFF2-40B4-BE49-F238E27FC236}">
                <a16:creationId xmlns:a16="http://schemas.microsoft.com/office/drawing/2014/main" id="{5F823862-C259-4AA3-82BF-16D8A269B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2966995"/>
            <a:ext cx="4206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latin typeface="Montserrat" panose="00000500000000000000" pitchFamily="2" charset="-52"/>
              </a:rPr>
              <a:t>ОЛЬГА ПЕРЕВОЗКИНА</a:t>
            </a:r>
            <a:endParaRPr lang="nl-NL" altLang="ru-RU" sz="2400" b="1" dirty="0">
              <a:solidFill>
                <a:schemeClr val="bg1"/>
              </a:solidFill>
              <a:latin typeface="Montserrat" panose="00000500000000000000" pitchFamily="2" charset="-52"/>
            </a:endParaRPr>
          </a:p>
        </p:txBody>
      </p:sp>
      <p:sp>
        <p:nvSpPr>
          <p:cNvPr id="3076" name="TextBox 20">
            <a:extLst>
              <a:ext uri="{FF2B5EF4-FFF2-40B4-BE49-F238E27FC236}">
                <a16:creationId xmlns:a16="http://schemas.microsoft.com/office/drawing/2014/main" id="{94385140-B66F-4A16-BE00-3F69A2DAC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3451529"/>
            <a:ext cx="420667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ru-RU" sz="2000" dirty="0">
                <a:solidFill>
                  <a:srgbClr val="91FFEE"/>
                </a:solidFill>
                <a:latin typeface="Montserrat" panose="00000500000000000000" pitchFamily="2" charset="-52"/>
              </a:rPr>
              <a:t>Plesk</a:t>
            </a:r>
            <a:r>
              <a:rPr lang="ru-RU" altLang="ru-RU" sz="2000" dirty="0">
                <a:solidFill>
                  <a:srgbClr val="91FFEE"/>
                </a:solidFill>
                <a:latin typeface="Montserrat" panose="00000500000000000000" pitchFamily="2" charset="-52"/>
              </a:rPr>
              <a:t>. </a:t>
            </a:r>
            <a:r>
              <a:rPr lang="ru-RU" altLang="ru-RU" sz="2000" dirty="0">
                <a:solidFill>
                  <a:srgbClr val="76E4CF"/>
                </a:solidFill>
                <a:latin typeface="Montserrat" panose="00000500000000000000" pitchFamily="2" charset="-52"/>
              </a:rPr>
              <a:t>Новосибирск</a:t>
            </a:r>
            <a:r>
              <a:rPr lang="ru-RU" altLang="ru-RU" sz="2000" dirty="0">
                <a:solidFill>
                  <a:srgbClr val="91FFEE"/>
                </a:solidFill>
                <a:latin typeface="Montserrat" panose="00000500000000000000" pitchFamily="2" charset="-52"/>
              </a:rPr>
              <a:t>, Россия</a:t>
            </a:r>
            <a:endParaRPr lang="nl-NL" altLang="ru-RU" sz="2000" dirty="0">
              <a:solidFill>
                <a:srgbClr val="91FFEE"/>
              </a:solidFill>
              <a:latin typeface="Montserrat" panose="00000500000000000000" pitchFamily="2" charset="-52"/>
            </a:endParaRPr>
          </a:p>
        </p:txBody>
      </p:sp>
      <p:sp>
        <p:nvSpPr>
          <p:cNvPr id="3077" name="TextBox 21">
            <a:extLst>
              <a:ext uri="{FF2B5EF4-FFF2-40B4-BE49-F238E27FC236}">
                <a16:creationId xmlns:a16="http://schemas.microsoft.com/office/drawing/2014/main" id="{AF6F5D23-E108-4577-A005-E0DAD08DF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69" y="4235284"/>
            <a:ext cx="10842613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6000"/>
              </a:lnSpc>
            </a:pPr>
            <a:r>
              <a:rPr lang="ru-RU" altLang="ru-RU" sz="4600" b="1" dirty="0">
                <a:solidFill>
                  <a:srgbClr val="FFFFFF"/>
                </a:solidFill>
                <a:latin typeface="Oswald" panose="020B0604020202020204" charset="-52"/>
              </a:rPr>
              <a:t>Как обосновать </a:t>
            </a:r>
            <a:r>
              <a:rPr lang="en-US" altLang="ru-RU" sz="4600" b="1" dirty="0">
                <a:solidFill>
                  <a:srgbClr val="FFFFFF"/>
                </a:solidFill>
                <a:latin typeface="Oswald" panose="020B0604020202020204" charset="-52"/>
              </a:rPr>
              <a:t>usability </a:t>
            </a:r>
            <a:r>
              <a:rPr lang="ru-RU" altLang="ru-RU" sz="4600" b="1" dirty="0">
                <a:solidFill>
                  <a:srgbClr val="FFFFFF"/>
                </a:solidFill>
                <a:latin typeface="Oswald" panose="020B0604020202020204" charset="-52"/>
              </a:rPr>
              <a:t>баг </a:t>
            </a:r>
            <a:br>
              <a:rPr lang="ru-RU" altLang="ru-RU" sz="4600" b="1" dirty="0">
                <a:solidFill>
                  <a:srgbClr val="FFFFFF"/>
                </a:solidFill>
                <a:latin typeface="Oswald" panose="020B0604020202020204" charset="-52"/>
              </a:rPr>
            </a:br>
            <a:r>
              <a:rPr lang="ru-RU" altLang="ru-RU" sz="2400" b="1" dirty="0">
                <a:solidFill>
                  <a:srgbClr val="FFFFFF"/>
                </a:solidFill>
                <a:latin typeface="Oswald" panose="020B0604020202020204" charset="-52"/>
              </a:rPr>
              <a:t>без придирок и вкусовщины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E68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C4D16AA-4495-4148-8254-174055BC9FE7}"/>
              </a:ext>
            </a:extLst>
          </p:cNvPr>
          <p:cNvGrpSpPr/>
          <p:nvPr/>
        </p:nvGrpSpPr>
        <p:grpSpPr>
          <a:xfrm>
            <a:off x="1496029" y="636581"/>
            <a:ext cx="2526260" cy="5580967"/>
            <a:chOff x="911226" y="908050"/>
            <a:chExt cx="2282248" cy="5041900"/>
          </a:xfrm>
        </p:grpSpPr>
        <p:grpSp>
          <p:nvGrpSpPr>
            <p:cNvPr id="4" name="Google Shape;585;p35">
              <a:extLst>
                <a:ext uri="{FF2B5EF4-FFF2-40B4-BE49-F238E27FC236}">
                  <a16:creationId xmlns:a16="http://schemas.microsoft.com/office/drawing/2014/main" id="{D808161C-F522-4650-8A5D-AB53E0443735}"/>
                </a:ext>
              </a:extLst>
            </p:cNvPr>
            <p:cNvGrpSpPr/>
            <p:nvPr/>
          </p:nvGrpSpPr>
          <p:grpSpPr>
            <a:xfrm>
              <a:off x="911226" y="908050"/>
              <a:ext cx="2282248" cy="5041900"/>
              <a:chOff x="8625436" y="1258061"/>
              <a:chExt cx="2388000" cy="4396500"/>
            </a:xfrm>
          </p:grpSpPr>
          <p:sp>
            <p:nvSpPr>
              <p:cNvPr id="5" name="Google Shape;586;p35">
                <a:extLst>
                  <a:ext uri="{FF2B5EF4-FFF2-40B4-BE49-F238E27FC236}">
                    <a16:creationId xmlns:a16="http://schemas.microsoft.com/office/drawing/2014/main" id="{F8460E1C-C4F6-4AF7-982B-C932F092112C}"/>
                  </a:ext>
                </a:extLst>
              </p:cNvPr>
              <p:cNvSpPr/>
              <p:nvPr/>
            </p:nvSpPr>
            <p:spPr>
              <a:xfrm>
                <a:off x="8625436" y="1258061"/>
                <a:ext cx="2388000" cy="43965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" name="Google Shape;587;p35">
                <a:extLst>
                  <a:ext uri="{FF2B5EF4-FFF2-40B4-BE49-F238E27FC236}">
                    <a16:creationId xmlns:a16="http://schemas.microsoft.com/office/drawing/2014/main" id="{F5455653-FC0C-4A29-A8CF-380E2433D7A5}"/>
                  </a:ext>
                </a:extLst>
              </p:cNvPr>
              <p:cNvSpPr/>
              <p:nvPr/>
            </p:nvSpPr>
            <p:spPr>
              <a:xfrm>
                <a:off x="10685218" y="1396453"/>
                <a:ext cx="97200" cy="972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" name="Google Shape;588;p35">
                <a:extLst>
                  <a:ext uri="{FF2B5EF4-FFF2-40B4-BE49-F238E27FC236}">
                    <a16:creationId xmlns:a16="http://schemas.microsoft.com/office/drawing/2014/main" id="{3336AF09-1732-413D-B8D8-750C4F99A13E}"/>
                  </a:ext>
                </a:extLst>
              </p:cNvPr>
              <p:cNvSpPr/>
              <p:nvPr/>
            </p:nvSpPr>
            <p:spPr>
              <a:xfrm>
                <a:off x="9725916" y="5324400"/>
                <a:ext cx="180000" cy="1800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5732165-F129-40C0-A84E-54FB311A5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017" y="1031082"/>
              <a:ext cx="2149938" cy="441720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BB61B8F-BF86-4930-80F5-EECD8B47AE91}"/>
              </a:ext>
            </a:extLst>
          </p:cNvPr>
          <p:cNvGrpSpPr/>
          <p:nvPr/>
        </p:nvGrpSpPr>
        <p:grpSpPr>
          <a:xfrm>
            <a:off x="4817390" y="636582"/>
            <a:ext cx="2527200" cy="5580967"/>
            <a:chOff x="4153821" y="908050"/>
            <a:chExt cx="2282248" cy="5041900"/>
          </a:xfrm>
        </p:grpSpPr>
        <p:grpSp>
          <p:nvGrpSpPr>
            <p:cNvPr id="11" name="Google Shape;585;p35">
              <a:extLst>
                <a:ext uri="{FF2B5EF4-FFF2-40B4-BE49-F238E27FC236}">
                  <a16:creationId xmlns:a16="http://schemas.microsoft.com/office/drawing/2014/main" id="{B03497CD-CFB6-4691-9560-1611815988D2}"/>
                </a:ext>
              </a:extLst>
            </p:cNvPr>
            <p:cNvGrpSpPr/>
            <p:nvPr/>
          </p:nvGrpSpPr>
          <p:grpSpPr>
            <a:xfrm>
              <a:off x="4153821" y="908050"/>
              <a:ext cx="2282248" cy="5041900"/>
              <a:chOff x="8625436" y="1258061"/>
              <a:chExt cx="2388000" cy="4396500"/>
            </a:xfrm>
          </p:grpSpPr>
          <p:sp>
            <p:nvSpPr>
              <p:cNvPr id="12" name="Google Shape;586;p35">
                <a:extLst>
                  <a:ext uri="{FF2B5EF4-FFF2-40B4-BE49-F238E27FC236}">
                    <a16:creationId xmlns:a16="http://schemas.microsoft.com/office/drawing/2014/main" id="{40734D45-245B-49AD-9A92-2B088C0F66CB}"/>
                  </a:ext>
                </a:extLst>
              </p:cNvPr>
              <p:cNvSpPr/>
              <p:nvPr/>
            </p:nvSpPr>
            <p:spPr>
              <a:xfrm>
                <a:off x="8625436" y="1258061"/>
                <a:ext cx="2388000" cy="43965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587;p35">
                <a:extLst>
                  <a:ext uri="{FF2B5EF4-FFF2-40B4-BE49-F238E27FC236}">
                    <a16:creationId xmlns:a16="http://schemas.microsoft.com/office/drawing/2014/main" id="{D17002F3-4FDA-43E9-A751-572DB31859C3}"/>
                  </a:ext>
                </a:extLst>
              </p:cNvPr>
              <p:cNvSpPr/>
              <p:nvPr/>
            </p:nvSpPr>
            <p:spPr>
              <a:xfrm>
                <a:off x="10685218" y="1396453"/>
                <a:ext cx="97200" cy="972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588;p35">
                <a:extLst>
                  <a:ext uri="{FF2B5EF4-FFF2-40B4-BE49-F238E27FC236}">
                    <a16:creationId xmlns:a16="http://schemas.microsoft.com/office/drawing/2014/main" id="{7CD06B35-A5C3-4D3C-90E1-4AD1A7A676D4}"/>
                  </a:ext>
                </a:extLst>
              </p:cNvPr>
              <p:cNvSpPr/>
              <p:nvPr/>
            </p:nvSpPr>
            <p:spPr>
              <a:xfrm>
                <a:off x="9725916" y="5324400"/>
                <a:ext cx="180000" cy="1800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1EE5FEF-AADB-4F8D-BCDF-C73C8DEB5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4438" y="1031090"/>
              <a:ext cx="2149934" cy="44172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89BF349-A6C7-478E-9E60-4FBD19E1AFE1}"/>
              </a:ext>
            </a:extLst>
          </p:cNvPr>
          <p:cNvGrpSpPr/>
          <p:nvPr/>
        </p:nvGrpSpPr>
        <p:grpSpPr>
          <a:xfrm>
            <a:off x="8139691" y="639000"/>
            <a:ext cx="2527200" cy="5580000"/>
            <a:chOff x="7484957" y="908050"/>
            <a:chExt cx="2282248" cy="5041900"/>
          </a:xfrm>
        </p:grpSpPr>
        <p:grpSp>
          <p:nvGrpSpPr>
            <p:cNvPr id="15" name="Google Shape;585;p35">
              <a:extLst>
                <a:ext uri="{FF2B5EF4-FFF2-40B4-BE49-F238E27FC236}">
                  <a16:creationId xmlns:a16="http://schemas.microsoft.com/office/drawing/2014/main" id="{4D3C3531-5138-414B-90B8-2755B0576DD3}"/>
                </a:ext>
              </a:extLst>
            </p:cNvPr>
            <p:cNvGrpSpPr/>
            <p:nvPr/>
          </p:nvGrpSpPr>
          <p:grpSpPr>
            <a:xfrm>
              <a:off x="7484957" y="908050"/>
              <a:ext cx="2282248" cy="5041900"/>
              <a:chOff x="8625436" y="1258061"/>
              <a:chExt cx="2388000" cy="4396500"/>
            </a:xfrm>
          </p:grpSpPr>
          <p:sp>
            <p:nvSpPr>
              <p:cNvPr id="16" name="Google Shape;586;p35">
                <a:extLst>
                  <a:ext uri="{FF2B5EF4-FFF2-40B4-BE49-F238E27FC236}">
                    <a16:creationId xmlns:a16="http://schemas.microsoft.com/office/drawing/2014/main" id="{CAD4F311-06FB-4733-8476-FA9831CE0E69}"/>
                  </a:ext>
                </a:extLst>
              </p:cNvPr>
              <p:cNvSpPr/>
              <p:nvPr/>
            </p:nvSpPr>
            <p:spPr>
              <a:xfrm>
                <a:off x="8625436" y="1258061"/>
                <a:ext cx="2388000" cy="43965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587;p35">
                <a:extLst>
                  <a:ext uri="{FF2B5EF4-FFF2-40B4-BE49-F238E27FC236}">
                    <a16:creationId xmlns:a16="http://schemas.microsoft.com/office/drawing/2014/main" id="{AD7D2D8E-B473-43B6-B495-3A4281D385EB}"/>
                  </a:ext>
                </a:extLst>
              </p:cNvPr>
              <p:cNvSpPr/>
              <p:nvPr/>
            </p:nvSpPr>
            <p:spPr>
              <a:xfrm>
                <a:off x="10685218" y="1396453"/>
                <a:ext cx="97200" cy="972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588;p35">
                <a:extLst>
                  <a:ext uri="{FF2B5EF4-FFF2-40B4-BE49-F238E27FC236}">
                    <a16:creationId xmlns:a16="http://schemas.microsoft.com/office/drawing/2014/main" id="{5ABB9885-B78F-4144-A998-76B09C2FC532}"/>
                  </a:ext>
                </a:extLst>
              </p:cNvPr>
              <p:cNvSpPr/>
              <p:nvPr/>
            </p:nvSpPr>
            <p:spPr>
              <a:xfrm>
                <a:off x="9725916" y="5324400"/>
                <a:ext cx="180000" cy="1800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4F8504D-1301-43E5-9206-982270BDF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55506" y="1031090"/>
              <a:ext cx="2149934" cy="44172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8336DFC-5AA3-46AA-AC02-A01E7A051D8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1A50036-2673-405C-97F4-5CD209ECE5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" t="40" r="71675" b="85942"/>
          <a:stretch/>
        </p:blipFill>
        <p:spPr>
          <a:xfrm>
            <a:off x="4719496" y="549433"/>
            <a:ext cx="1131049" cy="113255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23" name="Google Shape;228;p36">
            <a:extLst>
              <a:ext uri="{FF2B5EF4-FFF2-40B4-BE49-F238E27FC236}">
                <a16:creationId xmlns:a16="http://schemas.microsoft.com/office/drawing/2014/main" id="{CB86F253-1693-4BE6-9F5D-FB3C2E79B164}"/>
              </a:ext>
            </a:extLst>
          </p:cNvPr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12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0F7BFC1C-E65B-4E9C-B2D5-A13033D8C163}"/>
              </a:ext>
            </a:extLst>
          </p:cNvPr>
          <p:cNvGrpSpPr/>
          <p:nvPr/>
        </p:nvGrpSpPr>
        <p:grpSpPr>
          <a:xfrm>
            <a:off x="488343" y="817759"/>
            <a:ext cx="5607658" cy="5841622"/>
            <a:chOff x="488343" y="817759"/>
            <a:chExt cx="5607658" cy="5841622"/>
          </a:xfrm>
        </p:grpSpPr>
        <p:sp>
          <p:nvSpPr>
            <p:cNvPr id="173" name="Google Shape;173;p29"/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2F7BFA5-88A8-46FD-A1C8-A6130CEEE64D}"/>
                </a:ext>
              </a:extLst>
            </p:cNvPr>
            <p:cNvGrpSpPr/>
            <p:nvPr/>
          </p:nvGrpSpPr>
          <p:grpSpPr>
            <a:xfrm>
              <a:off x="691754" y="817759"/>
              <a:ext cx="5315854" cy="1202120"/>
              <a:chOff x="6348412" y="863264"/>
              <a:chExt cx="4537366" cy="1202120"/>
            </a:xfrm>
          </p:grpSpPr>
          <p:sp>
            <p:nvSpPr>
              <p:cNvPr id="20" name="Google Shape;174;p29">
                <a:extLst>
                  <a:ext uri="{FF2B5EF4-FFF2-40B4-BE49-F238E27FC236}">
                    <a16:creationId xmlns:a16="http://schemas.microsoft.com/office/drawing/2014/main" id="{3850C9E5-E440-4575-994D-4A5819B0B62E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1" name="Google Shape;174;p29">
                <a:extLst>
                  <a:ext uri="{FF2B5EF4-FFF2-40B4-BE49-F238E27FC236}">
                    <a16:creationId xmlns:a16="http://schemas.microsoft.com/office/drawing/2014/main" id="{977D5DF5-4DE3-4ED6-9D6F-FB72BCBF9E32}"/>
                  </a:ext>
                </a:extLst>
              </p:cNvPr>
              <p:cNvSpPr txBox="1"/>
              <p:nvPr/>
            </p:nvSpPr>
            <p:spPr>
              <a:xfrm>
                <a:off x="6348412" y="1339827"/>
                <a:ext cx="453736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«Кнопка неудобно расположена. 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Ее нужно передвинуть»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C13DCD16-D588-46D4-9298-0088332D28EC}"/>
                </a:ext>
              </a:extLst>
            </p:cNvPr>
            <p:cNvGrpSpPr/>
            <p:nvPr/>
          </p:nvGrpSpPr>
          <p:grpSpPr>
            <a:xfrm>
              <a:off x="695325" y="2369366"/>
              <a:ext cx="5400676" cy="1900157"/>
              <a:chOff x="6348406" y="2154709"/>
              <a:chExt cx="4537366" cy="1900157"/>
            </a:xfrm>
          </p:grpSpPr>
          <p:sp>
            <p:nvSpPr>
              <p:cNvPr id="18" name="Google Shape;174;p29">
                <a:extLst>
                  <a:ext uri="{FF2B5EF4-FFF2-40B4-BE49-F238E27FC236}">
                    <a16:creationId xmlns:a16="http://schemas.microsoft.com/office/drawing/2014/main" id="{91A75813-EF98-4862-ACAC-925AD157631E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19" name="Google Shape;174;p29">
                <a:extLst>
                  <a:ext uri="{FF2B5EF4-FFF2-40B4-BE49-F238E27FC236}">
                    <a16:creationId xmlns:a16="http://schemas.microsoft.com/office/drawing/2014/main" id="{7AB782EB-6679-4E55-B969-EB3426F3AA53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81192F6E-423B-481B-86AA-832E08484AA9}"/>
                </a:ext>
              </a:extLst>
            </p:cNvPr>
            <p:cNvGrpSpPr/>
            <p:nvPr/>
          </p:nvGrpSpPr>
          <p:grpSpPr>
            <a:xfrm>
              <a:off x="673989" y="4452058"/>
              <a:ext cx="5312282" cy="982533"/>
              <a:chOff x="6348404" y="3677909"/>
              <a:chExt cx="4537366" cy="982533"/>
            </a:xfrm>
          </p:grpSpPr>
          <p:sp>
            <p:nvSpPr>
              <p:cNvPr id="16" name="Google Shape;174;p29">
                <a:extLst>
                  <a:ext uri="{FF2B5EF4-FFF2-40B4-BE49-F238E27FC236}">
                    <a16:creationId xmlns:a16="http://schemas.microsoft.com/office/drawing/2014/main" id="{51E35B07-D2A2-417C-80C2-C3C46047F125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17" name="Google Shape;174;p29">
                <a:extLst>
                  <a:ext uri="{FF2B5EF4-FFF2-40B4-BE49-F238E27FC236}">
                    <a16:creationId xmlns:a16="http://schemas.microsoft.com/office/drawing/2014/main" id="{14C022ED-6C4A-4814-B441-4DE2740661F9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016B155-B61B-40CB-A3FD-0BC5E0D72FB7}"/>
                </a:ext>
              </a:extLst>
            </p:cNvPr>
            <p:cNvGrpSpPr/>
            <p:nvPr/>
          </p:nvGrpSpPr>
          <p:grpSpPr>
            <a:xfrm>
              <a:off x="695325" y="5442275"/>
              <a:ext cx="5400675" cy="1217106"/>
              <a:chOff x="6348403" y="4868639"/>
              <a:chExt cx="4972455" cy="1217106"/>
            </a:xfrm>
          </p:grpSpPr>
          <p:sp>
            <p:nvSpPr>
              <p:cNvPr id="14" name="Google Shape;174;p29">
                <a:extLst>
                  <a:ext uri="{FF2B5EF4-FFF2-40B4-BE49-F238E27FC236}">
                    <a16:creationId xmlns:a16="http://schemas.microsoft.com/office/drawing/2014/main" id="{52F86960-210E-43EB-8AC7-E1C3DA2FFBD7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15" name="Google Shape;174;p29">
                <a:extLst>
                  <a:ext uri="{FF2B5EF4-FFF2-40B4-BE49-F238E27FC236}">
                    <a16:creationId xmlns:a16="http://schemas.microsoft.com/office/drawing/2014/main" id="{E91A2DE3-2020-4BF9-A0F1-86D7EA8794BA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2" name="Google Shape;173;p29">
            <a:extLst>
              <a:ext uri="{FF2B5EF4-FFF2-40B4-BE49-F238E27FC236}">
                <a16:creationId xmlns:a16="http://schemas.microsoft.com/office/drawing/2014/main" id="{9BED3BAB-28BD-42E1-A078-17050AA1C470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</a:t>
            </a:r>
          </a:p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0379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12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5"/>
            <a:ext cx="4299406" cy="1791668"/>
            <a:chOff x="7177682" y="2404415"/>
            <a:chExt cx="4299406" cy="1791668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77682" y="2404415"/>
              <a:ext cx="4299406" cy="1791668"/>
            </a:xfrm>
            <a:prstGeom prst="wedgeRoundRectCallout">
              <a:avLst>
                <a:gd name="adj1" fmla="val -95835"/>
                <a:gd name="adj2" fmla="val -80096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43571" y="2700085"/>
              <a:ext cx="396762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Сложно оценить баг, когда не описано, </a:t>
              </a:r>
              <a:b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</a:br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 чем проблема </a:t>
              </a:r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9E80FA29-60D0-4B16-ACF0-7E242AC65887}"/>
              </a:ext>
            </a:extLst>
          </p:cNvPr>
          <p:cNvGrpSpPr/>
          <p:nvPr/>
        </p:nvGrpSpPr>
        <p:grpSpPr>
          <a:xfrm>
            <a:off x="488343" y="817759"/>
            <a:ext cx="5607658" cy="5841622"/>
            <a:chOff x="488343" y="817759"/>
            <a:chExt cx="5607658" cy="5841622"/>
          </a:xfrm>
        </p:grpSpPr>
        <p:sp>
          <p:nvSpPr>
            <p:cNvPr id="29" name="Google Shape;173;p29">
              <a:extLst>
                <a:ext uri="{FF2B5EF4-FFF2-40B4-BE49-F238E27FC236}">
                  <a16:creationId xmlns:a16="http://schemas.microsoft.com/office/drawing/2014/main" id="{C5B3B27F-3385-4F35-9655-00853130FBCB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9B3AE0D8-49EE-41B0-88B7-AB3020EDE65B}"/>
                </a:ext>
              </a:extLst>
            </p:cNvPr>
            <p:cNvGrpSpPr/>
            <p:nvPr/>
          </p:nvGrpSpPr>
          <p:grpSpPr>
            <a:xfrm>
              <a:off x="691754" y="817759"/>
              <a:ext cx="5315854" cy="1202120"/>
              <a:chOff x="6348412" y="863264"/>
              <a:chExt cx="4537366" cy="1202120"/>
            </a:xfrm>
          </p:grpSpPr>
          <p:sp>
            <p:nvSpPr>
              <p:cNvPr id="40" name="Google Shape;174;p29">
                <a:extLst>
                  <a:ext uri="{FF2B5EF4-FFF2-40B4-BE49-F238E27FC236}">
                    <a16:creationId xmlns:a16="http://schemas.microsoft.com/office/drawing/2014/main" id="{9C9EDC0D-95D0-40D5-843D-A558289420E5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41" name="Google Shape;174;p29">
                <a:extLst>
                  <a:ext uri="{FF2B5EF4-FFF2-40B4-BE49-F238E27FC236}">
                    <a16:creationId xmlns:a16="http://schemas.microsoft.com/office/drawing/2014/main" id="{FBF39EAF-F2A1-45FA-AB92-830E2BD0EA77}"/>
                  </a:ext>
                </a:extLst>
              </p:cNvPr>
              <p:cNvSpPr txBox="1"/>
              <p:nvPr/>
            </p:nvSpPr>
            <p:spPr>
              <a:xfrm>
                <a:off x="6348412" y="1339827"/>
                <a:ext cx="453736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«Кнопка неудобно расположена. 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Ее нужно передвинуть»</a:t>
                </a:r>
              </a:p>
            </p:txBody>
          </p:sp>
        </p:grpSp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A4C783CB-0C92-439C-80A4-6FC42BD2B34B}"/>
                </a:ext>
              </a:extLst>
            </p:cNvPr>
            <p:cNvGrpSpPr/>
            <p:nvPr/>
          </p:nvGrpSpPr>
          <p:grpSpPr>
            <a:xfrm>
              <a:off x="695325" y="2369366"/>
              <a:ext cx="5400676" cy="1900157"/>
              <a:chOff x="6348406" y="2154709"/>
              <a:chExt cx="4537366" cy="1900157"/>
            </a:xfrm>
          </p:grpSpPr>
          <p:sp>
            <p:nvSpPr>
              <p:cNvPr id="38" name="Google Shape;174;p29">
                <a:extLst>
                  <a:ext uri="{FF2B5EF4-FFF2-40B4-BE49-F238E27FC236}">
                    <a16:creationId xmlns:a16="http://schemas.microsoft.com/office/drawing/2014/main" id="{61FB9C60-7A18-48DB-A99D-6C1A8DB026A9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39" name="Google Shape;174;p29">
                <a:extLst>
                  <a:ext uri="{FF2B5EF4-FFF2-40B4-BE49-F238E27FC236}">
                    <a16:creationId xmlns:a16="http://schemas.microsoft.com/office/drawing/2014/main" id="{A86A2564-95A1-4C90-993E-136F79ED84A1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6F871B0F-D4EB-4576-8004-F50AB117F97A}"/>
                </a:ext>
              </a:extLst>
            </p:cNvPr>
            <p:cNvGrpSpPr/>
            <p:nvPr/>
          </p:nvGrpSpPr>
          <p:grpSpPr>
            <a:xfrm>
              <a:off x="673989" y="4452058"/>
              <a:ext cx="5312282" cy="982533"/>
              <a:chOff x="6348404" y="3677909"/>
              <a:chExt cx="4537366" cy="982533"/>
            </a:xfrm>
          </p:grpSpPr>
          <p:sp>
            <p:nvSpPr>
              <p:cNvPr id="36" name="Google Shape;174;p29">
                <a:extLst>
                  <a:ext uri="{FF2B5EF4-FFF2-40B4-BE49-F238E27FC236}">
                    <a16:creationId xmlns:a16="http://schemas.microsoft.com/office/drawing/2014/main" id="{ACFD964F-4F19-47E1-833E-E1816CFCD730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37" name="Google Shape;174;p29">
                <a:extLst>
                  <a:ext uri="{FF2B5EF4-FFF2-40B4-BE49-F238E27FC236}">
                    <a16:creationId xmlns:a16="http://schemas.microsoft.com/office/drawing/2014/main" id="{01ACF24C-5B1E-46B4-AD3F-B3E428D6CD7C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BF74F22B-1D93-4E4C-9371-8EEBB5779E77}"/>
                </a:ext>
              </a:extLst>
            </p:cNvPr>
            <p:cNvGrpSpPr/>
            <p:nvPr/>
          </p:nvGrpSpPr>
          <p:grpSpPr>
            <a:xfrm>
              <a:off x="695325" y="5442275"/>
              <a:ext cx="5400675" cy="1217106"/>
              <a:chOff x="6348403" y="4868639"/>
              <a:chExt cx="4972455" cy="1217106"/>
            </a:xfrm>
          </p:grpSpPr>
          <p:sp>
            <p:nvSpPr>
              <p:cNvPr id="34" name="Google Shape;174;p29">
                <a:extLst>
                  <a:ext uri="{FF2B5EF4-FFF2-40B4-BE49-F238E27FC236}">
                    <a16:creationId xmlns:a16="http://schemas.microsoft.com/office/drawing/2014/main" id="{BCE5D398-FDD7-4332-BBDB-0AF4F3E42126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35" name="Google Shape;174;p29">
                <a:extLst>
                  <a:ext uri="{FF2B5EF4-FFF2-40B4-BE49-F238E27FC236}">
                    <a16:creationId xmlns:a16="http://schemas.microsoft.com/office/drawing/2014/main" id="{48B42253-B6B0-494B-86CB-9FE86FB8A370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AC149A1-7412-4D7A-B71E-CFC559335492}"/>
              </a:ext>
            </a:extLst>
          </p:cNvPr>
          <p:cNvSpPr/>
          <p:nvPr/>
        </p:nvSpPr>
        <p:spPr>
          <a:xfrm>
            <a:off x="597322" y="2396318"/>
            <a:ext cx="5312281" cy="4018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Google Shape;173;p29">
            <a:extLst>
              <a:ext uri="{FF2B5EF4-FFF2-40B4-BE49-F238E27FC236}">
                <a16:creationId xmlns:a16="http://schemas.microsoft.com/office/drawing/2014/main" id="{9C311364-A3F8-4E57-A36B-676AF33F8194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</a:t>
            </a:r>
          </a:p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496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13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EF2768D-62A0-4024-AD93-32A1BAD72DE6}"/>
              </a:ext>
            </a:extLst>
          </p:cNvPr>
          <p:cNvGrpSpPr/>
          <p:nvPr/>
        </p:nvGrpSpPr>
        <p:grpSpPr>
          <a:xfrm>
            <a:off x="488343" y="817759"/>
            <a:ext cx="5747865" cy="5887342"/>
            <a:chOff x="488343" y="817759"/>
            <a:chExt cx="5747865" cy="5887342"/>
          </a:xfrm>
        </p:grpSpPr>
        <p:sp>
          <p:nvSpPr>
            <p:cNvPr id="173" name="Google Shape;173;p29"/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sp>
          <p:nvSpPr>
            <p:cNvPr id="9" name="Google Shape;173;p29">
              <a:extLst>
                <a:ext uri="{FF2B5EF4-FFF2-40B4-BE49-F238E27FC236}">
                  <a16:creationId xmlns:a16="http://schemas.microsoft.com/office/drawing/2014/main" id="{1E3E6F9A-DB7B-46AF-8E67-E7B918F7CBAE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312B3CEA-D994-4F25-9449-6450E8114378}"/>
                </a:ext>
              </a:extLst>
            </p:cNvPr>
            <p:cNvGrpSpPr/>
            <p:nvPr/>
          </p:nvGrpSpPr>
          <p:grpSpPr>
            <a:xfrm>
              <a:off x="691754" y="817759"/>
              <a:ext cx="5544454" cy="1580459"/>
              <a:chOff x="6348412" y="863264"/>
              <a:chExt cx="4537366" cy="1580459"/>
            </a:xfrm>
          </p:grpSpPr>
          <p:sp>
            <p:nvSpPr>
              <p:cNvPr id="21" name="Google Shape;174;p29">
                <a:extLst>
                  <a:ext uri="{FF2B5EF4-FFF2-40B4-BE49-F238E27FC236}">
                    <a16:creationId xmlns:a16="http://schemas.microsoft.com/office/drawing/2014/main" id="{8B417144-5318-433E-AB4C-0588D3F120DE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2" name="Google Shape;174;p29">
                <a:extLst>
                  <a:ext uri="{FF2B5EF4-FFF2-40B4-BE49-F238E27FC236}">
                    <a16:creationId xmlns:a16="http://schemas.microsoft.com/office/drawing/2014/main" id="{B476C894-A46B-41A7-B772-04D0E9F86196}"/>
                  </a:ext>
                </a:extLst>
              </p:cNvPr>
              <p:cNvSpPr txBox="1"/>
              <p:nvPr/>
            </p:nvSpPr>
            <p:spPr>
              <a:xfrm>
                <a:off x="6348412" y="1359880"/>
                <a:ext cx="4537365" cy="108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«Мне не нравится, как кнопка расположена»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«Кнопка тут вообще не нужна»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1360D189-D1C0-4EC9-9208-E8C38381F664}"/>
                </a:ext>
              </a:extLst>
            </p:cNvPr>
            <p:cNvGrpSpPr/>
            <p:nvPr/>
          </p:nvGrpSpPr>
          <p:grpSpPr>
            <a:xfrm>
              <a:off x="695325" y="2579678"/>
              <a:ext cx="5400676" cy="1900157"/>
              <a:chOff x="6348406" y="2154709"/>
              <a:chExt cx="4537366" cy="1900157"/>
            </a:xfrm>
          </p:grpSpPr>
          <p:sp>
            <p:nvSpPr>
              <p:cNvPr id="19" name="Google Shape;174;p29">
                <a:extLst>
                  <a:ext uri="{FF2B5EF4-FFF2-40B4-BE49-F238E27FC236}">
                    <a16:creationId xmlns:a16="http://schemas.microsoft.com/office/drawing/2014/main" id="{1B09537C-90A6-4D1B-98DC-32033A7A7E2A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20" name="Google Shape;174;p29">
                <a:extLst>
                  <a:ext uri="{FF2B5EF4-FFF2-40B4-BE49-F238E27FC236}">
                    <a16:creationId xmlns:a16="http://schemas.microsoft.com/office/drawing/2014/main" id="{EED8369D-A6CC-459A-BD69-7016683D7F00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A2642F28-733E-444E-8D76-136B18E83C65}"/>
                </a:ext>
              </a:extLst>
            </p:cNvPr>
            <p:cNvGrpSpPr/>
            <p:nvPr/>
          </p:nvGrpSpPr>
          <p:grpSpPr>
            <a:xfrm>
              <a:off x="673989" y="4570930"/>
              <a:ext cx="5312282" cy="982533"/>
              <a:chOff x="6348404" y="3677909"/>
              <a:chExt cx="4537366" cy="982533"/>
            </a:xfrm>
          </p:grpSpPr>
          <p:sp>
            <p:nvSpPr>
              <p:cNvPr id="17" name="Google Shape;174;p29">
                <a:extLst>
                  <a:ext uri="{FF2B5EF4-FFF2-40B4-BE49-F238E27FC236}">
                    <a16:creationId xmlns:a16="http://schemas.microsoft.com/office/drawing/2014/main" id="{BD82638D-A4C4-4249-83F1-1CF161AE6D59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18" name="Google Shape;174;p29">
                <a:extLst>
                  <a:ext uri="{FF2B5EF4-FFF2-40B4-BE49-F238E27FC236}">
                    <a16:creationId xmlns:a16="http://schemas.microsoft.com/office/drawing/2014/main" id="{A078C40E-9C47-4BE4-AC97-DDA93BE2D7F3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84589959-E313-4B0D-BCF4-45B0A1130D38}"/>
                </a:ext>
              </a:extLst>
            </p:cNvPr>
            <p:cNvGrpSpPr/>
            <p:nvPr/>
          </p:nvGrpSpPr>
          <p:grpSpPr>
            <a:xfrm>
              <a:off x="695325" y="5487995"/>
              <a:ext cx="5400675" cy="1217106"/>
              <a:chOff x="6348403" y="4868639"/>
              <a:chExt cx="4972455" cy="1217106"/>
            </a:xfrm>
          </p:grpSpPr>
          <p:sp>
            <p:nvSpPr>
              <p:cNvPr id="15" name="Google Shape;174;p29">
                <a:extLst>
                  <a:ext uri="{FF2B5EF4-FFF2-40B4-BE49-F238E27FC236}">
                    <a16:creationId xmlns:a16="http://schemas.microsoft.com/office/drawing/2014/main" id="{D0F19272-4C7F-4AAE-A1CF-6551D3311A41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16" name="Google Shape;174;p29">
                <a:extLst>
                  <a:ext uri="{FF2B5EF4-FFF2-40B4-BE49-F238E27FC236}">
                    <a16:creationId xmlns:a16="http://schemas.microsoft.com/office/drawing/2014/main" id="{64F4FB43-5E6A-413F-8CC0-B895A432367C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3" name="Google Shape;173;p29">
            <a:extLst>
              <a:ext uri="{FF2B5EF4-FFF2-40B4-BE49-F238E27FC236}">
                <a16:creationId xmlns:a16="http://schemas.microsoft.com/office/drawing/2014/main" id="{538B04C6-0433-4439-9362-5166758CA786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Вкусовщина, </a:t>
            </a:r>
          </a:p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личные предпочтения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384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14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173;p29">
            <a:extLst>
              <a:ext uri="{FF2B5EF4-FFF2-40B4-BE49-F238E27FC236}">
                <a16:creationId xmlns:a16="http://schemas.microsoft.com/office/drawing/2014/main" id="{1E3E6F9A-DB7B-46AF-8E67-E7B918F7CBAE}"/>
              </a:ext>
            </a:extLst>
          </p:cNvPr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12B3CEA-D994-4F25-9449-6450E8114378}"/>
              </a:ext>
            </a:extLst>
          </p:cNvPr>
          <p:cNvGrpSpPr/>
          <p:nvPr/>
        </p:nvGrpSpPr>
        <p:grpSpPr>
          <a:xfrm>
            <a:off x="691756" y="817759"/>
            <a:ext cx="5544453" cy="1636594"/>
            <a:chOff x="6348413" y="863264"/>
            <a:chExt cx="4537365" cy="1636594"/>
          </a:xfrm>
        </p:grpSpPr>
        <p:sp>
          <p:nvSpPr>
            <p:cNvPr id="21" name="Google Shape;174;p29">
              <a:extLst>
                <a:ext uri="{FF2B5EF4-FFF2-40B4-BE49-F238E27FC236}">
                  <a16:creationId xmlns:a16="http://schemas.microsoft.com/office/drawing/2014/main" id="{8B417144-5318-433E-AB4C-0588D3F120DE}"/>
                </a:ext>
              </a:extLst>
            </p:cNvPr>
            <p:cNvSpPr txBox="1"/>
            <p:nvPr/>
          </p:nvSpPr>
          <p:spPr>
            <a:xfrm>
              <a:off x="6348413" y="863264"/>
              <a:ext cx="4537365" cy="423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3200" b="1" dirty="0">
                  <a:solidFill>
                    <a:srgbClr val="660E68"/>
                  </a:solidFill>
                  <a:latin typeface="Oswald" pitchFamily="2" charset="-52"/>
                  <a:ea typeface="Proxima Nova"/>
                  <a:cs typeface="Proxima Nova"/>
                  <a:sym typeface="Proxima Nova"/>
                </a:rPr>
                <a:t>Влияние бага</a:t>
              </a:r>
              <a:endParaRPr lang="ru-RU" sz="20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2" name="Google Shape;174;p29">
              <a:extLst>
                <a:ext uri="{FF2B5EF4-FFF2-40B4-BE49-F238E27FC236}">
                  <a16:creationId xmlns:a16="http://schemas.microsoft.com/office/drawing/2014/main" id="{B476C894-A46B-41A7-B772-04D0E9F86196}"/>
                </a:ext>
              </a:extLst>
            </p:cNvPr>
            <p:cNvSpPr txBox="1"/>
            <p:nvPr/>
          </p:nvSpPr>
          <p:spPr>
            <a:xfrm>
              <a:off x="6353882" y="1359880"/>
              <a:ext cx="4531895" cy="1139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660E68"/>
                </a:buClr>
              </a:pPr>
              <a:r>
                <a:rPr lang="ru-RU" sz="24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«Мне не нравится, как кнопка расположена»</a:t>
              </a:r>
            </a:p>
            <a:p>
              <a:pPr>
                <a:buClr>
                  <a:srgbClr val="660E68"/>
                </a:buClr>
              </a:pPr>
              <a:r>
                <a:rPr lang="ru-RU" sz="24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«Кнопка тут вообще не нужна»</a:t>
              </a: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1360D189-D1C0-4EC9-9208-E8C38381F664}"/>
              </a:ext>
            </a:extLst>
          </p:cNvPr>
          <p:cNvGrpSpPr/>
          <p:nvPr/>
        </p:nvGrpSpPr>
        <p:grpSpPr>
          <a:xfrm>
            <a:off x="695325" y="2579678"/>
            <a:ext cx="5400676" cy="1900157"/>
            <a:chOff x="6348406" y="2154709"/>
            <a:chExt cx="4537366" cy="1900157"/>
          </a:xfrm>
        </p:grpSpPr>
        <p:sp>
          <p:nvSpPr>
            <p:cNvPr id="19" name="Google Shape;174;p29">
              <a:extLst>
                <a:ext uri="{FF2B5EF4-FFF2-40B4-BE49-F238E27FC236}">
                  <a16:creationId xmlns:a16="http://schemas.microsoft.com/office/drawing/2014/main" id="{1B09537C-90A6-4D1B-98DC-32033A7A7E2A}"/>
                </a:ext>
              </a:extLst>
            </p:cNvPr>
            <p:cNvSpPr txBox="1"/>
            <p:nvPr/>
          </p:nvSpPr>
          <p:spPr>
            <a:xfrm>
              <a:off x="6348407" y="2154709"/>
              <a:ext cx="4537365" cy="50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ea typeface="Proxima Nova"/>
                  <a:cs typeface="Proxima Nova"/>
                  <a:sym typeface="Proxima Nova"/>
                </a:rPr>
                <a:t>Шаги воспроизведения</a:t>
              </a:r>
            </a:p>
          </p:txBody>
        </p:sp>
        <p:sp>
          <p:nvSpPr>
            <p:cNvPr id="20" name="Google Shape;174;p29">
              <a:extLst>
                <a:ext uri="{FF2B5EF4-FFF2-40B4-BE49-F238E27FC236}">
                  <a16:creationId xmlns:a16="http://schemas.microsoft.com/office/drawing/2014/main" id="{EED8369D-A6CC-459A-BD69-7016683D7F00}"/>
                </a:ext>
              </a:extLst>
            </p:cNvPr>
            <p:cNvSpPr txBox="1"/>
            <p:nvPr/>
          </p:nvSpPr>
          <p:spPr>
            <a:xfrm>
              <a:off x="6348406" y="2652720"/>
              <a:ext cx="4537365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1. Войти в игру</a:t>
              </a:r>
            </a:p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2. Открыть раздел с кнопкой «Назад» (например, «Питомец»)</a:t>
              </a:r>
            </a:p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3. Попробовать нажать кнопку «Назад»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2642F28-733E-444E-8D76-136B18E83C65}"/>
              </a:ext>
            </a:extLst>
          </p:cNvPr>
          <p:cNvGrpSpPr/>
          <p:nvPr/>
        </p:nvGrpSpPr>
        <p:grpSpPr>
          <a:xfrm>
            <a:off x="673989" y="4570930"/>
            <a:ext cx="5312282" cy="982533"/>
            <a:chOff x="6348404" y="3677909"/>
            <a:chExt cx="4537366" cy="982533"/>
          </a:xfrm>
        </p:grpSpPr>
        <p:sp>
          <p:nvSpPr>
            <p:cNvPr id="17" name="Google Shape;174;p29">
              <a:extLst>
                <a:ext uri="{FF2B5EF4-FFF2-40B4-BE49-F238E27FC236}">
                  <a16:creationId xmlns:a16="http://schemas.microsoft.com/office/drawing/2014/main" id="{BD82638D-A4C4-4249-83F1-1CF161AE6D59}"/>
                </a:ext>
              </a:extLst>
            </p:cNvPr>
            <p:cNvSpPr txBox="1"/>
            <p:nvPr/>
          </p:nvSpPr>
          <p:spPr>
            <a:xfrm>
              <a:off x="6348405" y="3677909"/>
              <a:ext cx="4537365" cy="539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sym typeface="Proxima Nova"/>
                </a:rPr>
                <a:t>Фактический результат</a:t>
              </a:r>
            </a:p>
          </p:txBody>
        </p:sp>
        <p:sp>
          <p:nvSpPr>
            <p:cNvPr id="18" name="Google Shape;174;p29">
              <a:extLst>
                <a:ext uri="{FF2B5EF4-FFF2-40B4-BE49-F238E27FC236}">
                  <a16:creationId xmlns:a16="http://schemas.microsoft.com/office/drawing/2014/main" id="{A078C40E-9C47-4BE4-AC97-DDA93BE2D7F3}"/>
                </a:ext>
              </a:extLst>
            </p:cNvPr>
            <p:cNvSpPr txBox="1"/>
            <p:nvPr/>
          </p:nvSpPr>
          <p:spPr>
            <a:xfrm>
              <a:off x="6348404" y="4151172"/>
              <a:ext cx="4537365" cy="50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Кнопка М перекрывает кнопку назад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84589959-E313-4B0D-BCF4-45B0A1130D38}"/>
              </a:ext>
            </a:extLst>
          </p:cNvPr>
          <p:cNvGrpSpPr/>
          <p:nvPr/>
        </p:nvGrpSpPr>
        <p:grpSpPr>
          <a:xfrm>
            <a:off x="695325" y="5487995"/>
            <a:ext cx="5400675" cy="1217106"/>
            <a:chOff x="6348403" y="4868639"/>
            <a:chExt cx="4972455" cy="1217106"/>
          </a:xfrm>
        </p:grpSpPr>
        <p:sp>
          <p:nvSpPr>
            <p:cNvPr id="15" name="Google Shape;174;p29">
              <a:extLst>
                <a:ext uri="{FF2B5EF4-FFF2-40B4-BE49-F238E27FC236}">
                  <a16:creationId xmlns:a16="http://schemas.microsoft.com/office/drawing/2014/main" id="{D0F19272-4C7F-4AAE-A1CF-6551D3311A41}"/>
                </a:ext>
              </a:extLst>
            </p:cNvPr>
            <p:cNvSpPr txBox="1"/>
            <p:nvPr/>
          </p:nvSpPr>
          <p:spPr>
            <a:xfrm>
              <a:off x="6348403" y="4868639"/>
              <a:ext cx="4537365" cy="539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sym typeface="Proxima Nova"/>
                </a:rPr>
                <a:t>Ожидаемый результат</a:t>
              </a:r>
            </a:p>
          </p:txBody>
        </p:sp>
        <p:sp>
          <p:nvSpPr>
            <p:cNvPr id="16" name="Google Shape;174;p29">
              <a:extLst>
                <a:ext uri="{FF2B5EF4-FFF2-40B4-BE49-F238E27FC236}">
                  <a16:creationId xmlns:a16="http://schemas.microsoft.com/office/drawing/2014/main" id="{64F4FB43-5E6A-413F-8CC0-B895A432367C}"/>
                </a:ext>
              </a:extLst>
            </p:cNvPr>
            <p:cNvSpPr txBox="1"/>
            <p:nvPr/>
          </p:nvSpPr>
          <p:spPr>
            <a:xfrm>
              <a:off x="6348403" y="5360188"/>
              <a:ext cx="4972455" cy="725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Не перекрывает</a:t>
              </a:r>
            </a:p>
          </p:txBody>
        </p:sp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C8E7CF7-7E29-4AFD-B107-2F51E3107104}"/>
              </a:ext>
            </a:extLst>
          </p:cNvPr>
          <p:cNvSpPr/>
          <p:nvPr/>
        </p:nvSpPr>
        <p:spPr>
          <a:xfrm>
            <a:off x="445181" y="2553784"/>
            <a:ext cx="5580063" cy="415131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ая прямоугольная выноска 10">
            <a:extLst>
              <a:ext uri="{FF2B5EF4-FFF2-40B4-BE49-F238E27FC236}">
                <a16:creationId xmlns:a16="http://schemas.microsoft.com/office/drawing/2014/main" id="{C4256C35-1278-4526-9642-136C55043689}"/>
              </a:ext>
            </a:extLst>
          </p:cNvPr>
          <p:cNvSpPr/>
          <p:nvPr/>
        </p:nvSpPr>
        <p:spPr>
          <a:xfrm>
            <a:off x="7156746" y="2404415"/>
            <a:ext cx="4324347" cy="1791668"/>
          </a:xfrm>
          <a:prstGeom prst="wedgeRoundRectCallout">
            <a:avLst>
              <a:gd name="adj1" fmla="val -89164"/>
              <a:gd name="adj2" fmla="val -77971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00D9295-6BD0-4E76-A08F-9375B2670DBB}"/>
              </a:ext>
            </a:extLst>
          </p:cNvPr>
          <p:cNvSpPr txBox="1"/>
          <p:nvPr/>
        </p:nvSpPr>
        <p:spPr>
          <a:xfrm>
            <a:off x="7268296" y="2700085"/>
            <a:ext cx="4101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Бездоказательно</a:t>
            </a:r>
          </a:p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Конфликты в команде</a:t>
            </a:r>
          </a:p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Может стать хуже</a:t>
            </a:r>
          </a:p>
        </p:txBody>
      </p:sp>
      <p:sp>
        <p:nvSpPr>
          <p:cNvPr id="27" name="Google Shape;173;p29">
            <a:extLst>
              <a:ext uri="{FF2B5EF4-FFF2-40B4-BE49-F238E27FC236}">
                <a16:creationId xmlns:a16="http://schemas.microsoft.com/office/drawing/2014/main" id="{7E766C93-D826-442B-AB06-FEF822950FC8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Вкусовщина, </a:t>
            </a:r>
          </a:p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личные предпочтения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1125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15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769970B-CC82-4347-8E94-035E465D0085}"/>
              </a:ext>
            </a:extLst>
          </p:cNvPr>
          <p:cNvGrpSpPr/>
          <p:nvPr/>
        </p:nvGrpSpPr>
        <p:grpSpPr>
          <a:xfrm>
            <a:off x="3159383" y="782835"/>
            <a:ext cx="1598492" cy="523742"/>
            <a:chOff x="3089702" y="111258"/>
            <a:chExt cx="1598492" cy="52374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0A583AE-67C8-41EE-B99D-E0107AE4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9702" y="111258"/>
              <a:ext cx="1598492" cy="523742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FC25F58-9575-49A2-9DBF-68E679DEF3EA}"/>
                </a:ext>
              </a:extLst>
            </p:cNvPr>
            <p:cNvGrpSpPr/>
            <p:nvPr/>
          </p:nvGrpSpPr>
          <p:grpSpPr>
            <a:xfrm>
              <a:off x="3189893" y="185546"/>
              <a:ext cx="1398110" cy="375166"/>
              <a:chOff x="3219450" y="951984"/>
              <a:chExt cx="1398110" cy="375166"/>
            </a:xfrm>
          </p:grpSpPr>
          <p:sp>
            <p:nvSpPr>
              <p:cNvPr id="2" name="Восьмиугольник 1">
                <a:extLst>
                  <a:ext uri="{FF2B5EF4-FFF2-40B4-BE49-F238E27FC236}">
                    <a16:creationId xmlns:a16="http://schemas.microsoft.com/office/drawing/2014/main" id="{814A5904-44E4-4C60-A6CC-268AD8356215}"/>
                  </a:ext>
                </a:extLst>
              </p:cNvPr>
              <p:cNvSpPr/>
              <p:nvPr/>
            </p:nvSpPr>
            <p:spPr>
              <a:xfrm>
                <a:off x="3219450" y="958850"/>
                <a:ext cx="368300" cy="368300"/>
              </a:xfrm>
              <a:prstGeom prst="octagon">
                <a:avLst/>
              </a:prstGeom>
              <a:solidFill>
                <a:srgbClr val="E2000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!</a:t>
                </a:r>
                <a:endParaRPr lang="ru-RU" b="1" dirty="0">
                  <a:solidFill>
                    <a:schemeClr val="tx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12049C-E2B3-4752-B2E6-B87E6DBB8C5B}"/>
                  </a:ext>
                </a:extLst>
              </p:cNvPr>
              <p:cNvSpPr txBox="1"/>
              <p:nvPr/>
            </p:nvSpPr>
            <p:spPr>
              <a:xfrm>
                <a:off x="3581955" y="951984"/>
                <a:ext cx="1035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BLOCKER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423AA734-1EF9-45FF-8B2D-17BED77F44A8}"/>
              </a:ext>
            </a:extLst>
          </p:cNvPr>
          <p:cNvSpPr txBox="1"/>
          <p:nvPr/>
        </p:nvSpPr>
        <p:spPr>
          <a:xfrm>
            <a:off x="484772" y="2431189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CFDF940-FB25-43EA-807B-09CD435F6965}"/>
              </a:ext>
            </a:extLst>
          </p:cNvPr>
          <p:cNvGrpSpPr/>
          <p:nvPr/>
        </p:nvGrpSpPr>
        <p:grpSpPr>
          <a:xfrm>
            <a:off x="691754" y="817759"/>
            <a:ext cx="5315854" cy="1222173"/>
            <a:chOff x="6348412" y="863264"/>
            <a:chExt cx="4537366" cy="1222173"/>
          </a:xfrm>
        </p:grpSpPr>
        <p:sp>
          <p:nvSpPr>
            <p:cNvPr id="25" name="Google Shape;174;p29">
              <a:extLst>
                <a:ext uri="{FF2B5EF4-FFF2-40B4-BE49-F238E27FC236}">
                  <a16:creationId xmlns:a16="http://schemas.microsoft.com/office/drawing/2014/main" id="{E39B6D13-52DE-457B-BBB6-4060A85AF916}"/>
                </a:ext>
              </a:extLst>
            </p:cNvPr>
            <p:cNvSpPr txBox="1"/>
            <p:nvPr/>
          </p:nvSpPr>
          <p:spPr>
            <a:xfrm>
              <a:off x="6348413" y="863264"/>
              <a:ext cx="4537365" cy="423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3200" b="1" dirty="0">
                  <a:solidFill>
                    <a:srgbClr val="660E68"/>
                  </a:solidFill>
                  <a:latin typeface="Oswald" pitchFamily="2" charset="-52"/>
                  <a:ea typeface="Proxima Nova"/>
                  <a:cs typeface="Proxima Nova"/>
                  <a:sym typeface="Proxima Nova"/>
                </a:rPr>
                <a:t>Влияние бага</a:t>
              </a:r>
              <a:endParaRPr lang="ru-RU" sz="20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6" name="Google Shape;174;p29">
              <a:extLst>
                <a:ext uri="{FF2B5EF4-FFF2-40B4-BE49-F238E27FC236}">
                  <a16:creationId xmlns:a16="http://schemas.microsoft.com/office/drawing/2014/main" id="{EA28B0E3-9CEE-41DD-A13C-4079AE1E7285}"/>
                </a:ext>
              </a:extLst>
            </p:cNvPr>
            <p:cNvSpPr txBox="1"/>
            <p:nvPr/>
          </p:nvSpPr>
          <p:spPr>
            <a:xfrm>
              <a:off x="6348412" y="1359880"/>
              <a:ext cx="4537365" cy="725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660E68"/>
                </a:buClr>
              </a:pPr>
              <a:r>
                <a:rPr lang="ru-RU" sz="24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«Кнопка ужасно мешает!!!»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AC1531C-C5EA-4BAA-9EDB-008A79812E89}"/>
              </a:ext>
            </a:extLst>
          </p:cNvPr>
          <p:cNvGrpSpPr/>
          <p:nvPr/>
        </p:nvGrpSpPr>
        <p:grpSpPr>
          <a:xfrm>
            <a:off x="691754" y="2072628"/>
            <a:ext cx="5400676" cy="1900157"/>
            <a:chOff x="6348406" y="2154709"/>
            <a:chExt cx="4537366" cy="1900157"/>
          </a:xfrm>
        </p:grpSpPr>
        <p:sp>
          <p:nvSpPr>
            <p:cNvPr id="23" name="Google Shape;174;p29">
              <a:extLst>
                <a:ext uri="{FF2B5EF4-FFF2-40B4-BE49-F238E27FC236}">
                  <a16:creationId xmlns:a16="http://schemas.microsoft.com/office/drawing/2014/main" id="{38F402AE-AD48-482C-96D9-7858E1F74A6C}"/>
                </a:ext>
              </a:extLst>
            </p:cNvPr>
            <p:cNvSpPr txBox="1"/>
            <p:nvPr/>
          </p:nvSpPr>
          <p:spPr>
            <a:xfrm>
              <a:off x="6348407" y="2154709"/>
              <a:ext cx="4537365" cy="50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ea typeface="Proxima Nova"/>
                  <a:cs typeface="Proxima Nova"/>
                  <a:sym typeface="Proxima Nova"/>
                </a:rPr>
                <a:t>Шаги воспроизведения</a:t>
              </a:r>
            </a:p>
          </p:txBody>
        </p:sp>
        <p:sp>
          <p:nvSpPr>
            <p:cNvPr id="24" name="Google Shape;174;p29">
              <a:extLst>
                <a:ext uri="{FF2B5EF4-FFF2-40B4-BE49-F238E27FC236}">
                  <a16:creationId xmlns:a16="http://schemas.microsoft.com/office/drawing/2014/main" id="{AD0ABE82-B796-4619-92EE-DFE80F4F3524}"/>
                </a:ext>
              </a:extLst>
            </p:cNvPr>
            <p:cNvSpPr txBox="1"/>
            <p:nvPr/>
          </p:nvSpPr>
          <p:spPr>
            <a:xfrm>
              <a:off x="6348406" y="2652720"/>
              <a:ext cx="4537365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1. Войти в игру</a:t>
              </a:r>
            </a:p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2. Открыть раздел с кнопкой «Назад» (например, «Питомец»)</a:t>
              </a:r>
            </a:p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3. Попробовать нажать кнопку «Назад»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3D12D54-5032-40F1-8FD8-9D9F6AF4F976}"/>
              </a:ext>
            </a:extLst>
          </p:cNvPr>
          <p:cNvGrpSpPr/>
          <p:nvPr/>
        </p:nvGrpSpPr>
        <p:grpSpPr>
          <a:xfrm>
            <a:off x="670418" y="4155320"/>
            <a:ext cx="5312282" cy="982533"/>
            <a:chOff x="6348404" y="3677909"/>
            <a:chExt cx="4537366" cy="982533"/>
          </a:xfrm>
        </p:grpSpPr>
        <p:sp>
          <p:nvSpPr>
            <p:cNvPr id="21" name="Google Shape;174;p29">
              <a:extLst>
                <a:ext uri="{FF2B5EF4-FFF2-40B4-BE49-F238E27FC236}">
                  <a16:creationId xmlns:a16="http://schemas.microsoft.com/office/drawing/2014/main" id="{9EFBB658-2AF7-4B5A-8B8F-86FF6D936B62}"/>
                </a:ext>
              </a:extLst>
            </p:cNvPr>
            <p:cNvSpPr txBox="1"/>
            <p:nvPr/>
          </p:nvSpPr>
          <p:spPr>
            <a:xfrm>
              <a:off x="6348405" y="3677909"/>
              <a:ext cx="4537365" cy="539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sym typeface="Proxima Nova"/>
                </a:rPr>
                <a:t>Фактический результат</a:t>
              </a:r>
            </a:p>
          </p:txBody>
        </p:sp>
        <p:sp>
          <p:nvSpPr>
            <p:cNvPr id="22" name="Google Shape;174;p29">
              <a:extLst>
                <a:ext uri="{FF2B5EF4-FFF2-40B4-BE49-F238E27FC236}">
                  <a16:creationId xmlns:a16="http://schemas.microsoft.com/office/drawing/2014/main" id="{21C1671A-B0B9-4B61-A802-310C4E5C36E8}"/>
                </a:ext>
              </a:extLst>
            </p:cNvPr>
            <p:cNvSpPr txBox="1"/>
            <p:nvPr/>
          </p:nvSpPr>
          <p:spPr>
            <a:xfrm>
              <a:off x="6348404" y="4151172"/>
              <a:ext cx="4537365" cy="50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Кнопка М перекрывает кнопку назад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42779A7-B473-4FD5-95E9-C7E508404F5C}"/>
              </a:ext>
            </a:extLst>
          </p:cNvPr>
          <p:cNvGrpSpPr/>
          <p:nvPr/>
        </p:nvGrpSpPr>
        <p:grpSpPr>
          <a:xfrm>
            <a:off x="691754" y="5145537"/>
            <a:ext cx="5400675" cy="1217106"/>
            <a:chOff x="6348403" y="4868639"/>
            <a:chExt cx="4972455" cy="1217106"/>
          </a:xfrm>
        </p:grpSpPr>
        <p:sp>
          <p:nvSpPr>
            <p:cNvPr id="19" name="Google Shape;174;p29">
              <a:extLst>
                <a:ext uri="{FF2B5EF4-FFF2-40B4-BE49-F238E27FC236}">
                  <a16:creationId xmlns:a16="http://schemas.microsoft.com/office/drawing/2014/main" id="{78E31568-537F-40F6-B8CE-F0356AB797C2}"/>
                </a:ext>
              </a:extLst>
            </p:cNvPr>
            <p:cNvSpPr txBox="1"/>
            <p:nvPr/>
          </p:nvSpPr>
          <p:spPr>
            <a:xfrm>
              <a:off x="6348403" y="4868639"/>
              <a:ext cx="4537365" cy="539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sym typeface="Proxima Nova"/>
                </a:rPr>
                <a:t>Ожидаемый результат</a:t>
              </a:r>
            </a:p>
          </p:txBody>
        </p:sp>
        <p:sp>
          <p:nvSpPr>
            <p:cNvPr id="20" name="Google Shape;174;p29">
              <a:extLst>
                <a:ext uri="{FF2B5EF4-FFF2-40B4-BE49-F238E27FC236}">
                  <a16:creationId xmlns:a16="http://schemas.microsoft.com/office/drawing/2014/main" id="{640228CF-CBDB-4D87-8786-FB5C8682A2F3}"/>
                </a:ext>
              </a:extLst>
            </p:cNvPr>
            <p:cNvSpPr txBox="1"/>
            <p:nvPr/>
          </p:nvSpPr>
          <p:spPr>
            <a:xfrm>
              <a:off x="6348403" y="5360188"/>
              <a:ext cx="4972455" cy="725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Не перекрывает</a:t>
              </a:r>
            </a:p>
          </p:txBody>
        </p:sp>
      </p:grpSp>
      <p:sp>
        <p:nvSpPr>
          <p:cNvPr id="27" name="Google Shape;173;p29">
            <a:extLst>
              <a:ext uri="{FF2B5EF4-FFF2-40B4-BE49-F238E27FC236}">
                <a16:creationId xmlns:a16="http://schemas.microsoft.com/office/drawing/2014/main" id="{13A6D494-4E03-424E-925B-9D00DB56EE53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Преувеличение проблемы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7854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16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769970B-CC82-4347-8E94-035E465D0085}"/>
              </a:ext>
            </a:extLst>
          </p:cNvPr>
          <p:cNvGrpSpPr/>
          <p:nvPr/>
        </p:nvGrpSpPr>
        <p:grpSpPr>
          <a:xfrm>
            <a:off x="3159383" y="782835"/>
            <a:ext cx="1598492" cy="523742"/>
            <a:chOff x="3089702" y="111258"/>
            <a:chExt cx="1598492" cy="52374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30A583AE-67C8-41EE-B99D-E0107AE4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9702" y="111258"/>
              <a:ext cx="1598492" cy="523742"/>
            </a:xfrm>
            <a:prstGeom prst="rect">
              <a:avLst/>
            </a:prstGeom>
          </p:spPr>
        </p:pic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CFC25F58-9575-49A2-9DBF-68E679DEF3EA}"/>
                </a:ext>
              </a:extLst>
            </p:cNvPr>
            <p:cNvGrpSpPr/>
            <p:nvPr/>
          </p:nvGrpSpPr>
          <p:grpSpPr>
            <a:xfrm>
              <a:off x="3189893" y="185546"/>
              <a:ext cx="1398110" cy="375166"/>
              <a:chOff x="3219450" y="951984"/>
              <a:chExt cx="1398110" cy="375166"/>
            </a:xfrm>
          </p:grpSpPr>
          <p:sp>
            <p:nvSpPr>
              <p:cNvPr id="2" name="Восьмиугольник 1">
                <a:extLst>
                  <a:ext uri="{FF2B5EF4-FFF2-40B4-BE49-F238E27FC236}">
                    <a16:creationId xmlns:a16="http://schemas.microsoft.com/office/drawing/2014/main" id="{814A5904-44E4-4C60-A6CC-268AD8356215}"/>
                  </a:ext>
                </a:extLst>
              </p:cNvPr>
              <p:cNvSpPr/>
              <p:nvPr/>
            </p:nvSpPr>
            <p:spPr>
              <a:xfrm>
                <a:off x="3219450" y="958850"/>
                <a:ext cx="368300" cy="368300"/>
              </a:xfrm>
              <a:prstGeom prst="octagon">
                <a:avLst/>
              </a:prstGeom>
              <a:solidFill>
                <a:srgbClr val="E20005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  <a:latin typeface="Montserrat" panose="00000500000000000000" pitchFamily="2" charset="-52"/>
                  </a:rPr>
                  <a:t>!</a:t>
                </a:r>
                <a:endParaRPr lang="ru-RU" b="1" dirty="0">
                  <a:solidFill>
                    <a:schemeClr val="tx1"/>
                  </a:solidFill>
                  <a:latin typeface="Montserrat" panose="00000500000000000000" pitchFamily="2" charset="-52"/>
                </a:endParaRP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912049C-E2B3-4752-B2E6-B87E6DBB8C5B}"/>
                  </a:ext>
                </a:extLst>
              </p:cNvPr>
              <p:cNvSpPr txBox="1"/>
              <p:nvPr/>
            </p:nvSpPr>
            <p:spPr>
              <a:xfrm>
                <a:off x="3581955" y="951984"/>
                <a:ext cx="1035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BLOCKER</a:t>
                </a:r>
                <a:endParaRPr lang="ru-RU" dirty="0">
                  <a:solidFill>
                    <a:srgbClr val="C00000"/>
                  </a:solidFill>
                </a:endParaRPr>
              </a:p>
            </p:txBody>
          </p:sp>
        </p:grpSp>
      </p:grp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423AA734-1EF9-45FF-8B2D-17BED77F44A8}"/>
              </a:ext>
            </a:extLst>
          </p:cNvPr>
          <p:cNvSpPr txBox="1"/>
          <p:nvPr/>
        </p:nvSpPr>
        <p:spPr>
          <a:xfrm>
            <a:off x="484772" y="2431189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CFDF940-FB25-43EA-807B-09CD435F6965}"/>
              </a:ext>
            </a:extLst>
          </p:cNvPr>
          <p:cNvGrpSpPr/>
          <p:nvPr/>
        </p:nvGrpSpPr>
        <p:grpSpPr>
          <a:xfrm>
            <a:off x="691754" y="817759"/>
            <a:ext cx="5315854" cy="1222173"/>
            <a:chOff x="6348412" y="863264"/>
            <a:chExt cx="4537366" cy="1222173"/>
          </a:xfrm>
        </p:grpSpPr>
        <p:sp>
          <p:nvSpPr>
            <p:cNvPr id="25" name="Google Shape;174;p29">
              <a:extLst>
                <a:ext uri="{FF2B5EF4-FFF2-40B4-BE49-F238E27FC236}">
                  <a16:creationId xmlns:a16="http://schemas.microsoft.com/office/drawing/2014/main" id="{E39B6D13-52DE-457B-BBB6-4060A85AF916}"/>
                </a:ext>
              </a:extLst>
            </p:cNvPr>
            <p:cNvSpPr txBox="1"/>
            <p:nvPr/>
          </p:nvSpPr>
          <p:spPr>
            <a:xfrm>
              <a:off x="6348413" y="863264"/>
              <a:ext cx="4537365" cy="4238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3200" b="1" dirty="0">
                  <a:solidFill>
                    <a:srgbClr val="660E68"/>
                  </a:solidFill>
                  <a:latin typeface="Oswald" pitchFamily="2" charset="-52"/>
                  <a:ea typeface="Proxima Nova"/>
                  <a:cs typeface="Proxima Nova"/>
                  <a:sym typeface="Proxima Nova"/>
                </a:rPr>
                <a:t>Влияние бага</a:t>
              </a:r>
              <a:endParaRPr lang="ru-RU" sz="20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26" name="Google Shape;174;p29">
              <a:extLst>
                <a:ext uri="{FF2B5EF4-FFF2-40B4-BE49-F238E27FC236}">
                  <a16:creationId xmlns:a16="http://schemas.microsoft.com/office/drawing/2014/main" id="{EA28B0E3-9CEE-41DD-A13C-4079AE1E7285}"/>
                </a:ext>
              </a:extLst>
            </p:cNvPr>
            <p:cNvSpPr txBox="1"/>
            <p:nvPr/>
          </p:nvSpPr>
          <p:spPr>
            <a:xfrm>
              <a:off x="6348412" y="1359880"/>
              <a:ext cx="4537365" cy="725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660E68"/>
                </a:buClr>
              </a:pPr>
              <a:r>
                <a:rPr lang="ru-RU" sz="24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«Кнопка ужасно мешает!!!»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AC1531C-C5EA-4BAA-9EDB-008A79812E89}"/>
              </a:ext>
            </a:extLst>
          </p:cNvPr>
          <p:cNvGrpSpPr/>
          <p:nvPr/>
        </p:nvGrpSpPr>
        <p:grpSpPr>
          <a:xfrm>
            <a:off x="691754" y="2072628"/>
            <a:ext cx="5400676" cy="1900157"/>
            <a:chOff x="6348406" y="2154709"/>
            <a:chExt cx="4537366" cy="1900157"/>
          </a:xfrm>
        </p:grpSpPr>
        <p:sp>
          <p:nvSpPr>
            <p:cNvPr id="23" name="Google Shape;174;p29">
              <a:extLst>
                <a:ext uri="{FF2B5EF4-FFF2-40B4-BE49-F238E27FC236}">
                  <a16:creationId xmlns:a16="http://schemas.microsoft.com/office/drawing/2014/main" id="{38F402AE-AD48-482C-96D9-7858E1F74A6C}"/>
                </a:ext>
              </a:extLst>
            </p:cNvPr>
            <p:cNvSpPr txBox="1"/>
            <p:nvPr/>
          </p:nvSpPr>
          <p:spPr>
            <a:xfrm>
              <a:off x="6348407" y="2154709"/>
              <a:ext cx="4537365" cy="50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ea typeface="Proxima Nova"/>
                  <a:cs typeface="Proxima Nova"/>
                  <a:sym typeface="Proxima Nova"/>
                </a:rPr>
                <a:t>Шаги воспроизведения</a:t>
              </a:r>
            </a:p>
          </p:txBody>
        </p:sp>
        <p:sp>
          <p:nvSpPr>
            <p:cNvPr id="24" name="Google Shape;174;p29">
              <a:extLst>
                <a:ext uri="{FF2B5EF4-FFF2-40B4-BE49-F238E27FC236}">
                  <a16:creationId xmlns:a16="http://schemas.microsoft.com/office/drawing/2014/main" id="{AD0ABE82-B796-4619-92EE-DFE80F4F3524}"/>
                </a:ext>
              </a:extLst>
            </p:cNvPr>
            <p:cNvSpPr txBox="1"/>
            <p:nvPr/>
          </p:nvSpPr>
          <p:spPr>
            <a:xfrm>
              <a:off x="6348406" y="2652720"/>
              <a:ext cx="4537365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1. Войти в игру</a:t>
              </a:r>
            </a:p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2. Открыть раздел с кнопкой «Назад» (например, «Питомец»)</a:t>
              </a:r>
            </a:p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3. Попробовать нажать кнопку «Назад»</a:t>
              </a: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C3D12D54-5032-40F1-8FD8-9D9F6AF4F976}"/>
              </a:ext>
            </a:extLst>
          </p:cNvPr>
          <p:cNvGrpSpPr/>
          <p:nvPr/>
        </p:nvGrpSpPr>
        <p:grpSpPr>
          <a:xfrm>
            <a:off x="670418" y="4155320"/>
            <a:ext cx="5312282" cy="982533"/>
            <a:chOff x="6348404" y="3677909"/>
            <a:chExt cx="4537366" cy="982533"/>
          </a:xfrm>
        </p:grpSpPr>
        <p:sp>
          <p:nvSpPr>
            <p:cNvPr id="21" name="Google Shape;174;p29">
              <a:extLst>
                <a:ext uri="{FF2B5EF4-FFF2-40B4-BE49-F238E27FC236}">
                  <a16:creationId xmlns:a16="http://schemas.microsoft.com/office/drawing/2014/main" id="{9EFBB658-2AF7-4B5A-8B8F-86FF6D936B62}"/>
                </a:ext>
              </a:extLst>
            </p:cNvPr>
            <p:cNvSpPr txBox="1"/>
            <p:nvPr/>
          </p:nvSpPr>
          <p:spPr>
            <a:xfrm>
              <a:off x="6348405" y="3677909"/>
              <a:ext cx="4537365" cy="539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sym typeface="Proxima Nova"/>
                </a:rPr>
                <a:t>Фактический результат</a:t>
              </a:r>
            </a:p>
          </p:txBody>
        </p:sp>
        <p:sp>
          <p:nvSpPr>
            <p:cNvPr id="22" name="Google Shape;174;p29">
              <a:extLst>
                <a:ext uri="{FF2B5EF4-FFF2-40B4-BE49-F238E27FC236}">
                  <a16:creationId xmlns:a16="http://schemas.microsoft.com/office/drawing/2014/main" id="{21C1671A-B0B9-4B61-A802-310C4E5C36E8}"/>
                </a:ext>
              </a:extLst>
            </p:cNvPr>
            <p:cNvSpPr txBox="1"/>
            <p:nvPr/>
          </p:nvSpPr>
          <p:spPr>
            <a:xfrm>
              <a:off x="6348404" y="4151172"/>
              <a:ext cx="4537365" cy="5092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Кнопка М перекрывает кнопку назад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42779A7-B473-4FD5-95E9-C7E508404F5C}"/>
              </a:ext>
            </a:extLst>
          </p:cNvPr>
          <p:cNvGrpSpPr/>
          <p:nvPr/>
        </p:nvGrpSpPr>
        <p:grpSpPr>
          <a:xfrm>
            <a:off x="691754" y="5145537"/>
            <a:ext cx="5400675" cy="1217106"/>
            <a:chOff x="6348403" y="4868639"/>
            <a:chExt cx="4972455" cy="1217106"/>
          </a:xfrm>
        </p:grpSpPr>
        <p:sp>
          <p:nvSpPr>
            <p:cNvPr id="19" name="Google Shape;174;p29">
              <a:extLst>
                <a:ext uri="{FF2B5EF4-FFF2-40B4-BE49-F238E27FC236}">
                  <a16:creationId xmlns:a16="http://schemas.microsoft.com/office/drawing/2014/main" id="{78E31568-537F-40F6-B8CE-F0356AB797C2}"/>
                </a:ext>
              </a:extLst>
            </p:cNvPr>
            <p:cNvSpPr txBox="1"/>
            <p:nvPr/>
          </p:nvSpPr>
          <p:spPr>
            <a:xfrm>
              <a:off x="6348403" y="4868639"/>
              <a:ext cx="4537365" cy="539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800" b="1" dirty="0">
                  <a:solidFill>
                    <a:srgbClr val="660E68"/>
                  </a:solidFill>
                  <a:latin typeface="Oswald" pitchFamily="2" charset="-52"/>
                  <a:sym typeface="Proxima Nova"/>
                </a:rPr>
                <a:t>Ожидаемый результат</a:t>
              </a:r>
            </a:p>
          </p:txBody>
        </p:sp>
        <p:sp>
          <p:nvSpPr>
            <p:cNvPr id="20" name="Google Shape;174;p29">
              <a:extLst>
                <a:ext uri="{FF2B5EF4-FFF2-40B4-BE49-F238E27FC236}">
                  <a16:creationId xmlns:a16="http://schemas.microsoft.com/office/drawing/2014/main" id="{640228CF-CBDB-4D87-8786-FB5C8682A2F3}"/>
                </a:ext>
              </a:extLst>
            </p:cNvPr>
            <p:cNvSpPr txBox="1"/>
            <p:nvPr/>
          </p:nvSpPr>
          <p:spPr>
            <a:xfrm>
              <a:off x="6348403" y="5360188"/>
              <a:ext cx="4972455" cy="7255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ct val="115000"/>
                </a:lnSpc>
                <a:buClr>
                  <a:srgbClr val="660E68"/>
                </a:buClr>
              </a:pPr>
              <a:r>
                <a: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rPr>
                <a:t>Не перекрывает</a:t>
              </a:r>
            </a:p>
          </p:txBody>
        </p:sp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339B6740-FAE6-4661-88A3-129BABDABB9F}"/>
              </a:ext>
            </a:extLst>
          </p:cNvPr>
          <p:cNvSpPr/>
          <p:nvPr/>
        </p:nvSpPr>
        <p:spPr>
          <a:xfrm>
            <a:off x="652415" y="2009993"/>
            <a:ext cx="5596587" cy="43526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ая прямоугольная выноска 10">
            <a:extLst>
              <a:ext uri="{FF2B5EF4-FFF2-40B4-BE49-F238E27FC236}">
                <a16:creationId xmlns:a16="http://schemas.microsoft.com/office/drawing/2014/main" id="{13757A32-2327-43ED-97D4-E016B5E2975C}"/>
              </a:ext>
            </a:extLst>
          </p:cNvPr>
          <p:cNvSpPr/>
          <p:nvPr/>
        </p:nvSpPr>
        <p:spPr>
          <a:xfrm>
            <a:off x="7144720" y="2404415"/>
            <a:ext cx="4348399" cy="1791668"/>
          </a:xfrm>
          <a:prstGeom prst="wedgeRoundRectCallout">
            <a:avLst>
              <a:gd name="adj1" fmla="val -98452"/>
              <a:gd name="adj2" fmla="val -96428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EEA8B5-5C4B-4F5F-BE3A-F35F54574BE3}"/>
              </a:ext>
            </a:extLst>
          </p:cNvPr>
          <p:cNvSpPr txBox="1"/>
          <p:nvPr/>
        </p:nvSpPr>
        <p:spPr>
          <a:xfrm>
            <a:off x="7268296" y="2700085"/>
            <a:ext cx="4101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Подрывает доверие </a:t>
            </a:r>
          </a:p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к автору</a:t>
            </a:r>
          </a:p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Компрометирует баги</a:t>
            </a:r>
          </a:p>
        </p:txBody>
      </p:sp>
      <p:sp>
        <p:nvSpPr>
          <p:cNvPr id="30" name="Google Shape;173;p29">
            <a:extLst>
              <a:ext uri="{FF2B5EF4-FFF2-40B4-BE49-F238E27FC236}">
                <a16:creationId xmlns:a16="http://schemas.microsoft.com/office/drawing/2014/main" id="{94A7F583-3CA5-480D-931C-149C80C33E05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Преувеличение проблемы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3519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78531EA-C38E-4D8B-8777-373B75E26FE5}"/>
              </a:ext>
            </a:extLst>
          </p:cNvPr>
          <p:cNvGrpSpPr/>
          <p:nvPr/>
        </p:nvGrpSpPr>
        <p:grpSpPr>
          <a:xfrm>
            <a:off x="488343" y="817759"/>
            <a:ext cx="5607658" cy="5841622"/>
            <a:chOff x="488343" y="817759"/>
            <a:chExt cx="5607658" cy="5841622"/>
          </a:xfrm>
        </p:grpSpPr>
        <p:sp>
          <p:nvSpPr>
            <p:cNvPr id="8" name="Google Shape;173;p29">
              <a:extLst>
                <a:ext uri="{FF2B5EF4-FFF2-40B4-BE49-F238E27FC236}">
                  <a16:creationId xmlns:a16="http://schemas.microsoft.com/office/drawing/2014/main" id="{8C0D578F-775D-4382-89F2-C2F2F9F5FF15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1525878-985E-4761-B1B4-55A86EE5D403}"/>
                </a:ext>
              </a:extLst>
            </p:cNvPr>
            <p:cNvGrpSpPr/>
            <p:nvPr/>
          </p:nvGrpSpPr>
          <p:grpSpPr>
            <a:xfrm>
              <a:off x="691754" y="817759"/>
              <a:ext cx="5315854" cy="1222173"/>
              <a:chOff x="6348412" y="863264"/>
              <a:chExt cx="4537366" cy="1222173"/>
            </a:xfrm>
          </p:grpSpPr>
          <p:sp>
            <p:nvSpPr>
              <p:cNvPr id="20" name="Google Shape;174;p29">
                <a:extLst>
                  <a:ext uri="{FF2B5EF4-FFF2-40B4-BE49-F238E27FC236}">
                    <a16:creationId xmlns:a16="http://schemas.microsoft.com/office/drawing/2014/main" id="{6D77A781-BBB7-4951-AA0C-352831E863DA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1" name="Google Shape;174;p29">
                <a:extLst>
                  <a:ext uri="{FF2B5EF4-FFF2-40B4-BE49-F238E27FC236}">
                    <a16:creationId xmlns:a16="http://schemas.microsoft.com/office/drawing/2014/main" id="{0483C50D-C552-455C-848A-5E2E96990627}"/>
                  </a:ext>
                </a:extLst>
              </p:cNvPr>
              <p:cNvSpPr txBox="1"/>
              <p:nvPr/>
            </p:nvSpPr>
            <p:spPr>
              <a:xfrm>
                <a:off x="6348412" y="1359880"/>
                <a:ext cx="453736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«В целом кнопка не мешает. 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Просто немного торчит»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FC6B686-C70F-4FD2-89A7-5CC4CB1DF03C}"/>
                </a:ext>
              </a:extLst>
            </p:cNvPr>
            <p:cNvGrpSpPr/>
            <p:nvPr/>
          </p:nvGrpSpPr>
          <p:grpSpPr>
            <a:xfrm>
              <a:off x="695325" y="2369366"/>
              <a:ext cx="5400676" cy="1900157"/>
              <a:chOff x="6348406" y="2154709"/>
              <a:chExt cx="4537366" cy="1900157"/>
            </a:xfrm>
          </p:grpSpPr>
          <p:sp>
            <p:nvSpPr>
              <p:cNvPr id="18" name="Google Shape;174;p29">
                <a:extLst>
                  <a:ext uri="{FF2B5EF4-FFF2-40B4-BE49-F238E27FC236}">
                    <a16:creationId xmlns:a16="http://schemas.microsoft.com/office/drawing/2014/main" id="{AE522152-C4BA-4542-99E2-0BFF915908A1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19" name="Google Shape;174;p29">
                <a:extLst>
                  <a:ext uri="{FF2B5EF4-FFF2-40B4-BE49-F238E27FC236}">
                    <a16:creationId xmlns:a16="http://schemas.microsoft.com/office/drawing/2014/main" id="{E5CF54EE-296B-481A-BEA8-0EC0678AA94A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C322666C-0B66-4FA5-BDAF-B752FAB1AE92}"/>
                </a:ext>
              </a:extLst>
            </p:cNvPr>
            <p:cNvGrpSpPr/>
            <p:nvPr/>
          </p:nvGrpSpPr>
          <p:grpSpPr>
            <a:xfrm>
              <a:off x="673989" y="4452058"/>
              <a:ext cx="5312282" cy="982533"/>
              <a:chOff x="6348404" y="3677909"/>
              <a:chExt cx="4537366" cy="982533"/>
            </a:xfrm>
          </p:grpSpPr>
          <p:sp>
            <p:nvSpPr>
              <p:cNvPr id="16" name="Google Shape;174;p29">
                <a:extLst>
                  <a:ext uri="{FF2B5EF4-FFF2-40B4-BE49-F238E27FC236}">
                    <a16:creationId xmlns:a16="http://schemas.microsoft.com/office/drawing/2014/main" id="{5CB25A43-E8FC-4C2C-BD01-89D01C018258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17" name="Google Shape;174;p29">
                <a:extLst>
                  <a:ext uri="{FF2B5EF4-FFF2-40B4-BE49-F238E27FC236}">
                    <a16:creationId xmlns:a16="http://schemas.microsoft.com/office/drawing/2014/main" id="{48E612C0-2A96-4555-91CA-7376E7AD3CC7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43573F2-645D-4B20-85E2-CF9FBF424695}"/>
                </a:ext>
              </a:extLst>
            </p:cNvPr>
            <p:cNvGrpSpPr/>
            <p:nvPr/>
          </p:nvGrpSpPr>
          <p:grpSpPr>
            <a:xfrm>
              <a:off x="695325" y="5442275"/>
              <a:ext cx="5400675" cy="1217106"/>
              <a:chOff x="6348403" y="4868639"/>
              <a:chExt cx="4972455" cy="1217106"/>
            </a:xfrm>
          </p:grpSpPr>
          <p:sp>
            <p:nvSpPr>
              <p:cNvPr id="14" name="Google Shape;174;p29">
                <a:extLst>
                  <a:ext uri="{FF2B5EF4-FFF2-40B4-BE49-F238E27FC236}">
                    <a16:creationId xmlns:a16="http://schemas.microsoft.com/office/drawing/2014/main" id="{05551016-1ECE-4B56-8926-3477AD3B6CD9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15" name="Google Shape;174;p29">
                <a:extLst>
                  <a:ext uri="{FF2B5EF4-FFF2-40B4-BE49-F238E27FC236}">
                    <a16:creationId xmlns:a16="http://schemas.microsoft.com/office/drawing/2014/main" id="{CF1D4DD0-39B1-4997-8129-858911ACACE1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2" name="Google Shape;173;p29">
            <a:extLst>
              <a:ext uri="{FF2B5EF4-FFF2-40B4-BE49-F238E27FC236}">
                <a16:creationId xmlns:a16="http://schemas.microsoft.com/office/drawing/2014/main" id="{203D96BF-EFB4-4EDD-B714-BBE253D65CD4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Преуменьшение проблемы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5831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155192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Преуменьшение проблемы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78531EA-C38E-4D8B-8777-373B75E26FE5}"/>
              </a:ext>
            </a:extLst>
          </p:cNvPr>
          <p:cNvGrpSpPr/>
          <p:nvPr/>
        </p:nvGrpSpPr>
        <p:grpSpPr>
          <a:xfrm>
            <a:off x="488343" y="817759"/>
            <a:ext cx="5607658" cy="5841622"/>
            <a:chOff x="488343" y="817759"/>
            <a:chExt cx="5607658" cy="5841622"/>
          </a:xfrm>
        </p:grpSpPr>
        <p:sp>
          <p:nvSpPr>
            <p:cNvPr id="8" name="Google Shape;173;p29">
              <a:extLst>
                <a:ext uri="{FF2B5EF4-FFF2-40B4-BE49-F238E27FC236}">
                  <a16:creationId xmlns:a16="http://schemas.microsoft.com/office/drawing/2014/main" id="{8C0D578F-775D-4382-89F2-C2F2F9F5FF15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1525878-985E-4761-B1B4-55A86EE5D403}"/>
                </a:ext>
              </a:extLst>
            </p:cNvPr>
            <p:cNvGrpSpPr/>
            <p:nvPr/>
          </p:nvGrpSpPr>
          <p:grpSpPr>
            <a:xfrm>
              <a:off x="691754" y="817759"/>
              <a:ext cx="5315854" cy="1222173"/>
              <a:chOff x="6348412" y="863264"/>
              <a:chExt cx="4537366" cy="1222173"/>
            </a:xfrm>
          </p:grpSpPr>
          <p:sp>
            <p:nvSpPr>
              <p:cNvPr id="20" name="Google Shape;174;p29">
                <a:extLst>
                  <a:ext uri="{FF2B5EF4-FFF2-40B4-BE49-F238E27FC236}">
                    <a16:creationId xmlns:a16="http://schemas.microsoft.com/office/drawing/2014/main" id="{6D77A781-BBB7-4951-AA0C-352831E863DA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1" name="Google Shape;174;p29">
                <a:extLst>
                  <a:ext uri="{FF2B5EF4-FFF2-40B4-BE49-F238E27FC236}">
                    <a16:creationId xmlns:a16="http://schemas.microsoft.com/office/drawing/2014/main" id="{0483C50D-C552-455C-848A-5E2E96990627}"/>
                  </a:ext>
                </a:extLst>
              </p:cNvPr>
              <p:cNvSpPr txBox="1"/>
              <p:nvPr/>
            </p:nvSpPr>
            <p:spPr>
              <a:xfrm>
                <a:off x="6348412" y="1359880"/>
                <a:ext cx="453736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«В целом кнопка не мешает. 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Просто немного торчит»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FC6B686-C70F-4FD2-89A7-5CC4CB1DF03C}"/>
                </a:ext>
              </a:extLst>
            </p:cNvPr>
            <p:cNvGrpSpPr/>
            <p:nvPr/>
          </p:nvGrpSpPr>
          <p:grpSpPr>
            <a:xfrm>
              <a:off x="695325" y="2369366"/>
              <a:ext cx="5400676" cy="1900157"/>
              <a:chOff x="6348406" y="2154709"/>
              <a:chExt cx="4537366" cy="1900157"/>
            </a:xfrm>
          </p:grpSpPr>
          <p:sp>
            <p:nvSpPr>
              <p:cNvPr id="18" name="Google Shape;174;p29">
                <a:extLst>
                  <a:ext uri="{FF2B5EF4-FFF2-40B4-BE49-F238E27FC236}">
                    <a16:creationId xmlns:a16="http://schemas.microsoft.com/office/drawing/2014/main" id="{AE522152-C4BA-4542-99E2-0BFF915908A1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19" name="Google Shape;174;p29">
                <a:extLst>
                  <a:ext uri="{FF2B5EF4-FFF2-40B4-BE49-F238E27FC236}">
                    <a16:creationId xmlns:a16="http://schemas.microsoft.com/office/drawing/2014/main" id="{E5CF54EE-296B-481A-BEA8-0EC0678AA94A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C322666C-0B66-4FA5-BDAF-B752FAB1AE92}"/>
                </a:ext>
              </a:extLst>
            </p:cNvPr>
            <p:cNvGrpSpPr/>
            <p:nvPr/>
          </p:nvGrpSpPr>
          <p:grpSpPr>
            <a:xfrm>
              <a:off x="673989" y="4452058"/>
              <a:ext cx="5312282" cy="982533"/>
              <a:chOff x="6348404" y="3677909"/>
              <a:chExt cx="4537366" cy="982533"/>
            </a:xfrm>
          </p:grpSpPr>
          <p:sp>
            <p:nvSpPr>
              <p:cNvPr id="16" name="Google Shape;174;p29">
                <a:extLst>
                  <a:ext uri="{FF2B5EF4-FFF2-40B4-BE49-F238E27FC236}">
                    <a16:creationId xmlns:a16="http://schemas.microsoft.com/office/drawing/2014/main" id="{5CB25A43-E8FC-4C2C-BD01-89D01C018258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17" name="Google Shape;174;p29">
                <a:extLst>
                  <a:ext uri="{FF2B5EF4-FFF2-40B4-BE49-F238E27FC236}">
                    <a16:creationId xmlns:a16="http://schemas.microsoft.com/office/drawing/2014/main" id="{48E612C0-2A96-4555-91CA-7376E7AD3CC7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B43573F2-645D-4B20-85E2-CF9FBF424695}"/>
                </a:ext>
              </a:extLst>
            </p:cNvPr>
            <p:cNvGrpSpPr/>
            <p:nvPr/>
          </p:nvGrpSpPr>
          <p:grpSpPr>
            <a:xfrm>
              <a:off x="695325" y="5442275"/>
              <a:ext cx="5400675" cy="1217106"/>
              <a:chOff x="6348403" y="4868639"/>
              <a:chExt cx="4972455" cy="1217106"/>
            </a:xfrm>
          </p:grpSpPr>
          <p:sp>
            <p:nvSpPr>
              <p:cNvPr id="14" name="Google Shape;174;p29">
                <a:extLst>
                  <a:ext uri="{FF2B5EF4-FFF2-40B4-BE49-F238E27FC236}">
                    <a16:creationId xmlns:a16="http://schemas.microsoft.com/office/drawing/2014/main" id="{05551016-1ECE-4B56-8926-3477AD3B6CD9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15" name="Google Shape;174;p29">
                <a:extLst>
                  <a:ext uri="{FF2B5EF4-FFF2-40B4-BE49-F238E27FC236}">
                    <a16:creationId xmlns:a16="http://schemas.microsoft.com/office/drawing/2014/main" id="{CF1D4DD0-39B1-4997-8129-858911ACACE1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10B4197-F0AD-4902-8BC4-22558C973DAB}"/>
              </a:ext>
            </a:extLst>
          </p:cNvPr>
          <p:cNvSpPr/>
          <p:nvPr/>
        </p:nvSpPr>
        <p:spPr>
          <a:xfrm>
            <a:off x="650796" y="2407502"/>
            <a:ext cx="5596587" cy="38891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ая прямоугольная выноска 10">
            <a:extLst>
              <a:ext uri="{FF2B5EF4-FFF2-40B4-BE49-F238E27FC236}">
                <a16:creationId xmlns:a16="http://schemas.microsoft.com/office/drawing/2014/main" id="{17F9B844-B99D-4A54-998E-4223A2174963}"/>
              </a:ext>
            </a:extLst>
          </p:cNvPr>
          <p:cNvSpPr/>
          <p:nvPr/>
        </p:nvSpPr>
        <p:spPr>
          <a:xfrm>
            <a:off x="7143221" y="2404415"/>
            <a:ext cx="4348399" cy="1791668"/>
          </a:xfrm>
          <a:prstGeom prst="wedgeRoundRectCallout">
            <a:avLst>
              <a:gd name="adj1" fmla="val -107196"/>
              <a:gd name="adj2" fmla="val -71432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39319C-396B-4754-9F75-B086908DA511}"/>
              </a:ext>
            </a:extLst>
          </p:cNvPr>
          <p:cNvSpPr txBox="1"/>
          <p:nvPr/>
        </p:nvSpPr>
        <p:spPr>
          <a:xfrm>
            <a:off x="7266797" y="2700085"/>
            <a:ext cx="4101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Никто не будет разбираться, как там на самом деле</a:t>
            </a:r>
          </a:p>
        </p:txBody>
      </p:sp>
      <p:sp>
        <p:nvSpPr>
          <p:cNvPr id="28" name="Блок-схема: ссылка на другую страницу 27">
            <a:extLst>
              <a:ext uri="{FF2B5EF4-FFF2-40B4-BE49-F238E27FC236}">
                <a16:creationId xmlns:a16="http://schemas.microsoft.com/office/drawing/2014/main" id="{99515DA3-E544-497E-8CC3-4797AFCF996F}"/>
              </a:ext>
            </a:extLst>
          </p:cNvPr>
          <p:cNvSpPr/>
          <p:nvPr/>
        </p:nvSpPr>
        <p:spPr>
          <a:xfrm>
            <a:off x="6442841" y="0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Google Shape;173;p29">
            <a:extLst>
              <a:ext uri="{FF2B5EF4-FFF2-40B4-BE49-F238E27FC236}">
                <a16:creationId xmlns:a16="http://schemas.microsoft.com/office/drawing/2014/main" id="{CC123523-4AC5-4D79-AA78-45ED2B8BB5BC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Преуменьшение проблемы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0284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19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3595D27-6828-4480-80B3-C4D55FDC18D0}"/>
              </a:ext>
            </a:extLst>
          </p:cNvPr>
          <p:cNvGrpSpPr/>
          <p:nvPr/>
        </p:nvGrpSpPr>
        <p:grpSpPr>
          <a:xfrm>
            <a:off x="488343" y="817759"/>
            <a:ext cx="5747865" cy="5887342"/>
            <a:chOff x="488343" y="817759"/>
            <a:chExt cx="5747865" cy="5887342"/>
          </a:xfrm>
        </p:grpSpPr>
        <p:sp>
          <p:nvSpPr>
            <p:cNvPr id="38" name="Google Shape;173;p29">
              <a:extLst>
                <a:ext uri="{FF2B5EF4-FFF2-40B4-BE49-F238E27FC236}">
                  <a16:creationId xmlns:a16="http://schemas.microsoft.com/office/drawing/2014/main" id="{2C1924AD-B04E-4C28-9CC9-2992EF1251C3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sp>
          <p:nvSpPr>
            <p:cNvPr id="39" name="Google Shape;173;p29">
              <a:extLst>
                <a:ext uri="{FF2B5EF4-FFF2-40B4-BE49-F238E27FC236}">
                  <a16:creationId xmlns:a16="http://schemas.microsoft.com/office/drawing/2014/main" id="{0044C9A3-E890-4C1C-A90C-71C429ED2FAD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6B4ED644-5A02-4048-A497-3F41A2B70259}"/>
                </a:ext>
              </a:extLst>
            </p:cNvPr>
            <p:cNvGrpSpPr/>
            <p:nvPr/>
          </p:nvGrpSpPr>
          <p:grpSpPr>
            <a:xfrm>
              <a:off x="691754" y="817759"/>
              <a:ext cx="5544454" cy="1580459"/>
              <a:chOff x="6348412" y="863264"/>
              <a:chExt cx="4537366" cy="1580459"/>
            </a:xfrm>
          </p:grpSpPr>
          <p:sp>
            <p:nvSpPr>
              <p:cNvPr id="50" name="Google Shape;174;p29">
                <a:extLst>
                  <a:ext uri="{FF2B5EF4-FFF2-40B4-BE49-F238E27FC236}">
                    <a16:creationId xmlns:a16="http://schemas.microsoft.com/office/drawing/2014/main" id="{71D5041C-8E4B-4991-9A61-C51584C505E7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51" name="Google Shape;174;p29">
                <a:extLst>
                  <a:ext uri="{FF2B5EF4-FFF2-40B4-BE49-F238E27FC236}">
                    <a16:creationId xmlns:a16="http://schemas.microsoft.com/office/drawing/2014/main" id="{CD828BD2-3AE4-4062-93CD-240C4F87A046}"/>
                  </a:ext>
                </a:extLst>
              </p:cNvPr>
              <p:cNvSpPr txBox="1"/>
              <p:nvPr/>
            </p:nvSpPr>
            <p:spPr>
              <a:xfrm>
                <a:off x="6348412" y="1359880"/>
                <a:ext cx="4537365" cy="108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«Мне кажется, наверное будет лучше немного передвинуть кнопку»</a:t>
                </a: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4DD08F67-CBB1-44E5-9E11-9274051A408C}"/>
                </a:ext>
              </a:extLst>
            </p:cNvPr>
            <p:cNvGrpSpPr/>
            <p:nvPr/>
          </p:nvGrpSpPr>
          <p:grpSpPr>
            <a:xfrm>
              <a:off x="695325" y="2579678"/>
              <a:ext cx="5400676" cy="1900157"/>
              <a:chOff x="6348406" y="2154709"/>
              <a:chExt cx="4537366" cy="1900157"/>
            </a:xfrm>
          </p:grpSpPr>
          <p:sp>
            <p:nvSpPr>
              <p:cNvPr id="48" name="Google Shape;174;p29">
                <a:extLst>
                  <a:ext uri="{FF2B5EF4-FFF2-40B4-BE49-F238E27FC236}">
                    <a16:creationId xmlns:a16="http://schemas.microsoft.com/office/drawing/2014/main" id="{B5596F31-E51C-47B7-B062-B881CA51F246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49" name="Google Shape;174;p29">
                <a:extLst>
                  <a:ext uri="{FF2B5EF4-FFF2-40B4-BE49-F238E27FC236}">
                    <a16:creationId xmlns:a16="http://schemas.microsoft.com/office/drawing/2014/main" id="{69A1ABDC-C4C9-4E91-B2FF-80E98A6516AC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28C56CE-B636-456A-A74D-0DCD55127A0E}"/>
                </a:ext>
              </a:extLst>
            </p:cNvPr>
            <p:cNvGrpSpPr/>
            <p:nvPr/>
          </p:nvGrpSpPr>
          <p:grpSpPr>
            <a:xfrm>
              <a:off x="673989" y="4570930"/>
              <a:ext cx="5312282" cy="982533"/>
              <a:chOff x="6348404" y="3677909"/>
              <a:chExt cx="4537366" cy="982533"/>
            </a:xfrm>
          </p:grpSpPr>
          <p:sp>
            <p:nvSpPr>
              <p:cNvPr id="46" name="Google Shape;174;p29">
                <a:extLst>
                  <a:ext uri="{FF2B5EF4-FFF2-40B4-BE49-F238E27FC236}">
                    <a16:creationId xmlns:a16="http://schemas.microsoft.com/office/drawing/2014/main" id="{9AB2BA7F-2B3C-4F84-BACF-EBB21FC60639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47" name="Google Shape;174;p29">
                <a:extLst>
                  <a:ext uri="{FF2B5EF4-FFF2-40B4-BE49-F238E27FC236}">
                    <a16:creationId xmlns:a16="http://schemas.microsoft.com/office/drawing/2014/main" id="{47067014-BEB2-442D-BCC1-0FC50B888690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7378988-92FC-4F43-A7C8-1EF8A75D0FFB}"/>
                </a:ext>
              </a:extLst>
            </p:cNvPr>
            <p:cNvGrpSpPr/>
            <p:nvPr/>
          </p:nvGrpSpPr>
          <p:grpSpPr>
            <a:xfrm>
              <a:off x="695325" y="5487995"/>
              <a:ext cx="5400675" cy="1217106"/>
              <a:chOff x="6348403" y="4868639"/>
              <a:chExt cx="4972455" cy="1217106"/>
            </a:xfrm>
          </p:grpSpPr>
          <p:sp>
            <p:nvSpPr>
              <p:cNvPr id="44" name="Google Shape;174;p29">
                <a:extLst>
                  <a:ext uri="{FF2B5EF4-FFF2-40B4-BE49-F238E27FC236}">
                    <a16:creationId xmlns:a16="http://schemas.microsoft.com/office/drawing/2014/main" id="{2C5E30F7-CF05-44D3-B6E9-01EE0DED55F2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45" name="Google Shape;174;p29">
                <a:extLst>
                  <a:ext uri="{FF2B5EF4-FFF2-40B4-BE49-F238E27FC236}">
                    <a16:creationId xmlns:a16="http://schemas.microsoft.com/office/drawing/2014/main" id="{A6E027FF-CB29-4AF6-A004-5C4D2202D56E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1" name="Google Shape;173;p29">
            <a:extLst>
              <a:ext uri="{FF2B5EF4-FFF2-40B4-BE49-F238E27FC236}">
                <a16:creationId xmlns:a16="http://schemas.microsoft.com/office/drawing/2014/main" id="{88F7B369-7B8D-450A-BAD6-B9687CECD85F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Сомневающиеся формулировки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95681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qrcoder.ru/code/?https%3A%2F%2Fdrive.google.com%2Fdrive%2Ffolders%2F1UWb4If_H18cuoHkfy1_YKkBcaW5CCK8a%3Fusp%3Dsharing&amp;10&amp;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42" y="588909"/>
            <a:ext cx="5878108" cy="587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2</a:t>
            </a:fld>
            <a:endParaRPr lang="ru" sz="1333" dirty="0">
              <a:solidFill>
                <a:schemeClr val="bg1"/>
              </a:solidFill>
            </a:endParaRPr>
          </a:p>
        </p:txBody>
      </p:sp>
      <p:sp>
        <p:nvSpPr>
          <p:cNvPr id="17" name="Google Shape;173;p29">
            <a:extLst>
              <a:ext uri="{FF2B5EF4-FFF2-40B4-BE49-F238E27FC236}">
                <a16:creationId xmlns:a16="http://schemas.microsoft.com/office/drawing/2014/main" id="{3F4F6D46-30E1-40E6-986A-DF7273CFD28A}"/>
              </a:ext>
            </a:extLst>
          </p:cNvPr>
          <p:cNvSpPr txBox="1"/>
          <p:nvPr/>
        </p:nvSpPr>
        <p:spPr>
          <a:xfrm>
            <a:off x="663212" y="946150"/>
            <a:ext cx="5718175" cy="141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400"/>
              </a:lnSpc>
            </a:pPr>
            <a:r>
              <a:rPr lang="ru-RU" sz="54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Ссылка </a:t>
            </a:r>
            <a:endParaRPr lang="en-US" sz="54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  <a:p>
            <a:pPr>
              <a:lnSpc>
                <a:spcPts val="5400"/>
              </a:lnSpc>
            </a:pPr>
            <a:r>
              <a:rPr lang="ru-RU" sz="54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на презентацию 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B0E0C2-9261-469D-BF10-DAB670651EFF}"/>
              </a:ext>
            </a:extLst>
          </p:cNvPr>
          <p:cNvSpPr txBox="1"/>
          <p:nvPr/>
        </p:nvSpPr>
        <p:spPr>
          <a:xfrm>
            <a:off x="604851" y="2484547"/>
            <a:ext cx="4622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0E68"/>
              </a:buClr>
            </a:pPr>
            <a:r>
              <a:rPr lang="ru-RU" sz="2800" dirty="0">
                <a:latin typeface="Montserrat" panose="00000500000000000000" pitchFamily="2" charset="-52"/>
              </a:rPr>
              <a:t>Для тех, кому не видно с дальних рядов</a:t>
            </a:r>
            <a:endParaRPr lang="en-US" sz="2800" dirty="0">
              <a:latin typeface="Montserrat" panose="00000500000000000000" pitchFamily="2" charset="-52"/>
            </a:endParaRP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q"/>
            </a:pPr>
            <a:endParaRPr lang="en-US" sz="2800" dirty="0">
              <a:latin typeface="Montserrat" panose="00000500000000000000" pitchFamily="2" charset="-52"/>
            </a:endParaRP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q"/>
            </a:pPr>
            <a:endParaRPr lang="ru-RU" sz="2800" dirty="0">
              <a:latin typeface="Montserrat" panose="00000500000000000000" pitchFamily="2" charset="-52"/>
            </a:endParaRPr>
          </a:p>
        </p:txBody>
      </p:sp>
      <p:sp>
        <p:nvSpPr>
          <p:cNvPr id="12" name="Google Shape;228;p36">
            <a:extLst>
              <a:ext uri="{FF2B5EF4-FFF2-40B4-BE49-F238E27FC236}">
                <a16:creationId xmlns:a16="http://schemas.microsoft.com/office/drawing/2014/main" id="{7D00AC12-E74A-44A9-847B-8A7B76548E74}"/>
              </a:ext>
            </a:extLst>
          </p:cNvPr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A2BEDC-F13B-4E70-9D6F-91930948DD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0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20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3595D27-6828-4480-80B3-C4D55FDC18D0}"/>
              </a:ext>
            </a:extLst>
          </p:cNvPr>
          <p:cNvGrpSpPr/>
          <p:nvPr/>
        </p:nvGrpSpPr>
        <p:grpSpPr>
          <a:xfrm>
            <a:off x="488343" y="817759"/>
            <a:ext cx="5747865" cy="5887342"/>
            <a:chOff x="488343" y="817759"/>
            <a:chExt cx="5747865" cy="5887342"/>
          </a:xfrm>
        </p:grpSpPr>
        <p:sp>
          <p:nvSpPr>
            <p:cNvPr id="38" name="Google Shape;173;p29">
              <a:extLst>
                <a:ext uri="{FF2B5EF4-FFF2-40B4-BE49-F238E27FC236}">
                  <a16:creationId xmlns:a16="http://schemas.microsoft.com/office/drawing/2014/main" id="{2C1924AD-B04E-4C28-9CC9-2992EF1251C3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sp>
          <p:nvSpPr>
            <p:cNvPr id="39" name="Google Shape;173;p29">
              <a:extLst>
                <a:ext uri="{FF2B5EF4-FFF2-40B4-BE49-F238E27FC236}">
                  <a16:creationId xmlns:a16="http://schemas.microsoft.com/office/drawing/2014/main" id="{0044C9A3-E890-4C1C-A90C-71C429ED2FAD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6B4ED644-5A02-4048-A497-3F41A2B70259}"/>
                </a:ext>
              </a:extLst>
            </p:cNvPr>
            <p:cNvGrpSpPr/>
            <p:nvPr/>
          </p:nvGrpSpPr>
          <p:grpSpPr>
            <a:xfrm>
              <a:off x="691754" y="817759"/>
              <a:ext cx="5544454" cy="1580459"/>
              <a:chOff x="6348412" y="863264"/>
              <a:chExt cx="4537366" cy="1580459"/>
            </a:xfrm>
          </p:grpSpPr>
          <p:sp>
            <p:nvSpPr>
              <p:cNvPr id="50" name="Google Shape;174;p29">
                <a:extLst>
                  <a:ext uri="{FF2B5EF4-FFF2-40B4-BE49-F238E27FC236}">
                    <a16:creationId xmlns:a16="http://schemas.microsoft.com/office/drawing/2014/main" id="{71D5041C-8E4B-4991-9A61-C51584C505E7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51" name="Google Shape;174;p29">
                <a:extLst>
                  <a:ext uri="{FF2B5EF4-FFF2-40B4-BE49-F238E27FC236}">
                    <a16:creationId xmlns:a16="http://schemas.microsoft.com/office/drawing/2014/main" id="{CD828BD2-3AE4-4062-93CD-240C4F87A046}"/>
                  </a:ext>
                </a:extLst>
              </p:cNvPr>
              <p:cNvSpPr txBox="1"/>
              <p:nvPr/>
            </p:nvSpPr>
            <p:spPr>
              <a:xfrm>
                <a:off x="6348412" y="1359880"/>
                <a:ext cx="4537365" cy="108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«Мне кажется, наверное будет лучше немного передвинуть кнопку»</a:t>
                </a: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4DD08F67-CBB1-44E5-9E11-9274051A408C}"/>
                </a:ext>
              </a:extLst>
            </p:cNvPr>
            <p:cNvGrpSpPr/>
            <p:nvPr/>
          </p:nvGrpSpPr>
          <p:grpSpPr>
            <a:xfrm>
              <a:off x="695325" y="2579678"/>
              <a:ext cx="5400676" cy="1900157"/>
              <a:chOff x="6348406" y="2154709"/>
              <a:chExt cx="4537366" cy="1900157"/>
            </a:xfrm>
          </p:grpSpPr>
          <p:sp>
            <p:nvSpPr>
              <p:cNvPr id="48" name="Google Shape;174;p29">
                <a:extLst>
                  <a:ext uri="{FF2B5EF4-FFF2-40B4-BE49-F238E27FC236}">
                    <a16:creationId xmlns:a16="http://schemas.microsoft.com/office/drawing/2014/main" id="{B5596F31-E51C-47B7-B062-B881CA51F246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49" name="Google Shape;174;p29">
                <a:extLst>
                  <a:ext uri="{FF2B5EF4-FFF2-40B4-BE49-F238E27FC236}">
                    <a16:creationId xmlns:a16="http://schemas.microsoft.com/office/drawing/2014/main" id="{69A1ABDC-C4C9-4E91-B2FF-80E98A6516AC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128C56CE-B636-456A-A74D-0DCD55127A0E}"/>
                </a:ext>
              </a:extLst>
            </p:cNvPr>
            <p:cNvGrpSpPr/>
            <p:nvPr/>
          </p:nvGrpSpPr>
          <p:grpSpPr>
            <a:xfrm>
              <a:off x="673989" y="4570930"/>
              <a:ext cx="5312282" cy="982533"/>
              <a:chOff x="6348404" y="3677909"/>
              <a:chExt cx="4537366" cy="982533"/>
            </a:xfrm>
          </p:grpSpPr>
          <p:sp>
            <p:nvSpPr>
              <p:cNvPr id="46" name="Google Shape;174;p29">
                <a:extLst>
                  <a:ext uri="{FF2B5EF4-FFF2-40B4-BE49-F238E27FC236}">
                    <a16:creationId xmlns:a16="http://schemas.microsoft.com/office/drawing/2014/main" id="{9AB2BA7F-2B3C-4F84-BACF-EBB21FC60639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47" name="Google Shape;174;p29">
                <a:extLst>
                  <a:ext uri="{FF2B5EF4-FFF2-40B4-BE49-F238E27FC236}">
                    <a16:creationId xmlns:a16="http://schemas.microsoft.com/office/drawing/2014/main" id="{47067014-BEB2-442D-BCC1-0FC50B888690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97378988-92FC-4F43-A7C8-1EF8A75D0FFB}"/>
                </a:ext>
              </a:extLst>
            </p:cNvPr>
            <p:cNvGrpSpPr/>
            <p:nvPr/>
          </p:nvGrpSpPr>
          <p:grpSpPr>
            <a:xfrm>
              <a:off x="695325" y="5487995"/>
              <a:ext cx="5400675" cy="1217106"/>
              <a:chOff x="6348403" y="4868639"/>
              <a:chExt cx="4972455" cy="1217106"/>
            </a:xfrm>
          </p:grpSpPr>
          <p:sp>
            <p:nvSpPr>
              <p:cNvPr id="44" name="Google Shape;174;p29">
                <a:extLst>
                  <a:ext uri="{FF2B5EF4-FFF2-40B4-BE49-F238E27FC236}">
                    <a16:creationId xmlns:a16="http://schemas.microsoft.com/office/drawing/2014/main" id="{2C5E30F7-CF05-44D3-B6E9-01EE0DED55F2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45" name="Google Shape;174;p29">
                <a:extLst>
                  <a:ext uri="{FF2B5EF4-FFF2-40B4-BE49-F238E27FC236}">
                    <a16:creationId xmlns:a16="http://schemas.microsoft.com/office/drawing/2014/main" id="{A6E027FF-CB29-4AF6-A004-5C4D2202D56E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75E461FA-053C-44C9-8605-F1D26AC73CF1}"/>
              </a:ext>
            </a:extLst>
          </p:cNvPr>
          <p:cNvSpPr/>
          <p:nvPr/>
        </p:nvSpPr>
        <p:spPr>
          <a:xfrm>
            <a:off x="499413" y="2463992"/>
            <a:ext cx="5596587" cy="40316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B67536-BF7E-4895-A734-4DD2AC7702E7}"/>
              </a:ext>
            </a:extLst>
          </p:cNvPr>
          <p:cNvSpPr txBox="1"/>
          <p:nvPr/>
        </p:nvSpPr>
        <p:spPr>
          <a:xfrm>
            <a:off x="7149309" y="2483521"/>
            <a:ext cx="4339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Если даже тестировщик не уверен, значит проблемы нет.</a:t>
            </a:r>
          </a:p>
        </p:txBody>
      </p:sp>
      <p:sp>
        <p:nvSpPr>
          <p:cNvPr id="30" name="Скругленная прямоугольная выноска 10">
            <a:extLst>
              <a:ext uri="{FF2B5EF4-FFF2-40B4-BE49-F238E27FC236}">
                <a16:creationId xmlns:a16="http://schemas.microsoft.com/office/drawing/2014/main" id="{1B2E4934-02B3-4298-A3A2-DA508C9DED65}"/>
              </a:ext>
            </a:extLst>
          </p:cNvPr>
          <p:cNvSpPr/>
          <p:nvPr/>
        </p:nvSpPr>
        <p:spPr>
          <a:xfrm>
            <a:off x="6988501" y="2458827"/>
            <a:ext cx="4660836" cy="1536700"/>
          </a:xfrm>
          <a:prstGeom prst="wedgeRoundRectCallout">
            <a:avLst>
              <a:gd name="adj1" fmla="val -85613"/>
              <a:gd name="adj2" fmla="val -65969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40DB50-4C11-48A9-B504-19C36FC63342}"/>
              </a:ext>
            </a:extLst>
          </p:cNvPr>
          <p:cNvSpPr txBox="1"/>
          <p:nvPr/>
        </p:nvSpPr>
        <p:spPr>
          <a:xfrm>
            <a:off x="7149309" y="2627013"/>
            <a:ext cx="4339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Если даже тестировщик не уверен, значит проблемы нет</a:t>
            </a:r>
          </a:p>
        </p:txBody>
      </p:sp>
      <p:sp>
        <p:nvSpPr>
          <p:cNvPr id="25" name="Google Shape;173;p29">
            <a:extLst>
              <a:ext uri="{FF2B5EF4-FFF2-40B4-BE49-F238E27FC236}">
                <a16:creationId xmlns:a16="http://schemas.microsoft.com/office/drawing/2014/main" id="{71F6CFA9-C77B-4AA4-985C-AB90401BDAA2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Сомневающиеся формулировки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7375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21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EA3D6C3-708C-4089-89AD-BD40DDC99422}"/>
              </a:ext>
            </a:extLst>
          </p:cNvPr>
          <p:cNvGrpSpPr/>
          <p:nvPr/>
        </p:nvGrpSpPr>
        <p:grpSpPr>
          <a:xfrm>
            <a:off x="488343" y="817759"/>
            <a:ext cx="5747865" cy="5887342"/>
            <a:chOff x="488343" y="817759"/>
            <a:chExt cx="5747865" cy="5887342"/>
          </a:xfrm>
        </p:grpSpPr>
        <p:sp>
          <p:nvSpPr>
            <p:cNvPr id="9" name="Google Shape;173;p29">
              <a:extLst>
                <a:ext uri="{FF2B5EF4-FFF2-40B4-BE49-F238E27FC236}">
                  <a16:creationId xmlns:a16="http://schemas.microsoft.com/office/drawing/2014/main" id="{C4E253D7-D049-43B6-89E5-9D065A289F9D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sp>
          <p:nvSpPr>
            <p:cNvPr id="10" name="Google Shape;173;p29">
              <a:extLst>
                <a:ext uri="{FF2B5EF4-FFF2-40B4-BE49-F238E27FC236}">
                  <a16:creationId xmlns:a16="http://schemas.microsoft.com/office/drawing/2014/main" id="{B3229AFE-DBF0-4B99-8D78-B20A79181635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B14D155-8D3B-49EB-8FB7-A728A4F1AE55}"/>
                </a:ext>
              </a:extLst>
            </p:cNvPr>
            <p:cNvGrpSpPr/>
            <p:nvPr/>
          </p:nvGrpSpPr>
          <p:grpSpPr>
            <a:xfrm>
              <a:off x="691754" y="817759"/>
              <a:ext cx="5544454" cy="1580459"/>
              <a:chOff x="6348412" y="863264"/>
              <a:chExt cx="4537366" cy="1580459"/>
            </a:xfrm>
          </p:grpSpPr>
          <p:sp>
            <p:nvSpPr>
              <p:cNvPr id="22" name="Google Shape;174;p29">
                <a:extLst>
                  <a:ext uri="{FF2B5EF4-FFF2-40B4-BE49-F238E27FC236}">
                    <a16:creationId xmlns:a16="http://schemas.microsoft.com/office/drawing/2014/main" id="{ADBF8C18-B296-47AE-924C-F9D203853BAB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3" name="Google Shape;174;p29">
                <a:extLst>
                  <a:ext uri="{FF2B5EF4-FFF2-40B4-BE49-F238E27FC236}">
                    <a16:creationId xmlns:a16="http://schemas.microsoft.com/office/drawing/2014/main" id="{B68EB4ED-E0E8-4C07-A3F4-D40BAE6CC756}"/>
                  </a:ext>
                </a:extLst>
              </p:cNvPr>
              <p:cNvSpPr txBox="1"/>
              <p:nvPr/>
            </p:nvSpPr>
            <p:spPr>
              <a:xfrm>
                <a:off x="6348412" y="1359880"/>
                <a:ext cx="4537365" cy="108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«Выглядит ужасно уродливо!!!»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«Кто вообще додумался такое создать? Вы в своём уме?»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DC948EB4-3585-4C85-B943-6B5114FCA5DA}"/>
                </a:ext>
              </a:extLst>
            </p:cNvPr>
            <p:cNvGrpSpPr/>
            <p:nvPr/>
          </p:nvGrpSpPr>
          <p:grpSpPr>
            <a:xfrm>
              <a:off x="695325" y="2579678"/>
              <a:ext cx="5400676" cy="1900157"/>
              <a:chOff x="6348406" y="2154709"/>
              <a:chExt cx="4537366" cy="1900157"/>
            </a:xfrm>
          </p:grpSpPr>
          <p:sp>
            <p:nvSpPr>
              <p:cNvPr id="20" name="Google Shape;174;p29">
                <a:extLst>
                  <a:ext uri="{FF2B5EF4-FFF2-40B4-BE49-F238E27FC236}">
                    <a16:creationId xmlns:a16="http://schemas.microsoft.com/office/drawing/2014/main" id="{9E1B0038-D6F7-49CB-8549-4090F084C285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21" name="Google Shape;174;p29">
                <a:extLst>
                  <a:ext uri="{FF2B5EF4-FFF2-40B4-BE49-F238E27FC236}">
                    <a16:creationId xmlns:a16="http://schemas.microsoft.com/office/drawing/2014/main" id="{980F16E2-5F6F-4BAD-9663-2EC159655850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6296ED8F-F5D7-4853-83C2-9DE10320CB23}"/>
                </a:ext>
              </a:extLst>
            </p:cNvPr>
            <p:cNvGrpSpPr/>
            <p:nvPr/>
          </p:nvGrpSpPr>
          <p:grpSpPr>
            <a:xfrm>
              <a:off x="673989" y="4570930"/>
              <a:ext cx="5312282" cy="982533"/>
              <a:chOff x="6348404" y="3677909"/>
              <a:chExt cx="4537366" cy="982533"/>
            </a:xfrm>
          </p:grpSpPr>
          <p:sp>
            <p:nvSpPr>
              <p:cNvPr id="18" name="Google Shape;174;p29">
                <a:extLst>
                  <a:ext uri="{FF2B5EF4-FFF2-40B4-BE49-F238E27FC236}">
                    <a16:creationId xmlns:a16="http://schemas.microsoft.com/office/drawing/2014/main" id="{CDA46E63-384A-4428-8D7D-C27B03AE5CE6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19" name="Google Shape;174;p29">
                <a:extLst>
                  <a:ext uri="{FF2B5EF4-FFF2-40B4-BE49-F238E27FC236}">
                    <a16:creationId xmlns:a16="http://schemas.microsoft.com/office/drawing/2014/main" id="{9886BD90-1641-4204-8F01-47B201EF8612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08B8FC2-264C-49A5-AEFA-F6137E3312D4}"/>
                </a:ext>
              </a:extLst>
            </p:cNvPr>
            <p:cNvGrpSpPr/>
            <p:nvPr/>
          </p:nvGrpSpPr>
          <p:grpSpPr>
            <a:xfrm>
              <a:off x="695325" y="5487995"/>
              <a:ext cx="5400675" cy="1217106"/>
              <a:chOff x="6348403" y="4868639"/>
              <a:chExt cx="4972455" cy="1217106"/>
            </a:xfrm>
          </p:grpSpPr>
          <p:sp>
            <p:nvSpPr>
              <p:cNvPr id="16" name="Google Shape;174;p29">
                <a:extLst>
                  <a:ext uri="{FF2B5EF4-FFF2-40B4-BE49-F238E27FC236}">
                    <a16:creationId xmlns:a16="http://schemas.microsoft.com/office/drawing/2014/main" id="{F847D571-768D-45A5-A148-85826D7A5557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17" name="Google Shape;174;p29">
                <a:extLst>
                  <a:ext uri="{FF2B5EF4-FFF2-40B4-BE49-F238E27FC236}">
                    <a16:creationId xmlns:a16="http://schemas.microsoft.com/office/drawing/2014/main" id="{E5E1B0AF-22AC-47FF-B593-FD96E01A1FED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4" name="Google Shape;173;p29">
            <a:extLst>
              <a:ext uri="{FF2B5EF4-FFF2-40B4-BE49-F238E27FC236}">
                <a16:creationId xmlns:a16="http://schemas.microsoft.com/office/drawing/2014/main" id="{53255C2D-9C5B-47F2-BCF8-39CB524873D5}"/>
              </a:ext>
            </a:extLst>
          </p:cNvPr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Слишком много эмоций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1083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22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405644"/>
            <a:ext cx="4658302" cy="1175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Слишком много эмоций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EA3D6C3-708C-4089-89AD-BD40DDC99422}"/>
              </a:ext>
            </a:extLst>
          </p:cNvPr>
          <p:cNvGrpSpPr/>
          <p:nvPr/>
        </p:nvGrpSpPr>
        <p:grpSpPr>
          <a:xfrm>
            <a:off x="488343" y="817759"/>
            <a:ext cx="5747865" cy="5887342"/>
            <a:chOff x="488343" y="817759"/>
            <a:chExt cx="5747865" cy="5887342"/>
          </a:xfrm>
        </p:grpSpPr>
        <p:sp>
          <p:nvSpPr>
            <p:cNvPr id="9" name="Google Shape;173;p29">
              <a:extLst>
                <a:ext uri="{FF2B5EF4-FFF2-40B4-BE49-F238E27FC236}">
                  <a16:creationId xmlns:a16="http://schemas.microsoft.com/office/drawing/2014/main" id="{C4E253D7-D049-43B6-89E5-9D065A289F9D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sp>
          <p:nvSpPr>
            <p:cNvPr id="10" name="Google Shape;173;p29">
              <a:extLst>
                <a:ext uri="{FF2B5EF4-FFF2-40B4-BE49-F238E27FC236}">
                  <a16:creationId xmlns:a16="http://schemas.microsoft.com/office/drawing/2014/main" id="{B3229AFE-DBF0-4B99-8D78-B20A79181635}"/>
                </a:ext>
              </a:extLst>
            </p:cNvPr>
            <p:cNvSpPr txBox="1"/>
            <p:nvPr/>
          </p:nvSpPr>
          <p:spPr>
            <a:xfrm>
              <a:off x="488343" y="2727927"/>
              <a:ext cx="4658302" cy="1402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lnSpc>
                  <a:spcPts val="5500"/>
                </a:lnSpc>
              </a:pP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Обоснования нет </a:t>
              </a:r>
              <a:b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</a:br>
              <a:r>
                <a:rPr lang="ru-RU" sz="4400" dirty="0">
                  <a:solidFill>
                    <a:schemeClr val="bg1"/>
                  </a:solidFill>
                  <a:latin typeface="Oswald" panose="020B0604020202020204" pitchFamily="2" charset="-52"/>
                  <a:ea typeface="IBM Plex Sans SemiBold"/>
                  <a:cs typeface="IBM Plex Sans SemiBold"/>
                  <a:sym typeface="IBM Plex Sans SemiBold"/>
                </a:rPr>
                <a:t>или слишком мало</a:t>
              </a:r>
              <a:endParaRPr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endParaRPr>
            </a:p>
          </p:txBody>
        </p: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BB14D155-8D3B-49EB-8FB7-A728A4F1AE55}"/>
                </a:ext>
              </a:extLst>
            </p:cNvPr>
            <p:cNvGrpSpPr/>
            <p:nvPr/>
          </p:nvGrpSpPr>
          <p:grpSpPr>
            <a:xfrm>
              <a:off x="691754" y="817759"/>
              <a:ext cx="5544454" cy="1580459"/>
              <a:chOff x="6348412" y="863264"/>
              <a:chExt cx="4537366" cy="1580459"/>
            </a:xfrm>
          </p:grpSpPr>
          <p:sp>
            <p:nvSpPr>
              <p:cNvPr id="22" name="Google Shape;174;p29">
                <a:extLst>
                  <a:ext uri="{FF2B5EF4-FFF2-40B4-BE49-F238E27FC236}">
                    <a16:creationId xmlns:a16="http://schemas.microsoft.com/office/drawing/2014/main" id="{ADBF8C18-B296-47AE-924C-F9D203853BAB}"/>
                  </a:ext>
                </a:extLst>
              </p:cNvPr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23" name="Google Shape;174;p29">
                <a:extLst>
                  <a:ext uri="{FF2B5EF4-FFF2-40B4-BE49-F238E27FC236}">
                    <a16:creationId xmlns:a16="http://schemas.microsoft.com/office/drawing/2014/main" id="{B68EB4ED-E0E8-4C07-A3F4-D40BAE6CC756}"/>
                  </a:ext>
                </a:extLst>
              </p:cNvPr>
              <p:cNvSpPr txBox="1"/>
              <p:nvPr/>
            </p:nvSpPr>
            <p:spPr>
              <a:xfrm>
                <a:off x="6348412" y="1359880"/>
                <a:ext cx="4537365" cy="10838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«Выглядит ужасно уродливо!!!»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«Кто вообще додумался такое создать? Вы в своём уме?»</a:t>
                </a: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DC948EB4-3585-4C85-B943-6B5114FCA5DA}"/>
                </a:ext>
              </a:extLst>
            </p:cNvPr>
            <p:cNvGrpSpPr/>
            <p:nvPr/>
          </p:nvGrpSpPr>
          <p:grpSpPr>
            <a:xfrm>
              <a:off x="695325" y="2579678"/>
              <a:ext cx="5400676" cy="1900157"/>
              <a:chOff x="6348406" y="2154709"/>
              <a:chExt cx="4537366" cy="1900157"/>
            </a:xfrm>
          </p:grpSpPr>
          <p:sp>
            <p:nvSpPr>
              <p:cNvPr id="20" name="Google Shape;174;p29">
                <a:extLst>
                  <a:ext uri="{FF2B5EF4-FFF2-40B4-BE49-F238E27FC236}">
                    <a16:creationId xmlns:a16="http://schemas.microsoft.com/office/drawing/2014/main" id="{9E1B0038-D6F7-49CB-8549-4090F084C285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21" name="Google Shape;174;p29">
                <a:extLst>
                  <a:ext uri="{FF2B5EF4-FFF2-40B4-BE49-F238E27FC236}">
                    <a16:creationId xmlns:a16="http://schemas.microsoft.com/office/drawing/2014/main" id="{980F16E2-5F6F-4BAD-9663-2EC159655850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1402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1. Войти в игру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2. Открыть раздел с кнопкой «Назад» (например, «Питомец»)</a:t>
                </a:r>
              </a:p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3. Попробовать нажать кнопку «Назад»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6296ED8F-F5D7-4853-83C2-9DE10320CB23}"/>
                </a:ext>
              </a:extLst>
            </p:cNvPr>
            <p:cNvGrpSpPr/>
            <p:nvPr/>
          </p:nvGrpSpPr>
          <p:grpSpPr>
            <a:xfrm>
              <a:off x="673989" y="4570930"/>
              <a:ext cx="5312282" cy="982533"/>
              <a:chOff x="6348404" y="3677909"/>
              <a:chExt cx="4537366" cy="982533"/>
            </a:xfrm>
          </p:grpSpPr>
          <p:sp>
            <p:nvSpPr>
              <p:cNvPr id="18" name="Google Shape;174;p29">
                <a:extLst>
                  <a:ext uri="{FF2B5EF4-FFF2-40B4-BE49-F238E27FC236}">
                    <a16:creationId xmlns:a16="http://schemas.microsoft.com/office/drawing/2014/main" id="{CDA46E63-384A-4428-8D7D-C27B03AE5CE6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19" name="Google Shape;174;p29">
                <a:extLst>
                  <a:ext uri="{FF2B5EF4-FFF2-40B4-BE49-F238E27FC236}">
                    <a16:creationId xmlns:a16="http://schemas.microsoft.com/office/drawing/2014/main" id="{9886BD90-1641-4204-8F01-47B201EF8612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Кнопка М перекрывает кнопку назад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508B8FC2-264C-49A5-AEFA-F6137E3312D4}"/>
                </a:ext>
              </a:extLst>
            </p:cNvPr>
            <p:cNvGrpSpPr/>
            <p:nvPr/>
          </p:nvGrpSpPr>
          <p:grpSpPr>
            <a:xfrm>
              <a:off x="695325" y="5487995"/>
              <a:ext cx="5400675" cy="1217106"/>
              <a:chOff x="6348403" y="4868639"/>
              <a:chExt cx="4972455" cy="1217106"/>
            </a:xfrm>
          </p:grpSpPr>
          <p:sp>
            <p:nvSpPr>
              <p:cNvPr id="16" name="Google Shape;174;p29">
                <a:extLst>
                  <a:ext uri="{FF2B5EF4-FFF2-40B4-BE49-F238E27FC236}">
                    <a16:creationId xmlns:a16="http://schemas.microsoft.com/office/drawing/2014/main" id="{F847D571-768D-45A5-A148-85826D7A5557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8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17" name="Google Shape;174;p29">
                <a:extLst>
                  <a:ext uri="{FF2B5EF4-FFF2-40B4-BE49-F238E27FC236}">
                    <a16:creationId xmlns:a16="http://schemas.microsoft.com/office/drawing/2014/main" id="{E5E1B0AF-22AC-47FF-B593-FD96E01A1FED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0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Не перекрывает</a:t>
                </a:r>
              </a:p>
            </p:txBody>
          </p:sp>
        </p:grpSp>
      </p:grp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A4B09F7-DD87-4C61-A07A-85F0F4D36083}"/>
              </a:ext>
            </a:extLst>
          </p:cNvPr>
          <p:cNvSpPr/>
          <p:nvPr/>
        </p:nvSpPr>
        <p:spPr>
          <a:xfrm>
            <a:off x="521639" y="2465305"/>
            <a:ext cx="5580063" cy="398895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ая прямоугольная выноска 10">
            <a:extLst>
              <a:ext uri="{FF2B5EF4-FFF2-40B4-BE49-F238E27FC236}">
                <a16:creationId xmlns:a16="http://schemas.microsoft.com/office/drawing/2014/main" id="{64233D37-48BB-4A2C-908A-BD19877B8BBC}"/>
              </a:ext>
            </a:extLst>
          </p:cNvPr>
          <p:cNvSpPr/>
          <p:nvPr/>
        </p:nvSpPr>
        <p:spPr>
          <a:xfrm>
            <a:off x="7169216" y="2398218"/>
            <a:ext cx="4299406" cy="1791668"/>
          </a:xfrm>
          <a:prstGeom prst="wedgeRoundRectCallout">
            <a:avLst>
              <a:gd name="adj1" fmla="val -96971"/>
              <a:gd name="adj2" fmla="val -63181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3429FEB-3EF0-439D-9272-31276767BB9D}"/>
              </a:ext>
            </a:extLst>
          </p:cNvPr>
          <p:cNvSpPr txBox="1"/>
          <p:nvPr/>
        </p:nvSpPr>
        <p:spPr>
          <a:xfrm>
            <a:off x="7335105" y="2693888"/>
            <a:ext cx="3967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Людям это неприятно</a:t>
            </a:r>
          </a:p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Выглядит, будто </a:t>
            </a:r>
          </a:p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вы придираетесь</a:t>
            </a:r>
          </a:p>
        </p:txBody>
      </p:sp>
    </p:spTree>
    <p:extLst>
      <p:ext uri="{BB962C8B-B14F-4D97-AF65-F5344CB8AC3E}">
        <p14:creationId xmlns:p14="http://schemas.microsoft.com/office/powerpoint/2010/main" val="160343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23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Google Shape;173;p29">
            <a:extLst>
              <a:ext uri="{FF2B5EF4-FFF2-40B4-BE49-F238E27FC236}">
                <a16:creationId xmlns:a16="http://schemas.microsoft.com/office/drawing/2014/main" id="{0AD46EE1-4D17-4010-824F-7AB8CB438A1F}"/>
              </a:ext>
            </a:extLst>
          </p:cNvPr>
          <p:cNvSpPr txBox="1"/>
          <p:nvPr/>
        </p:nvSpPr>
        <p:spPr>
          <a:xfrm>
            <a:off x="6989768" y="601162"/>
            <a:ext cx="4658302" cy="81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Нет конкретики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99B463D-9A13-4C36-A39A-7A144A7AD7C4}"/>
              </a:ext>
            </a:extLst>
          </p:cNvPr>
          <p:cNvGrpSpPr/>
          <p:nvPr/>
        </p:nvGrpSpPr>
        <p:grpSpPr>
          <a:xfrm>
            <a:off x="0" y="0"/>
            <a:ext cx="5957807" cy="6858000"/>
            <a:chOff x="0" y="0"/>
            <a:chExt cx="5957807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69EBB163-6A1E-448F-BA50-0663AD24FE2A}"/>
                </a:ext>
              </a:extLst>
            </p:cNvPr>
            <p:cNvSpPr/>
            <p:nvPr/>
          </p:nvSpPr>
          <p:spPr>
            <a:xfrm>
              <a:off x="0" y="0"/>
              <a:ext cx="5957807" cy="6858000"/>
            </a:xfrm>
            <a:prstGeom prst="rect">
              <a:avLst/>
            </a:prstGeom>
            <a:solidFill>
              <a:srgbClr val="DB2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FE2B1E0C-53F2-49E1-9E7C-85054D423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57807" cy="574186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A6A7652-1C86-4B29-8C2E-269B9496CD39}"/>
              </a:ext>
            </a:extLst>
          </p:cNvPr>
          <p:cNvSpPr txBox="1"/>
          <p:nvPr/>
        </p:nvSpPr>
        <p:spPr>
          <a:xfrm>
            <a:off x="2504298" y="4978101"/>
            <a:ext cx="3688306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сдраствуйте</a:t>
            </a:r>
            <a:endParaRPr lang="ru-RU" sz="2800" b="1" dirty="0">
              <a:solidFill>
                <a:schemeClr val="bg1">
                  <a:lumMod val="95000"/>
                </a:schemeClr>
              </a:solidFill>
              <a:cs typeface="Calibri"/>
            </a:endParaRPr>
          </a:p>
          <a:p>
            <a:pPr algn="ctr"/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делойте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 хорошее </a:t>
            </a:r>
            <a:endParaRPr lang="ru-RU" sz="2800" b="1" dirty="0">
              <a:solidFill>
                <a:schemeClr val="bg1">
                  <a:lumMod val="95000"/>
                </a:schemeClr>
              </a:solidFill>
              <a:cs typeface="Calibri"/>
            </a:endParaRPr>
          </a:p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а плохое не </a:t>
            </a:r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делойте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 </a:t>
            </a:r>
            <a:endParaRPr lang="ru-RU" sz="2800" b="1" dirty="0">
              <a:solidFill>
                <a:schemeClr val="bg1">
                  <a:lumMod val="95000"/>
                </a:schemeClr>
              </a:solidFill>
              <a:cs typeface="Calibri"/>
            </a:endParaRPr>
          </a:p>
          <a:p>
            <a:pPr algn="ctr"/>
            <a:r>
              <a:rPr lang="ru-RU" sz="2800" b="1" dirty="0" err="1">
                <a:solidFill>
                  <a:schemeClr val="bg1">
                    <a:lumMod val="95000"/>
                  </a:schemeClr>
                </a:solidFill>
              </a:rPr>
              <a:t>досведания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24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601162"/>
            <a:ext cx="4658302" cy="812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Нет конкретики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221B42-2286-442E-83DA-835969B88FD2}"/>
              </a:ext>
            </a:extLst>
          </p:cNvPr>
          <p:cNvSpPr/>
          <p:nvPr/>
        </p:nvSpPr>
        <p:spPr>
          <a:xfrm>
            <a:off x="0" y="-5452"/>
            <a:ext cx="5332411" cy="583302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E42C15-945B-4EFB-8F19-073DE388A610}"/>
              </a:ext>
            </a:extLst>
          </p:cNvPr>
          <p:cNvSpPr txBox="1"/>
          <p:nvPr/>
        </p:nvSpPr>
        <p:spPr>
          <a:xfrm>
            <a:off x="7335103" y="2700085"/>
            <a:ext cx="4133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Баг не будет починен, если непонятно, в чем проблема и как чинить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819A7B0-8E83-4417-AAD7-5795E8F9949F}"/>
              </a:ext>
            </a:extLst>
          </p:cNvPr>
          <p:cNvGrpSpPr/>
          <p:nvPr/>
        </p:nvGrpSpPr>
        <p:grpSpPr>
          <a:xfrm>
            <a:off x="0" y="0"/>
            <a:ext cx="6192604" cy="6858000"/>
            <a:chOff x="0" y="0"/>
            <a:chExt cx="6192604" cy="6858000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77F7080D-9F73-4B95-AC82-AFA696499388}"/>
                </a:ext>
              </a:extLst>
            </p:cNvPr>
            <p:cNvSpPr/>
            <p:nvPr/>
          </p:nvSpPr>
          <p:spPr>
            <a:xfrm>
              <a:off x="0" y="0"/>
              <a:ext cx="5957807" cy="6858000"/>
            </a:xfrm>
            <a:prstGeom prst="rect">
              <a:avLst/>
            </a:prstGeom>
            <a:solidFill>
              <a:srgbClr val="DB2F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AEA23E1-063E-498B-8947-DA7D223BB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57807" cy="574186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CB42AE-0C69-4F0D-927D-DBC1A6CF6A1D}"/>
                </a:ext>
              </a:extLst>
            </p:cNvPr>
            <p:cNvSpPr txBox="1"/>
            <p:nvPr/>
          </p:nvSpPr>
          <p:spPr>
            <a:xfrm>
              <a:off x="2504298" y="4978101"/>
              <a:ext cx="3688306" cy="18158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ru-RU" sz="2800" b="1" dirty="0" err="1">
                  <a:solidFill>
                    <a:schemeClr val="bg1">
                      <a:lumMod val="95000"/>
                    </a:schemeClr>
                  </a:solidFill>
                </a:rPr>
                <a:t>сдраствуйте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cs typeface="Calibri"/>
              </a:endParaRPr>
            </a:p>
            <a:p>
              <a:pPr algn="ctr"/>
              <a:r>
                <a:rPr lang="ru-RU" sz="2800" b="1" dirty="0" err="1">
                  <a:solidFill>
                    <a:schemeClr val="bg1">
                      <a:lumMod val="95000"/>
                    </a:schemeClr>
                  </a:solidFill>
                </a:rPr>
                <a:t>делойте</a:t>
              </a:r>
              <a:r>
                <a:rPr lang="ru-RU" sz="2800" b="1" dirty="0">
                  <a:solidFill>
                    <a:schemeClr val="bg1">
                      <a:lumMod val="95000"/>
                    </a:schemeClr>
                  </a:solidFill>
                </a:rPr>
                <a:t> хорошее 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cs typeface="Calibri"/>
              </a:endParaRPr>
            </a:p>
            <a:p>
              <a:pPr algn="ctr"/>
              <a:r>
                <a:rPr lang="ru-RU" sz="2800" b="1" dirty="0">
                  <a:solidFill>
                    <a:schemeClr val="bg1">
                      <a:lumMod val="95000"/>
                    </a:schemeClr>
                  </a:solidFill>
                </a:rPr>
                <a:t>а плохое не </a:t>
              </a:r>
              <a:r>
                <a:rPr lang="ru-RU" sz="2800" b="1" dirty="0" err="1">
                  <a:solidFill>
                    <a:schemeClr val="bg1">
                      <a:lumMod val="95000"/>
                    </a:schemeClr>
                  </a:solidFill>
                </a:rPr>
                <a:t>делойте</a:t>
              </a:r>
              <a:r>
                <a:rPr lang="ru-RU" sz="2800" b="1" dirty="0">
                  <a:solidFill>
                    <a:schemeClr val="bg1">
                      <a:lumMod val="95000"/>
                    </a:schemeClr>
                  </a:solidFill>
                </a:rPr>
                <a:t> 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cs typeface="Calibri"/>
              </a:endParaRPr>
            </a:p>
            <a:p>
              <a:pPr algn="ctr"/>
              <a:r>
                <a:rPr lang="ru-RU" sz="2800" b="1" dirty="0" err="1">
                  <a:solidFill>
                    <a:schemeClr val="bg1">
                      <a:lumMod val="95000"/>
                    </a:schemeClr>
                  </a:solidFill>
                </a:rPr>
                <a:t>досведания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17" name="Скругленная прямоугольная выноска 10">
            <a:extLst>
              <a:ext uri="{FF2B5EF4-FFF2-40B4-BE49-F238E27FC236}">
                <a16:creationId xmlns:a16="http://schemas.microsoft.com/office/drawing/2014/main" id="{9D844B8E-2B20-403F-978C-802BF449AB8B}"/>
              </a:ext>
            </a:extLst>
          </p:cNvPr>
          <p:cNvSpPr/>
          <p:nvPr/>
        </p:nvSpPr>
        <p:spPr>
          <a:xfrm>
            <a:off x="7112327" y="2338405"/>
            <a:ext cx="4413185" cy="1791668"/>
          </a:xfrm>
          <a:prstGeom prst="wedgeRoundRectCallout">
            <a:avLst>
              <a:gd name="adj1" fmla="val -73403"/>
              <a:gd name="adj2" fmla="val 109578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B8B0B-CBE9-4F3D-ACBB-CC09FE5BB3E0}"/>
              </a:ext>
            </a:extLst>
          </p:cNvPr>
          <p:cNvSpPr txBox="1"/>
          <p:nvPr/>
        </p:nvSpPr>
        <p:spPr>
          <a:xfrm>
            <a:off x="7252161" y="2634075"/>
            <a:ext cx="4133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Баг не будет починен, если непонятно, в чем проблема и как чинить</a:t>
            </a:r>
          </a:p>
        </p:txBody>
      </p:sp>
    </p:spTree>
    <p:extLst>
      <p:ext uri="{BB962C8B-B14F-4D97-AF65-F5344CB8AC3E}">
        <p14:creationId xmlns:p14="http://schemas.microsoft.com/office/powerpoint/2010/main" val="39014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5556250" y="0"/>
            <a:ext cx="663575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Google Shape;173;p29"/>
          <p:cNvSpPr txBox="1"/>
          <p:nvPr/>
        </p:nvSpPr>
        <p:spPr>
          <a:xfrm>
            <a:off x="695325" y="2270055"/>
            <a:ext cx="3789800" cy="266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600"/>
              </a:lnSpc>
            </a:pPr>
            <a:r>
              <a:rPr lang="ru" sz="66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Способы улететь </a:t>
            </a:r>
          </a:p>
          <a:p>
            <a:pPr>
              <a:lnSpc>
                <a:spcPts val="6600"/>
              </a:lnSpc>
            </a:pPr>
            <a:r>
              <a:rPr lang="ru" sz="66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в бэклог</a:t>
            </a:r>
            <a:endParaRPr sz="66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6343652" y="1767060"/>
            <a:ext cx="5332411" cy="3351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Мало обоснования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Вкусовщина, личные предпочтения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Преувеличение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/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преуменьшение проблемы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Сомнения в формулировках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Перегиб с эмоциями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Нет конкретики</a:t>
            </a: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25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8" name="Google Shape;647;p39">
            <a:extLst>
              <a:ext uri="{FF2B5EF4-FFF2-40B4-BE49-F238E27FC236}">
                <a16:creationId xmlns:a16="http://schemas.microsoft.com/office/drawing/2014/main" id="{75EC1B66-5652-40D7-8833-CF3CA7CD6490}"/>
              </a:ext>
            </a:extLst>
          </p:cNvPr>
          <p:cNvSpPr/>
          <p:nvPr/>
        </p:nvSpPr>
        <p:spPr>
          <a:xfrm>
            <a:off x="911225" y="908050"/>
            <a:ext cx="880673" cy="844550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BCAC28-1505-4757-A358-7B7BE3705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908050"/>
            <a:ext cx="815975" cy="81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9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E68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660409" y="2835844"/>
            <a:ext cx="10980738" cy="1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800"/>
              </a:lnSpc>
            </a:pPr>
            <a:r>
              <a:rPr lang="ru-RU" sz="66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Что такое «неудобно»?</a:t>
            </a:r>
            <a:endParaRPr sz="66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221CBC-AEC9-40B8-A50D-04E28F9BA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Google Shape;228;p36">
            <a:extLst>
              <a:ext uri="{FF2B5EF4-FFF2-40B4-BE49-F238E27FC236}">
                <a16:creationId xmlns:a16="http://schemas.microsoft.com/office/drawing/2014/main" id="{F5357DF0-4354-47D4-85D7-0A48F70CF8E3}"/>
              </a:ext>
            </a:extLst>
          </p:cNvPr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26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87EE5F-0548-480D-99E8-C4587A479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" y="908050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3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695325" y="2839455"/>
            <a:ext cx="10980738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Удобный интерфейс – это какой?</a:t>
            </a:r>
            <a:endParaRPr sz="6600" dirty="0">
              <a:solidFill>
                <a:srgbClr val="660E68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grpSp>
        <p:nvGrpSpPr>
          <p:cNvPr id="10" name="Google Shape;787;p39">
            <a:extLst>
              <a:ext uri="{FF2B5EF4-FFF2-40B4-BE49-F238E27FC236}">
                <a16:creationId xmlns:a16="http://schemas.microsoft.com/office/drawing/2014/main" id="{63B7452C-C424-4078-B23A-5280365F3229}"/>
              </a:ext>
            </a:extLst>
          </p:cNvPr>
          <p:cNvGrpSpPr>
            <a:grpSpLocks noChangeAspect="1"/>
          </p:cNvGrpSpPr>
          <p:nvPr/>
        </p:nvGrpSpPr>
        <p:grpSpPr>
          <a:xfrm>
            <a:off x="695325" y="908050"/>
            <a:ext cx="786510" cy="817200"/>
            <a:chOff x="674800" y="2146225"/>
            <a:chExt cx="252500" cy="252500"/>
          </a:xfrm>
        </p:grpSpPr>
        <p:sp>
          <p:nvSpPr>
            <p:cNvPr id="11" name="Google Shape;788;p39">
              <a:extLst>
                <a:ext uri="{FF2B5EF4-FFF2-40B4-BE49-F238E27FC236}">
                  <a16:creationId xmlns:a16="http://schemas.microsoft.com/office/drawing/2014/main" id="{2FF8C4D3-51D6-448F-BF0A-50E942B8613F}"/>
                </a:ext>
              </a:extLst>
            </p:cNvPr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89;p39">
              <a:extLst>
                <a:ext uri="{FF2B5EF4-FFF2-40B4-BE49-F238E27FC236}">
                  <a16:creationId xmlns:a16="http://schemas.microsoft.com/office/drawing/2014/main" id="{BF4DB08C-ED55-4FDB-854E-3260535BAC45}"/>
                </a:ext>
              </a:extLst>
            </p:cNvPr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0;p39">
              <a:extLst>
                <a:ext uri="{FF2B5EF4-FFF2-40B4-BE49-F238E27FC236}">
                  <a16:creationId xmlns:a16="http://schemas.microsoft.com/office/drawing/2014/main" id="{446D1B76-8314-4072-846F-6EC2BA5EF3BF}"/>
                </a:ext>
              </a:extLst>
            </p:cNvPr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1;p39">
              <a:extLst>
                <a:ext uri="{FF2B5EF4-FFF2-40B4-BE49-F238E27FC236}">
                  <a16:creationId xmlns:a16="http://schemas.microsoft.com/office/drawing/2014/main" id="{BE44F532-20D7-4EA9-922B-515F3C40872A}"/>
                </a:ext>
              </a:extLst>
            </p:cNvPr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333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AA4BAD-B64A-4647-A3CF-7615AFE03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002" y="2034211"/>
            <a:ext cx="8821373" cy="4432806"/>
          </a:xfrm>
          <a:prstGeom prst="rect">
            <a:avLst/>
          </a:prstGeom>
        </p:spPr>
      </p:pic>
      <p:sp>
        <p:nvSpPr>
          <p:cNvPr id="173" name="Google Shape;173;p29"/>
          <p:cNvSpPr txBox="1"/>
          <p:nvPr/>
        </p:nvSpPr>
        <p:spPr>
          <a:xfrm>
            <a:off x="685700" y="1019231"/>
            <a:ext cx="10980738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Удобный интерфейс – это какой?</a:t>
            </a:r>
            <a:endParaRPr sz="6600" dirty="0">
              <a:solidFill>
                <a:srgbClr val="660E68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7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695325" y="2839455"/>
            <a:ext cx="10980738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А </a:t>
            </a:r>
            <a:r>
              <a:rPr lang="ru-RU" sz="6600" dirty="0" err="1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НЕудобный</a:t>
            </a: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 интерфейс – </a:t>
            </a:r>
          </a:p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это какой?</a:t>
            </a:r>
            <a:endParaRPr sz="6600" dirty="0">
              <a:solidFill>
                <a:srgbClr val="660E68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29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grpSp>
        <p:nvGrpSpPr>
          <p:cNvPr id="10" name="Google Shape;787;p39">
            <a:extLst>
              <a:ext uri="{FF2B5EF4-FFF2-40B4-BE49-F238E27FC236}">
                <a16:creationId xmlns:a16="http://schemas.microsoft.com/office/drawing/2014/main" id="{63B7452C-C424-4078-B23A-5280365F3229}"/>
              </a:ext>
            </a:extLst>
          </p:cNvPr>
          <p:cNvGrpSpPr>
            <a:grpSpLocks noChangeAspect="1"/>
          </p:cNvGrpSpPr>
          <p:nvPr/>
        </p:nvGrpSpPr>
        <p:grpSpPr>
          <a:xfrm>
            <a:off x="695325" y="908050"/>
            <a:ext cx="786510" cy="817200"/>
            <a:chOff x="674800" y="2146225"/>
            <a:chExt cx="252500" cy="252500"/>
          </a:xfrm>
        </p:grpSpPr>
        <p:sp>
          <p:nvSpPr>
            <p:cNvPr id="11" name="Google Shape;788;p39">
              <a:extLst>
                <a:ext uri="{FF2B5EF4-FFF2-40B4-BE49-F238E27FC236}">
                  <a16:creationId xmlns:a16="http://schemas.microsoft.com/office/drawing/2014/main" id="{2FF8C4D3-51D6-448F-BF0A-50E942B8613F}"/>
                </a:ext>
              </a:extLst>
            </p:cNvPr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89;p39">
              <a:extLst>
                <a:ext uri="{FF2B5EF4-FFF2-40B4-BE49-F238E27FC236}">
                  <a16:creationId xmlns:a16="http://schemas.microsoft.com/office/drawing/2014/main" id="{BF4DB08C-ED55-4FDB-854E-3260535BAC45}"/>
                </a:ext>
              </a:extLst>
            </p:cNvPr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0;p39">
              <a:extLst>
                <a:ext uri="{FF2B5EF4-FFF2-40B4-BE49-F238E27FC236}">
                  <a16:creationId xmlns:a16="http://schemas.microsoft.com/office/drawing/2014/main" id="{446D1B76-8314-4072-846F-6EC2BA5EF3BF}"/>
                </a:ext>
              </a:extLst>
            </p:cNvPr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1;p39">
              <a:extLst>
                <a:ext uri="{FF2B5EF4-FFF2-40B4-BE49-F238E27FC236}">
                  <a16:creationId xmlns:a16="http://schemas.microsoft.com/office/drawing/2014/main" id="{BE44F532-20D7-4EA9-922B-515F3C40872A}"/>
                </a:ext>
              </a:extLst>
            </p:cNvPr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42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60" y="-1551825"/>
            <a:ext cx="5891030" cy="8836545"/>
          </a:xfrm>
          <a:prstGeom prst="rect">
            <a:avLst/>
          </a:prstGeom>
        </p:spPr>
      </p:pic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3</a:t>
            </a:fld>
            <a:endParaRPr lang="ru" sz="1333" dirty="0">
              <a:solidFill>
                <a:schemeClr val="bg1"/>
              </a:solidFill>
            </a:endParaRPr>
          </a:p>
        </p:txBody>
      </p:sp>
      <p:sp>
        <p:nvSpPr>
          <p:cNvPr id="17" name="Google Shape;173;p29">
            <a:extLst>
              <a:ext uri="{FF2B5EF4-FFF2-40B4-BE49-F238E27FC236}">
                <a16:creationId xmlns:a16="http://schemas.microsoft.com/office/drawing/2014/main" id="{3F4F6D46-30E1-40E6-986A-DF7273CFD28A}"/>
              </a:ext>
            </a:extLst>
          </p:cNvPr>
          <p:cNvSpPr txBox="1"/>
          <p:nvPr/>
        </p:nvSpPr>
        <p:spPr>
          <a:xfrm>
            <a:off x="663213" y="813899"/>
            <a:ext cx="5186316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54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Ольга </a:t>
            </a:r>
            <a:r>
              <a:rPr lang="ru-RU" sz="5400" dirty="0" err="1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Перевозкина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77678-43F5-4FC6-AB26-09390DF5A91F}"/>
              </a:ext>
            </a:extLst>
          </p:cNvPr>
          <p:cNvSpPr txBox="1"/>
          <p:nvPr/>
        </p:nvSpPr>
        <p:spPr>
          <a:xfrm>
            <a:off x="1201751" y="2168525"/>
            <a:ext cx="46222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0E68"/>
              </a:buClr>
            </a:pPr>
            <a:r>
              <a:rPr lang="en-US" sz="2400" dirty="0">
                <a:latin typeface="Montserrat" panose="00000500000000000000" pitchFamily="2" charset="-52"/>
              </a:rPr>
              <a:t>Sr QA </a:t>
            </a:r>
            <a:r>
              <a:rPr lang="ru-RU" sz="2400" dirty="0">
                <a:latin typeface="Montserrat" panose="00000500000000000000" pitchFamily="2" charset="-52"/>
              </a:rPr>
              <a:t>инженер в</a:t>
            </a:r>
            <a:r>
              <a:rPr lang="en-US" sz="2400" dirty="0">
                <a:latin typeface="Montserrat" panose="00000500000000000000" pitchFamily="2" charset="-52"/>
              </a:rPr>
              <a:t> Plesk</a:t>
            </a:r>
          </a:p>
          <a:p>
            <a:pPr>
              <a:buClr>
                <a:srgbClr val="660E68"/>
              </a:buClr>
            </a:pPr>
            <a:endParaRPr lang="en-US" sz="2400" dirty="0">
              <a:latin typeface="Montserrat" panose="00000500000000000000" pitchFamily="2" charset="-52"/>
            </a:endParaRPr>
          </a:p>
          <a:p>
            <a:pPr>
              <a:buClr>
                <a:srgbClr val="660E68"/>
              </a:buClr>
            </a:pPr>
            <a:endParaRPr lang="en-US" sz="2400" dirty="0">
              <a:latin typeface="Montserrat" panose="00000500000000000000" pitchFamily="2" charset="-52"/>
            </a:endParaRPr>
          </a:p>
          <a:p>
            <a:pPr>
              <a:buClr>
                <a:srgbClr val="660E68"/>
              </a:buClr>
            </a:pPr>
            <a:r>
              <a:rPr lang="en-US" sz="2400" dirty="0">
                <a:latin typeface="Montserrat" panose="00000500000000000000" pitchFamily="2" charset="-52"/>
              </a:rPr>
              <a:t>8 </a:t>
            </a:r>
            <a:r>
              <a:rPr lang="ru-RU" sz="2400" dirty="0">
                <a:latin typeface="Montserrat" panose="00000500000000000000" pitchFamily="2" charset="-52"/>
              </a:rPr>
              <a:t>лет в тестировании</a:t>
            </a:r>
            <a:endParaRPr lang="en-US" sz="2400" dirty="0">
              <a:latin typeface="Montserrat" panose="00000500000000000000" pitchFamily="2" charset="-52"/>
            </a:endParaRPr>
          </a:p>
          <a:p>
            <a:pPr>
              <a:buClr>
                <a:srgbClr val="660E68"/>
              </a:buClr>
            </a:pPr>
            <a:endParaRPr lang="en-US" sz="2400" dirty="0">
              <a:latin typeface="Montserrat" panose="00000500000000000000" pitchFamily="2" charset="-52"/>
            </a:endParaRPr>
          </a:p>
          <a:p>
            <a:pPr>
              <a:buClr>
                <a:srgbClr val="660E68"/>
              </a:buClr>
            </a:pPr>
            <a:endParaRPr lang="en-US" sz="2400" dirty="0">
              <a:latin typeface="Montserrat" panose="00000500000000000000" pitchFamily="2" charset="-52"/>
            </a:endParaRPr>
          </a:p>
          <a:p>
            <a:pPr>
              <a:buClr>
                <a:srgbClr val="660E68"/>
              </a:buClr>
            </a:pPr>
            <a:r>
              <a:rPr lang="ru-RU" sz="2400" dirty="0">
                <a:latin typeface="Montserrat" panose="00000500000000000000" pitchFamily="2" charset="-52"/>
              </a:rPr>
              <a:t>Тест анализ, </a:t>
            </a:r>
            <a:r>
              <a:rPr lang="en-US" sz="2400" dirty="0">
                <a:latin typeface="Montserrat" panose="00000500000000000000" pitchFamily="2" charset="-52"/>
              </a:rPr>
              <a:t>Usability</a:t>
            </a:r>
            <a:r>
              <a:rPr lang="ru-RU" sz="2400" dirty="0">
                <a:latin typeface="Montserrat" panose="00000500000000000000" pitchFamily="2" charset="-52"/>
              </a:rPr>
              <a:t>,</a:t>
            </a:r>
            <a:endParaRPr lang="en-US" sz="2400" dirty="0">
              <a:latin typeface="Montserrat" panose="00000500000000000000" pitchFamily="2" charset="-52"/>
            </a:endParaRPr>
          </a:p>
          <a:p>
            <a:pPr>
              <a:buClr>
                <a:srgbClr val="660E68"/>
              </a:buClr>
            </a:pPr>
            <a:r>
              <a:rPr lang="en-US" sz="2400" dirty="0">
                <a:latin typeface="Montserrat" panose="00000500000000000000" pitchFamily="2" charset="-52"/>
              </a:rPr>
              <a:t>Accessibility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q"/>
            </a:pPr>
            <a:endParaRPr lang="en-US" sz="2400" dirty="0">
              <a:latin typeface="Montserrat" panose="00000500000000000000" pitchFamily="2" charset="-52"/>
            </a:endParaRP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q"/>
            </a:pPr>
            <a:endParaRPr lang="ru-RU" sz="2400" dirty="0">
              <a:latin typeface="Montserrat" panose="000005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3FB51E-FB58-4B6F-B1A4-BCB17C12A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9" y="2092325"/>
            <a:ext cx="496782" cy="4967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5F9332-4966-40BB-9B9D-E61B25F3E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69" y="3180608"/>
            <a:ext cx="496783" cy="4967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F40013-63BF-4A7C-B879-93B1ABE2C8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8" y="4441083"/>
            <a:ext cx="496784" cy="496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E1B6EE2-4B99-4EF2-AC9C-C49F0248E4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9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F63646-2A73-468C-B521-634BB323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611" y="2168525"/>
            <a:ext cx="8906426" cy="4475546"/>
          </a:xfrm>
          <a:prstGeom prst="rect">
            <a:avLst/>
          </a:prstGeom>
        </p:spPr>
      </p:pic>
      <p:sp>
        <p:nvSpPr>
          <p:cNvPr id="173" name="Google Shape;173;p29"/>
          <p:cNvSpPr txBox="1"/>
          <p:nvPr/>
        </p:nvSpPr>
        <p:spPr>
          <a:xfrm>
            <a:off x="695325" y="1033178"/>
            <a:ext cx="10980738" cy="96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А </a:t>
            </a:r>
            <a:r>
              <a:rPr lang="ru-RU" sz="6600" dirty="0" err="1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НЕудобный</a:t>
            </a: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 интерфейс – </a:t>
            </a:r>
          </a:p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это какой?</a:t>
            </a:r>
            <a:endParaRPr sz="6600" dirty="0">
              <a:solidFill>
                <a:srgbClr val="660E68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30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4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31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AFA4F-0447-4FE6-924E-E204FFF78C3A}"/>
              </a:ext>
            </a:extLst>
          </p:cNvPr>
          <p:cNvSpPr/>
          <p:nvPr/>
        </p:nvSpPr>
        <p:spPr>
          <a:xfrm>
            <a:off x="-1" y="-1"/>
            <a:ext cx="12192001" cy="1639148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266700" dist="1270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0" name="Picture 6" descr="Джинсы ALEXANDER WANG от 39 500 руб. - купить в Новосибирске | LUKSE">
            <a:extLst>
              <a:ext uri="{FF2B5EF4-FFF2-40B4-BE49-F238E27FC236}">
                <a16:creationId xmlns:a16="http://schemas.microsoft.com/office/drawing/2014/main" id="{B07B4A53-EED0-4776-9A07-72C3E72C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78" y="2042513"/>
            <a:ext cx="3071274" cy="46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73;p29">
            <a:extLst>
              <a:ext uri="{FF2B5EF4-FFF2-40B4-BE49-F238E27FC236}">
                <a16:creationId xmlns:a16="http://schemas.microsoft.com/office/drawing/2014/main" id="{3649017B-1453-4517-B69C-7F211FEF96E9}"/>
              </a:ext>
            </a:extLst>
          </p:cNvPr>
          <p:cNvSpPr txBox="1"/>
          <p:nvPr/>
        </p:nvSpPr>
        <p:spPr>
          <a:xfrm>
            <a:off x="695325" y="503383"/>
            <a:ext cx="10927715" cy="97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«Неудобно» в</a:t>
            </a:r>
            <a:r>
              <a:rPr lang="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 физическом мире</a:t>
            </a:r>
            <a:endParaRPr sz="48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21EFC5-6F32-475E-B38F-0D254114B11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32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AFA4F-0447-4FE6-924E-E204FFF78C3A}"/>
              </a:ext>
            </a:extLst>
          </p:cNvPr>
          <p:cNvSpPr/>
          <p:nvPr/>
        </p:nvSpPr>
        <p:spPr>
          <a:xfrm>
            <a:off x="-1" y="-1"/>
            <a:ext cx="12192001" cy="1639148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266700" dist="1270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0" name="Picture 6" descr="Джинсы ALEXANDER WANG от 39 500 руб. - купить в Новосибирске | LUKSE">
            <a:extLst>
              <a:ext uri="{FF2B5EF4-FFF2-40B4-BE49-F238E27FC236}">
                <a16:creationId xmlns:a16="http://schemas.microsoft.com/office/drawing/2014/main" id="{B07B4A53-EED0-4776-9A07-72C3E72C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78" y="2042513"/>
            <a:ext cx="3071274" cy="46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узырек для мыслей: облако 4">
            <a:extLst>
              <a:ext uri="{FF2B5EF4-FFF2-40B4-BE49-F238E27FC236}">
                <a16:creationId xmlns:a16="http://schemas.microsoft.com/office/drawing/2014/main" id="{2DF97379-593A-4F9E-944B-F02AD84891BF}"/>
              </a:ext>
            </a:extLst>
          </p:cNvPr>
          <p:cNvSpPr/>
          <p:nvPr/>
        </p:nvSpPr>
        <p:spPr>
          <a:xfrm>
            <a:off x="4111413" y="1725224"/>
            <a:ext cx="2237000" cy="918915"/>
          </a:xfrm>
          <a:prstGeom prst="cloudCallout">
            <a:avLst>
              <a:gd name="adj1" fmla="val -89746"/>
              <a:gd name="adj2" fmla="val 2851"/>
            </a:avLst>
          </a:prstGeom>
          <a:solidFill>
            <a:srgbClr val="FFFFFF"/>
          </a:solidFill>
          <a:ln>
            <a:solidFill>
              <a:srgbClr val="660E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Слишком узкие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37C204-A213-4DEB-BBE9-A1F213DB7B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2" name="Google Shape;173;p29">
            <a:extLst>
              <a:ext uri="{FF2B5EF4-FFF2-40B4-BE49-F238E27FC236}">
                <a16:creationId xmlns:a16="http://schemas.microsoft.com/office/drawing/2014/main" id="{0074A016-8EDC-4392-BE87-1F308194B3BF}"/>
              </a:ext>
            </a:extLst>
          </p:cNvPr>
          <p:cNvSpPr txBox="1"/>
          <p:nvPr/>
        </p:nvSpPr>
        <p:spPr>
          <a:xfrm>
            <a:off x="695325" y="503383"/>
            <a:ext cx="10927715" cy="97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«Неудобно» в</a:t>
            </a:r>
            <a:r>
              <a:rPr lang="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 физическом мире</a:t>
            </a:r>
            <a:endParaRPr sz="48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0895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92A863-7273-4C8C-8872-122FCE04B5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6" r="16995"/>
          <a:stretch/>
        </p:blipFill>
        <p:spPr>
          <a:xfrm>
            <a:off x="5556250" y="1767950"/>
            <a:ext cx="3224954" cy="4961467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AFA4F-0447-4FE6-924E-E204FFF78C3A}"/>
              </a:ext>
            </a:extLst>
          </p:cNvPr>
          <p:cNvSpPr/>
          <p:nvPr/>
        </p:nvSpPr>
        <p:spPr>
          <a:xfrm>
            <a:off x="-1" y="-1"/>
            <a:ext cx="12192001" cy="1639148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266700" dist="1270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C7E880-0250-4ED6-B61D-1ABFDED3796D}"/>
              </a:ext>
            </a:extLst>
          </p:cNvPr>
          <p:cNvSpPr txBox="1"/>
          <p:nvPr/>
        </p:nvSpPr>
        <p:spPr>
          <a:xfrm>
            <a:off x="695325" y="2736502"/>
            <a:ext cx="4860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latin typeface="Montserrat" panose="00000500000000000000" pitchFamily="2" charset="-52"/>
              </a:rPr>
              <a:t>Утомительно</a:t>
            </a:r>
          </a:p>
          <a:p>
            <a:pPr marL="457200" indent="-457200"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latin typeface="Montserrat" panose="00000500000000000000" pitchFamily="2" charset="-52"/>
              </a:rPr>
              <a:t>Больно</a:t>
            </a:r>
          </a:p>
          <a:p>
            <a:pPr marL="457200" indent="-457200"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latin typeface="Montserrat" panose="00000500000000000000" pitchFamily="2" charset="-52"/>
              </a:rPr>
              <a:t>Вредно для здоровья</a:t>
            </a:r>
          </a:p>
        </p:txBody>
      </p:sp>
      <p:sp>
        <p:nvSpPr>
          <p:cNvPr id="12" name="Google Shape;173;p29">
            <a:extLst>
              <a:ext uri="{FF2B5EF4-FFF2-40B4-BE49-F238E27FC236}">
                <a16:creationId xmlns:a16="http://schemas.microsoft.com/office/drawing/2014/main" id="{0CE56AFF-A0E5-4E40-BDA5-1F2240ADEC4D}"/>
              </a:ext>
            </a:extLst>
          </p:cNvPr>
          <p:cNvSpPr txBox="1"/>
          <p:nvPr/>
        </p:nvSpPr>
        <p:spPr>
          <a:xfrm>
            <a:off x="695325" y="503383"/>
            <a:ext cx="10927715" cy="97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«Неудобно» в</a:t>
            </a:r>
            <a:r>
              <a:rPr lang="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 физическом мире</a:t>
            </a:r>
            <a:endParaRPr sz="48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3C1E09-DEFB-48EC-8A3F-EF08739C56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0" name="Google Shape;228;p36">
            <a:extLst>
              <a:ext uri="{FF2B5EF4-FFF2-40B4-BE49-F238E27FC236}">
                <a16:creationId xmlns:a16="http://schemas.microsoft.com/office/drawing/2014/main" id="{B8703EF1-3764-4091-899B-A41874C97E6B}"/>
              </a:ext>
            </a:extLst>
          </p:cNvPr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33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0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34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3E1BAB31-1CC5-4795-9811-1D31E61A7F3A}"/>
              </a:ext>
            </a:extLst>
          </p:cNvPr>
          <p:cNvSpPr txBox="1"/>
          <p:nvPr/>
        </p:nvSpPr>
        <p:spPr>
          <a:xfrm>
            <a:off x="1695661" y="2241838"/>
            <a:ext cx="2282613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36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Зрение</a:t>
            </a:r>
            <a:endParaRPr sz="36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AFA4F-0447-4FE6-924E-E204FFF78C3A}"/>
              </a:ext>
            </a:extLst>
          </p:cNvPr>
          <p:cNvSpPr/>
          <p:nvPr/>
        </p:nvSpPr>
        <p:spPr>
          <a:xfrm>
            <a:off x="-1" y="-1"/>
            <a:ext cx="12192001" cy="1639148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266700" dist="1270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Google Shape;173;p29">
            <a:extLst>
              <a:ext uri="{FF2B5EF4-FFF2-40B4-BE49-F238E27FC236}">
                <a16:creationId xmlns:a16="http://schemas.microsoft.com/office/drawing/2014/main" id="{DDA3ABC5-0245-4937-955E-FC19537DCC46}"/>
              </a:ext>
            </a:extLst>
          </p:cNvPr>
          <p:cNvSpPr txBox="1"/>
          <p:nvPr/>
        </p:nvSpPr>
        <p:spPr>
          <a:xfrm>
            <a:off x="695325" y="503383"/>
            <a:ext cx="10927715" cy="97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Как человек взаимодействует с приложением</a:t>
            </a:r>
            <a:endParaRPr sz="48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2E6DDD-2307-494B-BD5F-FAE5BCA08ECA}"/>
              </a:ext>
            </a:extLst>
          </p:cNvPr>
          <p:cNvSpPr txBox="1"/>
          <p:nvPr/>
        </p:nvSpPr>
        <p:spPr>
          <a:xfrm>
            <a:off x="695325" y="2862140"/>
            <a:ext cx="2871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anose="00000500000000000000" pitchFamily="2" charset="-52"/>
              </a:rPr>
              <a:t>Смотрит в экран</a:t>
            </a:r>
          </a:p>
          <a:p>
            <a:r>
              <a:rPr lang="ru-RU" sz="2400" dirty="0">
                <a:latin typeface="Montserrat" panose="00000500000000000000" pitchFamily="2" charset="-52"/>
              </a:rPr>
              <a:t>приложения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F47D8B-C99D-4AA0-AB97-077E7D433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9" y="2168525"/>
            <a:ext cx="766927" cy="766927"/>
          </a:xfrm>
          <a:prstGeom prst="rect">
            <a:avLst/>
          </a:prstGeom>
        </p:spPr>
      </p:pic>
      <p:sp>
        <p:nvSpPr>
          <p:cNvPr id="13" name="Google Shape;173;p29">
            <a:extLst>
              <a:ext uri="{FF2B5EF4-FFF2-40B4-BE49-F238E27FC236}">
                <a16:creationId xmlns:a16="http://schemas.microsoft.com/office/drawing/2014/main" id="{0E6BFCE3-AFFB-4E0B-AC5C-2224A74A42EA}"/>
              </a:ext>
            </a:extLst>
          </p:cNvPr>
          <p:cNvSpPr txBox="1"/>
          <p:nvPr/>
        </p:nvSpPr>
        <p:spPr>
          <a:xfrm>
            <a:off x="7096336" y="2225291"/>
            <a:ext cx="2282613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36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Слух</a:t>
            </a:r>
            <a:endParaRPr sz="36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A4CA19-7549-48AF-8988-C61751CBF704}"/>
              </a:ext>
            </a:extLst>
          </p:cNvPr>
          <p:cNvSpPr txBox="1"/>
          <p:nvPr/>
        </p:nvSpPr>
        <p:spPr>
          <a:xfrm>
            <a:off x="6354448" y="2845593"/>
            <a:ext cx="3718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anose="00000500000000000000" pitchFamily="2" charset="-52"/>
              </a:rPr>
              <a:t>Слушает инструкции от приложения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5DDA0BF-DAE8-465E-A9AC-B8214F100B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0" y="2177799"/>
            <a:ext cx="611155" cy="611155"/>
          </a:xfrm>
          <a:prstGeom prst="rect">
            <a:avLst/>
          </a:prstGeom>
        </p:spPr>
      </p:pic>
      <p:sp>
        <p:nvSpPr>
          <p:cNvPr id="18" name="Google Shape;173;p29">
            <a:extLst>
              <a:ext uri="{FF2B5EF4-FFF2-40B4-BE49-F238E27FC236}">
                <a16:creationId xmlns:a16="http://schemas.microsoft.com/office/drawing/2014/main" id="{DFD1D8A8-2B4A-4425-B5B0-B23D9DB1F221}"/>
              </a:ext>
            </a:extLst>
          </p:cNvPr>
          <p:cNvSpPr txBox="1"/>
          <p:nvPr/>
        </p:nvSpPr>
        <p:spPr>
          <a:xfrm>
            <a:off x="1779455" y="4313439"/>
            <a:ext cx="2282613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36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Моторика</a:t>
            </a:r>
            <a:endParaRPr sz="36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350120-0475-4310-A93A-32C39D41423D}"/>
              </a:ext>
            </a:extLst>
          </p:cNvPr>
          <p:cNvSpPr txBox="1"/>
          <p:nvPr/>
        </p:nvSpPr>
        <p:spPr>
          <a:xfrm>
            <a:off x="779119" y="4933741"/>
            <a:ext cx="4449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anose="00000500000000000000" pitchFamily="2" charset="-52"/>
              </a:rPr>
              <a:t>Водит курсором, пальцами по экрану, держит осанку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9890DA-8619-4D43-A4D4-6E9ACE0FEC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39" y="4194593"/>
            <a:ext cx="721537" cy="721537"/>
          </a:xfrm>
          <a:prstGeom prst="rect">
            <a:avLst/>
          </a:prstGeom>
        </p:spPr>
      </p:pic>
      <p:sp>
        <p:nvSpPr>
          <p:cNvPr id="23" name="Google Shape;173;p29">
            <a:extLst>
              <a:ext uri="{FF2B5EF4-FFF2-40B4-BE49-F238E27FC236}">
                <a16:creationId xmlns:a16="http://schemas.microsoft.com/office/drawing/2014/main" id="{A2E93374-BACF-434E-AD0C-C59D2DADCF28}"/>
              </a:ext>
            </a:extLst>
          </p:cNvPr>
          <p:cNvSpPr txBox="1"/>
          <p:nvPr/>
        </p:nvSpPr>
        <p:spPr>
          <a:xfrm>
            <a:off x="7136274" y="4242085"/>
            <a:ext cx="2282613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36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Мышление</a:t>
            </a:r>
            <a:endParaRPr sz="36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9DF714-34E5-4FBD-AB7D-6B97CCA1620A}"/>
              </a:ext>
            </a:extLst>
          </p:cNvPr>
          <p:cNvSpPr txBox="1"/>
          <p:nvPr/>
        </p:nvSpPr>
        <p:spPr>
          <a:xfrm>
            <a:off x="6394386" y="4883036"/>
            <a:ext cx="4856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Montserrat" panose="00000500000000000000" pitchFamily="2" charset="-52"/>
              </a:rPr>
              <a:t>Анализирует информацию,</a:t>
            </a:r>
          </a:p>
          <a:p>
            <a:r>
              <a:rPr lang="ru-RU" sz="2400" dirty="0">
                <a:latin typeface="Montserrat" panose="00000500000000000000" pitchFamily="2" charset="-52"/>
              </a:rPr>
              <a:t>принимает решения, обучается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6F971D3-B164-4C57-853C-5D55FEFB5B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86" y="4149996"/>
            <a:ext cx="620302" cy="62030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BFD6E13-D43F-4916-AD78-1750FDA640A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1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13155" y="-46121"/>
            <a:ext cx="5782428" cy="6913992"/>
          </a:xfrm>
          <a:custGeom>
            <a:avLst/>
            <a:gdLst>
              <a:gd name="connsiteX0" fmla="*/ 0 w 6361330"/>
              <a:gd name="connsiteY0" fmla="*/ 19736 h 6874446"/>
              <a:gd name="connsiteX1" fmla="*/ 13157 w 6361330"/>
              <a:gd name="connsiteY1" fmla="*/ 6874446 h 6874446"/>
              <a:gd name="connsiteX2" fmla="*/ 5565341 w 6361330"/>
              <a:gd name="connsiteY2" fmla="*/ 6867868 h 6874446"/>
              <a:gd name="connsiteX3" fmla="*/ 6361330 w 6361330"/>
              <a:gd name="connsiteY3" fmla="*/ 3420777 h 6874446"/>
              <a:gd name="connsiteX4" fmla="*/ 5571920 w 6361330"/>
              <a:gd name="connsiteY4" fmla="*/ 0 h 6874446"/>
              <a:gd name="connsiteX5" fmla="*/ 0 w 6361330"/>
              <a:gd name="connsiteY5" fmla="*/ 19736 h 6874446"/>
              <a:gd name="connsiteX0" fmla="*/ 0 w 6361330"/>
              <a:gd name="connsiteY0" fmla="*/ 0 h 6881126"/>
              <a:gd name="connsiteX1" fmla="*/ 13157 w 6361330"/>
              <a:gd name="connsiteY1" fmla="*/ 6881126 h 6881126"/>
              <a:gd name="connsiteX2" fmla="*/ 5565341 w 6361330"/>
              <a:gd name="connsiteY2" fmla="*/ 6874548 h 6881126"/>
              <a:gd name="connsiteX3" fmla="*/ 6361330 w 6361330"/>
              <a:gd name="connsiteY3" fmla="*/ 3427457 h 6881126"/>
              <a:gd name="connsiteX4" fmla="*/ 5571920 w 6361330"/>
              <a:gd name="connsiteY4" fmla="*/ 6680 h 6881126"/>
              <a:gd name="connsiteX5" fmla="*/ 0 w 6361330"/>
              <a:gd name="connsiteY5" fmla="*/ 0 h 6881126"/>
              <a:gd name="connsiteX0" fmla="*/ 0 w 6361330"/>
              <a:gd name="connsiteY0" fmla="*/ 6528 h 6874446"/>
              <a:gd name="connsiteX1" fmla="*/ 13157 w 6361330"/>
              <a:gd name="connsiteY1" fmla="*/ 6874446 h 6874446"/>
              <a:gd name="connsiteX2" fmla="*/ 5565341 w 6361330"/>
              <a:gd name="connsiteY2" fmla="*/ 6867868 h 6874446"/>
              <a:gd name="connsiteX3" fmla="*/ 6361330 w 6361330"/>
              <a:gd name="connsiteY3" fmla="*/ 3420777 h 6874446"/>
              <a:gd name="connsiteX4" fmla="*/ 5571920 w 6361330"/>
              <a:gd name="connsiteY4" fmla="*/ 0 h 6874446"/>
              <a:gd name="connsiteX5" fmla="*/ 0 w 6361330"/>
              <a:gd name="connsiteY5" fmla="*/ 6528 h 6874446"/>
              <a:gd name="connsiteX0" fmla="*/ 0 w 6361330"/>
              <a:gd name="connsiteY0" fmla="*/ 0 h 6867918"/>
              <a:gd name="connsiteX1" fmla="*/ 13157 w 6361330"/>
              <a:gd name="connsiteY1" fmla="*/ 6867918 h 6867918"/>
              <a:gd name="connsiteX2" fmla="*/ 5565341 w 6361330"/>
              <a:gd name="connsiteY2" fmla="*/ 6861340 h 6867918"/>
              <a:gd name="connsiteX3" fmla="*/ 6361330 w 6361330"/>
              <a:gd name="connsiteY3" fmla="*/ 3414249 h 6867918"/>
              <a:gd name="connsiteX4" fmla="*/ 5571920 w 6361330"/>
              <a:gd name="connsiteY4" fmla="*/ 76 h 6867918"/>
              <a:gd name="connsiteX5" fmla="*/ 0 w 6361330"/>
              <a:gd name="connsiteY5" fmla="*/ 0 h 6867918"/>
              <a:gd name="connsiteX0" fmla="*/ 0 w 6648797"/>
              <a:gd name="connsiteY0" fmla="*/ 0 h 6867918"/>
              <a:gd name="connsiteX1" fmla="*/ 13157 w 6648797"/>
              <a:gd name="connsiteY1" fmla="*/ 6867918 h 6867918"/>
              <a:gd name="connsiteX2" fmla="*/ 5565341 w 6648797"/>
              <a:gd name="connsiteY2" fmla="*/ 6861340 h 6867918"/>
              <a:gd name="connsiteX3" fmla="*/ 6648797 w 6648797"/>
              <a:gd name="connsiteY3" fmla="*/ 3427319 h 6867918"/>
              <a:gd name="connsiteX4" fmla="*/ 5571920 w 6648797"/>
              <a:gd name="connsiteY4" fmla="*/ 76 h 6867918"/>
              <a:gd name="connsiteX5" fmla="*/ 0 w 6648797"/>
              <a:gd name="connsiteY5" fmla="*/ 0 h 686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48797" h="6867918">
                <a:moveTo>
                  <a:pt x="0" y="0"/>
                </a:moveTo>
                <a:cubicBezTo>
                  <a:pt x="4386" y="2284903"/>
                  <a:pt x="8771" y="4583015"/>
                  <a:pt x="13157" y="6867918"/>
                </a:cubicBezTo>
                <a:lnTo>
                  <a:pt x="5565341" y="6861340"/>
                </a:lnTo>
                <a:lnTo>
                  <a:pt x="6648797" y="3427319"/>
                </a:lnTo>
                <a:lnTo>
                  <a:pt x="5571920" y="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Google Shape;173;p29">
            <a:extLst>
              <a:ext uri="{FF2B5EF4-FFF2-40B4-BE49-F238E27FC236}">
                <a16:creationId xmlns:a16="http://schemas.microsoft.com/office/drawing/2014/main" id="{3F4F6D46-30E1-40E6-986A-DF7273CFD28A}"/>
              </a:ext>
            </a:extLst>
          </p:cNvPr>
          <p:cNvSpPr txBox="1"/>
          <p:nvPr/>
        </p:nvSpPr>
        <p:spPr>
          <a:xfrm>
            <a:off x="695325" y="2525587"/>
            <a:ext cx="5178426" cy="208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Тело может устать от использования приложения</a:t>
            </a:r>
          </a:p>
        </p:txBody>
      </p:sp>
      <p:sp>
        <p:nvSpPr>
          <p:cNvPr id="24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35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Рисунок 19">
            <a:extLst>
              <a:ext uri="{FF2B5EF4-FFF2-40B4-BE49-F238E27FC236}">
                <a16:creationId xmlns:a16="http://schemas.microsoft.com/office/drawing/2014/main" id="{ABFD6E13-D43F-4916-AD78-1750FDA640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-13155" y="-46121"/>
            <a:ext cx="5782428" cy="6913992"/>
          </a:xfrm>
          <a:custGeom>
            <a:avLst/>
            <a:gdLst>
              <a:gd name="connsiteX0" fmla="*/ 0 w 6361330"/>
              <a:gd name="connsiteY0" fmla="*/ 19736 h 6874446"/>
              <a:gd name="connsiteX1" fmla="*/ 13157 w 6361330"/>
              <a:gd name="connsiteY1" fmla="*/ 6874446 h 6874446"/>
              <a:gd name="connsiteX2" fmla="*/ 5565341 w 6361330"/>
              <a:gd name="connsiteY2" fmla="*/ 6867868 h 6874446"/>
              <a:gd name="connsiteX3" fmla="*/ 6361330 w 6361330"/>
              <a:gd name="connsiteY3" fmla="*/ 3420777 h 6874446"/>
              <a:gd name="connsiteX4" fmla="*/ 5571920 w 6361330"/>
              <a:gd name="connsiteY4" fmla="*/ 0 h 6874446"/>
              <a:gd name="connsiteX5" fmla="*/ 0 w 6361330"/>
              <a:gd name="connsiteY5" fmla="*/ 19736 h 6874446"/>
              <a:gd name="connsiteX0" fmla="*/ 0 w 6361330"/>
              <a:gd name="connsiteY0" fmla="*/ 0 h 6881126"/>
              <a:gd name="connsiteX1" fmla="*/ 13157 w 6361330"/>
              <a:gd name="connsiteY1" fmla="*/ 6881126 h 6881126"/>
              <a:gd name="connsiteX2" fmla="*/ 5565341 w 6361330"/>
              <a:gd name="connsiteY2" fmla="*/ 6874548 h 6881126"/>
              <a:gd name="connsiteX3" fmla="*/ 6361330 w 6361330"/>
              <a:gd name="connsiteY3" fmla="*/ 3427457 h 6881126"/>
              <a:gd name="connsiteX4" fmla="*/ 5571920 w 6361330"/>
              <a:gd name="connsiteY4" fmla="*/ 6680 h 6881126"/>
              <a:gd name="connsiteX5" fmla="*/ 0 w 6361330"/>
              <a:gd name="connsiteY5" fmla="*/ 0 h 6881126"/>
              <a:gd name="connsiteX0" fmla="*/ 0 w 6361330"/>
              <a:gd name="connsiteY0" fmla="*/ 6528 h 6874446"/>
              <a:gd name="connsiteX1" fmla="*/ 13157 w 6361330"/>
              <a:gd name="connsiteY1" fmla="*/ 6874446 h 6874446"/>
              <a:gd name="connsiteX2" fmla="*/ 5565341 w 6361330"/>
              <a:gd name="connsiteY2" fmla="*/ 6867868 h 6874446"/>
              <a:gd name="connsiteX3" fmla="*/ 6361330 w 6361330"/>
              <a:gd name="connsiteY3" fmla="*/ 3420777 h 6874446"/>
              <a:gd name="connsiteX4" fmla="*/ 5571920 w 6361330"/>
              <a:gd name="connsiteY4" fmla="*/ 0 h 6874446"/>
              <a:gd name="connsiteX5" fmla="*/ 0 w 6361330"/>
              <a:gd name="connsiteY5" fmla="*/ 6528 h 6874446"/>
              <a:gd name="connsiteX0" fmla="*/ 0 w 6361330"/>
              <a:gd name="connsiteY0" fmla="*/ 0 h 6867918"/>
              <a:gd name="connsiteX1" fmla="*/ 13157 w 6361330"/>
              <a:gd name="connsiteY1" fmla="*/ 6867918 h 6867918"/>
              <a:gd name="connsiteX2" fmla="*/ 5565341 w 6361330"/>
              <a:gd name="connsiteY2" fmla="*/ 6861340 h 6867918"/>
              <a:gd name="connsiteX3" fmla="*/ 6361330 w 6361330"/>
              <a:gd name="connsiteY3" fmla="*/ 3414249 h 6867918"/>
              <a:gd name="connsiteX4" fmla="*/ 5571920 w 6361330"/>
              <a:gd name="connsiteY4" fmla="*/ 76 h 6867918"/>
              <a:gd name="connsiteX5" fmla="*/ 0 w 6361330"/>
              <a:gd name="connsiteY5" fmla="*/ 0 h 6867918"/>
              <a:gd name="connsiteX0" fmla="*/ 0 w 6648797"/>
              <a:gd name="connsiteY0" fmla="*/ 0 h 6867918"/>
              <a:gd name="connsiteX1" fmla="*/ 13157 w 6648797"/>
              <a:gd name="connsiteY1" fmla="*/ 6867918 h 6867918"/>
              <a:gd name="connsiteX2" fmla="*/ 5565341 w 6648797"/>
              <a:gd name="connsiteY2" fmla="*/ 6861340 h 6867918"/>
              <a:gd name="connsiteX3" fmla="*/ 6648797 w 6648797"/>
              <a:gd name="connsiteY3" fmla="*/ 3427319 h 6867918"/>
              <a:gd name="connsiteX4" fmla="*/ 5571920 w 6648797"/>
              <a:gd name="connsiteY4" fmla="*/ 76 h 6867918"/>
              <a:gd name="connsiteX5" fmla="*/ 0 w 6648797"/>
              <a:gd name="connsiteY5" fmla="*/ 0 h 686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48797" h="6867918">
                <a:moveTo>
                  <a:pt x="0" y="0"/>
                </a:moveTo>
                <a:cubicBezTo>
                  <a:pt x="4386" y="2284903"/>
                  <a:pt x="8771" y="4583015"/>
                  <a:pt x="13157" y="6867918"/>
                </a:cubicBezTo>
                <a:lnTo>
                  <a:pt x="5565341" y="6861340"/>
                </a:lnTo>
                <a:lnTo>
                  <a:pt x="6648797" y="3427319"/>
                </a:lnTo>
                <a:lnTo>
                  <a:pt x="5571920" y="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Google Shape;173;p29">
            <a:extLst>
              <a:ext uri="{FF2B5EF4-FFF2-40B4-BE49-F238E27FC236}">
                <a16:creationId xmlns:a16="http://schemas.microsoft.com/office/drawing/2014/main" id="{3F4F6D46-30E1-40E6-986A-DF7273CFD28A}"/>
              </a:ext>
            </a:extLst>
          </p:cNvPr>
          <p:cNvSpPr txBox="1"/>
          <p:nvPr/>
        </p:nvSpPr>
        <p:spPr>
          <a:xfrm>
            <a:off x="695325" y="2525587"/>
            <a:ext cx="5178426" cy="208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Тело может устать от использования приложения</a:t>
            </a:r>
          </a:p>
        </p:txBody>
      </p:sp>
      <p:sp>
        <p:nvSpPr>
          <p:cNvPr id="7" name="Google Shape;173;p29"/>
          <p:cNvSpPr txBox="1"/>
          <p:nvPr/>
        </p:nvSpPr>
        <p:spPr>
          <a:xfrm>
            <a:off x="6322101" y="2316484"/>
            <a:ext cx="5308156" cy="190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800"/>
              </a:lnSpc>
            </a:pPr>
            <a:r>
              <a:rPr lang="ru-RU" sz="5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Ищите физическую причину неудобства у пользователя</a:t>
            </a:r>
            <a:endParaRPr sz="5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18" name="Рисунок 35">
            <a:extLst>
              <a:ext uri="{FF2B5EF4-FFF2-40B4-BE49-F238E27FC236}">
                <a16:creationId xmlns:a16="http://schemas.microsoft.com/office/drawing/2014/main" id="{6951D900-08FA-4C24-AB02-9175050653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9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36</a:t>
            </a:fld>
            <a:endParaRPr lang="ru" sz="1333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0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E68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657225" y="3115245"/>
            <a:ext cx="4295775" cy="656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800"/>
              </a:lnSpc>
            </a:pPr>
            <a:r>
              <a:rPr lang="ru-RU" sz="66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 - Примеры</a:t>
            </a:r>
            <a:endParaRPr sz="66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221CBC-AEC9-40B8-A50D-04E28F9BA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Google Shape;228;p36">
            <a:extLst>
              <a:ext uri="{FF2B5EF4-FFF2-40B4-BE49-F238E27FC236}">
                <a16:creationId xmlns:a16="http://schemas.microsoft.com/office/drawing/2014/main" id="{F5357DF0-4354-47D4-85D7-0A48F70CF8E3}"/>
              </a:ext>
            </a:extLst>
          </p:cNvPr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F0960F-BA19-41AD-94C0-F0BBD8526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908050"/>
            <a:ext cx="1073150" cy="107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4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5354782" y="0"/>
            <a:ext cx="6837218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88874" y="2215595"/>
            <a:ext cx="4569384" cy="311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Кнопка «М» перекрывает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часть навигации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 мешает пользователю</a:t>
            </a:r>
          </a:p>
        </p:txBody>
      </p:sp>
      <p:grpSp>
        <p:nvGrpSpPr>
          <p:cNvPr id="10" name="Google Shape;585;p35">
            <a:extLst>
              <a:ext uri="{FF2B5EF4-FFF2-40B4-BE49-F238E27FC236}">
                <a16:creationId xmlns:a16="http://schemas.microsoft.com/office/drawing/2014/main" id="{C67CEA9C-6B4C-4002-A71C-52FC05DCFA26}"/>
              </a:ext>
            </a:extLst>
          </p:cNvPr>
          <p:cNvGrpSpPr/>
          <p:nvPr/>
        </p:nvGrpSpPr>
        <p:grpSpPr>
          <a:xfrm>
            <a:off x="7429165" y="929674"/>
            <a:ext cx="2794335" cy="5468344"/>
            <a:chOff x="8625436" y="1258061"/>
            <a:chExt cx="2388000" cy="43965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FCA7D4E0-5CFC-4089-889F-743AC3F66228}"/>
                </a:ext>
              </a:extLst>
            </p:cNvPr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87;p35">
              <a:extLst>
                <a:ext uri="{FF2B5EF4-FFF2-40B4-BE49-F238E27FC236}">
                  <a16:creationId xmlns:a16="http://schemas.microsoft.com/office/drawing/2014/main" id="{2DBFAF90-03A3-4151-BEE5-A900FB97C700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88;p35">
              <a:extLst>
                <a:ext uri="{FF2B5EF4-FFF2-40B4-BE49-F238E27FC236}">
                  <a16:creationId xmlns:a16="http://schemas.microsoft.com/office/drawing/2014/main" id="{63234037-3FFE-447E-A0AE-9C19A449E305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FEE49B-1706-4A9C-9518-3FF8F68D7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839" y="1089832"/>
            <a:ext cx="2503378" cy="514224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EDFF100-472D-4E70-BDF6-E39AD618A6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" t="40" r="71675" b="85942"/>
          <a:stretch/>
        </p:blipFill>
        <p:spPr>
          <a:xfrm>
            <a:off x="7516060" y="867718"/>
            <a:ext cx="1131049" cy="113255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A9F2A-4698-43FC-B5CD-E26DFF90E2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4" y="908050"/>
            <a:ext cx="654836" cy="6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7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5354782" y="0"/>
            <a:ext cx="6837218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39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63426" y="2214247"/>
            <a:ext cx="4569384" cy="311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/>
                <a:sym typeface="IBM Plex Sans SemiBold"/>
              </a:rPr>
              <a:t>При нажатии кнопка «М» медленно открывает ненужную форму </a:t>
            </a:r>
            <a:endParaRPr lang="en-US" sz="4800" dirty="0">
              <a:solidFill>
                <a:srgbClr val="660E68"/>
              </a:solidFill>
              <a:latin typeface="Oswald"/>
            </a:endParaRPr>
          </a:p>
        </p:txBody>
      </p:sp>
      <p:grpSp>
        <p:nvGrpSpPr>
          <p:cNvPr id="3" name="Группа 19">
            <a:extLst>
              <a:ext uri="{FF2B5EF4-FFF2-40B4-BE49-F238E27FC236}">
                <a16:creationId xmlns:a16="http://schemas.microsoft.com/office/drawing/2014/main" id="{A98687D6-40AA-406C-B368-11DDC7C07FF9}"/>
              </a:ext>
            </a:extLst>
          </p:cNvPr>
          <p:cNvGrpSpPr/>
          <p:nvPr/>
        </p:nvGrpSpPr>
        <p:grpSpPr>
          <a:xfrm>
            <a:off x="7625007" y="846211"/>
            <a:ext cx="2560620" cy="5626789"/>
            <a:chOff x="7484957" y="908050"/>
            <a:chExt cx="2282248" cy="5041900"/>
          </a:xfrm>
        </p:grpSpPr>
        <p:grpSp>
          <p:nvGrpSpPr>
            <p:cNvPr id="15" name="Google Shape;585;p35">
              <a:extLst>
                <a:ext uri="{FF2B5EF4-FFF2-40B4-BE49-F238E27FC236}">
                  <a16:creationId xmlns:a16="http://schemas.microsoft.com/office/drawing/2014/main" id="{BC7CEB29-4F34-4E74-99D1-64269E027CF2}"/>
                </a:ext>
              </a:extLst>
            </p:cNvPr>
            <p:cNvGrpSpPr/>
            <p:nvPr/>
          </p:nvGrpSpPr>
          <p:grpSpPr>
            <a:xfrm>
              <a:off x="7484957" y="908050"/>
              <a:ext cx="2282248" cy="5041900"/>
              <a:chOff x="8625436" y="1258061"/>
              <a:chExt cx="2388000" cy="4396500"/>
            </a:xfrm>
          </p:grpSpPr>
          <p:sp>
            <p:nvSpPr>
              <p:cNvPr id="17" name="Google Shape;586;p35">
                <a:extLst>
                  <a:ext uri="{FF2B5EF4-FFF2-40B4-BE49-F238E27FC236}">
                    <a16:creationId xmlns:a16="http://schemas.microsoft.com/office/drawing/2014/main" id="{4D6A4CF7-4E11-49D8-982B-D2D956EF903B}"/>
                  </a:ext>
                </a:extLst>
              </p:cNvPr>
              <p:cNvSpPr/>
              <p:nvPr/>
            </p:nvSpPr>
            <p:spPr>
              <a:xfrm>
                <a:off x="8625436" y="1258061"/>
                <a:ext cx="2388000" cy="43965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587;p35">
                <a:extLst>
                  <a:ext uri="{FF2B5EF4-FFF2-40B4-BE49-F238E27FC236}">
                    <a16:creationId xmlns:a16="http://schemas.microsoft.com/office/drawing/2014/main" id="{8A325760-B69E-49C6-AB4B-8CB1611CAFD5}"/>
                  </a:ext>
                </a:extLst>
              </p:cNvPr>
              <p:cNvSpPr/>
              <p:nvPr/>
            </p:nvSpPr>
            <p:spPr>
              <a:xfrm>
                <a:off x="10685218" y="1396453"/>
                <a:ext cx="97200" cy="972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588;p35">
                <a:extLst>
                  <a:ext uri="{FF2B5EF4-FFF2-40B4-BE49-F238E27FC236}">
                    <a16:creationId xmlns:a16="http://schemas.microsoft.com/office/drawing/2014/main" id="{5C65807D-BBD2-4B5E-A75C-2817CF0F4969}"/>
                  </a:ext>
                </a:extLst>
              </p:cNvPr>
              <p:cNvSpPr/>
              <p:nvPr/>
            </p:nvSpPr>
            <p:spPr>
              <a:xfrm>
                <a:off x="9725916" y="5324400"/>
                <a:ext cx="180000" cy="1800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6" name="Рисунок 9">
              <a:extLst>
                <a:ext uri="{FF2B5EF4-FFF2-40B4-BE49-F238E27FC236}">
                  <a16:creationId xmlns:a16="http://schemas.microsoft.com/office/drawing/2014/main" id="{8320BA6F-5675-44AC-B685-053B2753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55506" y="1031090"/>
              <a:ext cx="2149934" cy="441720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6C6A81-8587-4619-B3BB-40B64AABA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4" y="908050"/>
            <a:ext cx="654836" cy="6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52C6DC-7065-429B-9259-189B60DEE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2018" y="-61954"/>
            <a:ext cx="12524947" cy="6960121"/>
          </a:xfrm>
          <a:prstGeom prst="rect">
            <a:avLst/>
          </a:prstGeom>
        </p:spPr>
      </p:pic>
      <p:sp>
        <p:nvSpPr>
          <p:cNvPr id="6" name="Google Shape;228;p36"/>
          <p:cNvSpPr txBox="1">
            <a:spLocks/>
          </p:cNvSpPr>
          <p:nvPr/>
        </p:nvSpPr>
        <p:spPr>
          <a:xfrm>
            <a:off x="9910525" y="62808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4</a:t>
            </a:fld>
            <a:endParaRPr lang="ru" sz="1333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5376EFF-6D9B-4189-B88F-F66039CA1E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673" y="363882"/>
            <a:ext cx="710390" cy="51342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CF8A50-8428-40C6-AEEE-5158D5A87EB0}"/>
              </a:ext>
            </a:extLst>
          </p:cNvPr>
          <p:cNvSpPr/>
          <p:nvPr/>
        </p:nvSpPr>
        <p:spPr>
          <a:xfrm>
            <a:off x="-202018" y="-59391"/>
            <a:ext cx="3569685" cy="2113778"/>
          </a:xfrm>
          <a:prstGeom prst="rect">
            <a:avLst/>
          </a:prstGeom>
          <a:solidFill>
            <a:schemeClr val="bg1">
              <a:lumMod val="8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Google Shape;174;p29">
            <a:extLst>
              <a:ext uri="{FF2B5EF4-FFF2-40B4-BE49-F238E27FC236}">
                <a16:creationId xmlns:a16="http://schemas.microsoft.com/office/drawing/2014/main" id="{7F2EE0B6-344B-4865-B916-4905F3036D02}"/>
              </a:ext>
            </a:extLst>
          </p:cNvPr>
          <p:cNvSpPr txBox="1"/>
          <p:nvPr/>
        </p:nvSpPr>
        <p:spPr>
          <a:xfrm>
            <a:off x="431583" y="587140"/>
            <a:ext cx="3015438" cy="820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userinyerface.com</a:t>
            </a:r>
            <a:r>
              <a:rPr lang="ru-RU" sz="20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 - самый неудобный сайт </a:t>
            </a:r>
            <a:r>
              <a:rPr lang="en-US" sz="20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ever</a:t>
            </a:r>
            <a:endParaRPr lang="ru-RU" sz="20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95521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Боли в кисти рук | Энциклопедия заболеваний | Центр доктора Бубновского">
            <a:extLst>
              <a:ext uri="{FF2B5EF4-FFF2-40B4-BE49-F238E27FC236}">
                <a16:creationId xmlns:a16="http://schemas.microsoft.com/office/drawing/2014/main" id="{2EF84191-348A-4B97-82EA-6159B14E5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-1"/>
          <a:stretch/>
        </p:blipFill>
        <p:spPr bwMode="auto">
          <a:xfrm>
            <a:off x="6096000" y="0"/>
            <a:ext cx="92832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40</a:t>
            </a:fld>
            <a:endParaRPr lang="ru" sz="1333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7" name="Google Shape;173;p29">
            <a:extLst>
              <a:ext uri="{FF2B5EF4-FFF2-40B4-BE49-F238E27FC236}">
                <a16:creationId xmlns:a16="http://schemas.microsoft.com/office/drawing/2014/main" id="{FE9503FC-937C-413D-A7DF-835D29E80626}"/>
              </a:ext>
            </a:extLst>
          </p:cNvPr>
          <p:cNvSpPr txBox="1"/>
          <p:nvPr/>
        </p:nvSpPr>
        <p:spPr>
          <a:xfrm>
            <a:off x="695325" y="908050"/>
            <a:ext cx="4569384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Нагрузка на руку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E385BF-6C85-490C-BB81-A646DBE29E64}"/>
              </a:ext>
            </a:extLst>
          </p:cNvPr>
          <p:cNvSpPr txBox="1"/>
          <p:nvPr/>
        </p:nvSpPr>
        <p:spPr>
          <a:xfrm>
            <a:off x="695325" y="1672688"/>
            <a:ext cx="4662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0E68"/>
              </a:buClr>
            </a:pPr>
            <a:r>
              <a:rPr lang="ru-RU" sz="2400" dirty="0">
                <a:latin typeface="Montserrat" panose="00000500000000000000" pitchFamily="2" charset="-52"/>
              </a:rPr>
              <a:t>Лишние клики и движения нагружают кисть, пальцы </a:t>
            </a:r>
          </a:p>
          <a:p>
            <a:pPr>
              <a:buClr>
                <a:srgbClr val="660E68"/>
              </a:buClr>
            </a:pPr>
            <a:r>
              <a:rPr lang="ru-RU" sz="2400" dirty="0">
                <a:latin typeface="Montserrat" panose="00000500000000000000" pitchFamily="2" charset="-52"/>
              </a:rPr>
              <a:t>и суставы</a:t>
            </a:r>
          </a:p>
          <a:p>
            <a:pPr>
              <a:buClr>
                <a:srgbClr val="660E68"/>
              </a:buClr>
            </a:pP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Усталость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Боль в суставах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Отказ от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8300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-1" y="0"/>
            <a:ext cx="5664201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177800" dist="1524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41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6" name="Google Shape;173;p29">
            <a:extLst>
              <a:ext uri="{FF2B5EF4-FFF2-40B4-BE49-F238E27FC236}">
                <a16:creationId xmlns:a16="http://schemas.microsoft.com/office/drawing/2014/main" id="{0744D021-0018-4C5C-A839-F894B78A49DF}"/>
              </a:ext>
            </a:extLst>
          </p:cNvPr>
          <p:cNvSpPr txBox="1"/>
          <p:nvPr/>
        </p:nvSpPr>
        <p:spPr>
          <a:xfrm>
            <a:off x="695325" y="2204455"/>
            <a:ext cx="4060825" cy="75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5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Закон </a:t>
            </a:r>
            <a:r>
              <a:rPr lang="ru-RU" sz="5400" dirty="0" err="1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Фиттса</a:t>
            </a:r>
            <a:endParaRPr sz="54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94A7F7D9-4D12-4A3D-82C6-B96B242C8642}"/>
              </a:ext>
            </a:extLst>
          </p:cNvPr>
          <p:cNvSpPr txBox="1"/>
          <p:nvPr/>
        </p:nvSpPr>
        <p:spPr>
          <a:xfrm>
            <a:off x="695325" y="3138487"/>
            <a:ext cx="4791075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Время достижения цели прямо пропорционально дистанции до цели </a:t>
            </a:r>
          </a:p>
          <a:p>
            <a:r>
              <a:rPr lang="ru-RU" sz="2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и обратно пропорционально размеру цели</a:t>
            </a:r>
            <a:endParaRPr lang="en-US" sz="24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8" name="Google Shape;174;p29">
            <a:extLst>
              <a:ext uri="{FF2B5EF4-FFF2-40B4-BE49-F238E27FC236}">
                <a16:creationId xmlns:a16="http://schemas.microsoft.com/office/drawing/2014/main" id="{8D5C1FCC-D183-4D84-A1AA-98BD96E89248}"/>
              </a:ext>
            </a:extLst>
          </p:cNvPr>
          <p:cNvSpPr txBox="1"/>
          <p:nvPr/>
        </p:nvSpPr>
        <p:spPr>
          <a:xfrm>
            <a:off x="6311900" y="2580507"/>
            <a:ext cx="5070333" cy="1704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Чем дальше цель, тем дольше до неё ползти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Чем меньше цель, тем дольше до неё ползти</a:t>
            </a:r>
          </a:p>
        </p:txBody>
      </p:sp>
    </p:spTree>
    <p:extLst>
      <p:ext uri="{BB962C8B-B14F-4D97-AF65-F5344CB8AC3E}">
        <p14:creationId xmlns:p14="http://schemas.microsoft.com/office/powerpoint/2010/main" val="69301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4251960" y="0"/>
            <a:ext cx="794004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95325" y="2471812"/>
            <a:ext cx="2752725" cy="1914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/>
                <a:sym typeface="IBM Plex Sans SemiBold"/>
              </a:rPr>
              <a:t>Далеко тянуться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/>
                <a:sym typeface="IBM Plex Sans SemiBold"/>
              </a:rPr>
              <a:t>к крестику</a:t>
            </a:r>
            <a:endParaRPr lang="en-US" sz="4800" dirty="0">
              <a:solidFill>
                <a:srgbClr val="660E68"/>
              </a:solidFill>
              <a:latin typeface="Oswa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42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grpSp>
        <p:nvGrpSpPr>
          <p:cNvPr id="3" name="Группа 19">
            <a:extLst>
              <a:ext uri="{FF2B5EF4-FFF2-40B4-BE49-F238E27FC236}">
                <a16:creationId xmlns:a16="http://schemas.microsoft.com/office/drawing/2014/main" id="{A98687D6-40AA-406C-B368-11DDC7C07FF9}"/>
              </a:ext>
            </a:extLst>
          </p:cNvPr>
          <p:cNvGrpSpPr/>
          <p:nvPr/>
        </p:nvGrpSpPr>
        <p:grpSpPr>
          <a:xfrm>
            <a:off x="8526534" y="770196"/>
            <a:ext cx="2794334" cy="5626789"/>
            <a:chOff x="7316389" y="908050"/>
            <a:chExt cx="2490554" cy="5041900"/>
          </a:xfrm>
        </p:grpSpPr>
        <p:grpSp>
          <p:nvGrpSpPr>
            <p:cNvPr id="15" name="Google Shape;585;p35">
              <a:extLst>
                <a:ext uri="{FF2B5EF4-FFF2-40B4-BE49-F238E27FC236}">
                  <a16:creationId xmlns:a16="http://schemas.microsoft.com/office/drawing/2014/main" id="{BC7CEB29-4F34-4E74-99D1-64269E027CF2}"/>
                </a:ext>
              </a:extLst>
            </p:cNvPr>
            <p:cNvGrpSpPr/>
            <p:nvPr/>
          </p:nvGrpSpPr>
          <p:grpSpPr>
            <a:xfrm>
              <a:off x="7316389" y="908050"/>
              <a:ext cx="2490554" cy="5041900"/>
              <a:chOff x="8449056" y="1258061"/>
              <a:chExt cx="2605958" cy="4396500"/>
            </a:xfrm>
          </p:grpSpPr>
          <p:sp>
            <p:nvSpPr>
              <p:cNvPr id="17" name="Google Shape;586;p35">
                <a:extLst>
                  <a:ext uri="{FF2B5EF4-FFF2-40B4-BE49-F238E27FC236}">
                    <a16:creationId xmlns:a16="http://schemas.microsoft.com/office/drawing/2014/main" id="{4D6A4CF7-4E11-49D8-982B-D2D956EF903B}"/>
                  </a:ext>
                </a:extLst>
              </p:cNvPr>
              <p:cNvSpPr/>
              <p:nvPr/>
            </p:nvSpPr>
            <p:spPr>
              <a:xfrm>
                <a:off x="8449056" y="1258061"/>
                <a:ext cx="2605958" cy="43965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587;p35">
                <a:extLst>
                  <a:ext uri="{FF2B5EF4-FFF2-40B4-BE49-F238E27FC236}">
                    <a16:creationId xmlns:a16="http://schemas.microsoft.com/office/drawing/2014/main" id="{8A325760-B69E-49C6-AB4B-8CB1611CAFD5}"/>
                  </a:ext>
                </a:extLst>
              </p:cNvPr>
              <p:cNvSpPr/>
              <p:nvPr/>
            </p:nvSpPr>
            <p:spPr>
              <a:xfrm>
                <a:off x="10685218" y="1396453"/>
                <a:ext cx="97200" cy="972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588;p35">
                <a:extLst>
                  <a:ext uri="{FF2B5EF4-FFF2-40B4-BE49-F238E27FC236}">
                    <a16:creationId xmlns:a16="http://schemas.microsoft.com/office/drawing/2014/main" id="{5C65807D-BBD2-4B5E-A75C-2817CF0F4969}"/>
                  </a:ext>
                </a:extLst>
              </p:cNvPr>
              <p:cNvSpPr/>
              <p:nvPr/>
            </p:nvSpPr>
            <p:spPr>
              <a:xfrm>
                <a:off x="9725916" y="5324400"/>
                <a:ext cx="180000" cy="180000"/>
              </a:xfrm>
              <a:prstGeom prst="ellipse">
                <a:avLst/>
              </a:prstGeom>
              <a:solidFill>
                <a:srgbClr val="17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6" name="Рисунок 9">
              <a:extLst>
                <a:ext uri="{FF2B5EF4-FFF2-40B4-BE49-F238E27FC236}">
                  <a16:creationId xmlns:a16="http://schemas.microsoft.com/office/drawing/2014/main" id="{8320BA6F-5675-44AC-B685-053B2753B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1311" y="1047476"/>
              <a:ext cx="2259679" cy="464268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grpSp>
        <p:nvGrpSpPr>
          <p:cNvPr id="12" name="Google Shape;585;p35">
            <a:extLst>
              <a:ext uri="{FF2B5EF4-FFF2-40B4-BE49-F238E27FC236}">
                <a16:creationId xmlns:a16="http://schemas.microsoft.com/office/drawing/2014/main" id="{5331E02A-6445-435A-9483-A64FEF78451E}"/>
              </a:ext>
            </a:extLst>
          </p:cNvPr>
          <p:cNvGrpSpPr/>
          <p:nvPr/>
        </p:nvGrpSpPr>
        <p:grpSpPr>
          <a:xfrm>
            <a:off x="5195141" y="787157"/>
            <a:ext cx="2794335" cy="5609828"/>
            <a:chOff x="8625436" y="1258061"/>
            <a:chExt cx="2388000" cy="4510252"/>
          </a:xfrm>
        </p:grpSpPr>
        <p:sp>
          <p:nvSpPr>
            <p:cNvPr id="13" name="Google Shape;586;p35">
              <a:extLst>
                <a:ext uri="{FF2B5EF4-FFF2-40B4-BE49-F238E27FC236}">
                  <a16:creationId xmlns:a16="http://schemas.microsoft.com/office/drawing/2014/main" id="{7D57482B-2A47-497E-9FF3-2ED742917110}"/>
                </a:ext>
              </a:extLst>
            </p:cNvPr>
            <p:cNvSpPr/>
            <p:nvPr/>
          </p:nvSpPr>
          <p:spPr>
            <a:xfrm>
              <a:off x="8625436" y="1258061"/>
              <a:ext cx="2388000" cy="4510252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587;p35">
              <a:extLst>
                <a:ext uri="{FF2B5EF4-FFF2-40B4-BE49-F238E27FC236}">
                  <a16:creationId xmlns:a16="http://schemas.microsoft.com/office/drawing/2014/main" id="{09192D02-60A1-43E5-BA0F-A4A4E172417F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588;p35">
              <a:extLst>
                <a:ext uri="{FF2B5EF4-FFF2-40B4-BE49-F238E27FC236}">
                  <a16:creationId xmlns:a16="http://schemas.microsoft.com/office/drawing/2014/main" id="{D015B0E3-3C94-44AD-B047-1FE5E8B38B98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219D82-D74E-4466-B460-56716BF8F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5815" y="929027"/>
            <a:ext cx="2503378" cy="514224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3" name="Рисунок 9">
            <a:extLst>
              <a:ext uri="{FF2B5EF4-FFF2-40B4-BE49-F238E27FC236}">
                <a16:creationId xmlns:a16="http://schemas.microsoft.com/office/drawing/2014/main" id="{1AAE6076-DE3C-453C-8D31-BE411B135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49" t="44679" r="1851" b="44605"/>
          <a:stretch/>
        </p:blipFill>
        <p:spPr>
          <a:xfrm>
            <a:off x="10526512" y="3140149"/>
            <a:ext cx="720000" cy="720000"/>
          </a:xfrm>
          <a:prstGeom prst="ellipse">
            <a:avLst/>
          </a:prstGeom>
          <a:ln w="19050">
            <a:solidFill>
              <a:srgbClr val="000000"/>
            </a:solidFill>
          </a:ln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8E936311-DBE1-4AC9-AAD3-4F71252484C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" t="2721" r="84226" b="89571"/>
          <a:stretch/>
        </p:blipFill>
        <p:spPr>
          <a:xfrm>
            <a:off x="5300976" y="884047"/>
            <a:ext cx="719043" cy="720000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2CBE2963-8D1A-4554-9A47-5C51F906D308}"/>
              </a:ext>
            </a:extLst>
          </p:cNvPr>
          <p:cNvSpPr/>
          <p:nvPr/>
        </p:nvSpPr>
        <p:spPr>
          <a:xfrm rot="1380000">
            <a:off x="5594757" y="2214562"/>
            <a:ext cx="5531393" cy="428759"/>
          </a:xfrm>
          <a:prstGeom prst="rightArrow">
            <a:avLst>
              <a:gd name="adj1" fmla="val 40106"/>
              <a:gd name="adj2" fmla="val 62042"/>
            </a:avLst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ставший человек работает с ноутбуком в кафе. Деловой человек в белой  рубашке думает о проблеме за компьютером. Солнечный фон — уставшие, парень  - Stock Photo | #243354206">
            <a:extLst>
              <a:ext uri="{FF2B5EF4-FFF2-40B4-BE49-F238E27FC236}">
                <a16:creationId xmlns:a16="http://schemas.microsoft.com/office/drawing/2014/main" id="{FD93D431-DE56-4C97-B77B-E57A6CE25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r="6542"/>
          <a:stretch/>
        </p:blipFill>
        <p:spPr bwMode="auto">
          <a:xfrm>
            <a:off x="6076750" y="0"/>
            <a:ext cx="8653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73;p29">
            <a:extLst>
              <a:ext uri="{FF2B5EF4-FFF2-40B4-BE49-F238E27FC236}">
                <a16:creationId xmlns:a16="http://schemas.microsoft.com/office/drawing/2014/main" id="{3F4F6D46-30E1-40E6-986A-DF7273CFD28A}"/>
              </a:ext>
            </a:extLst>
          </p:cNvPr>
          <p:cNvSpPr txBox="1"/>
          <p:nvPr/>
        </p:nvSpPr>
        <p:spPr>
          <a:xfrm>
            <a:off x="695325" y="908050"/>
            <a:ext cx="4569384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Нагрузка на мозг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58E99-F269-479B-A56B-9683121FE587}"/>
              </a:ext>
            </a:extLst>
          </p:cNvPr>
          <p:cNvSpPr txBox="1"/>
          <p:nvPr/>
        </p:nvSpPr>
        <p:spPr>
          <a:xfrm>
            <a:off x="695325" y="1672688"/>
            <a:ext cx="4662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0E68"/>
              </a:buClr>
            </a:pPr>
            <a:r>
              <a:rPr lang="ru-RU" sz="2400" dirty="0">
                <a:latin typeface="Montserrat" panose="00000500000000000000" pitchFamily="2" charset="-52"/>
              </a:rPr>
              <a:t>Думать, читать, вспоминать, анализировать – дорого</a:t>
            </a:r>
          </a:p>
          <a:p>
            <a:pPr>
              <a:buClr>
                <a:srgbClr val="660E68"/>
              </a:buClr>
            </a:pP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Снижение продуктивности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Раздражение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Отказ от продукта</a:t>
            </a:r>
          </a:p>
        </p:txBody>
      </p:sp>
      <p:sp>
        <p:nvSpPr>
          <p:cNvPr id="7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43</a:t>
            </a:fld>
            <a:endParaRPr lang="ru" sz="1333" dirty="0">
              <a:solidFill>
                <a:schemeClr val="bg1"/>
              </a:solidFill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44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3" name="Google Shape;173;p29"/>
          <p:cNvSpPr txBox="1"/>
          <p:nvPr/>
        </p:nvSpPr>
        <p:spPr>
          <a:xfrm>
            <a:off x="7115235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26" name="Скругленная прямоугольная выноска 10">
            <a:extLst>
              <a:ext uri="{FF2B5EF4-FFF2-40B4-BE49-F238E27FC236}">
                <a16:creationId xmlns:a16="http://schemas.microsoft.com/office/drawing/2014/main" id="{58BECFC6-3953-462E-8CF1-DC3A816D551B}"/>
              </a:ext>
            </a:extLst>
          </p:cNvPr>
          <p:cNvSpPr/>
          <p:nvPr/>
        </p:nvSpPr>
        <p:spPr>
          <a:xfrm>
            <a:off x="7294683" y="2389655"/>
            <a:ext cx="4299406" cy="988073"/>
          </a:xfrm>
          <a:prstGeom prst="wedgeRoundRectCallout">
            <a:avLst>
              <a:gd name="adj1" fmla="val -83133"/>
              <a:gd name="adj2" fmla="val -108610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FC25F-30EA-47E8-8EA8-A905E0650261}"/>
              </a:ext>
            </a:extLst>
          </p:cNvPr>
          <p:cNvSpPr txBox="1"/>
          <p:nvPr/>
        </p:nvSpPr>
        <p:spPr>
          <a:xfrm>
            <a:off x="7460572" y="2652859"/>
            <a:ext cx="396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Что именно неудобно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84849" y="785473"/>
            <a:ext cx="5862636" cy="551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Кнопка «М» перекрывает часть навигации, из-за этого игрок часто нажимает на кнопку по ошибке. </a:t>
            </a:r>
            <a:endParaRPr lang="en-US" sz="2200" b="1" dirty="0">
              <a:solidFill>
                <a:srgbClr val="660E68"/>
              </a:solidFill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От этого приложение зависает, заставляет ждать и сохранять вовлеченность и концентрацию. Дальше пользователю нужно ползти пальцем в другой угол экрана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закрывать меню. При каждом запуске приложения нужно отодвигать кнопку пальцем. Это лишняя нагрузка на пальцы. Все это может раздражать пользователя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снижать его вовлеченность в игру.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Блок-схема: ссылка на другую страницу 10">
            <a:extLst>
              <a:ext uri="{FF2B5EF4-FFF2-40B4-BE49-F238E27FC236}">
                <a16:creationId xmlns:a16="http://schemas.microsoft.com/office/drawing/2014/main" id="{6CEF1A96-E0E5-4E44-9F57-CAE046164339}"/>
              </a:ext>
            </a:extLst>
          </p:cNvPr>
          <p:cNvSpPr/>
          <p:nvPr/>
        </p:nvSpPr>
        <p:spPr>
          <a:xfrm>
            <a:off x="6696772" y="0"/>
            <a:ext cx="5495228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Google Shape;173;p29">
            <a:extLst>
              <a:ext uri="{FF2B5EF4-FFF2-40B4-BE49-F238E27FC236}">
                <a16:creationId xmlns:a16="http://schemas.microsoft.com/office/drawing/2014/main" id="{B9AB58FC-230F-4C9E-8D57-5174748B2E51}"/>
              </a:ext>
            </a:extLst>
          </p:cNvPr>
          <p:cNvSpPr txBox="1"/>
          <p:nvPr/>
        </p:nvSpPr>
        <p:spPr>
          <a:xfrm>
            <a:off x="7115235" y="499723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</p:spTree>
    <p:extLst>
      <p:ext uri="{BB962C8B-B14F-4D97-AF65-F5344CB8AC3E}">
        <p14:creationId xmlns:p14="http://schemas.microsoft.com/office/powerpoint/2010/main" val="11489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45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3" name="Google Shape;173;p29"/>
          <p:cNvSpPr txBox="1"/>
          <p:nvPr/>
        </p:nvSpPr>
        <p:spPr>
          <a:xfrm>
            <a:off x="7169215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8437" y="779080"/>
            <a:ext cx="5862636" cy="551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Кнопка «М» перекрывает часть навигации, из-за этого игрок часто нажимает на кнопку по ошибке.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От этого приложение зависает, заставляет ждать и сохранять вовлеченность и концентрацию. </a:t>
            </a:r>
            <a:r>
              <a:rPr lang="ru-RU" sz="2200" dirty="0">
                <a:latin typeface="Montserrat" panose="00000500000000000000" pitchFamily="2" charset="-52"/>
                <a:sym typeface="Proxima Nova"/>
              </a:rPr>
              <a:t>Дальше пользователю нужно ползти пальцем в другой угол экрана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закрывать меню. При каждом запуске приложения нужно отодвигать кнопку пальцем. Это лишняя нагрузка на пальцы. Все это может раздражать пользователя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снижать его вовлеченность в игру.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id="{5818E0E0-9A14-4E57-8A38-69B6CC112375}"/>
              </a:ext>
            </a:extLst>
          </p:cNvPr>
          <p:cNvSpPr/>
          <p:nvPr/>
        </p:nvSpPr>
        <p:spPr>
          <a:xfrm>
            <a:off x="7294335" y="2373415"/>
            <a:ext cx="4299406" cy="1532586"/>
          </a:xfrm>
          <a:prstGeom prst="wedgeRoundRectCallout">
            <a:avLst>
              <a:gd name="adj1" fmla="val -88303"/>
              <a:gd name="adj2" fmla="val -28919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82B62-F12F-4426-A8DD-E65AA43B1109}"/>
              </a:ext>
            </a:extLst>
          </p:cNvPr>
          <p:cNvSpPr txBox="1"/>
          <p:nvPr/>
        </p:nvSpPr>
        <p:spPr>
          <a:xfrm>
            <a:off x="7460224" y="2539544"/>
            <a:ext cx="3967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Физическая причина неудобства: нагрузка на мышление</a:t>
            </a:r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258ABF57-17E5-45E8-9205-22A3DDCF55FF}"/>
              </a:ext>
            </a:extLst>
          </p:cNvPr>
          <p:cNvSpPr txBox="1"/>
          <p:nvPr/>
        </p:nvSpPr>
        <p:spPr>
          <a:xfrm>
            <a:off x="7116734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15" name="Блок-схема: ссылка на другую страницу 14">
            <a:extLst>
              <a:ext uri="{FF2B5EF4-FFF2-40B4-BE49-F238E27FC236}">
                <a16:creationId xmlns:a16="http://schemas.microsoft.com/office/drawing/2014/main" id="{EA91C802-CF76-4EAC-B11F-00C905FEA325}"/>
              </a:ext>
            </a:extLst>
          </p:cNvPr>
          <p:cNvSpPr/>
          <p:nvPr/>
        </p:nvSpPr>
        <p:spPr>
          <a:xfrm>
            <a:off x="6696772" y="0"/>
            <a:ext cx="5495228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Google Shape;173;p29">
            <a:extLst>
              <a:ext uri="{FF2B5EF4-FFF2-40B4-BE49-F238E27FC236}">
                <a16:creationId xmlns:a16="http://schemas.microsoft.com/office/drawing/2014/main" id="{27567EEA-67BE-4563-BB4D-B1ECAF949B80}"/>
              </a:ext>
            </a:extLst>
          </p:cNvPr>
          <p:cNvSpPr txBox="1"/>
          <p:nvPr/>
        </p:nvSpPr>
        <p:spPr>
          <a:xfrm>
            <a:off x="7115235" y="500622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</p:spTree>
    <p:extLst>
      <p:ext uri="{BB962C8B-B14F-4D97-AF65-F5344CB8AC3E}">
        <p14:creationId xmlns:p14="http://schemas.microsoft.com/office/powerpoint/2010/main" val="18331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46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3" name="Google Shape;173;p29"/>
          <p:cNvSpPr txBox="1"/>
          <p:nvPr/>
        </p:nvSpPr>
        <p:spPr>
          <a:xfrm>
            <a:off x="7169215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8318" y="779080"/>
            <a:ext cx="5862636" cy="551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Кнопка «М» перекрывает часть навигации, из-за этого игрок часто нажимает на кнопку по ошибке.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От этого приложение зависает, заставляет ждать и сохранять вовлеченность и концентрацию.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Дальше пользователю нужно ползти пальцем в другой угол экрана и закрывать меню.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При каждом запуске приложения нужно отодвигать кнопку пальцем. Это лишняя нагрузка на пальцы. Все это может раздражать пользователя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снижать его вовлеченность в игру.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id="{5818E0E0-9A14-4E57-8A38-69B6CC112375}"/>
              </a:ext>
            </a:extLst>
          </p:cNvPr>
          <p:cNvSpPr/>
          <p:nvPr/>
        </p:nvSpPr>
        <p:spPr>
          <a:xfrm>
            <a:off x="7294683" y="2373415"/>
            <a:ext cx="4299406" cy="1532586"/>
          </a:xfrm>
          <a:prstGeom prst="wedgeRoundRectCallout">
            <a:avLst>
              <a:gd name="adj1" fmla="val -89189"/>
              <a:gd name="adj2" fmla="val 40067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82B62-F12F-4426-A8DD-E65AA43B1109}"/>
              </a:ext>
            </a:extLst>
          </p:cNvPr>
          <p:cNvSpPr txBox="1"/>
          <p:nvPr/>
        </p:nvSpPr>
        <p:spPr>
          <a:xfrm>
            <a:off x="7460572" y="2539544"/>
            <a:ext cx="3967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Физическая причина неудобства: нагрузка на пальцы</a:t>
            </a:r>
          </a:p>
        </p:txBody>
      </p:sp>
      <p:sp>
        <p:nvSpPr>
          <p:cNvPr id="10" name="Блок-схема: ссылка на другую страницу 9">
            <a:extLst>
              <a:ext uri="{FF2B5EF4-FFF2-40B4-BE49-F238E27FC236}">
                <a16:creationId xmlns:a16="http://schemas.microsoft.com/office/drawing/2014/main" id="{8EE7E4A0-73EF-419E-8C10-CB43390A228A}"/>
              </a:ext>
            </a:extLst>
          </p:cNvPr>
          <p:cNvSpPr/>
          <p:nvPr/>
        </p:nvSpPr>
        <p:spPr>
          <a:xfrm>
            <a:off x="6696772" y="0"/>
            <a:ext cx="5495228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A17CC8FC-5E31-4BC2-A193-6F5997DBE301}"/>
              </a:ext>
            </a:extLst>
          </p:cNvPr>
          <p:cNvSpPr txBox="1"/>
          <p:nvPr/>
        </p:nvSpPr>
        <p:spPr>
          <a:xfrm>
            <a:off x="7115235" y="500622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</p:spTree>
    <p:extLst>
      <p:ext uri="{BB962C8B-B14F-4D97-AF65-F5344CB8AC3E}">
        <p14:creationId xmlns:p14="http://schemas.microsoft.com/office/powerpoint/2010/main" val="15459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47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3" name="Google Shape;173;p29"/>
          <p:cNvSpPr txBox="1"/>
          <p:nvPr/>
        </p:nvSpPr>
        <p:spPr>
          <a:xfrm>
            <a:off x="7169215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7136" y="779080"/>
            <a:ext cx="5862636" cy="551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Кнопка «М» перекрывает часть навигации, из-за этого игрок часто нажимает на кнопку по ошибке.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От этого приложение зависает, заставляет ждать и сохранять вовлеченность и концентрацию. Дальше пользователю нужно ползти пальцем в другой угол экрана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закрывать меню.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При каждом запуске приложения нужно отодвигать кнопку пальцем. Это лишняя нагрузка на пальцы. </a:t>
            </a:r>
            <a:r>
              <a:rPr lang="ru-RU" sz="2200" dirty="0">
                <a:latin typeface="Montserrat" panose="00000500000000000000" pitchFamily="2" charset="-52"/>
                <a:sym typeface="Proxima Nova"/>
              </a:rPr>
              <a:t>Все это может раздражать пользователя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снижать его вовлеченность в игру.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11" name="Скругленная прямоугольная выноска 10">
            <a:extLst>
              <a:ext uri="{FF2B5EF4-FFF2-40B4-BE49-F238E27FC236}">
                <a16:creationId xmlns:a16="http://schemas.microsoft.com/office/drawing/2014/main" id="{5818E0E0-9A14-4E57-8A38-69B6CC112375}"/>
              </a:ext>
            </a:extLst>
          </p:cNvPr>
          <p:cNvSpPr/>
          <p:nvPr/>
        </p:nvSpPr>
        <p:spPr>
          <a:xfrm>
            <a:off x="7294683" y="2372516"/>
            <a:ext cx="4299406" cy="1532586"/>
          </a:xfrm>
          <a:prstGeom prst="wedgeRoundRectCallout">
            <a:avLst>
              <a:gd name="adj1" fmla="val -92291"/>
              <a:gd name="adj2" fmla="val 89165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982B62-F12F-4426-A8DD-E65AA43B1109}"/>
              </a:ext>
            </a:extLst>
          </p:cNvPr>
          <p:cNvSpPr txBox="1"/>
          <p:nvPr/>
        </p:nvSpPr>
        <p:spPr>
          <a:xfrm>
            <a:off x="7460572" y="2538645"/>
            <a:ext cx="3967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Физическая причина неудобства: ещё нагрузка на пальцы</a:t>
            </a:r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99FC7C1A-6E75-49B3-A9FD-B596F66B1E41}"/>
              </a:ext>
            </a:extLst>
          </p:cNvPr>
          <p:cNvSpPr txBox="1"/>
          <p:nvPr/>
        </p:nvSpPr>
        <p:spPr>
          <a:xfrm>
            <a:off x="7115235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16" name="Блок-схема: ссылка на другую страницу 10">
            <a:extLst>
              <a:ext uri="{FF2B5EF4-FFF2-40B4-BE49-F238E27FC236}">
                <a16:creationId xmlns:a16="http://schemas.microsoft.com/office/drawing/2014/main" id="{6CEF1A96-E0E5-4E44-9F57-CAE046164339}"/>
              </a:ext>
            </a:extLst>
          </p:cNvPr>
          <p:cNvSpPr/>
          <p:nvPr/>
        </p:nvSpPr>
        <p:spPr>
          <a:xfrm>
            <a:off x="6696772" y="0"/>
            <a:ext cx="5495228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Google Shape;173;p29">
            <a:extLst>
              <a:ext uri="{FF2B5EF4-FFF2-40B4-BE49-F238E27FC236}">
                <a16:creationId xmlns:a16="http://schemas.microsoft.com/office/drawing/2014/main" id="{B9AB58FC-230F-4C9E-8D57-5174748B2E51}"/>
              </a:ext>
            </a:extLst>
          </p:cNvPr>
          <p:cNvSpPr txBox="1"/>
          <p:nvPr/>
        </p:nvSpPr>
        <p:spPr>
          <a:xfrm>
            <a:off x="7115235" y="499723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</p:spTree>
    <p:extLst>
      <p:ext uri="{BB962C8B-B14F-4D97-AF65-F5344CB8AC3E}">
        <p14:creationId xmlns:p14="http://schemas.microsoft.com/office/powerpoint/2010/main" val="30999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48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3" name="Google Shape;173;p29"/>
          <p:cNvSpPr txBox="1"/>
          <p:nvPr/>
        </p:nvSpPr>
        <p:spPr>
          <a:xfrm>
            <a:off x="7169215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6583" y="779080"/>
            <a:ext cx="5862636" cy="551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Кнопка «М» перекрывает часть навигации, из-за этого игрок часто нажимает на кнопку по ошибке.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От этого приложение зависает, заставляет ждать и сохранять вовлеченность и концентрацию. Дальше пользователю нужно ползти пальцем в другой угол экрана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закрывать меню. При каждом запуске приложения нужно отодвигать кнопку пальцем. Это лишняя нагрузка на пальцы.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Все это может раздражать пользователя </a:t>
            </a:r>
            <a:endParaRPr lang="en-US" sz="2200" b="1" dirty="0">
              <a:solidFill>
                <a:srgbClr val="660E68"/>
              </a:solidFill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и снижать его вовлеченность в игру.</a:t>
            </a:r>
            <a:endParaRPr lang="ru-RU" sz="2200" b="1" dirty="0">
              <a:solidFill>
                <a:srgbClr val="660E68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10" name="Скругленная прямоугольная выноска 10">
            <a:extLst>
              <a:ext uri="{FF2B5EF4-FFF2-40B4-BE49-F238E27FC236}">
                <a16:creationId xmlns:a16="http://schemas.microsoft.com/office/drawing/2014/main" id="{202F6432-7827-46FD-86A1-47EAA0DC68B8}"/>
              </a:ext>
            </a:extLst>
          </p:cNvPr>
          <p:cNvSpPr/>
          <p:nvPr/>
        </p:nvSpPr>
        <p:spPr>
          <a:xfrm>
            <a:off x="7190613" y="2372517"/>
            <a:ext cx="4506849" cy="1557985"/>
          </a:xfrm>
          <a:prstGeom prst="wedgeRoundRectCallout">
            <a:avLst>
              <a:gd name="adj1" fmla="val -71387"/>
              <a:gd name="adj2" fmla="val 166393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EFE345-96E0-4DB4-BD89-81FDA088EAE3}"/>
              </a:ext>
            </a:extLst>
          </p:cNvPr>
          <p:cNvSpPr txBox="1"/>
          <p:nvPr/>
        </p:nvSpPr>
        <p:spPr>
          <a:xfrm>
            <a:off x="7287064" y="2551345"/>
            <a:ext cx="4313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Влияние на восприятие </a:t>
            </a:r>
          </a:p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и ощущения пользователя</a:t>
            </a:r>
          </a:p>
        </p:txBody>
      </p:sp>
      <p:sp>
        <p:nvSpPr>
          <p:cNvPr id="11" name="Блок-схема: ссылка на другую страницу 10">
            <a:extLst>
              <a:ext uri="{FF2B5EF4-FFF2-40B4-BE49-F238E27FC236}">
                <a16:creationId xmlns:a16="http://schemas.microsoft.com/office/drawing/2014/main" id="{6CEF1A96-E0E5-4E44-9F57-CAE046164339}"/>
              </a:ext>
            </a:extLst>
          </p:cNvPr>
          <p:cNvSpPr/>
          <p:nvPr/>
        </p:nvSpPr>
        <p:spPr>
          <a:xfrm>
            <a:off x="6696772" y="0"/>
            <a:ext cx="5495228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Google Shape;173;p29">
            <a:extLst>
              <a:ext uri="{FF2B5EF4-FFF2-40B4-BE49-F238E27FC236}">
                <a16:creationId xmlns:a16="http://schemas.microsoft.com/office/drawing/2014/main" id="{B9AB58FC-230F-4C9E-8D57-5174748B2E51}"/>
              </a:ext>
            </a:extLst>
          </p:cNvPr>
          <p:cNvSpPr txBox="1"/>
          <p:nvPr/>
        </p:nvSpPr>
        <p:spPr>
          <a:xfrm>
            <a:off x="7115235" y="499723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</p:spTree>
    <p:extLst>
      <p:ext uri="{BB962C8B-B14F-4D97-AF65-F5344CB8AC3E}">
        <p14:creationId xmlns:p14="http://schemas.microsoft.com/office/powerpoint/2010/main" val="341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49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grpSp>
        <p:nvGrpSpPr>
          <p:cNvPr id="10" name="Google Shape;585;p35">
            <a:extLst>
              <a:ext uri="{FF2B5EF4-FFF2-40B4-BE49-F238E27FC236}">
                <a16:creationId xmlns:a16="http://schemas.microsoft.com/office/drawing/2014/main" id="{C67CEA9C-6B4C-4002-A71C-52FC05DCFA26}"/>
              </a:ext>
            </a:extLst>
          </p:cNvPr>
          <p:cNvGrpSpPr/>
          <p:nvPr/>
        </p:nvGrpSpPr>
        <p:grpSpPr>
          <a:xfrm>
            <a:off x="7689849" y="929674"/>
            <a:ext cx="2533651" cy="5200976"/>
            <a:chOff x="8625436" y="1258061"/>
            <a:chExt cx="2388000" cy="43965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FCA7D4E0-5CFC-4089-889F-743AC3F66228}"/>
                </a:ext>
              </a:extLst>
            </p:cNvPr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87;p35">
              <a:extLst>
                <a:ext uri="{FF2B5EF4-FFF2-40B4-BE49-F238E27FC236}">
                  <a16:creationId xmlns:a16="http://schemas.microsoft.com/office/drawing/2014/main" id="{2DBFAF90-03A3-4151-BEE5-A900FB97C700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88;p35">
              <a:extLst>
                <a:ext uri="{FF2B5EF4-FFF2-40B4-BE49-F238E27FC236}">
                  <a16:creationId xmlns:a16="http://schemas.microsoft.com/office/drawing/2014/main" id="{63234037-3FFE-447E-A0AE-9C19A449E305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1FEE49B-1706-4A9C-9518-3FF8F68D74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959" y="1089832"/>
            <a:ext cx="2269431" cy="466098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EDFF100-472D-4E70-BDF6-E39AD618A6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3" t="40" r="71675" b="85942"/>
          <a:stretch/>
        </p:blipFill>
        <p:spPr>
          <a:xfrm>
            <a:off x="7689849" y="727350"/>
            <a:ext cx="1131049" cy="113255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9CA39D4C-368D-4BB0-9A73-80B0AA0517AB}"/>
              </a:ext>
            </a:extLst>
          </p:cNvPr>
          <p:cNvSpPr txBox="1"/>
          <p:nvPr/>
        </p:nvSpPr>
        <p:spPr>
          <a:xfrm>
            <a:off x="666750" y="948343"/>
            <a:ext cx="4569384" cy="152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Предлагаем улучшение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5" name="Google Shape;174;p29">
            <a:extLst>
              <a:ext uri="{FF2B5EF4-FFF2-40B4-BE49-F238E27FC236}">
                <a16:creationId xmlns:a16="http://schemas.microsoft.com/office/drawing/2014/main" id="{6D62542A-00C2-4466-A86D-F9F701E7127B}"/>
              </a:ext>
            </a:extLst>
          </p:cNvPr>
          <p:cNvSpPr txBox="1"/>
          <p:nvPr/>
        </p:nvSpPr>
        <p:spPr>
          <a:xfrm>
            <a:off x="695325" y="2432050"/>
            <a:ext cx="4569384" cy="265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Проанализировать ценность кнопки и частоту использования. Если она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не нужна, убрать ее совсем. Если нужна, перенести </a:t>
            </a:r>
            <a:endParaRPr lang="en-US" sz="2400" dirty="0">
              <a:solidFill>
                <a:schemeClr val="dk1"/>
              </a:solidFill>
              <a:latin typeface="Montserrat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её </a:t>
            </a: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в раздел «Профиль»</a:t>
            </a:r>
          </a:p>
        </p:txBody>
      </p:sp>
    </p:spTree>
    <p:extLst>
      <p:ext uri="{BB962C8B-B14F-4D97-AF65-F5344CB8AC3E}">
        <p14:creationId xmlns:p14="http://schemas.microsoft.com/office/powerpoint/2010/main" val="234043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онфликт в коллективе: его последствия способы решения">
            <a:extLst>
              <a:ext uri="{FF2B5EF4-FFF2-40B4-BE49-F238E27FC236}">
                <a16:creationId xmlns:a16="http://schemas.microsoft.com/office/drawing/2014/main" id="{5B029246-929E-4DC1-9B1C-3B9A99A4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83" y="-548639"/>
            <a:ext cx="12211009" cy="81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28;p36">
            <a:extLst>
              <a:ext uri="{FF2B5EF4-FFF2-40B4-BE49-F238E27FC236}">
                <a16:creationId xmlns:a16="http://schemas.microsoft.com/office/drawing/2014/main" id="{9B889384-31DE-46E0-A7C1-5E3B8B1CAE24}"/>
              </a:ext>
            </a:extLst>
          </p:cNvPr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5</a:t>
            </a:fld>
            <a:endParaRPr lang="ru" sz="1333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74D18A-1802-4858-BF53-53AE7A4C5E8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50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B2595DD3-DF8C-43BE-90BD-377E75ECB856}"/>
              </a:ext>
            </a:extLst>
          </p:cNvPr>
          <p:cNvSpPr txBox="1"/>
          <p:nvPr/>
        </p:nvSpPr>
        <p:spPr>
          <a:xfrm>
            <a:off x="659707" y="2187059"/>
            <a:ext cx="4569384" cy="311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/>
                <a:sym typeface="IBM Plex Sans SemiBold"/>
              </a:rPr>
              <a:t>Интерфейс плохо видно. Нужно напрягаться, чтобы что-то разглядеть</a:t>
            </a:r>
            <a:endParaRPr lang="en-US" sz="4800" dirty="0">
              <a:solidFill>
                <a:srgbClr val="660E68"/>
              </a:solidFill>
              <a:latin typeface="Oswald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07A7C2E-D9F7-4B3B-AFBC-F908B735B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4" y="908050"/>
            <a:ext cx="817200" cy="817200"/>
          </a:xfrm>
          <a:prstGeom prst="rect">
            <a:avLst/>
          </a:prstGeom>
        </p:spPr>
      </p:pic>
      <p:grpSp>
        <p:nvGrpSpPr>
          <p:cNvPr id="16" name="Google Shape;585;p35">
            <a:extLst>
              <a:ext uri="{FF2B5EF4-FFF2-40B4-BE49-F238E27FC236}">
                <a16:creationId xmlns:a16="http://schemas.microsoft.com/office/drawing/2014/main" id="{96622D89-1051-4C8E-9753-4221C8FC23A4}"/>
              </a:ext>
            </a:extLst>
          </p:cNvPr>
          <p:cNvGrpSpPr/>
          <p:nvPr/>
        </p:nvGrpSpPr>
        <p:grpSpPr>
          <a:xfrm>
            <a:off x="7689849" y="929674"/>
            <a:ext cx="2533651" cy="5200976"/>
            <a:chOff x="8625436" y="1258061"/>
            <a:chExt cx="2388000" cy="4396500"/>
          </a:xfrm>
        </p:grpSpPr>
        <p:sp>
          <p:nvSpPr>
            <p:cNvPr id="17" name="Google Shape;586;p35">
              <a:extLst>
                <a:ext uri="{FF2B5EF4-FFF2-40B4-BE49-F238E27FC236}">
                  <a16:creationId xmlns:a16="http://schemas.microsoft.com/office/drawing/2014/main" id="{435546B4-0EA5-4E21-AF56-492216EA711D}"/>
                </a:ext>
              </a:extLst>
            </p:cNvPr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587;p35">
              <a:extLst>
                <a:ext uri="{FF2B5EF4-FFF2-40B4-BE49-F238E27FC236}">
                  <a16:creationId xmlns:a16="http://schemas.microsoft.com/office/drawing/2014/main" id="{009DDF3D-74D0-41F8-AD04-0EA56C034016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588;p35">
              <a:extLst>
                <a:ext uri="{FF2B5EF4-FFF2-40B4-BE49-F238E27FC236}">
                  <a16:creationId xmlns:a16="http://schemas.microsoft.com/office/drawing/2014/main" id="{E0DD433B-2CBF-4B3F-B134-4229549D0027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1E220F5-B20F-48AD-92C0-02F70CC2A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959" y="1089832"/>
            <a:ext cx="2269431" cy="4660982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9960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2310E3-D023-4059-8AA9-7704B94729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" t="-39" r="3485" b="39"/>
          <a:stretch/>
        </p:blipFill>
        <p:spPr>
          <a:xfrm>
            <a:off x="6096000" y="-2647"/>
            <a:ext cx="9800714" cy="6858000"/>
          </a:xfrm>
          <a:prstGeom prst="rect">
            <a:avLst/>
          </a:prstGeom>
        </p:spPr>
      </p:pic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51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7C5777EE-45AA-44F5-BCEC-BB956488F895}"/>
              </a:ext>
            </a:extLst>
          </p:cNvPr>
          <p:cNvSpPr txBox="1"/>
          <p:nvPr/>
        </p:nvSpPr>
        <p:spPr>
          <a:xfrm>
            <a:off x="695325" y="908050"/>
            <a:ext cx="4569384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Нагрузка на глаза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B3C43-AAF7-42E1-AFF8-EDB4D0AB7CDF}"/>
              </a:ext>
            </a:extLst>
          </p:cNvPr>
          <p:cNvSpPr txBox="1"/>
          <p:nvPr/>
        </p:nvSpPr>
        <p:spPr>
          <a:xfrm>
            <a:off x="695325" y="1672688"/>
            <a:ext cx="46622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0E68"/>
              </a:buClr>
            </a:pPr>
            <a:r>
              <a:rPr lang="ru-RU" sz="2400" dirty="0">
                <a:latin typeface="Montserrat" panose="00000500000000000000" pitchFamily="2" charset="-52"/>
              </a:rPr>
              <a:t>Низкая контрастность </a:t>
            </a:r>
          </a:p>
          <a:p>
            <a:pPr>
              <a:buClr>
                <a:srgbClr val="660E68"/>
              </a:buClr>
            </a:pPr>
            <a:r>
              <a:rPr lang="ru-RU" sz="2400" dirty="0">
                <a:latin typeface="Montserrat" panose="00000500000000000000" pitchFamily="2" charset="-52"/>
              </a:rPr>
              <a:t>и мелкий шрифт утомляют глаза</a:t>
            </a:r>
          </a:p>
          <a:p>
            <a:pPr>
              <a:buClr>
                <a:srgbClr val="660E68"/>
              </a:buClr>
            </a:pP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Снижение продуктивности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Раздражение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Отказ от продукта</a:t>
            </a:r>
          </a:p>
        </p:txBody>
      </p:sp>
    </p:spTree>
    <p:extLst>
      <p:ext uri="{BB962C8B-B14F-4D97-AF65-F5344CB8AC3E}">
        <p14:creationId xmlns:p14="http://schemas.microsoft.com/office/powerpoint/2010/main" val="99479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Почему плохая осанка мешает вам добиться успеха - The-Challenger.ru">
            <a:extLst>
              <a:ext uri="{FF2B5EF4-FFF2-40B4-BE49-F238E27FC236}">
                <a16:creationId xmlns:a16="http://schemas.microsoft.com/office/drawing/2014/main" id="{9A3A6FCC-B079-424B-9ACE-EE5A159EA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7" t="93" r="-3638" b="-93"/>
          <a:stretch/>
        </p:blipFill>
        <p:spPr bwMode="auto">
          <a:xfrm>
            <a:off x="6100852" y="0"/>
            <a:ext cx="84953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52</a:t>
            </a:fld>
            <a:endParaRPr lang="ru" sz="1333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4C58C811-716B-4080-AC29-F07B902E3EC5}"/>
              </a:ext>
            </a:extLst>
          </p:cNvPr>
          <p:cNvSpPr txBox="1"/>
          <p:nvPr/>
        </p:nvSpPr>
        <p:spPr>
          <a:xfrm>
            <a:off x="695325" y="908050"/>
            <a:ext cx="4569384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Нагрузка на шею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D93E60-6206-4AFD-9849-ECBE2EB5BB7E}"/>
              </a:ext>
            </a:extLst>
          </p:cNvPr>
          <p:cNvSpPr txBox="1"/>
          <p:nvPr/>
        </p:nvSpPr>
        <p:spPr>
          <a:xfrm>
            <a:off x="695325" y="1672688"/>
            <a:ext cx="4662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0E68"/>
              </a:buClr>
            </a:pPr>
            <a:r>
              <a:rPr lang="ru-RU" sz="2400" dirty="0">
                <a:latin typeface="Montserrat" panose="00000500000000000000" pitchFamily="2" charset="-52"/>
              </a:rPr>
              <a:t>Если нужно напряженно всматриваться в экран, устаёт шея</a:t>
            </a:r>
          </a:p>
          <a:p>
            <a:pPr>
              <a:buClr>
                <a:srgbClr val="660E68"/>
              </a:buClr>
            </a:pP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Боль в шее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Головная боль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Усталость</a:t>
            </a:r>
          </a:p>
        </p:txBody>
      </p:sp>
    </p:spTree>
    <p:extLst>
      <p:ext uri="{BB962C8B-B14F-4D97-AF65-F5344CB8AC3E}">
        <p14:creationId xmlns:p14="http://schemas.microsoft.com/office/powerpoint/2010/main" val="190935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-1" y="0"/>
            <a:ext cx="5664201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177800" dist="1524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53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6" name="Google Shape;173;p29">
            <a:extLst>
              <a:ext uri="{FF2B5EF4-FFF2-40B4-BE49-F238E27FC236}">
                <a16:creationId xmlns:a16="http://schemas.microsoft.com/office/drawing/2014/main" id="{0744D021-0018-4C5C-A839-F894B78A49DF}"/>
              </a:ext>
            </a:extLst>
          </p:cNvPr>
          <p:cNvSpPr txBox="1"/>
          <p:nvPr/>
        </p:nvSpPr>
        <p:spPr>
          <a:xfrm>
            <a:off x="695325" y="2204455"/>
            <a:ext cx="4530725" cy="75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en-US" sz="5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WCAG</a:t>
            </a:r>
            <a:endParaRPr sz="54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31" name="Google Shape;174;p29">
            <a:extLst>
              <a:ext uri="{FF2B5EF4-FFF2-40B4-BE49-F238E27FC236}">
                <a16:creationId xmlns:a16="http://schemas.microsoft.com/office/drawing/2014/main" id="{7324C229-3FF5-4A4A-B060-C2AA9B6A14EB}"/>
              </a:ext>
            </a:extLst>
          </p:cNvPr>
          <p:cNvSpPr txBox="1"/>
          <p:nvPr/>
        </p:nvSpPr>
        <p:spPr>
          <a:xfrm>
            <a:off x="6359526" y="2282744"/>
            <a:ext cx="5054598" cy="253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Контраст текста к фону </a:t>
            </a:r>
            <a:r>
              <a:rPr lang="ru-RU" sz="2400" b="1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4.5 : 1</a:t>
            </a:r>
            <a:endParaRPr lang="ru-RU" sz="2200" b="1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Если шрифт больше 18</a:t>
            </a:r>
            <a:r>
              <a:rPr lang="en-US" sz="2200" dirty="0" err="1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px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b="1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3 : 1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Межстрочный интервал </a:t>
            </a:r>
            <a:r>
              <a:rPr lang="ru-RU" sz="2400" b="1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х1.5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 от</a:t>
            </a:r>
            <a:r>
              <a:rPr lang="en-US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 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размера шрифта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Интервал между абзацами</a:t>
            </a: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2400" b="1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х2</a:t>
            </a: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 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от</a:t>
            </a:r>
            <a:r>
              <a:rPr lang="en-US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 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размера шрифта</a:t>
            </a:r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94A7F7D9-4D12-4A3D-82C6-B96B242C8642}"/>
              </a:ext>
            </a:extLst>
          </p:cNvPr>
          <p:cNvSpPr txBox="1"/>
          <p:nvPr/>
        </p:nvSpPr>
        <p:spPr>
          <a:xfrm>
            <a:off x="695325" y="3176905"/>
            <a:ext cx="4791075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Web Content Accessibility </a:t>
            </a:r>
            <a:endParaRPr lang="ru-RU" sz="28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  <a:p>
            <a:r>
              <a:rPr lang="en-US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Guidelines </a:t>
            </a:r>
            <a:endParaRPr lang="ru-RU" sz="28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  <a:p>
            <a:r>
              <a:rPr lang="ru-RU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1.4 Различимость</a:t>
            </a:r>
            <a:endParaRPr lang="en-US" sz="28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pic>
        <p:nvPicPr>
          <p:cNvPr id="1026" name="Picture 2" descr="World Wide Web Consortium (w3c) | Vecta Symbo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1"/>
            <a:ext cx="1825544" cy="182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54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AFA4F-0447-4FE6-924E-E204FFF78C3A}"/>
              </a:ext>
            </a:extLst>
          </p:cNvPr>
          <p:cNvSpPr/>
          <p:nvPr/>
        </p:nvSpPr>
        <p:spPr>
          <a:xfrm>
            <a:off x="-1" y="-1"/>
            <a:ext cx="12192001" cy="1639148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266700" dist="1270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Google Shape;173;p29">
            <a:extLst>
              <a:ext uri="{FF2B5EF4-FFF2-40B4-BE49-F238E27FC236}">
                <a16:creationId xmlns:a16="http://schemas.microsoft.com/office/drawing/2014/main" id="{DDA3ABC5-0245-4937-955E-FC19537DCC46}"/>
              </a:ext>
            </a:extLst>
          </p:cNvPr>
          <p:cNvSpPr txBox="1"/>
          <p:nvPr/>
        </p:nvSpPr>
        <p:spPr>
          <a:xfrm>
            <a:off x="695325" y="503383"/>
            <a:ext cx="10927715" cy="97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Как измерить контраст?</a:t>
            </a:r>
            <a:endParaRPr sz="48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9517672-DA7C-476F-B7B5-614C4FF9E0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43" y="2087139"/>
            <a:ext cx="5212307" cy="37166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156" y="2087139"/>
            <a:ext cx="5109669" cy="29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E24426F-D114-4AD3-93A3-417B92CE62A4}"/>
              </a:ext>
            </a:extLst>
          </p:cNvPr>
          <p:cNvSpPr/>
          <p:nvPr/>
        </p:nvSpPr>
        <p:spPr>
          <a:xfrm>
            <a:off x="1532348" y="3315460"/>
            <a:ext cx="1382400" cy="324000"/>
          </a:xfrm>
          <a:prstGeom prst="roundRect">
            <a:avLst/>
          </a:prstGeom>
          <a:solidFill>
            <a:srgbClr val="C894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E32092E-9E84-467F-A083-BF5F63FFDF71}"/>
              </a:ext>
            </a:extLst>
          </p:cNvPr>
          <p:cNvSpPr/>
          <p:nvPr/>
        </p:nvSpPr>
        <p:spPr>
          <a:xfrm>
            <a:off x="1509606" y="4595413"/>
            <a:ext cx="1382400" cy="324000"/>
          </a:xfrm>
          <a:prstGeom prst="roundRect">
            <a:avLst/>
          </a:prstGeom>
          <a:solidFill>
            <a:srgbClr val="929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55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78D533EF-0625-499B-A2D9-B4F9C94125E1}"/>
              </a:ext>
            </a:extLst>
          </p:cNvPr>
          <p:cNvSpPr/>
          <p:nvPr/>
        </p:nvSpPr>
        <p:spPr>
          <a:xfrm>
            <a:off x="1538260" y="2963198"/>
            <a:ext cx="1382400" cy="324000"/>
          </a:xfrm>
          <a:prstGeom prst="roundRect">
            <a:avLst/>
          </a:prstGeom>
          <a:solidFill>
            <a:srgbClr val="E99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10" name="Google Shape;585;p35">
            <a:extLst>
              <a:ext uri="{FF2B5EF4-FFF2-40B4-BE49-F238E27FC236}">
                <a16:creationId xmlns:a16="http://schemas.microsoft.com/office/drawing/2014/main" id="{C67CEA9C-6B4C-4002-A71C-52FC05DCFA26}"/>
              </a:ext>
            </a:extLst>
          </p:cNvPr>
          <p:cNvGrpSpPr/>
          <p:nvPr/>
        </p:nvGrpSpPr>
        <p:grpSpPr>
          <a:xfrm>
            <a:off x="7689849" y="929674"/>
            <a:ext cx="2533651" cy="5200976"/>
            <a:chOff x="8625436" y="1258061"/>
            <a:chExt cx="2388000" cy="43965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FCA7D4E0-5CFC-4089-889F-743AC3F66228}"/>
                </a:ext>
              </a:extLst>
            </p:cNvPr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87;p35">
              <a:extLst>
                <a:ext uri="{FF2B5EF4-FFF2-40B4-BE49-F238E27FC236}">
                  <a16:creationId xmlns:a16="http://schemas.microsoft.com/office/drawing/2014/main" id="{2DBFAF90-03A3-4151-BEE5-A900FB97C700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88;p35">
              <a:extLst>
                <a:ext uri="{FF2B5EF4-FFF2-40B4-BE49-F238E27FC236}">
                  <a16:creationId xmlns:a16="http://schemas.microsoft.com/office/drawing/2014/main" id="{63234037-3FFE-447E-A0AE-9C19A449E305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98" y="1205150"/>
            <a:ext cx="2308281" cy="474480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15975BD-39CF-44FC-A7A1-A70706417E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3" t="339" r="58032" b="85099"/>
          <a:stretch/>
        </p:blipFill>
        <p:spPr>
          <a:xfrm>
            <a:off x="7759121" y="1015777"/>
            <a:ext cx="1131049" cy="113255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017521" y="1407757"/>
            <a:ext cx="5182552" cy="1615923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headEnd type="oval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37EB182A-180A-444E-A498-2D750F4720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6" t="26874" r="12885" b="60651"/>
          <a:stretch/>
        </p:blipFill>
        <p:spPr>
          <a:xfrm>
            <a:off x="8915281" y="2149625"/>
            <a:ext cx="1131049" cy="113255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643C63D7-A6DE-432C-8082-639E87A69AA3}"/>
              </a:ext>
            </a:extLst>
          </p:cNvPr>
          <p:cNvCxnSpPr>
            <a:cxnSpLocks/>
          </p:cNvCxnSpPr>
          <p:nvPr/>
        </p:nvCxnSpPr>
        <p:spPr>
          <a:xfrm flipH="1">
            <a:off x="3227332" y="2699381"/>
            <a:ext cx="6050894" cy="2010288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headEnd type="oval" w="sm" len="sm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CF8F131-D556-45A0-83D1-A0EC753D2E9B}"/>
              </a:ext>
            </a:extLst>
          </p:cNvPr>
          <p:cNvSpPr/>
          <p:nvPr/>
        </p:nvSpPr>
        <p:spPr>
          <a:xfrm>
            <a:off x="1509606" y="4930567"/>
            <a:ext cx="1382400" cy="3240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95325" y="839425"/>
            <a:ext cx="4787330" cy="1319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Измеряем контраст вручную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FE1A25E-9A8B-46F0-997F-0C23E4F365D1}"/>
              </a:ext>
            </a:extLst>
          </p:cNvPr>
          <p:cNvSpPr/>
          <p:nvPr/>
        </p:nvSpPr>
        <p:spPr>
          <a:xfrm>
            <a:off x="592522" y="2575630"/>
            <a:ext cx="359647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000000"/>
                </a:solidFill>
                <a:latin typeface="Montserrat" panose="00000500000000000000" pitchFamily="2" charset="-52"/>
              </a:rPr>
              <a:t>Погоня за мечтой</a:t>
            </a:r>
          </a:p>
          <a:p>
            <a:r>
              <a:rPr lang="ru-RU" sz="2200" dirty="0">
                <a:solidFill>
                  <a:srgbClr val="000000"/>
                </a:solidFill>
                <a:latin typeface="Montserrat" panose="00000500000000000000" pitchFamily="2" charset="-52"/>
              </a:rPr>
              <a:t>Фон    #e99094</a:t>
            </a:r>
          </a:p>
          <a:p>
            <a:r>
              <a:rPr lang="ru-RU" sz="2200" dirty="0">
                <a:solidFill>
                  <a:srgbClr val="000000"/>
                </a:solidFill>
                <a:latin typeface="Montserrat" panose="00000500000000000000" pitchFamily="2" charset="-52"/>
              </a:rPr>
              <a:t>Текст  #c89490</a:t>
            </a:r>
          </a:p>
          <a:p>
            <a:r>
              <a:rPr lang="ru-RU" sz="2200" dirty="0">
                <a:solidFill>
                  <a:srgbClr val="000000"/>
                </a:solidFill>
                <a:latin typeface="Montserrat" panose="00000500000000000000" pitchFamily="2" charset="-52"/>
              </a:rPr>
              <a:t>Контрастность  </a:t>
            </a:r>
            <a:r>
              <a:rPr lang="ru-RU" sz="2800" b="1" dirty="0">
                <a:solidFill>
                  <a:srgbClr val="000000"/>
                </a:solidFill>
                <a:latin typeface="Montserrat" panose="00000500000000000000" pitchFamily="2" charset="-52"/>
              </a:rPr>
              <a:t>1.10</a:t>
            </a:r>
            <a:endParaRPr lang="ru-RU" sz="2200" b="1" dirty="0">
              <a:solidFill>
                <a:srgbClr val="000000"/>
              </a:solidFill>
              <a:latin typeface="Montserrat" panose="00000500000000000000" pitchFamily="2" charset="-5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2522" y="4180105"/>
            <a:ext cx="3257623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latin typeface="Montserrat" panose="00000500000000000000" pitchFamily="2" charset="-52"/>
              </a:rPr>
              <a:t>Премиум награды</a:t>
            </a:r>
          </a:p>
          <a:p>
            <a:r>
              <a:rPr lang="ru-RU" sz="2200" dirty="0">
                <a:solidFill>
                  <a:srgbClr val="000000"/>
                </a:solidFill>
                <a:latin typeface="Montserrat" panose="00000500000000000000" pitchFamily="2" charset="-52"/>
              </a:rPr>
              <a:t>Фон    #</a:t>
            </a:r>
            <a:r>
              <a:rPr lang="en-US" sz="2200" dirty="0">
                <a:latin typeface="Montserrat" panose="00000500000000000000" pitchFamily="2" charset="-52"/>
              </a:rPr>
              <a:t>9299c5</a:t>
            </a:r>
            <a:endParaRPr lang="ru-RU" sz="22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r>
              <a:rPr lang="ru-RU" sz="2200" dirty="0">
                <a:solidFill>
                  <a:srgbClr val="000000"/>
                </a:solidFill>
                <a:latin typeface="Montserrat" panose="00000500000000000000" pitchFamily="2" charset="-52"/>
              </a:rPr>
              <a:t>Текст  #</a:t>
            </a:r>
            <a:r>
              <a:rPr lang="en-US" sz="2200" dirty="0" err="1">
                <a:latin typeface="Montserrat" panose="00000500000000000000" pitchFamily="2" charset="-52"/>
              </a:rPr>
              <a:t>ffffff</a:t>
            </a:r>
            <a:endParaRPr lang="ru-RU" sz="2200" dirty="0">
              <a:solidFill>
                <a:srgbClr val="000000"/>
              </a:solidFill>
              <a:latin typeface="Montserrat" panose="00000500000000000000" pitchFamily="2" charset="-52"/>
            </a:endParaRPr>
          </a:p>
          <a:p>
            <a:r>
              <a:rPr lang="ru-RU" sz="2200" dirty="0">
                <a:solidFill>
                  <a:srgbClr val="000000"/>
                </a:solidFill>
                <a:latin typeface="Montserrat" panose="00000500000000000000" pitchFamily="2" charset="-52"/>
              </a:rPr>
              <a:t>Контрастность  </a:t>
            </a:r>
            <a:r>
              <a:rPr lang="ru-RU" sz="2800" b="1" dirty="0">
                <a:solidFill>
                  <a:srgbClr val="000000"/>
                </a:solidFill>
                <a:latin typeface="Montserrat" panose="00000500000000000000" pitchFamily="2" charset="-52"/>
              </a:rPr>
              <a:t>2.77</a:t>
            </a:r>
          </a:p>
        </p:txBody>
      </p:sp>
    </p:spTree>
    <p:extLst>
      <p:ext uri="{BB962C8B-B14F-4D97-AF65-F5344CB8AC3E}">
        <p14:creationId xmlns:p14="http://schemas.microsoft.com/office/powerpoint/2010/main" val="16753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56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0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7073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86922" y="785619"/>
            <a:ext cx="5616463" cy="551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Низкий контраст</a:t>
            </a:r>
            <a:r>
              <a:rPr lang="en-US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(1.10 и 2.77) заставляет пользователя напрягать глаза, чтобы вглядеться в написанное. 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Если пользователь находится в комнате с тусклым освещением или в темноте, 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то глаза напрягаются еще сильнее.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Это приводит к усталости, снижению продуктивности, головным болям. Все это замедляет работу пользователя еще сильнее, </a:t>
            </a:r>
            <a:endParaRPr lang="en-US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 создает негативные ощущения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от взаимодействия с продуктом.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12" name="Скругленная прямоугольная выноска 10">
            <a:extLst>
              <a:ext uri="{FF2B5EF4-FFF2-40B4-BE49-F238E27FC236}">
                <a16:creationId xmlns:a16="http://schemas.microsoft.com/office/drawing/2014/main" id="{7E0CFDB7-B604-4957-A856-C3790677FE9F}"/>
              </a:ext>
            </a:extLst>
          </p:cNvPr>
          <p:cNvSpPr/>
          <p:nvPr/>
        </p:nvSpPr>
        <p:spPr>
          <a:xfrm>
            <a:off x="7169216" y="2404415"/>
            <a:ext cx="4299406" cy="1625476"/>
          </a:xfrm>
          <a:prstGeom prst="wedgeRoundRectCallout">
            <a:avLst>
              <a:gd name="adj1" fmla="val -75766"/>
              <a:gd name="adj2" fmla="val -75342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64DAFC3-3162-43B1-B510-DC7DCCDB52F7}"/>
              </a:ext>
            </a:extLst>
          </p:cNvPr>
          <p:cNvSpPr txBox="1"/>
          <p:nvPr/>
        </p:nvSpPr>
        <p:spPr>
          <a:xfrm>
            <a:off x="7335105" y="2616989"/>
            <a:ext cx="3967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Физическая причина неудобства: нагрузка на глаза</a:t>
            </a:r>
          </a:p>
        </p:txBody>
      </p:sp>
    </p:spTree>
    <p:extLst>
      <p:ext uri="{BB962C8B-B14F-4D97-AF65-F5344CB8AC3E}">
        <p14:creationId xmlns:p14="http://schemas.microsoft.com/office/powerpoint/2010/main" val="144571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57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26" name="Скругленная прямоугольная выноска 10">
            <a:extLst>
              <a:ext uri="{FF2B5EF4-FFF2-40B4-BE49-F238E27FC236}">
                <a16:creationId xmlns:a16="http://schemas.microsoft.com/office/drawing/2014/main" id="{58BECFC6-3953-462E-8CF1-DC3A816D551B}"/>
              </a:ext>
            </a:extLst>
          </p:cNvPr>
          <p:cNvSpPr/>
          <p:nvPr/>
        </p:nvSpPr>
        <p:spPr>
          <a:xfrm>
            <a:off x="7169216" y="2404415"/>
            <a:ext cx="4299406" cy="1598625"/>
          </a:xfrm>
          <a:prstGeom prst="wedgeRoundRectCallout">
            <a:avLst>
              <a:gd name="adj1" fmla="val -87201"/>
              <a:gd name="adj2" fmla="val -27266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FC25F-30EA-47E8-8EA8-A905E0650261}"/>
              </a:ext>
            </a:extLst>
          </p:cNvPr>
          <p:cNvSpPr txBox="1"/>
          <p:nvPr/>
        </p:nvSpPr>
        <p:spPr>
          <a:xfrm>
            <a:off x="7335105" y="2603563"/>
            <a:ext cx="3967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Условия, в которых неудобство усугубляется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80391" y="774984"/>
            <a:ext cx="5616463" cy="55154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Низкий контраст (1.10 и 2.77) заставляет пользователя напрягать глаза, чтобы вглядеться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в написанное.</a:t>
            </a:r>
            <a:r>
              <a:rPr lang="ru-RU" sz="2200" b="1" dirty="0">
                <a:solidFill>
                  <a:srgbClr val="660E68"/>
                </a:solidFill>
                <a:latin typeface="Montserrat"/>
                <a:sym typeface="Proxima Nova"/>
              </a:rPr>
              <a:t> Если пользователь находится в комнате с тусклым освещением или в темноте,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то глаза напрягаются еще сильнее. Это приводит к усталости, снижению продуктивности, головным болям. Все это замедляет работу пользователя еще сильнее, </a:t>
            </a:r>
            <a:endParaRPr lang="en-US" sz="2200" dirty="0">
              <a:solidFill>
                <a:schemeClr val="dk1"/>
              </a:solidFill>
              <a:latin typeface="Montserrat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и создает негативные ощущения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от взаимодействия с продуктом. 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0202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 dirty="0">
                <a:solidFill>
                  <a:schemeClr val="bg1">
                    <a:lumMod val="65000"/>
                  </a:schemeClr>
                </a:solidFill>
              </a:rPr>
              <a:pPr/>
              <a:t>58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051698" y="2404415"/>
            <a:ext cx="4534443" cy="1578305"/>
            <a:chOff x="7169215" y="2404415"/>
            <a:chExt cx="4299406" cy="2762302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762302"/>
            </a:xfrm>
            <a:prstGeom prst="wedgeRoundRectCallout">
              <a:avLst>
                <a:gd name="adj1" fmla="val -88071"/>
                <a:gd name="adj2" fmla="val 27410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733769"/>
              <a:ext cx="3967629" cy="210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Влияние </a:t>
              </a:r>
            </a:p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на самочувствие пользователя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80391" y="778499"/>
            <a:ext cx="5616463" cy="55154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Низкий </a:t>
            </a:r>
            <a:r>
              <a:rPr lang="ru-RU" sz="2200" dirty="0">
                <a:solidFill>
                  <a:schemeClr val="dk1"/>
                </a:solidFill>
                <a:latin typeface="Montserrat"/>
                <a:ea typeface="+mn-lt"/>
                <a:cs typeface="+mn-lt"/>
                <a:sym typeface="Proxima Nova"/>
              </a:rPr>
              <a:t>контраст</a:t>
            </a: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 (1.10 и 2.77)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cs typeface="Calibri"/>
              <a:sym typeface="Proxima Nova"/>
            </a:endParaRP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заставляет пользователя напрягать глаза, чтобы вглядеться </a:t>
            </a: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в написанное.</a:t>
            </a:r>
            <a:r>
              <a:rPr lang="ru-RU" sz="2200" b="1" dirty="0">
                <a:solidFill>
                  <a:srgbClr val="660E68"/>
                </a:solidFill>
                <a:latin typeface="Montserrat"/>
                <a:sym typeface="Proxima Nova"/>
              </a:rPr>
              <a:t> </a:t>
            </a: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Если пользователь находится в комнате с тусклым освещением или в темноте, </a:t>
            </a:r>
            <a:r>
              <a:rPr lang="ru-RU" sz="2200" b="1" dirty="0">
                <a:solidFill>
                  <a:srgbClr val="660E68"/>
                </a:solidFill>
                <a:latin typeface="Montserrat"/>
                <a:sym typeface="Proxima Nova"/>
              </a:rPr>
              <a:t>то глаза напрягаются еще сильнее. </a:t>
            </a:r>
          </a:p>
          <a:p>
            <a:pPr>
              <a:lnSpc>
                <a:spcPct val="114999"/>
              </a:lnSpc>
            </a:pPr>
            <a:r>
              <a:rPr lang="ru-RU" sz="2200" b="1" dirty="0">
                <a:solidFill>
                  <a:srgbClr val="660E68"/>
                </a:solidFill>
                <a:latin typeface="Montserrat"/>
                <a:sym typeface="Proxima Nova"/>
              </a:rPr>
              <a:t>Это приводит к усталости, снижению продуктивности, головным болям. </a:t>
            </a: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Все это замедляет работу пользователя еще сильнее, </a:t>
            </a:r>
            <a:endParaRPr lang="en-US" sz="2200" dirty="0">
              <a:solidFill>
                <a:schemeClr val="dk1"/>
              </a:solidFill>
              <a:latin typeface="Montserrat"/>
              <a:ea typeface="Proxima Nova"/>
              <a:cs typeface="Proxima Nova"/>
              <a:sym typeface="Proxima Nova"/>
            </a:endParaRP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и создает негативные ощущения </a:t>
            </a: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от взаимодействия с продуктом. 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786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59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051698" y="2404415"/>
            <a:ext cx="4534443" cy="1578305"/>
            <a:chOff x="7169215" y="2404415"/>
            <a:chExt cx="4299406" cy="2762302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762302"/>
            </a:xfrm>
            <a:prstGeom prst="wedgeRoundRectCallout">
              <a:avLst>
                <a:gd name="adj1" fmla="val -70258"/>
                <a:gd name="adj2" fmla="val 95645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733769"/>
              <a:ext cx="3967629" cy="210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Влияние на продуктивность пользователя 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9735" y="774985"/>
            <a:ext cx="5616463" cy="55154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Низкий контраст (1.10 и 2.77) 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заставляет пользователя напрягать глаза, чтобы вглядеться </a:t>
            </a: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в написанное.</a:t>
            </a:r>
            <a:r>
              <a:rPr lang="ru-RU" sz="2200" b="1" dirty="0">
                <a:solidFill>
                  <a:srgbClr val="660E68"/>
                </a:solidFill>
                <a:latin typeface="Montserrat"/>
                <a:sym typeface="Proxima Nova"/>
              </a:rPr>
              <a:t> </a:t>
            </a: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Если пользователь находится в комнате с тусклым освещением или в темноте, то глаза напрягаются еще сильнее. </a:t>
            </a: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Это приводит к усталости, снижению продуктивности, головным болям. </a:t>
            </a:r>
            <a:r>
              <a:rPr lang="ru-RU" sz="2200" b="1" dirty="0">
                <a:solidFill>
                  <a:srgbClr val="660E68"/>
                </a:solidFill>
                <a:latin typeface="Montserrat"/>
                <a:sym typeface="Proxima Nova"/>
              </a:rPr>
              <a:t>Все это замедляет работу пользователя еще сильнее, </a:t>
            </a:r>
            <a:endParaRPr lang="en-US" sz="2200" b="1" dirty="0">
              <a:solidFill>
                <a:srgbClr val="660E68"/>
              </a:solidFill>
              <a:latin typeface="Montserrat"/>
              <a:sym typeface="Proxima Nova"/>
            </a:endParaRP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и создает негативные ощущения </a:t>
            </a: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от взаимодействия с продуктом. 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30524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-1" y="0"/>
            <a:ext cx="5657851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177800" dist="1524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D16819-4561-41CA-8EF4-DA9EC5F5E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" y="862330"/>
            <a:ext cx="1020409" cy="1020409"/>
          </a:xfrm>
          <a:prstGeom prst="rect">
            <a:avLst/>
          </a:prstGeom>
        </p:spPr>
      </p:pic>
      <p:sp>
        <p:nvSpPr>
          <p:cNvPr id="10" name="Google Shape;173;p29">
            <a:extLst>
              <a:ext uri="{FF2B5EF4-FFF2-40B4-BE49-F238E27FC236}">
                <a16:creationId xmlns:a16="http://schemas.microsoft.com/office/drawing/2014/main" id="{C450736C-32E3-450F-B297-138F13E01923}"/>
              </a:ext>
            </a:extLst>
          </p:cNvPr>
          <p:cNvSpPr txBox="1"/>
          <p:nvPr/>
        </p:nvSpPr>
        <p:spPr>
          <a:xfrm>
            <a:off x="695325" y="2575494"/>
            <a:ext cx="3789800" cy="1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600"/>
              </a:lnSpc>
            </a:pPr>
            <a:r>
              <a:rPr lang="ru-RU" sz="66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Структура баг-репорта</a:t>
            </a:r>
            <a:endParaRPr sz="66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0CBC8A9-9915-4B13-A715-7AFCB05C6BBA}"/>
              </a:ext>
            </a:extLst>
          </p:cNvPr>
          <p:cNvGrpSpPr/>
          <p:nvPr/>
        </p:nvGrpSpPr>
        <p:grpSpPr>
          <a:xfrm>
            <a:off x="6341872" y="863264"/>
            <a:ext cx="4972455" cy="5222481"/>
            <a:chOff x="6348403" y="863264"/>
            <a:chExt cx="4972455" cy="522248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351A967-6798-4958-B23D-E78D45D1C502}"/>
                </a:ext>
              </a:extLst>
            </p:cNvPr>
            <p:cNvGrpSpPr/>
            <p:nvPr/>
          </p:nvGrpSpPr>
          <p:grpSpPr>
            <a:xfrm>
              <a:off x="6348412" y="863264"/>
              <a:ext cx="4537366" cy="1202120"/>
              <a:chOff x="6348412" y="863264"/>
              <a:chExt cx="4537366" cy="1202120"/>
            </a:xfrm>
          </p:grpSpPr>
          <p:sp>
            <p:nvSpPr>
              <p:cNvPr id="174" name="Google Shape;174;p29"/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8" name="Google Shape;174;p29">
                <a:extLst>
                  <a:ext uri="{FF2B5EF4-FFF2-40B4-BE49-F238E27FC236}">
                    <a16:creationId xmlns:a16="http://schemas.microsoft.com/office/drawing/2014/main" id="{4BAE34C5-27AD-464C-B7F6-3CFA0002C708}"/>
                  </a:ext>
                </a:extLst>
              </p:cNvPr>
              <p:cNvSpPr txBox="1"/>
              <p:nvPr/>
            </p:nvSpPr>
            <p:spPr>
              <a:xfrm>
                <a:off x="6348412" y="1339827"/>
                <a:ext cx="453736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Чем вредит этот баг? </a:t>
                </a:r>
                <a:endParaRPr lang="en-US" sz="24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Зачем его чинить?</a:t>
                </a:r>
                <a:endParaRPr lang="ru-RU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ED9587A3-07EB-4E1D-A0A3-90037ACE870E}"/>
                </a:ext>
              </a:extLst>
            </p:cNvPr>
            <p:cNvGrpSpPr/>
            <p:nvPr/>
          </p:nvGrpSpPr>
          <p:grpSpPr>
            <a:xfrm>
              <a:off x="6348406" y="2282725"/>
              <a:ext cx="4537366" cy="1369867"/>
              <a:chOff x="6348406" y="2154709"/>
              <a:chExt cx="4537366" cy="1369867"/>
            </a:xfrm>
          </p:grpSpPr>
          <p:sp>
            <p:nvSpPr>
              <p:cNvPr id="15" name="Google Shape;174;p29">
                <a:extLst>
                  <a:ext uri="{FF2B5EF4-FFF2-40B4-BE49-F238E27FC236}">
                    <a16:creationId xmlns:a16="http://schemas.microsoft.com/office/drawing/2014/main" id="{68935E1E-2418-4EFC-BD09-332EC176321C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16" name="Google Shape;174;p29">
                <a:extLst>
                  <a:ext uri="{FF2B5EF4-FFF2-40B4-BE49-F238E27FC236}">
                    <a16:creationId xmlns:a16="http://schemas.microsoft.com/office/drawing/2014/main" id="{9505119F-0928-42EE-AA91-89ED2ED0EEBF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8718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Что сделать, чтобы повторить баг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CBD5DA4-FFD4-4585-A10C-E29633DDC02E}"/>
                </a:ext>
              </a:extLst>
            </p:cNvPr>
            <p:cNvGrpSpPr/>
            <p:nvPr/>
          </p:nvGrpSpPr>
          <p:grpSpPr>
            <a:xfrm>
              <a:off x="6348404" y="3760205"/>
              <a:ext cx="4537366" cy="982533"/>
              <a:chOff x="6348404" y="3677909"/>
              <a:chExt cx="4537366" cy="982533"/>
            </a:xfrm>
          </p:grpSpPr>
          <p:sp>
            <p:nvSpPr>
              <p:cNvPr id="18" name="Google Shape;174;p29">
                <a:extLst>
                  <a:ext uri="{FF2B5EF4-FFF2-40B4-BE49-F238E27FC236}">
                    <a16:creationId xmlns:a16="http://schemas.microsoft.com/office/drawing/2014/main" id="{34DD39BB-B927-4EB8-A857-F0B7ECA8CCCD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19" name="Google Shape;174;p29">
                <a:extLst>
                  <a:ext uri="{FF2B5EF4-FFF2-40B4-BE49-F238E27FC236}">
                    <a16:creationId xmlns:a16="http://schemas.microsoft.com/office/drawing/2014/main" id="{4F6B58A1-287F-46AE-82E2-977F81CC7810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Как баг себя проявляет</a:t>
                </a: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71116DE9-1162-49D5-89D8-73D6A9633BD0}"/>
                </a:ext>
              </a:extLst>
            </p:cNvPr>
            <p:cNvGrpSpPr/>
            <p:nvPr/>
          </p:nvGrpSpPr>
          <p:grpSpPr>
            <a:xfrm>
              <a:off x="6348403" y="4868639"/>
              <a:ext cx="4972455" cy="1217106"/>
              <a:chOff x="6348403" y="4868639"/>
              <a:chExt cx="4972455" cy="1217106"/>
            </a:xfrm>
          </p:grpSpPr>
          <p:sp>
            <p:nvSpPr>
              <p:cNvPr id="20" name="Google Shape;174;p29">
                <a:extLst>
                  <a:ext uri="{FF2B5EF4-FFF2-40B4-BE49-F238E27FC236}">
                    <a16:creationId xmlns:a16="http://schemas.microsoft.com/office/drawing/2014/main" id="{4AC2E26A-9C9C-4F30-B2BD-9413DECA6B35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21" name="Google Shape;174;p29">
                <a:extLst>
                  <a:ext uri="{FF2B5EF4-FFF2-40B4-BE49-F238E27FC236}">
                    <a16:creationId xmlns:a16="http://schemas.microsoft.com/office/drawing/2014/main" id="{5211A703-13ED-4BDD-B2CB-86C372F7356B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Какое поведение покажет, 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что баг исправлен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00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60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051698" y="2404415"/>
            <a:ext cx="4534443" cy="1578305"/>
            <a:chOff x="7169215" y="2404415"/>
            <a:chExt cx="4299406" cy="2762302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762302"/>
            </a:xfrm>
            <a:prstGeom prst="wedgeRoundRectCallout">
              <a:avLst>
                <a:gd name="adj1" fmla="val -76451"/>
                <a:gd name="adj2" fmla="val 144983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733769"/>
              <a:ext cx="3967629" cy="2100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Влияние на восприятие и ощущения пользователя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80391" y="778499"/>
            <a:ext cx="5616463" cy="55154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Низкий контраст (1.10 и 2.77)</a:t>
            </a:r>
            <a:r>
              <a:rPr lang="ru-RU" sz="2200" dirty="0">
                <a:solidFill>
                  <a:schemeClr val="dk1"/>
                </a:solidFill>
                <a:ea typeface="+mn-lt"/>
                <a:cs typeface="+mn-lt"/>
                <a:sym typeface="Proxima Nova"/>
              </a:rPr>
              <a:t> </a:t>
            </a:r>
            <a:endParaRPr lang="ru-RU" sz="2200" b="1" dirty="0">
              <a:solidFill>
                <a:schemeClr val="dk1"/>
              </a:solidFill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заставляет пользователя напрягать глаза, чтобы вглядеться </a:t>
            </a: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в написанное.</a:t>
            </a:r>
            <a:r>
              <a:rPr lang="ru-RU" sz="2200" b="1" dirty="0">
                <a:solidFill>
                  <a:srgbClr val="660E68"/>
                </a:solidFill>
                <a:latin typeface="Montserrat"/>
                <a:sym typeface="Proxima Nova"/>
              </a:rPr>
              <a:t> </a:t>
            </a: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Если пользователь находится в комнате с тусклым освещением или в темноте, то глаза напрягаются еще сильнее. </a:t>
            </a:r>
          </a:p>
          <a:p>
            <a:pPr>
              <a:lnSpc>
                <a:spcPct val="114999"/>
              </a:lnSpc>
            </a:pPr>
            <a:r>
              <a:rPr lang="ru-RU" sz="2200" dirty="0">
                <a:solidFill>
                  <a:schemeClr val="dk1"/>
                </a:solidFill>
                <a:latin typeface="Montserrat"/>
                <a:sym typeface="Proxima Nova"/>
              </a:rPr>
              <a:t>Это приводит к усталости, снижению продуктивности, головным болям. Все это замедляет работу пользователя еще сильнее, </a:t>
            </a:r>
            <a:endParaRPr lang="en-US" sz="2200" dirty="0">
              <a:solidFill>
                <a:schemeClr val="dk1"/>
              </a:solidFill>
              <a:latin typeface="Montserrat"/>
              <a:sym typeface="Proxima Nova"/>
            </a:endParaRPr>
          </a:p>
          <a:p>
            <a:pPr>
              <a:lnSpc>
                <a:spcPct val="114999"/>
              </a:lnSpc>
            </a:pPr>
            <a:r>
              <a:rPr lang="ru-RU" sz="2200" b="1" dirty="0">
                <a:solidFill>
                  <a:srgbClr val="660E68"/>
                </a:solidFill>
                <a:latin typeface="Montserrat"/>
                <a:sym typeface="Proxima Nova"/>
              </a:rPr>
              <a:t>и создает негативные ощущения </a:t>
            </a:r>
            <a:endParaRPr lang="ru-RU" sz="2200" b="1" dirty="0">
              <a:solidFill>
                <a:srgbClr val="660E68"/>
              </a:solidFill>
              <a:latin typeface="Montserrat" panose="00000500000000000000" pitchFamily="2" charset="-52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от взаимодействия с продуктом.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80043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Google Shape;585;p35">
            <a:extLst>
              <a:ext uri="{FF2B5EF4-FFF2-40B4-BE49-F238E27FC236}">
                <a16:creationId xmlns:a16="http://schemas.microsoft.com/office/drawing/2014/main" id="{553EFD48-C7ED-4D0E-9416-91F1E1C4A695}"/>
              </a:ext>
            </a:extLst>
          </p:cNvPr>
          <p:cNvGrpSpPr/>
          <p:nvPr/>
        </p:nvGrpSpPr>
        <p:grpSpPr>
          <a:xfrm>
            <a:off x="7689849" y="929674"/>
            <a:ext cx="2533651" cy="5200976"/>
            <a:chOff x="8625436" y="1258061"/>
            <a:chExt cx="2388000" cy="43965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E729298E-E609-4664-830C-4458A5FA0BD0}"/>
                </a:ext>
              </a:extLst>
            </p:cNvPr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587;p35">
              <a:extLst>
                <a:ext uri="{FF2B5EF4-FFF2-40B4-BE49-F238E27FC236}">
                  <a16:creationId xmlns:a16="http://schemas.microsoft.com/office/drawing/2014/main" id="{0B446C7B-1C00-4AAE-B92D-03EBC83AE554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88;p35">
              <a:extLst>
                <a:ext uri="{FF2B5EF4-FFF2-40B4-BE49-F238E27FC236}">
                  <a16:creationId xmlns:a16="http://schemas.microsoft.com/office/drawing/2014/main" id="{52F96A75-6B73-49F5-ABAA-172610050415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61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95325" y="900718"/>
            <a:ext cx="4569384" cy="152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Предлагаем улучшение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20" name="Google Shape;174;p29">
            <a:extLst>
              <a:ext uri="{FF2B5EF4-FFF2-40B4-BE49-F238E27FC236}">
                <a16:creationId xmlns:a16="http://schemas.microsoft.com/office/drawing/2014/main" id="{633AC7C1-6AD5-4D6E-8A96-7B34C40FA0B0}"/>
              </a:ext>
            </a:extLst>
          </p:cNvPr>
          <p:cNvSpPr txBox="1"/>
          <p:nvPr/>
        </p:nvSpPr>
        <p:spPr>
          <a:xfrm>
            <a:off x="695325" y="2426387"/>
            <a:ext cx="4815888" cy="161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Увеличить шрифт, заменить цвет текста на более темный, чтобы получить контраст 4.5 или больше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471D417-E60C-48C4-AA84-C3F3FE2A26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798" y="1205150"/>
            <a:ext cx="2308281" cy="47448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83E115D-69CC-492C-A3CD-E1FC63A7F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1" t="196" r="56059" b="84450"/>
          <a:stretch/>
        </p:blipFill>
        <p:spPr>
          <a:xfrm>
            <a:off x="7759121" y="1015777"/>
            <a:ext cx="1131049" cy="113255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A34E1BB-F44C-4599-AB7C-AE10725323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2" t="25724" r="10128" b="58922"/>
          <a:stretch/>
        </p:blipFill>
        <p:spPr>
          <a:xfrm>
            <a:off x="8915281" y="2149625"/>
            <a:ext cx="1131049" cy="1132555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237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5354782" y="0"/>
            <a:ext cx="6837218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62</a:t>
            </a:fld>
            <a:endParaRPr lang="ru" sz="1333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68977" y="2895109"/>
            <a:ext cx="4569384" cy="132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 err="1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Неконсистентный</a:t>
            </a: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 интерфейс</a:t>
            </a:r>
          </a:p>
        </p:txBody>
      </p:sp>
      <p:sp>
        <p:nvSpPr>
          <p:cNvPr id="12" name="Google Shape;587;p35">
            <a:extLst>
              <a:ext uri="{FF2B5EF4-FFF2-40B4-BE49-F238E27FC236}">
                <a16:creationId xmlns:a16="http://schemas.microsoft.com/office/drawing/2014/main" id="{2DBFAF90-03A3-4151-BEE5-A900FB97C700}"/>
              </a:ext>
            </a:extLst>
          </p:cNvPr>
          <p:cNvSpPr/>
          <p:nvPr/>
        </p:nvSpPr>
        <p:spPr>
          <a:xfrm>
            <a:off x="7316670" y="524193"/>
            <a:ext cx="77979" cy="69352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88;p35">
            <a:extLst>
              <a:ext uri="{FF2B5EF4-FFF2-40B4-BE49-F238E27FC236}">
                <a16:creationId xmlns:a16="http://schemas.microsoft.com/office/drawing/2014/main" id="{63234037-3FFE-447E-A0AE-9C19A449E305}"/>
              </a:ext>
            </a:extLst>
          </p:cNvPr>
          <p:cNvSpPr/>
          <p:nvPr/>
        </p:nvSpPr>
        <p:spPr>
          <a:xfrm>
            <a:off x="6547065" y="3326780"/>
            <a:ext cx="144406" cy="128430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676ED5C-CE40-41EF-9FB7-2A39D0048836}"/>
              </a:ext>
            </a:extLst>
          </p:cNvPr>
          <p:cNvGrpSpPr/>
          <p:nvPr/>
        </p:nvGrpSpPr>
        <p:grpSpPr>
          <a:xfrm>
            <a:off x="5664200" y="422029"/>
            <a:ext cx="1915784" cy="3136900"/>
            <a:chOff x="5664200" y="425450"/>
            <a:chExt cx="1915784" cy="31369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FCA7D4E0-5CFC-4089-889F-743AC3F66228}"/>
                </a:ext>
              </a:extLst>
            </p:cNvPr>
            <p:cNvSpPr/>
            <p:nvPr/>
          </p:nvSpPr>
          <p:spPr>
            <a:xfrm>
              <a:off x="5664200" y="425450"/>
              <a:ext cx="1915784" cy="31369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FA5A938-A58A-4168-8F2F-F67C42FA6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29" b="9641"/>
            <a:stretch/>
          </p:blipFill>
          <p:spPr>
            <a:xfrm>
              <a:off x="5752586" y="512488"/>
              <a:ext cx="1750373" cy="2975192"/>
            </a:xfrm>
            <a:prstGeom prst="rect">
              <a:avLst/>
            </a:prstGeom>
          </p:spPr>
        </p:pic>
      </p:grpSp>
      <p:sp>
        <p:nvSpPr>
          <p:cNvPr id="23" name="Google Shape;587;p35">
            <a:extLst>
              <a:ext uri="{FF2B5EF4-FFF2-40B4-BE49-F238E27FC236}">
                <a16:creationId xmlns:a16="http://schemas.microsoft.com/office/drawing/2014/main" id="{751B3DE0-DF21-4A12-B757-C9510F73A8D4}"/>
              </a:ext>
            </a:extLst>
          </p:cNvPr>
          <p:cNvSpPr/>
          <p:nvPr/>
        </p:nvSpPr>
        <p:spPr>
          <a:xfrm>
            <a:off x="9348875" y="517351"/>
            <a:ext cx="77979" cy="69352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588;p35">
            <a:extLst>
              <a:ext uri="{FF2B5EF4-FFF2-40B4-BE49-F238E27FC236}">
                <a16:creationId xmlns:a16="http://schemas.microsoft.com/office/drawing/2014/main" id="{FB36782D-F0EA-46B9-A28C-72E64983141E}"/>
              </a:ext>
            </a:extLst>
          </p:cNvPr>
          <p:cNvSpPr/>
          <p:nvPr/>
        </p:nvSpPr>
        <p:spPr>
          <a:xfrm>
            <a:off x="8579270" y="3319938"/>
            <a:ext cx="144406" cy="128430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587;p35">
            <a:extLst>
              <a:ext uri="{FF2B5EF4-FFF2-40B4-BE49-F238E27FC236}">
                <a16:creationId xmlns:a16="http://schemas.microsoft.com/office/drawing/2014/main" id="{9ADF4B15-4E81-43DC-9AC7-5387A90230CA}"/>
              </a:ext>
            </a:extLst>
          </p:cNvPr>
          <p:cNvSpPr/>
          <p:nvPr/>
        </p:nvSpPr>
        <p:spPr>
          <a:xfrm>
            <a:off x="11504845" y="517351"/>
            <a:ext cx="77979" cy="69352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588;p35">
            <a:extLst>
              <a:ext uri="{FF2B5EF4-FFF2-40B4-BE49-F238E27FC236}">
                <a16:creationId xmlns:a16="http://schemas.microsoft.com/office/drawing/2014/main" id="{CE984E74-ABDB-4741-BEED-B8FC2E51B9C9}"/>
              </a:ext>
            </a:extLst>
          </p:cNvPr>
          <p:cNvSpPr/>
          <p:nvPr/>
        </p:nvSpPr>
        <p:spPr>
          <a:xfrm>
            <a:off x="10735240" y="3319938"/>
            <a:ext cx="144406" cy="128430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81D3CCD-FEBC-408D-95DC-21DE749C1052}"/>
              </a:ext>
            </a:extLst>
          </p:cNvPr>
          <p:cNvGrpSpPr/>
          <p:nvPr/>
        </p:nvGrpSpPr>
        <p:grpSpPr>
          <a:xfrm>
            <a:off x="9852375" y="422029"/>
            <a:ext cx="1915784" cy="3136900"/>
            <a:chOff x="9852375" y="418608"/>
            <a:chExt cx="1915784" cy="3136900"/>
          </a:xfrm>
        </p:grpSpPr>
        <p:sp>
          <p:nvSpPr>
            <p:cNvPr id="26" name="Google Shape;586;p35">
              <a:extLst>
                <a:ext uri="{FF2B5EF4-FFF2-40B4-BE49-F238E27FC236}">
                  <a16:creationId xmlns:a16="http://schemas.microsoft.com/office/drawing/2014/main" id="{F2B644D1-D1D6-499B-8ECD-1526EF5D0365}"/>
                </a:ext>
              </a:extLst>
            </p:cNvPr>
            <p:cNvSpPr/>
            <p:nvPr/>
          </p:nvSpPr>
          <p:spPr>
            <a:xfrm>
              <a:off x="9852375" y="418608"/>
              <a:ext cx="1915784" cy="31369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C48AC2-49A3-471C-9321-729F394AF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630" b="9640"/>
            <a:stretch/>
          </p:blipFill>
          <p:spPr>
            <a:xfrm>
              <a:off x="9921607" y="499462"/>
              <a:ext cx="1750373" cy="2975192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6DBB607-C03D-42EB-9327-AF9CEE4E34ED}"/>
              </a:ext>
            </a:extLst>
          </p:cNvPr>
          <p:cNvGrpSpPr/>
          <p:nvPr/>
        </p:nvGrpSpPr>
        <p:grpSpPr>
          <a:xfrm>
            <a:off x="7758287" y="422029"/>
            <a:ext cx="1915784" cy="3136900"/>
            <a:chOff x="7696405" y="418608"/>
            <a:chExt cx="1915784" cy="3136900"/>
          </a:xfrm>
        </p:grpSpPr>
        <p:sp>
          <p:nvSpPr>
            <p:cNvPr id="22" name="Google Shape;586;p35">
              <a:extLst>
                <a:ext uri="{FF2B5EF4-FFF2-40B4-BE49-F238E27FC236}">
                  <a16:creationId xmlns:a16="http://schemas.microsoft.com/office/drawing/2014/main" id="{F3E6BD02-ED60-42DD-BAF0-B7702BF99D6B}"/>
                </a:ext>
              </a:extLst>
            </p:cNvPr>
            <p:cNvSpPr/>
            <p:nvPr/>
          </p:nvSpPr>
          <p:spPr>
            <a:xfrm>
              <a:off x="7696405" y="418608"/>
              <a:ext cx="1915784" cy="31369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24C798A-4A1D-4B02-8F73-CC5CB9B9A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630" b="9640"/>
            <a:stretch/>
          </p:blipFill>
          <p:spPr>
            <a:xfrm>
              <a:off x="7773849" y="515123"/>
              <a:ext cx="1750373" cy="2975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9866436-6459-4D48-823A-128FFBDEB63B}"/>
              </a:ext>
            </a:extLst>
          </p:cNvPr>
          <p:cNvGrpSpPr/>
          <p:nvPr/>
        </p:nvGrpSpPr>
        <p:grpSpPr>
          <a:xfrm>
            <a:off x="6811082" y="3708717"/>
            <a:ext cx="1915784" cy="2727254"/>
            <a:chOff x="6439581" y="3797794"/>
            <a:chExt cx="1915784" cy="2727254"/>
          </a:xfrm>
        </p:grpSpPr>
        <p:sp>
          <p:nvSpPr>
            <p:cNvPr id="30" name="Google Shape;586;p35">
              <a:extLst>
                <a:ext uri="{FF2B5EF4-FFF2-40B4-BE49-F238E27FC236}">
                  <a16:creationId xmlns:a16="http://schemas.microsoft.com/office/drawing/2014/main" id="{308CA4EF-BCB4-463F-AA36-9435D13A5E5A}"/>
                </a:ext>
              </a:extLst>
            </p:cNvPr>
            <p:cNvSpPr/>
            <p:nvPr/>
          </p:nvSpPr>
          <p:spPr>
            <a:xfrm>
              <a:off x="6439581" y="3797794"/>
              <a:ext cx="1915784" cy="2727254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7D5B0DF-FFA3-4660-9331-34B9FDB05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4718" b="14561"/>
            <a:stretch/>
          </p:blipFill>
          <p:spPr>
            <a:xfrm>
              <a:off x="6519849" y="3890292"/>
              <a:ext cx="1749600" cy="254225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AE73221-6A7C-40FB-A93C-FF4A0607418F}"/>
              </a:ext>
            </a:extLst>
          </p:cNvPr>
          <p:cNvGrpSpPr/>
          <p:nvPr/>
        </p:nvGrpSpPr>
        <p:grpSpPr>
          <a:xfrm>
            <a:off x="8907690" y="3708717"/>
            <a:ext cx="1915784" cy="2727254"/>
            <a:chOff x="9016467" y="3797794"/>
            <a:chExt cx="1915784" cy="2727254"/>
          </a:xfrm>
        </p:grpSpPr>
        <p:sp>
          <p:nvSpPr>
            <p:cNvPr id="33" name="Google Shape;586;p35">
              <a:extLst>
                <a:ext uri="{FF2B5EF4-FFF2-40B4-BE49-F238E27FC236}">
                  <a16:creationId xmlns:a16="http://schemas.microsoft.com/office/drawing/2014/main" id="{244AB01B-E324-4D0D-93CD-87FF7FA2D134}"/>
                </a:ext>
              </a:extLst>
            </p:cNvPr>
            <p:cNvSpPr/>
            <p:nvPr/>
          </p:nvSpPr>
          <p:spPr>
            <a:xfrm>
              <a:off x="9016467" y="3797794"/>
              <a:ext cx="1915784" cy="2727254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A711D7A-F20E-402F-A9BF-03EAAE5D4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866" b="19411"/>
            <a:stretch/>
          </p:blipFill>
          <p:spPr>
            <a:xfrm>
              <a:off x="9099559" y="3890292"/>
              <a:ext cx="1749600" cy="2542258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E33A661-FD3E-43EC-8BF7-9B8F55AB4D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4" y="908050"/>
            <a:ext cx="654836" cy="6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Уставший человек работает с ноутбуком в кафе. Деловой человек в белой  рубашке думает о проблеме за компьютером. Солнечный фон — уставшие, парень  - Stock Photo | #243354206">
            <a:extLst>
              <a:ext uri="{FF2B5EF4-FFF2-40B4-BE49-F238E27FC236}">
                <a16:creationId xmlns:a16="http://schemas.microsoft.com/office/drawing/2014/main" id="{FD93D431-DE56-4C97-B77B-E57A6CE25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r="6542"/>
          <a:stretch/>
        </p:blipFill>
        <p:spPr bwMode="auto">
          <a:xfrm>
            <a:off x="6076750" y="0"/>
            <a:ext cx="8653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73;p29">
            <a:extLst>
              <a:ext uri="{FF2B5EF4-FFF2-40B4-BE49-F238E27FC236}">
                <a16:creationId xmlns:a16="http://schemas.microsoft.com/office/drawing/2014/main" id="{3F4F6D46-30E1-40E6-986A-DF7273CFD28A}"/>
              </a:ext>
            </a:extLst>
          </p:cNvPr>
          <p:cNvSpPr txBox="1"/>
          <p:nvPr/>
        </p:nvSpPr>
        <p:spPr>
          <a:xfrm>
            <a:off x="695325" y="900718"/>
            <a:ext cx="4569384" cy="620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Нагрузка на мозг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A58E99-F269-479B-A56B-9683121FE587}"/>
              </a:ext>
            </a:extLst>
          </p:cNvPr>
          <p:cNvSpPr txBox="1"/>
          <p:nvPr/>
        </p:nvSpPr>
        <p:spPr>
          <a:xfrm>
            <a:off x="695325" y="1672688"/>
            <a:ext cx="46622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0E68"/>
              </a:buClr>
            </a:pPr>
            <a:r>
              <a:rPr lang="ru-RU" sz="2400" dirty="0">
                <a:latin typeface="Montserrat" panose="00000500000000000000" pitchFamily="2" charset="-52"/>
              </a:rPr>
              <a:t>Думать, читать, вспоминать, анализировать – дорого</a:t>
            </a:r>
          </a:p>
          <a:p>
            <a:pPr>
              <a:buClr>
                <a:srgbClr val="660E68"/>
              </a:buClr>
            </a:pPr>
            <a:endParaRPr lang="ru-RU" sz="2400" dirty="0">
              <a:latin typeface="Montserrat" panose="00000500000000000000" pitchFamily="2" charset="-52"/>
            </a:endParaRP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Снижение продуктивности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Раздражение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Ø"/>
            </a:pPr>
            <a:r>
              <a:rPr lang="ru-RU" sz="2400" dirty="0">
                <a:latin typeface="Montserrat" panose="00000500000000000000" pitchFamily="2" charset="-52"/>
              </a:rPr>
              <a:t>Отказ от продукта</a:t>
            </a:r>
          </a:p>
        </p:txBody>
      </p:sp>
      <p:sp>
        <p:nvSpPr>
          <p:cNvPr id="7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/>
                </a:solidFill>
              </a:rPr>
              <a:pPr/>
              <a:t>63</a:t>
            </a:fld>
            <a:endParaRPr lang="ru" sz="1333" dirty="0">
              <a:solidFill>
                <a:schemeClr val="bg1"/>
              </a:solidFill>
            </a:endParaRPr>
          </a:p>
        </p:txBody>
      </p:sp>
      <p:pic>
        <p:nvPicPr>
          <p:cNvPr id="8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9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-1" y="0"/>
            <a:ext cx="5664201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177800" dist="1524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64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6" name="Google Shape;173;p29">
            <a:extLst>
              <a:ext uri="{FF2B5EF4-FFF2-40B4-BE49-F238E27FC236}">
                <a16:creationId xmlns:a16="http://schemas.microsoft.com/office/drawing/2014/main" id="{0744D021-0018-4C5C-A839-F894B78A49DF}"/>
              </a:ext>
            </a:extLst>
          </p:cNvPr>
          <p:cNvSpPr txBox="1"/>
          <p:nvPr/>
        </p:nvSpPr>
        <p:spPr>
          <a:xfrm>
            <a:off x="695325" y="2204455"/>
            <a:ext cx="4530725" cy="75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en-US" sz="5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WCAG</a:t>
            </a:r>
            <a:endParaRPr sz="54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31" name="Google Shape;174;p29">
            <a:extLst>
              <a:ext uri="{FF2B5EF4-FFF2-40B4-BE49-F238E27FC236}">
                <a16:creationId xmlns:a16="http://schemas.microsoft.com/office/drawing/2014/main" id="{7324C229-3FF5-4A4A-B060-C2AA9B6A14EB}"/>
              </a:ext>
            </a:extLst>
          </p:cNvPr>
          <p:cNvSpPr txBox="1"/>
          <p:nvPr/>
        </p:nvSpPr>
        <p:spPr>
          <a:xfrm>
            <a:off x="6325406" y="3036847"/>
            <a:ext cx="5054598" cy="78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Единообразная навигация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Единообразные названия</a:t>
            </a:r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94A7F7D9-4D12-4A3D-82C6-B96B242C8642}"/>
              </a:ext>
            </a:extLst>
          </p:cNvPr>
          <p:cNvSpPr txBox="1"/>
          <p:nvPr/>
        </p:nvSpPr>
        <p:spPr>
          <a:xfrm>
            <a:off x="695325" y="3176905"/>
            <a:ext cx="4791075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Web Content Accessibility </a:t>
            </a:r>
            <a:endParaRPr lang="ru-RU" sz="28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  <a:p>
            <a:r>
              <a:rPr lang="en-US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Guidelines </a:t>
            </a:r>
            <a:endParaRPr lang="ru-RU" sz="28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  <a:p>
            <a:r>
              <a:rPr lang="en-US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3</a:t>
            </a:r>
            <a:r>
              <a:rPr lang="ru-RU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.</a:t>
            </a:r>
            <a:r>
              <a:rPr lang="en-US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2</a:t>
            </a:r>
            <a:r>
              <a:rPr lang="ru-RU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 Предсказуемость</a:t>
            </a:r>
            <a:endParaRPr lang="en-US" sz="28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pic>
        <p:nvPicPr>
          <p:cNvPr id="1026" name="Picture 2" descr="World Wide Web Consortium (w3c) | Vecta Symbo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1"/>
            <a:ext cx="1825544" cy="182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65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5"/>
            <a:ext cx="4299406" cy="988073"/>
            <a:chOff x="7169215" y="2404415"/>
            <a:chExt cx="4299406" cy="1347111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1347111"/>
            </a:xfrm>
            <a:prstGeom prst="wedgeRoundRectCallout">
              <a:avLst>
                <a:gd name="adj1" fmla="val -80323"/>
                <a:gd name="adj2" fmla="val -126035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35104" y="2763260"/>
              <a:ext cx="3967629" cy="629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Что именно неудобно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81287" y="779077"/>
            <a:ext cx="5616463" cy="434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В приложении встречается 5 форм одного типа с разными способами закрытия. </a:t>
            </a:r>
            <a:r>
              <a:rPr lang="ru-RU" sz="2200" dirty="0">
                <a:latin typeface="Montserrat" panose="00000500000000000000" pitchFamily="2" charset="-52"/>
                <a:sym typeface="Proxima Nova"/>
              </a:rPr>
              <a:t>Это неудобно, так как вынуждает человека хранить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в памяти все 5 способов,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на</a:t>
            </a:r>
            <a:r>
              <a:rPr lang="en-US" sz="2200" dirty="0">
                <a:latin typeface="Montserrat" panose="00000500000000000000" pitchFamily="2" charset="-52"/>
                <a:sym typeface="Proxima Nova"/>
              </a:rPr>
              <a:t> </a:t>
            </a:r>
            <a:r>
              <a:rPr lang="ru-RU" sz="2200" dirty="0">
                <a:latin typeface="Montserrat" panose="00000500000000000000" pitchFamily="2" charset="-52"/>
                <a:sym typeface="Proxima Nova"/>
              </a:rPr>
              <a:t>каждой форме задумываться, как ее закрыть. Это сбивает пользователя с толку, раздражает </a:t>
            </a:r>
            <a:endParaRPr lang="en-US" sz="2200" dirty="0">
              <a:latin typeface="Montserrat" panose="00000500000000000000" pitchFamily="2" charset="-52"/>
              <a:sym typeface="Proxima Nova"/>
            </a:endParaRP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замедляет его работу. Несоответствия в интерфейсе выглядят неопрятно.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3060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66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4"/>
            <a:ext cx="4299406" cy="1532586"/>
            <a:chOff x="7169215" y="2404415"/>
            <a:chExt cx="4299406" cy="2089485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089485"/>
            </a:xfrm>
            <a:prstGeom prst="wedgeRoundRectCallout">
              <a:avLst>
                <a:gd name="adj1" fmla="val -89974"/>
                <a:gd name="adj2" fmla="val -48949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630911"/>
              <a:ext cx="3967629" cy="163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Физическая причина неудобства: нагрузка на мышление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3048" y="779078"/>
            <a:ext cx="5616463" cy="434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0E68"/>
              </a:buClr>
              <a:buSzTx/>
              <a:buFontTx/>
              <a:buNone/>
              <a:tabLst/>
              <a:defRPr/>
            </a:pPr>
            <a:r>
              <a:rPr lang="ru-RU" sz="2200" dirty="0">
                <a:solidFill>
                  <a:prstClr val="black"/>
                </a:solidFill>
                <a:latin typeface="Montserrat" panose="00000500000000000000" pitchFamily="2" charset="-52"/>
                <a:sym typeface="Proxima Nova"/>
              </a:rPr>
              <a:t>В приложении встречается 5 форм одного типа с разными способами закрытия.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Это неудобно, так как вынуждает человека хранить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0E68"/>
              </a:buClr>
              <a:buSzTx/>
              <a:buFontTx/>
              <a:buNone/>
              <a:tabLst/>
              <a:defRPr/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в памяти все 5 способов,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0E68"/>
              </a:buClr>
              <a:buSzTx/>
              <a:buFontTx/>
              <a:buNone/>
              <a:tabLst/>
              <a:defRPr/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и на каждой форме задумываться, как ее закрыть.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  <a:sym typeface="Proxima Nova"/>
              </a:rPr>
              <a:t>Это сбивает пользователя с толку, раздражает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0E68"/>
              </a:buClr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-52"/>
                <a:ea typeface="+mn-ea"/>
                <a:cs typeface="+mn-cs"/>
                <a:sym typeface="Proxima Nova"/>
              </a:rPr>
              <a:t> и замедляет его работу. Несоответствия в интерфейсе выглядят неопрятно.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027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051698" y="2404414"/>
            <a:ext cx="4534442" cy="1564336"/>
            <a:chOff x="7169215" y="2404415"/>
            <a:chExt cx="4299406" cy="2132772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132772"/>
            </a:xfrm>
            <a:prstGeom prst="wedgeRoundRectCallout">
              <a:avLst>
                <a:gd name="adj1" fmla="val -78701"/>
                <a:gd name="adj2" fmla="val 20193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652554"/>
              <a:ext cx="3967629" cy="163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Влияние на восприятие и ощущения пользователя 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1640" y="779080"/>
            <a:ext cx="5616463" cy="434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В приложении встречается 5 форм одного типа с разными способами закрытия. Это неудобно, так как вынуждает человека хранить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в памяти все 5 способов,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на каждой форме задумываться, как ее закрыть.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Это сбивает пользователя с толку, раздражает </a:t>
            </a: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замедляет его работу. Несоответствия в интерфейсе выглядят неопрятно.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0976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051698" y="2404414"/>
            <a:ext cx="4534442" cy="1564336"/>
            <a:chOff x="7169215" y="2404415"/>
            <a:chExt cx="4299406" cy="2132772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132772"/>
            </a:xfrm>
            <a:prstGeom prst="wedgeRoundRectCallout">
              <a:avLst>
                <a:gd name="adj1" fmla="val -83649"/>
                <a:gd name="adj2" fmla="val 52620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652554"/>
              <a:ext cx="3967629" cy="163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Влияние на продуктивность пользователя 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3205" y="779079"/>
            <a:ext cx="5616463" cy="434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В приложении встречается 5 форм одного типа с разными способами закрытия. Это неудобно, так как вынуждает человека хранить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в памяти все 5 способов,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на каждой форме задумываться, как ее закрыть. Это сбивает пользователя с толку, раздражает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и замедляет его работу.</a:t>
            </a:r>
            <a:r>
              <a:rPr lang="ru-RU" sz="2200" dirty="0">
                <a:latin typeface="Montserrat" panose="00000500000000000000" pitchFamily="2" charset="-52"/>
                <a:sym typeface="Proxima Nova"/>
              </a:rPr>
              <a:t> Несоответствия в интерфейсе выглядят неопрятно.</a:t>
            </a: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9802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69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267902" y="2404414"/>
            <a:ext cx="4102035" cy="1564336"/>
            <a:chOff x="7169215" y="2404415"/>
            <a:chExt cx="4299406" cy="2132772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132772"/>
            </a:xfrm>
            <a:prstGeom prst="wedgeRoundRectCallout">
              <a:avLst>
                <a:gd name="adj1" fmla="val -93080"/>
                <a:gd name="adj2" fmla="val 79956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652554"/>
              <a:ext cx="3967629" cy="163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Влияние на впечатления </a:t>
              </a:r>
            </a:p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от продукта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69346" y="779079"/>
            <a:ext cx="5616463" cy="4347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В приложении встречается 5 форм одного типа с разными способами закрытия. Это неудобно, так как вынуждает человека хранить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в памяти все 5 способов,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на каждой форме задумываться, как ее закрыть. Это сбивает пользователя с толку, раздражает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latin typeface="Montserrat" panose="00000500000000000000" pitchFamily="2" charset="-52"/>
                <a:sym typeface="Proxima Nova"/>
              </a:rPr>
              <a:t>и замедляет его работу.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Несоответствия в интерфейсе выглядят неопрятно.</a:t>
            </a:r>
          </a:p>
        </p:txBody>
      </p:sp>
    </p:spTree>
    <p:extLst>
      <p:ext uri="{BB962C8B-B14F-4D97-AF65-F5344CB8AC3E}">
        <p14:creationId xmlns:p14="http://schemas.microsoft.com/office/powerpoint/2010/main" val="205419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-1" y="0"/>
            <a:ext cx="5657851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177800" dist="1524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D16819-4561-41CA-8EF4-DA9EC5F5E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" y="862330"/>
            <a:ext cx="1020409" cy="1020409"/>
          </a:xfrm>
          <a:prstGeom prst="rect">
            <a:avLst/>
          </a:prstGeom>
        </p:spPr>
      </p:pic>
      <p:sp>
        <p:nvSpPr>
          <p:cNvPr id="10" name="Google Shape;173;p29">
            <a:extLst>
              <a:ext uri="{FF2B5EF4-FFF2-40B4-BE49-F238E27FC236}">
                <a16:creationId xmlns:a16="http://schemas.microsoft.com/office/drawing/2014/main" id="{C450736C-32E3-450F-B297-138F13E01923}"/>
              </a:ext>
            </a:extLst>
          </p:cNvPr>
          <p:cNvSpPr txBox="1"/>
          <p:nvPr/>
        </p:nvSpPr>
        <p:spPr>
          <a:xfrm>
            <a:off x="695325" y="2575494"/>
            <a:ext cx="3789800" cy="1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600"/>
              </a:lnSpc>
            </a:pPr>
            <a:r>
              <a:rPr lang="ru-RU" sz="66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Структура баг-репорта</a:t>
            </a:r>
            <a:endParaRPr sz="66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0CBC8A9-9915-4B13-A715-7AFCB05C6BBA}"/>
              </a:ext>
            </a:extLst>
          </p:cNvPr>
          <p:cNvGrpSpPr/>
          <p:nvPr/>
        </p:nvGrpSpPr>
        <p:grpSpPr>
          <a:xfrm>
            <a:off x="6341872" y="863264"/>
            <a:ext cx="4972455" cy="5222481"/>
            <a:chOff x="6348403" y="863264"/>
            <a:chExt cx="4972455" cy="5222481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351A967-6798-4958-B23D-E78D45D1C502}"/>
                </a:ext>
              </a:extLst>
            </p:cNvPr>
            <p:cNvGrpSpPr/>
            <p:nvPr/>
          </p:nvGrpSpPr>
          <p:grpSpPr>
            <a:xfrm>
              <a:off x="6348412" y="863264"/>
              <a:ext cx="4537366" cy="1202120"/>
              <a:chOff x="6348412" y="863264"/>
              <a:chExt cx="4537366" cy="1202120"/>
            </a:xfrm>
          </p:grpSpPr>
          <p:sp>
            <p:nvSpPr>
              <p:cNvPr id="174" name="Google Shape;174;p29"/>
              <p:cNvSpPr txBox="1"/>
              <p:nvPr/>
            </p:nvSpPr>
            <p:spPr>
              <a:xfrm>
                <a:off x="6348413" y="863264"/>
                <a:ext cx="4537365" cy="42381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Влияние бага</a:t>
                </a:r>
                <a:endParaRPr lang="ru-RU" sz="20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  <p:sp>
            <p:nvSpPr>
              <p:cNvPr id="8" name="Google Shape;174;p29">
                <a:extLst>
                  <a:ext uri="{FF2B5EF4-FFF2-40B4-BE49-F238E27FC236}">
                    <a16:creationId xmlns:a16="http://schemas.microsoft.com/office/drawing/2014/main" id="{4BAE34C5-27AD-464C-B7F6-3CFA0002C708}"/>
                  </a:ext>
                </a:extLst>
              </p:cNvPr>
              <p:cNvSpPr txBox="1"/>
              <p:nvPr/>
            </p:nvSpPr>
            <p:spPr>
              <a:xfrm>
                <a:off x="6348412" y="1339827"/>
                <a:ext cx="453736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Чем вредит этот баг? </a:t>
                </a:r>
                <a:endParaRPr lang="en-US" sz="2400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Зачем его чинить?</a:t>
                </a:r>
                <a:endParaRPr lang="ru-RU" dirty="0">
                  <a:solidFill>
                    <a:schemeClr val="dk1"/>
                  </a:solidFill>
                  <a:latin typeface="Montserrat" panose="00000500000000000000" pitchFamily="2" charset="-52"/>
                  <a:ea typeface="Proxima Nova"/>
                  <a:cs typeface="Proxima Nova"/>
                  <a:sym typeface="Proxima Nova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ED9587A3-07EB-4E1D-A0A3-90037ACE870E}"/>
                </a:ext>
              </a:extLst>
            </p:cNvPr>
            <p:cNvGrpSpPr/>
            <p:nvPr/>
          </p:nvGrpSpPr>
          <p:grpSpPr>
            <a:xfrm>
              <a:off x="6348406" y="2282725"/>
              <a:ext cx="4537366" cy="1369867"/>
              <a:chOff x="6348406" y="2154709"/>
              <a:chExt cx="4537366" cy="1369867"/>
            </a:xfrm>
          </p:grpSpPr>
          <p:sp>
            <p:nvSpPr>
              <p:cNvPr id="15" name="Google Shape;174;p29">
                <a:extLst>
                  <a:ext uri="{FF2B5EF4-FFF2-40B4-BE49-F238E27FC236}">
                    <a16:creationId xmlns:a16="http://schemas.microsoft.com/office/drawing/2014/main" id="{68935E1E-2418-4EFC-BD09-332EC176321C}"/>
                  </a:ext>
                </a:extLst>
              </p:cNvPr>
              <p:cNvSpPr txBox="1"/>
              <p:nvPr/>
            </p:nvSpPr>
            <p:spPr>
              <a:xfrm>
                <a:off x="6348407" y="2154709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ea typeface="Proxima Nova"/>
                    <a:cs typeface="Proxima Nova"/>
                    <a:sym typeface="Proxima Nova"/>
                  </a:rPr>
                  <a:t>Шаги воспроизведения</a:t>
                </a:r>
              </a:p>
            </p:txBody>
          </p:sp>
          <p:sp>
            <p:nvSpPr>
              <p:cNvPr id="16" name="Google Shape;174;p29">
                <a:extLst>
                  <a:ext uri="{FF2B5EF4-FFF2-40B4-BE49-F238E27FC236}">
                    <a16:creationId xmlns:a16="http://schemas.microsoft.com/office/drawing/2014/main" id="{9505119F-0928-42EE-AA91-89ED2ED0EEBF}"/>
                  </a:ext>
                </a:extLst>
              </p:cNvPr>
              <p:cNvSpPr txBox="1"/>
              <p:nvPr/>
            </p:nvSpPr>
            <p:spPr>
              <a:xfrm>
                <a:off x="6348406" y="2652720"/>
                <a:ext cx="4537365" cy="8718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Что сделать, чтобы повторить баг</a:t>
                </a:r>
              </a:p>
            </p:txBody>
          </p:sp>
        </p:grp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0CBD5DA4-FFD4-4585-A10C-E29633DDC02E}"/>
                </a:ext>
              </a:extLst>
            </p:cNvPr>
            <p:cNvGrpSpPr/>
            <p:nvPr/>
          </p:nvGrpSpPr>
          <p:grpSpPr>
            <a:xfrm>
              <a:off x="6348404" y="3760205"/>
              <a:ext cx="4537366" cy="982533"/>
              <a:chOff x="6348404" y="3677909"/>
              <a:chExt cx="4537366" cy="982533"/>
            </a:xfrm>
          </p:grpSpPr>
          <p:sp>
            <p:nvSpPr>
              <p:cNvPr id="18" name="Google Shape;174;p29">
                <a:extLst>
                  <a:ext uri="{FF2B5EF4-FFF2-40B4-BE49-F238E27FC236}">
                    <a16:creationId xmlns:a16="http://schemas.microsoft.com/office/drawing/2014/main" id="{34DD39BB-B927-4EB8-A857-F0B7ECA8CCCD}"/>
                  </a:ext>
                </a:extLst>
              </p:cNvPr>
              <p:cNvSpPr txBox="1"/>
              <p:nvPr/>
            </p:nvSpPr>
            <p:spPr>
              <a:xfrm>
                <a:off x="6348405" y="367790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Фактический результат</a:t>
                </a:r>
              </a:p>
            </p:txBody>
          </p:sp>
          <p:sp>
            <p:nvSpPr>
              <p:cNvPr id="19" name="Google Shape;174;p29">
                <a:extLst>
                  <a:ext uri="{FF2B5EF4-FFF2-40B4-BE49-F238E27FC236}">
                    <a16:creationId xmlns:a16="http://schemas.microsoft.com/office/drawing/2014/main" id="{4F6B58A1-287F-46AE-82E2-977F81CC7810}"/>
                  </a:ext>
                </a:extLst>
              </p:cNvPr>
              <p:cNvSpPr txBox="1"/>
              <p:nvPr/>
            </p:nvSpPr>
            <p:spPr>
              <a:xfrm>
                <a:off x="6348404" y="4151172"/>
                <a:ext cx="4537365" cy="5092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Как баг себя проявляет</a:t>
                </a:r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71116DE9-1162-49D5-89D8-73D6A9633BD0}"/>
                </a:ext>
              </a:extLst>
            </p:cNvPr>
            <p:cNvGrpSpPr/>
            <p:nvPr/>
          </p:nvGrpSpPr>
          <p:grpSpPr>
            <a:xfrm>
              <a:off x="6348403" y="4868639"/>
              <a:ext cx="4972455" cy="1217106"/>
              <a:chOff x="6348403" y="4868639"/>
              <a:chExt cx="4972455" cy="1217106"/>
            </a:xfrm>
          </p:grpSpPr>
          <p:sp>
            <p:nvSpPr>
              <p:cNvPr id="20" name="Google Shape;174;p29">
                <a:extLst>
                  <a:ext uri="{FF2B5EF4-FFF2-40B4-BE49-F238E27FC236}">
                    <a16:creationId xmlns:a16="http://schemas.microsoft.com/office/drawing/2014/main" id="{4AC2E26A-9C9C-4F30-B2BD-9413DECA6B35}"/>
                  </a:ext>
                </a:extLst>
              </p:cNvPr>
              <p:cNvSpPr txBox="1"/>
              <p:nvPr/>
            </p:nvSpPr>
            <p:spPr>
              <a:xfrm>
                <a:off x="6348403" y="4868639"/>
                <a:ext cx="4537365" cy="5393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lnSpc>
                    <a:spcPct val="115000"/>
                  </a:lnSpc>
                  <a:buClr>
                    <a:srgbClr val="660E68"/>
                  </a:buClr>
                </a:pPr>
                <a:r>
                  <a:rPr lang="ru-RU" sz="3200" b="1" dirty="0">
                    <a:solidFill>
                      <a:srgbClr val="660E68"/>
                    </a:solidFill>
                    <a:latin typeface="Oswald" pitchFamily="2" charset="-52"/>
                    <a:sym typeface="Proxima Nova"/>
                  </a:rPr>
                  <a:t>Ожидаемый результат</a:t>
                </a:r>
              </a:p>
            </p:txBody>
          </p:sp>
          <p:sp>
            <p:nvSpPr>
              <p:cNvPr id="21" name="Google Shape;174;p29">
                <a:extLst>
                  <a:ext uri="{FF2B5EF4-FFF2-40B4-BE49-F238E27FC236}">
                    <a16:creationId xmlns:a16="http://schemas.microsoft.com/office/drawing/2014/main" id="{5211A703-13ED-4BDD-B2CB-86C372F7356B}"/>
                  </a:ext>
                </a:extLst>
              </p:cNvPr>
              <p:cNvSpPr txBox="1"/>
              <p:nvPr/>
            </p:nvSpPr>
            <p:spPr>
              <a:xfrm>
                <a:off x="6348403" y="5360188"/>
                <a:ext cx="4972455" cy="72555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Какое поведение покажет, </a:t>
                </a:r>
              </a:p>
              <a:p>
                <a:pPr>
                  <a:buClr>
                    <a:srgbClr val="660E68"/>
                  </a:buClr>
                </a:pPr>
                <a:r>
                  <a:rPr lang="ru-RU" sz="2400" dirty="0">
                    <a:solidFill>
                      <a:schemeClr val="dk1"/>
                    </a:solidFill>
                    <a:latin typeface="Montserrat" panose="00000500000000000000" pitchFamily="2" charset="-52"/>
                    <a:ea typeface="Proxima Nova"/>
                    <a:cs typeface="Proxima Nova"/>
                    <a:sym typeface="Proxima Nova"/>
                  </a:rPr>
                  <a:t>что баг исправлен</a:t>
                </a:r>
              </a:p>
            </p:txBody>
          </p:sp>
        </p:grp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CA50CD3B-D716-41C3-B8D4-E88543411640}"/>
              </a:ext>
            </a:extLst>
          </p:cNvPr>
          <p:cNvSpPr/>
          <p:nvPr/>
        </p:nvSpPr>
        <p:spPr>
          <a:xfrm>
            <a:off x="6088680" y="2250634"/>
            <a:ext cx="5131008" cy="249210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6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5354782" y="0"/>
            <a:ext cx="6837218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70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2" name="Google Shape;587;p35">
            <a:extLst>
              <a:ext uri="{FF2B5EF4-FFF2-40B4-BE49-F238E27FC236}">
                <a16:creationId xmlns:a16="http://schemas.microsoft.com/office/drawing/2014/main" id="{2DBFAF90-03A3-4151-BEE5-A900FB97C700}"/>
              </a:ext>
            </a:extLst>
          </p:cNvPr>
          <p:cNvSpPr/>
          <p:nvPr/>
        </p:nvSpPr>
        <p:spPr>
          <a:xfrm>
            <a:off x="7316670" y="524193"/>
            <a:ext cx="77979" cy="69352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588;p35">
            <a:extLst>
              <a:ext uri="{FF2B5EF4-FFF2-40B4-BE49-F238E27FC236}">
                <a16:creationId xmlns:a16="http://schemas.microsoft.com/office/drawing/2014/main" id="{63234037-3FFE-447E-A0AE-9C19A449E305}"/>
              </a:ext>
            </a:extLst>
          </p:cNvPr>
          <p:cNvSpPr/>
          <p:nvPr/>
        </p:nvSpPr>
        <p:spPr>
          <a:xfrm>
            <a:off x="6547065" y="3326780"/>
            <a:ext cx="144406" cy="128430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D676ED5C-CE40-41EF-9FB7-2A39D0048836}"/>
              </a:ext>
            </a:extLst>
          </p:cNvPr>
          <p:cNvGrpSpPr/>
          <p:nvPr/>
        </p:nvGrpSpPr>
        <p:grpSpPr>
          <a:xfrm>
            <a:off x="5664200" y="422029"/>
            <a:ext cx="1915784" cy="3136900"/>
            <a:chOff x="5664200" y="425450"/>
            <a:chExt cx="1915784" cy="31369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FCA7D4E0-5CFC-4089-889F-743AC3F66228}"/>
                </a:ext>
              </a:extLst>
            </p:cNvPr>
            <p:cNvSpPr/>
            <p:nvPr/>
          </p:nvSpPr>
          <p:spPr>
            <a:xfrm>
              <a:off x="5664200" y="425450"/>
              <a:ext cx="1915784" cy="31369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FA5A938-A58A-4168-8F2F-F67C42FA6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629" b="9641"/>
            <a:stretch/>
          </p:blipFill>
          <p:spPr>
            <a:xfrm>
              <a:off x="5752586" y="512488"/>
              <a:ext cx="1750373" cy="2975192"/>
            </a:xfrm>
            <a:prstGeom prst="rect">
              <a:avLst/>
            </a:prstGeom>
          </p:spPr>
        </p:pic>
      </p:grpSp>
      <p:sp>
        <p:nvSpPr>
          <p:cNvPr id="23" name="Google Shape;587;p35">
            <a:extLst>
              <a:ext uri="{FF2B5EF4-FFF2-40B4-BE49-F238E27FC236}">
                <a16:creationId xmlns:a16="http://schemas.microsoft.com/office/drawing/2014/main" id="{751B3DE0-DF21-4A12-B757-C9510F73A8D4}"/>
              </a:ext>
            </a:extLst>
          </p:cNvPr>
          <p:cNvSpPr/>
          <p:nvPr/>
        </p:nvSpPr>
        <p:spPr>
          <a:xfrm>
            <a:off x="9348875" y="517351"/>
            <a:ext cx="77979" cy="69352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588;p35">
            <a:extLst>
              <a:ext uri="{FF2B5EF4-FFF2-40B4-BE49-F238E27FC236}">
                <a16:creationId xmlns:a16="http://schemas.microsoft.com/office/drawing/2014/main" id="{FB36782D-F0EA-46B9-A28C-72E64983141E}"/>
              </a:ext>
            </a:extLst>
          </p:cNvPr>
          <p:cNvSpPr/>
          <p:nvPr/>
        </p:nvSpPr>
        <p:spPr>
          <a:xfrm>
            <a:off x="8579270" y="3319938"/>
            <a:ext cx="144406" cy="128430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587;p35">
            <a:extLst>
              <a:ext uri="{FF2B5EF4-FFF2-40B4-BE49-F238E27FC236}">
                <a16:creationId xmlns:a16="http://schemas.microsoft.com/office/drawing/2014/main" id="{9ADF4B15-4E81-43DC-9AC7-5387A90230CA}"/>
              </a:ext>
            </a:extLst>
          </p:cNvPr>
          <p:cNvSpPr/>
          <p:nvPr/>
        </p:nvSpPr>
        <p:spPr>
          <a:xfrm>
            <a:off x="11504845" y="517351"/>
            <a:ext cx="77979" cy="69352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588;p35">
            <a:extLst>
              <a:ext uri="{FF2B5EF4-FFF2-40B4-BE49-F238E27FC236}">
                <a16:creationId xmlns:a16="http://schemas.microsoft.com/office/drawing/2014/main" id="{CE984E74-ABDB-4741-BEED-B8FC2E51B9C9}"/>
              </a:ext>
            </a:extLst>
          </p:cNvPr>
          <p:cNvSpPr/>
          <p:nvPr/>
        </p:nvSpPr>
        <p:spPr>
          <a:xfrm>
            <a:off x="10735240" y="3319938"/>
            <a:ext cx="144406" cy="128430"/>
          </a:xfrm>
          <a:prstGeom prst="ellipse">
            <a:avLst/>
          </a:prstGeom>
          <a:solidFill>
            <a:srgbClr val="17171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81D3CCD-FEBC-408D-95DC-21DE749C1052}"/>
              </a:ext>
            </a:extLst>
          </p:cNvPr>
          <p:cNvGrpSpPr/>
          <p:nvPr/>
        </p:nvGrpSpPr>
        <p:grpSpPr>
          <a:xfrm>
            <a:off x="9852375" y="422029"/>
            <a:ext cx="1915784" cy="3136900"/>
            <a:chOff x="9852375" y="418608"/>
            <a:chExt cx="1915784" cy="3136900"/>
          </a:xfrm>
        </p:grpSpPr>
        <p:sp>
          <p:nvSpPr>
            <p:cNvPr id="26" name="Google Shape;586;p35">
              <a:extLst>
                <a:ext uri="{FF2B5EF4-FFF2-40B4-BE49-F238E27FC236}">
                  <a16:creationId xmlns:a16="http://schemas.microsoft.com/office/drawing/2014/main" id="{F2B644D1-D1D6-499B-8ECD-1526EF5D0365}"/>
                </a:ext>
              </a:extLst>
            </p:cNvPr>
            <p:cNvSpPr/>
            <p:nvPr/>
          </p:nvSpPr>
          <p:spPr>
            <a:xfrm>
              <a:off x="9852375" y="418608"/>
              <a:ext cx="1915784" cy="31369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5C48AC2-49A3-471C-9321-729F394AF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630" b="9640"/>
            <a:stretch/>
          </p:blipFill>
          <p:spPr>
            <a:xfrm>
              <a:off x="9921607" y="499462"/>
              <a:ext cx="1750373" cy="2975192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6DBB607-C03D-42EB-9327-AF9CEE4E34ED}"/>
              </a:ext>
            </a:extLst>
          </p:cNvPr>
          <p:cNvGrpSpPr/>
          <p:nvPr/>
        </p:nvGrpSpPr>
        <p:grpSpPr>
          <a:xfrm>
            <a:off x="7758287" y="422029"/>
            <a:ext cx="1915784" cy="3136900"/>
            <a:chOff x="7696405" y="418608"/>
            <a:chExt cx="1915784" cy="3136900"/>
          </a:xfrm>
        </p:grpSpPr>
        <p:sp>
          <p:nvSpPr>
            <p:cNvPr id="22" name="Google Shape;586;p35">
              <a:extLst>
                <a:ext uri="{FF2B5EF4-FFF2-40B4-BE49-F238E27FC236}">
                  <a16:creationId xmlns:a16="http://schemas.microsoft.com/office/drawing/2014/main" id="{F3E6BD02-ED60-42DD-BAF0-B7702BF99D6B}"/>
                </a:ext>
              </a:extLst>
            </p:cNvPr>
            <p:cNvSpPr/>
            <p:nvPr/>
          </p:nvSpPr>
          <p:spPr>
            <a:xfrm>
              <a:off x="7696405" y="418608"/>
              <a:ext cx="1915784" cy="31369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24C798A-4A1D-4B02-8F73-CC5CB9B9A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7630" b="9640"/>
            <a:stretch/>
          </p:blipFill>
          <p:spPr>
            <a:xfrm>
              <a:off x="7773849" y="515123"/>
              <a:ext cx="1750373" cy="2975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9866436-6459-4D48-823A-128FFBDEB63B}"/>
              </a:ext>
            </a:extLst>
          </p:cNvPr>
          <p:cNvGrpSpPr/>
          <p:nvPr/>
        </p:nvGrpSpPr>
        <p:grpSpPr>
          <a:xfrm>
            <a:off x="6811082" y="3708717"/>
            <a:ext cx="1915784" cy="2727254"/>
            <a:chOff x="6439581" y="3797794"/>
            <a:chExt cx="1915784" cy="2727254"/>
          </a:xfrm>
        </p:grpSpPr>
        <p:sp>
          <p:nvSpPr>
            <p:cNvPr id="30" name="Google Shape;586;p35">
              <a:extLst>
                <a:ext uri="{FF2B5EF4-FFF2-40B4-BE49-F238E27FC236}">
                  <a16:creationId xmlns:a16="http://schemas.microsoft.com/office/drawing/2014/main" id="{308CA4EF-BCB4-463F-AA36-9435D13A5E5A}"/>
                </a:ext>
              </a:extLst>
            </p:cNvPr>
            <p:cNvSpPr/>
            <p:nvPr/>
          </p:nvSpPr>
          <p:spPr>
            <a:xfrm>
              <a:off x="6439581" y="3797794"/>
              <a:ext cx="1915784" cy="2727254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7D5B0DF-FFA3-4660-9331-34B9FDB05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4718" b="14561"/>
            <a:stretch/>
          </p:blipFill>
          <p:spPr>
            <a:xfrm>
              <a:off x="6519849" y="3890292"/>
              <a:ext cx="1749600" cy="2542258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DAE73221-6A7C-40FB-A93C-FF4A0607418F}"/>
              </a:ext>
            </a:extLst>
          </p:cNvPr>
          <p:cNvGrpSpPr/>
          <p:nvPr/>
        </p:nvGrpSpPr>
        <p:grpSpPr>
          <a:xfrm>
            <a:off x="8907690" y="3708717"/>
            <a:ext cx="1915784" cy="2727254"/>
            <a:chOff x="9016467" y="3797794"/>
            <a:chExt cx="1915784" cy="2727254"/>
          </a:xfrm>
        </p:grpSpPr>
        <p:sp>
          <p:nvSpPr>
            <p:cNvPr id="33" name="Google Shape;586;p35">
              <a:extLst>
                <a:ext uri="{FF2B5EF4-FFF2-40B4-BE49-F238E27FC236}">
                  <a16:creationId xmlns:a16="http://schemas.microsoft.com/office/drawing/2014/main" id="{244AB01B-E324-4D0D-93CD-87FF7FA2D134}"/>
                </a:ext>
              </a:extLst>
            </p:cNvPr>
            <p:cNvSpPr/>
            <p:nvPr/>
          </p:nvSpPr>
          <p:spPr>
            <a:xfrm>
              <a:off x="9016467" y="3797794"/>
              <a:ext cx="1915784" cy="2727254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AA711D7A-F20E-402F-A9BF-03EAAE5D4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866" b="19411"/>
            <a:stretch/>
          </p:blipFill>
          <p:spPr>
            <a:xfrm>
              <a:off x="9099559" y="3890292"/>
              <a:ext cx="1749600" cy="2542258"/>
            </a:xfrm>
            <a:prstGeom prst="rect">
              <a:avLst/>
            </a:prstGeom>
          </p:spPr>
        </p:pic>
      </p:grpSp>
      <p:sp>
        <p:nvSpPr>
          <p:cNvPr id="29" name="Google Shape;173;p29">
            <a:extLst>
              <a:ext uri="{FF2B5EF4-FFF2-40B4-BE49-F238E27FC236}">
                <a16:creationId xmlns:a16="http://schemas.microsoft.com/office/drawing/2014/main" id="{27CBDA42-1D52-48F4-8C13-2C3A693061FE}"/>
              </a:ext>
            </a:extLst>
          </p:cNvPr>
          <p:cNvSpPr txBox="1"/>
          <p:nvPr/>
        </p:nvSpPr>
        <p:spPr>
          <a:xfrm>
            <a:off x="695325" y="900718"/>
            <a:ext cx="4569384" cy="152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Предлагаем улучшение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31" name="Google Shape;174;p29">
            <a:extLst>
              <a:ext uri="{FF2B5EF4-FFF2-40B4-BE49-F238E27FC236}">
                <a16:creationId xmlns:a16="http://schemas.microsoft.com/office/drawing/2014/main" id="{AC1B8935-3328-4026-8B0A-B045290B4661}"/>
              </a:ext>
            </a:extLst>
          </p:cNvPr>
          <p:cNvSpPr txBox="1"/>
          <p:nvPr/>
        </p:nvSpPr>
        <p:spPr>
          <a:xfrm>
            <a:off x="695325" y="2426387"/>
            <a:ext cx="4815888" cy="169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Выбрать 1 вид закрытия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окон и реализовать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его во всем интерфейсе</a:t>
            </a:r>
          </a:p>
        </p:txBody>
      </p:sp>
    </p:spTree>
    <p:extLst>
      <p:ext uri="{BB962C8B-B14F-4D97-AF65-F5344CB8AC3E}">
        <p14:creationId xmlns:p14="http://schemas.microsoft.com/office/powerpoint/2010/main" val="22787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71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58344" y="2209160"/>
            <a:ext cx="3849862" cy="199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Пользователь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не попадает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по кнопкам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на морозе</a:t>
            </a:r>
          </a:p>
        </p:txBody>
      </p:sp>
      <p:grpSp>
        <p:nvGrpSpPr>
          <p:cNvPr id="10" name="Google Shape;585;p35">
            <a:extLst>
              <a:ext uri="{FF2B5EF4-FFF2-40B4-BE49-F238E27FC236}">
                <a16:creationId xmlns:a16="http://schemas.microsoft.com/office/drawing/2014/main" id="{C67CEA9C-6B4C-4002-A71C-52FC05DCFA26}"/>
              </a:ext>
            </a:extLst>
          </p:cNvPr>
          <p:cNvGrpSpPr/>
          <p:nvPr/>
        </p:nvGrpSpPr>
        <p:grpSpPr>
          <a:xfrm>
            <a:off x="7689849" y="929674"/>
            <a:ext cx="2533651" cy="5200976"/>
            <a:chOff x="8625436" y="1258061"/>
            <a:chExt cx="2388000" cy="43965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FCA7D4E0-5CFC-4089-889F-743AC3F66228}"/>
                </a:ext>
              </a:extLst>
            </p:cNvPr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87;p35">
              <a:extLst>
                <a:ext uri="{FF2B5EF4-FFF2-40B4-BE49-F238E27FC236}">
                  <a16:creationId xmlns:a16="http://schemas.microsoft.com/office/drawing/2014/main" id="{2DBFAF90-03A3-4151-BEE5-A900FB97C700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88;p35">
              <a:extLst>
                <a:ext uri="{FF2B5EF4-FFF2-40B4-BE49-F238E27FC236}">
                  <a16:creationId xmlns:a16="http://schemas.microsoft.com/office/drawing/2014/main" id="{63234037-3FFE-447E-A0AE-9C19A449E305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34" y="1205150"/>
            <a:ext cx="2308281" cy="47448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A8D7B7-A247-4363-839B-93AB7D2839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4" y="908050"/>
            <a:ext cx="654836" cy="6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-1" y="0"/>
            <a:ext cx="5664201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177800" dist="1524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72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6" name="Google Shape;173;p29">
            <a:extLst>
              <a:ext uri="{FF2B5EF4-FFF2-40B4-BE49-F238E27FC236}">
                <a16:creationId xmlns:a16="http://schemas.microsoft.com/office/drawing/2014/main" id="{0744D021-0018-4C5C-A839-F894B78A49DF}"/>
              </a:ext>
            </a:extLst>
          </p:cNvPr>
          <p:cNvSpPr txBox="1"/>
          <p:nvPr/>
        </p:nvSpPr>
        <p:spPr>
          <a:xfrm>
            <a:off x="695325" y="2204455"/>
            <a:ext cx="4530725" cy="75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5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Среда</a:t>
            </a:r>
            <a:endParaRPr sz="54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31" name="Google Shape;174;p29">
            <a:extLst>
              <a:ext uri="{FF2B5EF4-FFF2-40B4-BE49-F238E27FC236}">
                <a16:creationId xmlns:a16="http://schemas.microsoft.com/office/drawing/2014/main" id="{7324C229-3FF5-4A4A-B060-C2AA9B6A14EB}"/>
              </a:ext>
            </a:extLst>
          </p:cNvPr>
          <p:cNvSpPr txBox="1"/>
          <p:nvPr/>
        </p:nvSpPr>
        <p:spPr>
          <a:xfrm>
            <a:off x="6328391" y="1845555"/>
            <a:ext cx="5272258" cy="3166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Характеристики оборудования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Будет ли пользователь наказан за ошибку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Есть ли внешнее требование к скорости работы пользователя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Как часто пользователь отвлекается в его условиях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dirty="0">
                <a:solidFill>
                  <a:schemeClr val="dk1"/>
                </a:solidFill>
                <a:latin typeface="Montserrat"/>
                <a:ea typeface="Proxima Nova"/>
                <a:cs typeface="Proxima Nova"/>
                <a:sym typeface="Proxima Nova"/>
              </a:rPr>
              <a:t>Шум, климат, освещение и т.д.</a:t>
            </a:r>
            <a:endParaRPr lang="ru-RU" sz="2200" dirty="0">
              <a:solidFill>
                <a:schemeClr val="dk1"/>
              </a:solidFill>
              <a:latin typeface="Montserrat"/>
              <a:ea typeface="Proxima Nova"/>
              <a:cs typeface="Proxima Nova"/>
            </a:endParaRPr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94A7F7D9-4D12-4A3D-82C6-B96B242C8642}"/>
              </a:ext>
            </a:extLst>
          </p:cNvPr>
          <p:cNvSpPr txBox="1"/>
          <p:nvPr/>
        </p:nvSpPr>
        <p:spPr>
          <a:xfrm>
            <a:off x="695325" y="3176905"/>
            <a:ext cx="4791075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в которой пользователь </a:t>
            </a:r>
          </a:p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работает с приложением</a:t>
            </a:r>
            <a:endParaRPr lang="en-US" sz="28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AA478-F438-48F2-B7F5-46CE26B200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768350"/>
            <a:ext cx="939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0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73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68977" y="2241059"/>
            <a:ext cx="4569384" cy="199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Пользователь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не попадает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по кнопкам </a:t>
            </a:r>
          </a:p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на морозе</a:t>
            </a:r>
          </a:p>
        </p:txBody>
      </p:sp>
      <p:grpSp>
        <p:nvGrpSpPr>
          <p:cNvPr id="10" name="Google Shape;585;p35">
            <a:extLst>
              <a:ext uri="{FF2B5EF4-FFF2-40B4-BE49-F238E27FC236}">
                <a16:creationId xmlns:a16="http://schemas.microsoft.com/office/drawing/2014/main" id="{C67CEA9C-6B4C-4002-A71C-52FC05DCFA26}"/>
              </a:ext>
            </a:extLst>
          </p:cNvPr>
          <p:cNvGrpSpPr/>
          <p:nvPr/>
        </p:nvGrpSpPr>
        <p:grpSpPr>
          <a:xfrm>
            <a:off x="7689849" y="929674"/>
            <a:ext cx="2533651" cy="5200976"/>
            <a:chOff x="8625436" y="1258061"/>
            <a:chExt cx="2388000" cy="43965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FCA7D4E0-5CFC-4089-889F-743AC3F66228}"/>
                </a:ext>
              </a:extLst>
            </p:cNvPr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587;p35">
              <a:extLst>
                <a:ext uri="{FF2B5EF4-FFF2-40B4-BE49-F238E27FC236}">
                  <a16:creationId xmlns:a16="http://schemas.microsoft.com/office/drawing/2014/main" id="{2DBFAF90-03A3-4151-BEE5-A900FB97C700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588;p35">
              <a:extLst>
                <a:ext uri="{FF2B5EF4-FFF2-40B4-BE49-F238E27FC236}">
                  <a16:creationId xmlns:a16="http://schemas.microsoft.com/office/drawing/2014/main" id="{63234037-3FFE-447E-A0AE-9C19A449E305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34" y="1205150"/>
            <a:ext cx="2308281" cy="47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5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74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5"/>
            <a:ext cx="4299406" cy="1494485"/>
            <a:chOff x="7169215" y="2404415"/>
            <a:chExt cx="4299406" cy="2037539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037539"/>
            </a:xfrm>
            <a:prstGeom prst="wedgeRoundRectCallout">
              <a:avLst>
                <a:gd name="adj1" fmla="val -87159"/>
                <a:gd name="adj2" fmla="val -112902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604937"/>
              <a:ext cx="3967629" cy="163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 каких условиях пользователь использует продукт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87818" y="783284"/>
            <a:ext cx="5616463" cy="473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Приложение часто используется на автобусной остановке. 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Если на улице дождь, мороз, ветер, пользователь замерзнет и может надеть перчатки. Перчатки утолщают пальцы. Пальцами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в перчатках неудобно нажимать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на кнопки в приложении.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Из-за этого пользователь нажимает не туда, ошибается, раздражается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 может перестать использовать продукт.</a:t>
            </a:r>
          </a:p>
        </p:txBody>
      </p:sp>
    </p:spTree>
    <p:extLst>
      <p:ext uri="{BB962C8B-B14F-4D97-AF65-F5344CB8AC3E}">
        <p14:creationId xmlns:p14="http://schemas.microsoft.com/office/powerpoint/2010/main" val="310462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75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5"/>
            <a:ext cx="4299406" cy="1494485"/>
            <a:chOff x="7169215" y="2404415"/>
            <a:chExt cx="4299406" cy="2037539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037539"/>
            </a:xfrm>
            <a:prstGeom prst="wedgeRoundRectCallout">
              <a:avLst>
                <a:gd name="adj1" fmla="val -93498"/>
                <a:gd name="adj2" fmla="val -42077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604937"/>
              <a:ext cx="3967629" cy="163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Условия, в которых неудобство усугубляется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4015" y="778148"/>
            <a:ext cx="5616463" cy="473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Приложение часто используется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на автобусной остановке. 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Если на улице дождь, мороз, ветер, пользователь замерзнет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и может надеть перчатки. Перчатки утолщают пальцы. 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Пальцами в перчатках неудобно нажимать на кнопки в приложении. Из-за этого пользователь нажимает не туда, ошибается, раздражается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 может перестать использовать продукт.</a:t>
            </a:r>
          </a:p>
        </p:txBody>
      </p:sp>
    </p:spTree>
    <p:extLst>
      <p:ext uri="{BB962C8B-B14F-4D97-AF65-F5344CB8AC3E}">
        <p14:creationId xmlns:p14="http://schemas.microsoft.com/office/powerpoint/2010/main" val="263367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76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5"/>
            <a:ext cx="4299406" cy="897585"/>
            <a:chOff x="7169215" y="2404415"/>
            <a:chExt cx="4299406" cy="1223742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1223742"/>
            </a:xfrm>
            <a:prstGeom prst="wedgeRoundRectCallout">
              <a:avLst>
                <a:gd name="adj1" fmla="val -86762"/>
                <a:gd name="adj2" fmla="val 25225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701575"/>
              <a:ext cx="3967629" cy="629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Что именно неудобно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3860" y="780046"/>
            <a:ext cx="5616463" cy="473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Приложение часто используется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на автобусной остановке. 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Если на улице дождь, мороз, ветер, пользователь замерзнет и может надеть перчатки. Перчатки утолщают пальцы.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Пальцами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в перчатках неудобно нажимать на кнопки в приложении.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Из-за этого пользователь нажимает не туда, ошибается, раздражается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 может перестать использовать продукт.</a:t>
            </a:r>
          </a:p>
        </p:txBody>
      </p:sp>
    </p:spTree>
    <p:extLst>
      <p:ext uri="{BB962C8B-B14F-4D97-AF65-F5344CB8AC3E}">
        <p14:creationId xmlns:p14="http://schemas.microsoft.com/office/powerpoint/2010/main" val="29331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032952" y="2404415"/>
            <a:ext cx="4571935" cy="1555864"/>
            <a:chOff x="7169215" y="2404415"/>
            <a:chExt cx="4299406" cy="2090171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090171"/>
            </a:xfrm>
            <a:prstGeom prst="wedgeRoundRectCallout">
              <a:avLst>
                <a:gd name="adj1" fmla="val -98377"/>
                <a:gd name="adj2" fmla="val 66134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643231"/>
              <a:ext cx="3967629" cy="1612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Влияние на восприятие и ощущения пользователя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4051" y="779079"/>
            <a:ext cx="5554458" cy="473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Приложение часто используется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на автобусной остановке. 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Если на улице дождь, мороз, ветер, пользователь замерзнет и может надеть перчатки. Перчатки утолщают пальцы. Пальцами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в перчатках неудобно нажимать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на кнопки в приложении.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Из-за этого пользователь нажимает не туда, ошибается, раздражается 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 может перестать использовать продукт.</a:t>
            </a:r>
          </a:p>
        </p:txBody>
      </p:sp>
    </p:spTree>
    <p:extLst>
      <p:ext uri="{BB962C8B-B14F-4D97-AF65-F5344CB8AC3E}">
        <p14:creationId xmlns:p14="http://schemas.microsoft.com/office/powerpoint/2010/main" val="1901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5"/>
            <a:ext cx="4299406" cy="897585"/>
            <a:chOff x="7169215" y="2404415"/>
            <a:chExt cx="4299406" cy="1223742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1223742"/>
            </a:xfrm>
            <a:prstGeom prst="wedgeRoundRectCallout">
              <a:avLst>
                <a:gd name="adj1" fmla="val -81526"/>
                <a:gd name="adj2" fmla="val 227293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701575"/>
              <a:ext cx="3967629" cy="629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Риски для бизнеса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7082" y="778144"/>
            <a:ext cx="5616463" cy="473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Приложение часто используется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на автобусной остановке. 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Если на улице дождь, мороз, ветер, пользователь замерзнет и может надеть перчатки. Перчатки утолщают пальцы. Пальцами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в перчатках неудобно нажимать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на кнопки в приложении.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Из-за этого пользователь нажимает не туда, ошибается, раздражается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и может перестать использовать продукт.</a:t>
            </a:r>
          </a:p>
        </p:txBody>
      </p:sp>
    </p:spTree>
    <p:extLst>
      <p:ext uri="{BB962C8B-B14F-4D97-AF65-F5344CB8AC3E}">
        <p14:creationId xmlns:p14="http://schemas.microsoft.com/office/powerpoint/2010/main" val="39222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79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95325" y="900718"/>
            <a:ext cx="4569384" cy="152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Предлагаем улучшение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20" name="Google Shape;174;p29">
            <a:extLst>
              <a:ext uri="{FF2B5EF4-FFF2-40B4-BE49-F238E27FC236}">
                <a16:creationId xmlns:a16="http://schemas.microsoft.com/office/drawing/2014/main" id="{633AC7C1-6AD5-4D6E-8A96-7B34C40FA0B0}"/>
              </a:ext>
            </a:extLst>
          </p:cNvPr>
          <p:cNvSpPr txBox="1"/>
          <p:nvPr/>
        </p:nvSpPr>
        <p:spPr>
          <a:xfrm>
            <a:off x="695325" y="2426387"/>
            <a:ext cx="4815888" cy="169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Увеличить размер кнопок. Убрать с экрана кнопки, которые пользователь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редко использует</a:t>
            </a:r>
          </a:p>
        </p:txBody>
      </p:sp>
      <p:grpSp>
        <p:nvGrpSpPr>
          <p:cNvPr id="10" name="Google Shape;585;p35">
            <a:extLst>
              <a:ext uri="{FF2B5EF4-FFF2-40B4-BE49-F238E27FC236}">
                <a16:creationId xmlns:a16="http://schemas.microsoft.com/office/drawing/2014/main" id="{C1475E78-0F58-4D57-8FA5-2EC18454B972}"/>
              </a:ext>
            </a:extLst>
          </p:cNvPr>
          <p:cNvGrpSpPr/>
          <p:nvPr/>
        </p:nvGrpSpPr>
        <p:grpSpPr>
          <a:xfrm>
            <a:off x="7689849" y="929674"/>
            <a:ext cx="2533651" cy="5200976"/>
            <a:chOff x="8625436" y="1258061"/>
            <a:chExt cx="2388000" cy="4396500"/>
          </a:xfrm>
        </p:grpSpPr>
        <p:sp>
          <p:nvSpPr>
            <p:cNvPr id="11" name="Google Shape;586;p35">
              <a:extLst>
                <a:ext uri="{FF2B5EF4-FFF2-40B4-BE49-F238E27FC236}">
                  <a16:creationId xmlns:a16="http://schemas.microsoft.com/office/drawing/2014/main" id="{B80151C8-A929-4C10-BAE1-845779EE1F40}"/>
                </a:ext>
              </a:extLst>
            </p:cNvPr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587;p35">
              <a:extLst>
                <a:ext uri="{FF2B5EF4-FFF2-40B4-BE49-F238E27FC236}">
                  <a16:creationId xmlns:a16="http://schemas.microsoft.com/office/drawing/2014/main" id="{E6AE610B-F2CB-4EE6-B51C-1C7801B8AECC}"/>
                </a:ext>
              </a:extLst>
            </p:cNvPr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588;p35">
              <a:extLst>
                <a:ext uri="{FF2B5EF4-FFF2-40B4-BE49-F238E27FC236}">
                  <a16:creationId xmlns:a16="http://schemas.microsoft.com/office/drawing/2014/main" id="{D1A080E7-5635-4680-9A16-6BB5D3716958}"/>
                </a:ext>
              </a:extLst>
            </p:cNvPr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217880E2-A05B-4B53-8530-00D12A6B2A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534" y="1205150"/>
            <a:ext cx="2308281" cy="47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5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0" y="0"/>
            <a:ext cx="584835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177800" dist="1524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Google Shape;173;p29"/>
          <p:cNvSpPr txBox="1"/>
          <p:nvPr/>
        </p:nvSpPr>
        <p:spPr>
          <a:xfrm>
            <a:off x="695325" y="2575494"/>
            <a:ext cx="3789800" cy="1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600"/>
              </a:lnSpc>
            </a:pPr>
            <a:r>
              <a:rPr lang="ru" sz="66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План доклада</a:t>
            </a:r>
            <a:endParaRPr sz="66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6312700" y="1521161"/>
            <a:ext cx="5600698" cy="1100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Типичные ошибки в</a:t>
            </a:r>
            <a:r>
              <a:rPr lang="en-US" sz="28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 </a:t>
            </a:r>
            <a:r>
              <a:rPr lang="ru-RU" sz="28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обосновании бага</a:t>
            </a:r>
            <a:endParaRPr lang="en-US" sz="28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8" name="Google Shape;174;p29">
            <a:extLst>
              <a:ext uri="{FF2B5EF4-FFF2-40B4-BE49-F238E27FC236}">
                <a16:creationId xmlns:a16="http://schemas.microsoft.com/office/drawing/2014/main" id="{7915E1B6-B761-4616-A26F-00331771A3BF}"/>
              </a:ext>
            </a:extLst>
          </p:cNvPr>
          <p:cNvSpPr txBox="1"/>
          <p:nvPr/>
        </p:nvSpPr>
        <p:spPr>
          <a:xfrm>
            <a:off x="6312700" y="2594742"/>
            <a:ext cx="5600698" cy="607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Что значит «неудобно»?</a:t>
            </a:r>
          </a:p>
        </p:txBody>
      </p:sp>
      <p:sp>
        <p:nvSpPr>
          <p:cNvPr id="20" name="Google Shape;174;p29">
            <a:extLst>
              <a:ext uri="{FF2B5EF4-FFF2-40B4-BE49-F238E27FC236}">
                <a16:creationId xmlns:a16="http://schemas.microsoft.com/office/drawing/2014/main" id="{381D8FEA-9C5A-45A6-8094-EA57FFE6B958}"/>
              </a:ext>
            </a:extLst>
          </p:cNvPr>
          <p:cNvSpPr txBox="1"/>
          <p:nvPr/>
        </p:nvSpPr>
        <p:spPr>
          <a:xfrm>
            <a:off x="6312700" y="3318659"/>
            <a:ext cx="5027761" cy="894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dk1"/>
                </a:solidFill>
                <a:latin typeface="Montserrat"/>
              </a:rPr>
              <a:t>На что опереться при обосновании бага</a:t>
            </a:r>
          </a:p>
          <a:p>
            <a:pPr marL="342900" indent="-342900">
              <a:buClr>
                <a:srgbClr val="660E68"/>
              </a:buClr>
              <a:buFont typeface="Wingdings" panose="05000000000000000000" pitchFamily="2" charset="2"/>
              <a:buChar char="q"/>
            </a:pPr>
            <a:endParaRPr lang="ru-RU" sz="2800" dirty="0">
              <a:solidFill>
                <a:schemeClr val="dk1"/>
              </a:solidFill>
              <a:latin typeface="Montserrat"/>
            </a:endParaRPr>
          </a:p>
        </p:txBody>
      </p:sp>
      <p:sp>
        <p:nvSpPr>
          <p:cNvPr id="19" name="Google Shape;174;p29">
            <a:extLst>
              <a:ext uri="{FF2B5EF4-FFF2-40B4-BE49-F238E27FC236}">
                <a16:creationId xmlns:a16="http://schemas.microsoft.com/office/drawing/2014/main" id="{7D0805D8-BF58-499C-A091-B94310EF1B68}"/>
              </a:ext>
            </a:extLst>
          </p:cNvPr>
          <p:cNvSpPr txBox="1"/>
          <p:nvPr/>
        </p:nvSpPr>
        <p:spPr>
          <a:xfrm>
            <a:off x="6312700" y="4278516"/>
            <a:ext cx="4986184" cy="116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14999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chemeClr val="dk1"/>
                </a:solidFill>
                <a:latin typeface="Montserrat"/>
                <a:sym typeface="Proxima Nova"/>
              </a:rPr>
              <a:t>Как сформулировать, что не так</a:t>
            </a:r>
            <a:endParaRPr lang="en-US" sz="2800" dirty="0">
              <a:solidFill>
                <a:schemeClr val="dk1"/>
              </a:solidFill>
              <a:latin typeface="Montserra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0FA782-FBDB-405E-AE1C-1F0A3A5F8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09" y="908050"/>
            <a:ext cx="900653" cy="90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5382078" y="0"/>
            <a:ext cx="681120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80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58344" y="2209160"/>
            <a:ext cx="4569384" cy="244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Приходится вручную убирать персональные данные с упаковок</a:t>
            </a:r>
          </a:p>
        </p:txBody>
      </p:sp>
      <p:pic>
        <p:nvPicPr>
          <p:cNvPr id="1026" name="Picture 2" descr="brown cardboard box on white table">
            <a:extLst>
              <a:ext uri="{FF2B5EF4-FFF2-40B4-BE49-F238E27FC236}">
                <a16:creationId xmlns:a16="http://schemas.microsoft.com/office/drawing/2014/main" id="{4E730847-5FCF-4F5A-9167-9A6C5E8FB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01" y="1466971"/>
            <a:ext cx="5773662" cy="38510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356D3E-42FF-4D36-A341-72AE69C855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4" y="908050"/>
            <a:ext cx="654836" cy="65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81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AFA4F-0447-4FE6-924E-E204FFF78C3A}"/>
              </a:ext>
            </a:extLst>
          </p:cNvPr>
          <p:cNvSpPr/>
          <p:nvPr/>
        </p:nvSpPr>
        <p:spPr>
          <a:xfrm>
            <a:off x="-1" y="-1"/>
            <a:ext cx="12192001" cy="1639148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266700" dist="1270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Google Shape;173;p29">
            <a:extLst>
              <a:ext uri="{FF2B5EF4-FFF2-40B4-BE49-F238E27FC236}">
                <a16:creationId xmlns:a16="http://schemas.microsoft.com/office/drawing/2014/main" id="{DDA3ABC5-0245-4937-955E-FC19537DCC46}"/>
              </a:ext>
            </a:extLst>
          </p:cNvPr>
          <p:cNvSpPr txBox="1"/>
          <p:nvPr/>
        </p:nvSpPr>
        <p:spPr>
          <a:xfrm>
            <a:off x="695325" y="503383"/>
            <a:ext cx="10927715" cy="97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Карта пути клиента (</a:t>
            </a:r>
            <a:r>
              <a:rPr lang="en-US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CJM)</a:t>
            </a:r>
            <a:endParaRPr sz="48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26B93D-B9EB-410E-A7A5-E3AAEB209A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pic>
        <p:nvPicPr>
          <p:cNvPr id="13" name="Picture 2" descr="Customer Journey Mapping (CJM) - Карта Пути Клиента">
            <a:extLst>
              <a:ext uri="{FF2B5EF4-FFF2-40B4-BE49-F238E27FC236}">
                <a16:creationId xmlns:a16="http://schemas.microsoft.com/office/drawing/2014/main" id="{9071DA18-468C-4DDF-8CB9-5A500034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1" y="1912198"/>
            <a:ext cx="9109075" cy="438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60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-1" y="0"/>
            <a:ext cx="5664201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177800" dist="1524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82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6" name="Google Shape;173;p29">
            <a:extLst>
              <a:ext uri="{FF2B5EF4-FFF2-40B4-BE49-F238E27FC236}">
                <a16:creationId xmlns:a16="http://schemas.microsoft.com/office/drawing/2014/main" id="{0744D021-0018-4C5C-A839-F894B78A49DF}"/>
              </a:ext>
            </a:extLst>
          </p:cNvPr>
          <p:cNvSpPr txBox="1"/>
          <p:nvPr/>
        </p:nvSpPr>
        <p:spPr>
          <a:xfrm>
            <a:off x="695325" y="2204455"/>
            <a:ext cx="4860925" cy="75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5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Карта пути клиента</a:t>
            </a:r>
            <a:endParaRPr sz="54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sp>
        <p:nvSpPr>
          <p:cNvPr id="31" name="Google Shape;174;p29">
            <a:extLst>
              <a:ext uri="{FF2B5EF4-FFF2-40B4-BE49-F238E27FC236}">
                <a16:creationId xmlns:a16="http://schemas.microsoft.com/office/drawing/2014/main" id="{7324C229-3FF5-4A4A-B060-C2AA9B6A14EB}"/>
              </a:ext>
            </a:extLst>
          </p:cNvPr>
          <p:cNvSpPr txBox="1"/>
          <p:nvPr/>
        </p:nvSpPr>
        <p:spPr>
          <a:xfrm>
            <a:off x="6334765" y="2204455"/>
            <a:ext cx="5327650" cy="215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800" b="1" dirty="0">
                <a:solidFill>
                  <a:srgbClr val="660E68"/>
                </a:solidFill>
                <a:latin typeface="Oswald" pitchFamily="2" charset="-52"/>
                <a:sym typeface="Proxima Nova"/>
              </a:rPr>
              <a:t>Что происходит с пользователем: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000" b="1" dirty="0">
              <a:solidFill>
                <a:srgbClr val="660E68"/>
              </a:solidFill>
              <a:latin typeface="Oswald" pitchFamily="2" charset="-52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до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 использования продукта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во время</a:t>
            </a:r>
          </a:p>
          <a:p>
            <a:pPr marL="342900" indent="-342900">
              <a:lnSpc>
                <a:spcPct val="115000"/>
              </a:lnSpc>
              <a:buClr>
                <a:srgbClr val="660E68"/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после 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использования продукта</a:t>
            </a:r>
          </a:p>
        </p:txBody>
      </p:sp>
      <p:sp>
        <p:nvSpPr>
          <p:cNvPr id="14" name="Google Shape;173;p29">
            <a:extLst>
              <a:ext uri="{FF2B5EF4-FFF2-40B4-BE49-F238E27FC236}">
                <a16:creationId xmlns:a16="http://schemas.microsoft.com/office/drawing/2014/main" id="{94A7F7D9-4D12-4A3D-82C6-B96B242C8642}"/>
              </a:ext>
            </a:extLst>
          </p:cNvPr>
          <p:cNvSpPr txBox="1"/>
          <p:nvPr/>
        </p:nvSpPr>
        <p:spPr>
          <a:xfrm>
            <a:off x="695325" y="3866515"/>
            <a:ext cx="2663825" cy="45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Для ленивых</a:t>
            </a:r>
            <a:endParaRPr lang="en-US" sz="2800" dirty="0">
              <a:solidFill>
                <a:schemeClr val="bg1"/>
              </a:solidFill>
              <a:latin typeface="Oswald" panose="020B0604020202020204" pitchFamily="2" charset="-52"/>
              <a:sym typeface="IBM Plex Sans SemiBold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8C18CE-D877-4BDA-8811-DBC48B2F8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90805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83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sp>
        <p:nvSpPr>
          <p:cNvPr id="26" name="Скругленная прямоугольная выноска 10">
            <a:extLst>
              <a:ext uri="{FF2B5EF4-FFF2-40B4-BE49-F238E27FC236}">
                <a16:creationId xmlns:a16="http://schemas.microsoft.com/office/drawing/2014/main" id="{58BECFC6-3953-462E-8CF1-DC3A816D551B}"/>
              </a:ext>
            </a:extLst>
          </p:cNvPr>
          <p:cNvSpPr/>
          <p:nvPr/>
        </p:nvSpPr>
        <p:spPr>
          <a:xfrm>
            <a:off x="7169216" y="2404415"/>
            <a:ext cx="4299406" cy="988073"/>
          </a:xfrm>
          <a:prstGeom prst="wedgeRoundRectCallout">
            <a:avLst>
              <a:gd name="adj1" fmla="val -78201"/>
              <a:gd name="adj2" fmla="val -127021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B5B7B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88FC25F-30EA-47E8-8EA8-A905E0650261}"/>
              </a:ext>
            </a:extLst>
          </p:cNvPr>
          <p:cNvSpPr txBox="1"/>
          <p:nvPr/>
        </p:nvSpPr>
        <p:spPr>
          <a:xfrm>
            <a:off x="7335105" y="2667619"/>
            <a:ext cx="3967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660E68"/>
                </a:solidFill>
                <a:latin typeface="Montserrat" panose="00000500000000000000" pitchFamily="2" charset="-52"/>
              </a:rPr>
              <a:t>Что именно неудобно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87818" y="778150"/>
            <a:ext cx="5616463" cy="5126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Неудобно, что на посылках есть личная информация о получателе. 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Если получатель выкинет коробку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с этикеткой, то его персональные данные могут быть использованы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в криминальных целях.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Это вынуждает покупателя вручную отрывать и уничтожать этикетки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с каждой посылки. Если посылок много, это очень утомительно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 раздражает. Пользователь может отказаться от сервиса.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0389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84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5"/>
            <a:ext cx="4299406" cy="1314145"/>
            <a:chOff x="7169215" y="2404415"/>
            <a:chExt cx="4299406" cy="1791668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1791668"/>
            </a:xfrm>
            <a:prstGeom prst="wedgeRoundRectCallout">
              <a:avLst>
                <a:gd name="adj1" fmla="val -76251"/>
                <a:gd name="adj2" fmla="val -50330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733770"/>
              <a:ext cx="3967629" cy="1132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Риски </a:t>
              </a:r>
            </a:p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для пользователя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7080" y="779080"/>
            <a:ext cx="5616463" cy="5126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Неудобно, что на посылках есть личная информация о получателе.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Если получатель выкинет коробку с этикеткой, то его персональные данные могут быть использованы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в криминальных целях.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Это вынуждает покупателя вручную отрывать и уничтожать этикетки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с каждой посылки. Если посылок много, это очень утомительно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и раздражает. Пользователь может отказаться от сервиса.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29940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85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169216" y="2404415"/>
            <a:ext cx="4299406" cy="1557985"/>
            <a:chOff x="7169215" y="2404415"/>
            <a:chExt cx="4299406" cy="2124113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124113"/>
            </a:xfrm>
            <a:prstGeom prst="wedgeRoundRectCallout">
              <a:avLst>
                <a:gd name="adj1" fmla="val -81061"/>
                <a:gd name="adj2" fmla="val 21056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353239" y="2648224"/>
              <a:ext cx="3967629" cy="16364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Как пользователь решает проблему сейчас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7080" y="779087"/>
            <a:ext cx="5616463" cy="551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Неудобно, что на посылках есть личная информация о получателе. Если получатель выкинет коробку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с этикеткой, то его персональные данные могут быть использованы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в криминальных целях.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Это вынуждает покупателя вручную отрывать и уничтожать этикетки с каждой посылки.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Если посылок много, это очень утомительно и раздражает. Пользователь может отказаться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от сервиса.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65269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86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065495" y="2404415"/>
            <a:ext cx="4506849" cy="1557985"/>
            <a:chOff x="7169215" y="2404415"/>
            <a:chExt cx="4299406" cy="2124113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4299406" cy="2124113"/>
            </a:xfrm>
            <a:prstGeom prst="wedgeRoundRectCallout">
              <a:avLst>
                <a:gd name="adj1" fmla="val -80679"/>
                <a:gd name="adj2" fmla="val 75206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261227" y="2648224"/>
              <a:ext cx="4115382" cy="163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Влияние на восприятие </a:t>
              </a:r>
            </a:p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и ощущения пользователя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7085" y="779069"/>
            <a:ext cx="5616463" cy="5126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Неудобно, что на посылках есть личная информация о получателе. Если получатель выкинет коробку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с этикеткой, то его персональные данные могут быть использованы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в криминальных целях.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Это вынуждает покупателя вручную отрывать и уничтожать этикетки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с каждой посылки.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Если посылок много, это очень утомительно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и раздражает. </a:t>
            </a: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Пользователь может отказаться от сервиса.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54063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488343" y="2727927"/>
            <a:ext cx="4658302" cy="140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5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Обоснования нет </a:t>
            </a:r>
            <a:b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</a:b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или слишком мало</a:t>
            </a:r>
            <a:endParaRPr sz="44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87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Блок-схема: ссылка на другую страницу 4"/>
          <p:cNvSpPr/>
          <p:nvPr/>
        </p:nvSpPr>
        <p:spPr>
          <a:xfrm>
            <a:off x="6444340" y="-5452"/>
            <a:ext cx="5749159" cy="2026081"/>
          </a:xfrm>
          <a:prstGeom prst="flowChartOffpageConnector">
            <a:avLst/>
          </a:prstGeom>
          <a:solidFill>
            <a:srgbClr val="660E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Google Shape;173;p29"/>
          <p:cNvSpPr txBox="1"/>
          <p:nvPr/>
        </p:nvSpPr>
        <p:spPr>
          <a:xfrm>
            <a:off x="6989768" y="531621"/>
            <a:ext cx="4658302" cy="752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ts val="6000"/>
              </a:lnSpc>
            </a:pPr>
            <a:r>
              <a:rPr lang="ru-RU" sz="4400" dirty="0">
                <a:solidFill>
                  <a:schemeClr val="bg1"/>
                </a:solidFill>
                <a:latin typeface="Oswald" panose="020B0604020202020204" pitchFamily="2" charset="-52"/>
                <a:sym typeface="IBM Plex Sans SemiBold"/>
              </a:rPr>
              <a:t>Как обосновать баг?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F51BF16-4262-4C7C-8EA6-B97D1C27E7FD}"/>
              </a:ext>
            </a:extLst>
          </p:cNvPr>
          <p:cNvGrpSpPr/>
          <p:nvPr/>
        </p:nvGrpSpPr>
        <p:grpSpPr>
          <a:xfrm>
            <a:off x="7243093" y="2404415"/>
            <a:ext cx="4151653" cy="988073"/>
            <a:chOff x="7169215" y="2404415"/>
            <a:chExt cx="3960559" cy="1347111"/>
          </a:xfrm>
        </p:grpSpPr>
        <p:sp>
          <p:nvSpPr>
            <p:cNvPr id="26" name="Скругленная прямоугольная выноска 10">
              <a:extLst>
                <a:ext uri="{FF2B5EF4-FFF2-40B4-BE49-F238E27FC236}">
                  <a16:creationId xmlns:a16="http://schemas.microsoft.com/office/drawing/2014/main" id="{58BECFC6-3953-462E-8CF1-DC3A816D551B}"/>
                </a:ext>
              </a:extLst>
            </p:cNvPr>
            <p:cNvSpPr/>
            <p:nvPr/>
          </p:nvSpPr>
          <p:spPr>
            <a:xfrm>
              <a:off x="7169215" y="2404415"/>
              <a:ext cx="3960559" cy="1347111"/>
            </a:xfrm>
            <a:prstGeom prst="wedgeRoundRectCallout">
              <a:avLst>
                <a:gd name="adj1" fmla="val -76330"/>
                <a:gd name="adj2" fmla="val 191152"/>
                <a:gd name="adj3" fmla="val 16667"/>
              </a:avLst>
            </a:prstGeom>
            <a:solidFill>
              <a:srgbClr val="EBEBED"/>
            </a:solidFill>
            <a:ln w="1905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B5B7BF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88FC25F-30EA-47E8-8EA8-A905E0650261}"/>
                </a:ext>
              </a:extLst>
            </p:cNvPr>
            <p:cNvSpPr txBox="1"/>
            <p:nvPr/>
          </p:nvSpPr>
          <p:spPr>
            <a:xfrm>
              <a:off x="7526404" y="2763260"/>
              <a:ext cx="3246181" cy="629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rgbClr val="660E68"/>
                  </a:solidFill>
                  <a:latin typeface="Montserrat" panose="00000500000000000000" pitchFamily="2" charset="-52"/>
                </a:rPr>
                <a:t>Риски для бизнеса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81F62B4-3429-402C-A56E-512273A8CC28}"/>
              </a:ext>
            </a:extLst>
          </p:cNvPr>
          <p:cNvSpPr txBox="1"/>
          <p:nvPr/>
        </p:nvSpPr>
        <p:spPr>
          <a:xfrm>
            <a:off x="578406" y="779078"/>
            <a:ext cx="5616463" cy="51260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Неудобно, что на посылках есть личная информация о получателе. Если получатель выкинет коробку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с этикеткой, то его персональные данные могут быть использованы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в криминальных целях.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Это вынуждает покупателя вручную отрывать и уничтожать этикетки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с каждой посылки. Если посылок много, это очень утомительно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200" dirty="0">
                <a:solidFill>
                  <a:schemeClr val="dk1"/>
                </a:solidFill>
                <a:latin typeface="Montserrat" panose="00000500000000000000" pitchFamily="2" charset="-52"/>
                <a:sym typeface="Proxima Nova"/>
              </a:rPr>
              <a:t>и раздражает. </a:t>
            </a:r>
            <a:r>
              <a:rPr lang="ru-RU" sz="2200" b="1" dirty="0">
                <a:solidFill>
                  <a:srgbClr val="660E68"/>
                </a:solidFill>
                <a:latin typeface="Montserrat" panose="00000500000000000000" pitchFamily="2" charset="-52"/>
                <a:sym typeface="Proxima Nova"/>
              </a:rPr>
              <a:t>Пользователь может отказаться от сервиса.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endParaRPr lang="ru-RU" sz="22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73464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5380074" y="0"/>
            <a:ext cx="6811926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88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8" name="Google Shape;173;p29">
            <a:extLst>
              <a:ext uri="{FF2B5EF4-FFF2-40B4-BE49-F238E27FC236}">
                <a16:creationId xmlns:a16="http://schemas.microsoft.com/office/drawing/2014/main" id="{909B20C3-C84C-4324-8F53-633D496FDECB}"/>
              </a:ext>
            </a:extLst>
          </p:cNvPr>
          <p:cNvSpPr txBox="1"/>
          <p:nvPr/>
        </p:nvSpPr>
        <p:spPr>
          <a:xfrm>
            <a:off x="663426" y="921984"/>
            <a:ext cx="4569384" cy="1524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800"/>
              </a:lnSpc>
            </a:pPr>
            <a:r>
              <a:rPr lang="ru-RU" sz="48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Предлагаем улучшение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20" name="Google Shape;174;p29">
            <a:extLst>
              <a:ext uri="{FF2B5EF4-FFF2-40B4-BE49-F238E27FC236}">
                <a16:creationId xmlns:a16="http://schemas.microsoft.com/office/drawing/2014/main" id="{633AC7C1-6AD5-4D6E-8A96-7B34C40FA0B0}"/>
              </a:ext>
            </a:extLst>
          </p:cNvPr>
          <p:cNvSpPr txBox="1"/>
          <p:nvPr/>
        </p:nvSpPr>
        <p:spPr>
          <a:xfrm>
            <a:off x="695325" y="2426387"/>
            <a:ext cx="4815888" cy="1698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Убрать персональные данные с посылок. </a:t>
            </a:r>
          </a:p>
          <a:p>
            <a:pPr>
              <a:lnSpc>
                <a:spcPct val="115000"/>
              </a:lnSpc>
              <a:buClr>
                <a:srgbClr val="660E68"/>
              </a:buClr>
            </a:pPr>
            <a:r>
              <a:rPr lang="ru-RU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Заменить их на </a:t>
            </a:r>
            <a:r>
              <a:rPr lang="en-US" sz="2400" dirty="0">
                <a:solidFill>
                  <a:schemeClr val="dk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ID</a:t>
            </a:r>
            <a:endParaRPr lang="ru-RU" sz="2400" dirty="0">
              <a:solidFill>
                <a:schemeClr val="dk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pic>
        <p:nvPicPr>
          <p:cNvPr id="9" name="Picture 2" descr="brown cardboard box on white table">
            <a:extLst>
              <a:ext uri="{FF2B5EF4-FFF2-40B4-BE49-F238E27FC236}">
                <a16:creationId xmlns:a16="http://schemas.microsoft.com/office/drawing/2014/main" id="{C8908970-A14B-4355-9737-58E14860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01" y="1466971"/>
            <a:ext cx="5773662" cy="38510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23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89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15AFA4F-0447-4FE6-924E-E204FFF78C3A}"/>
              </a:ext>
            </a:extLst>
          </p:cNvPr>
          <p:cNvSpPr/>
          <p:nvPr/>
        </p:nvSpPr>
        <p:spPr>
          <a:xfrm>
            <a:off x="-1" y="-1"/>
            <a:ext cx="12192001" cy="1639148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266700" dist="1270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Google Shape;173;p29">
            <a:extLst>
              <a:ext uri="{FF2B5EF4-FFF2-40B4-BE49-F238E27FC236}">
                <a16:creationId xmlns:a16="http://schemas.microsoft.com/office/drawing/2014/main" id="{DDA3ABC5-0245-4937-955E-FC19537DCC46}"/>
              </a:ext>
            </a:extLst>
          </p:cNvPr>
          <p:cNvSpPr txBox="1"/>
          <p:nvPr/>
        </p:nvSpPr>
        <p:spPr>
          <a:xfrm>
            <a:off x="695325" y="503383"/>
            <a:ext cx="10927715" cy="974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Про что писать в обосновании?</a:t>
            </a:r>
            <a:endParaRPr sz="48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226B93D-B9EB-410E-A7A5-E3AAEB209A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25" name="Скругленная прямоугольная выноска 10">
            <a:extLst>
              <a:ext uri="{FF2B5EF4-FFF2-40B4-BE49-F238E27FC236}">
                <a16:creationId xmlns:a16="http://schemas.microsoft.com/office/drawing/2014/main" id="{F7CD1158-8C27-4D2E-9C5B-33FAA150B99D}"/>
              </a:ext>
            </a:extLst>
          </p:cNvPr>
          <p:cNvSpPr/>
          <p:nvPr/>
        </p:nvSpPr>
        <p:spPr>
          <a:xfrm>
            <a:off x="695323" y="2074845"/>
            <a:ext cx="2404800" cy="888289"/>
          </a:xfrm>
          <a:prstGeom prst="wedgeRoundRectCallout">
            <a:avLst>
              <a:gd name="adj1" fmla="val 135102"/>
              <a:gd name="adj2" fmla="val 53070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Что именно неудобно</a:t>
            </a:r>
          </a:p>
        </p:txBody>
      </p:sp>
      <p:sp>
        <p:nvSpPr>
          <p:cNvPr id="26" name="Скругленная прямоугольная выноска 10">
            <a:extLst>
              <a:ext uri="{FF2B5EF4-FFF2-40B4-BE49-F238E27FC236}">
                <a16:creationId xmlns:a16="http://schemas.microsoft.com/office/drawing/2014/main" id="{D3A70E86-96C2-4B90-B0AF-E9499794EB1B}"/>
              </a:ext>
            </a:extLst>
          </p:cNvPr>
          <p:cNvSpPr/>
          <p:nvPr/>
        </p:nvSpPr>
        <p:spPr>
          <a:xfrm>
            <a:off x="706736" y="3262032"/>
            <a:ext cx="2404800" cy="1135485"/>
          </a:xfrm>
          <a:prstGeom prst="wedgeRoundRectCallout">
            <a:avLst>
              <a:gd name="adj1" fmla="val 129551"/>
              <a:gd name="adj2" fmla="val -47347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Физическая причина неудобства</a:t>
            </a:r>
          </a:p>
        </p:txBody>
      </p:sp>
      <p:sp>
        <p:nvSpPr>
          <p:cNvPr id="27" name="Скругленная прямоугольная выноска 10">
            <a:extLst>
              <a:ext uri="{FF2B5EF4-FFF2-40B4-BE49-F238E27FC236}">
                <a16:creationId xmlns:a16="http://schemas.microsoft.com/office/drawing/2014/main" id="{0A1B6229-CC06-46DE-A486-5FDD51B96773}"/>
              </a:ext>
            </a:extLst>
          </p:cNvPr>
          <p:cNvSpPr/>
          <p:nvPr/>
        </p:nvSpPr>
        <p:spPr>
          <a:xfrm>
            <a:off x="4154767" y="4231964"/>
            <a:ext cx="3882465" cy="2086155"/>
          </a:xfrm>
          <a:prstGeom prst="wedgeRoundRectCallout">
            <a:avLst>
              <a:gd name="adj1" fmla="val -5268"/>
              <a:gd name="adj2" fmla="val -75108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Влияние на пользователя (восприятие, ощущения, самочувствие, продуктивность, впечатления от продукта)</a:t>
            </a:r>
          </a:p>
        </p:txBody>
      </p:sp>
      <p:sp>
        <p:nvSpPr>
          <p:cNvPr id="28" name="Скругленная прямоугольная выноска 10">
            <a:extLst>
              <a:ext uri="{FF2B5EF4-FFF2-40B4-BE49-F238E27FC236}">
                <a16:creationId xmlns:a16="http://schemas.microsoft.com/office/drawing/2014/main" id="{A6ECF0A1-63C0-4451-87B1-C59CB8AE018F}"/>
              </a:ext>
            </a:extLst>
          </p:cNvPr>
          <p:cNvSpPr/>
          <p:nvPr/>
        </p:nvSpPr>
        <p:spPr>
          <a:xfrm>
            <a:off x="9271263" y="4850677"/>
            <a:ext cx="2404800" cy="888289"/>
          </a:xfrm>
          <a:prstGeom prst="wedgeRoundRectCallout">
            <a:avLst>
              <a:gd name="adj1" fmla="val -149976"/>
              <a:gd name="adj2" fmla="val -190134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Потребность пользователя</a:t>
            </a:r>
          </a:p>
        </p:txBody>
      </p:sp>
      <p:sp>
        <p:nvSpPr>
          <p:cNvPr id="29" name="Скругленная прямоугольная выноска 10">
            <a:extLst>
              <a:ext uri="{FF2B5EF4-FFF2-40B4-BE49-F238E27FC236}">
                <a16:creationId xmlns:a16="http://schemas.microsoft.com/office/drawing/2014/main" id="{58797689-E685-4E9B-9091-6B6ECCEFC074}"/>
              </a:ext>
            </a:extLst>
          </p:cNvPr>
          <p:cNvSpPr/>
          <p:nvPr/>
        </p:nvSpPr>
        <p:spPr>
          <a:xfrm>
            <a:off x="695325" y="4773839"/>
            <a:ext cx="2792459" cy="1157618"/>
          </a:xfrm>
          <a:prstGeom prst="wedgeRoundRectCallout">
            <a:avLst>
              <a:gd name="adj1" fmla="val 102836"/>
              <a:gd name="adj2" fmla="val -141704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Как пользователь решает проблему сейчас</a:t>
            </a:r>
          </a:p>
        </p:txBody>
      </p:sp>
      <p:sp>
        <p:nvSpPr>
          <p:cNvPr id="30" name="Скругленная прямоугольная выноска 10">
            <a:extLst>
              <a:ext uri="{FF2B5EF4-FFF2-40B4-BE49-F238E27FC236}">
                <a16:creationId xmlns:a16="http://schemas.microsoft.com/office/drawing/2014/main" id="{911CA97C-1A44-47F4-86BF-B2B690FD3658}"/>
              </a:ext>
            </a:extLst>
          </p:cNvPr>
          <p:cNvSpPr/>
          <p:nvPr/>
        </p:nvSpPr>
        <p:spPr>
          <a:xfrm>
            <a:off x="9272653" y="2074845"/>
            <a:ext cx="2403410" cy="888289"/>
          </a:xfrm>
          <a:prstGeom prst="wedgeRoundRectCallout">
            <a:avLst>
              <a:gd name="adj1" fmla="val -152506"/>
              <a:gd name="adj2" fmla="val 62548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Условия использования</a:t>
            </a:r>
          </a:p>
        </p:txBody>
      </p:sp>
      <p:sp>
        <p:nvSpPr>
          <p:cNvPr id="31" name="Скругленная прямоугольная выноска 10">
            <a:extLst>
              <a:ext uri="{FF2B5EF4-FFF2-40B4-BE49-F238E27FC236}">
                <a16:creationId xmlns:a16="http://schemas.microsoft.com/office/drawing/2014/main" id="{3090E9F0-5D73-4503-9022-4C1AA11C2F04}"/>
              </a:ext>
            </a:extLst>
          </p:cNvPr>
          <p:cNvSpPr/>
          <p:nvPr/>
        </p:nvSpPr>
        <p:spPr>
          <a:xfrm>
            <a:off x="9272653" y="3274522"/>
            <a:ext cx="2404800" cy="1110505"/>
          </a:xfrm>
          <a:prstGeom prst="wedgeRoundRectCallout">
            <a:avLst>
              <a:gd name="adj1" fmla="val -149072"/>
              <a:gd name="adj2" fmla="val -42373"/>
              <a:gd name="adj3" fmla="val 16667"/>
            </a:avLst>
          </a:prstGeom>
          <a:solidFill>
            <a:srgbClr val="EBEBED"/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Риски для пользователя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Montserrat" panose="00000500000000000000" pitchFamily="2" charset="-52"/>
              </a:rPr>
              <a:t>и для бизнеса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AC2460-CFDE-43C3-9BD7-D1FC75143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02" y="1981029"/>
            <a:ext cx="1687636" cy="16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E68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695325" y="2835844"/>
            <a:ext cx="10980738" cy="170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800"/>
              </a:lnSpc>
            </a:pPr>
            <a:r>
              <a:rPr lang="ru-RU" sz="66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Типичные ошибки </a:t>
            </a:r>
          </a:p>
          <a:p>
            <a:pPr>
              <a:lnSpc>
                <a:spcPts val="5800"/>
              </a:lnSpc>
            </a:pPr>
            <a:r>
              <a:rPr lang="ru-RU" sz="6600" dirty="0">
                <a:solidFill>
                  <a:schemeClr val="bg1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в обосновании бага</a:t>
            </a:r>
            <a:endParaRPr sz="6600" dirty="0">
              <a:solidFill>
                <a:schemeClr val="bg1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221CBC-AEC9-40B8-A50D-04E28F9BA4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5" name="Google Shape;228;p36">
            <a:extLst>
              <a:ext uri="{FF2B5EF4-FFF2-40B4-BE49-F238E27FC236}">
                <a16:creationId xmlns:a16="http://schemas.microsoft.com/office/drawing/2014/main" id="{F5357DF0-4354-47D4-85D7-0A48F70CF8E3}"/>
              </a:ext>
            </a:extLst>
          </p:cNvPr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DA45D-ECC3-4096-8B2D-FF9F1442E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908050"/>
            <a:ext cx="1151763" cy="115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9"/>
          <p:cNvSpPr txBox="1"/>
          <p:nvPr/>
        </p:nvSpPr>
        <p:spPr>
          <a:xfrm>
            <a:off x="695325" y="2273907"/>
            <a:ext cx="10980738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Удовольствия от удобства </a:t>
            </a:r>
          </a:p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должно быть больше, </a:t>
            </a:r>
          </a:p>
          <a:p>
            <a:pPr>
              <a:lnSpc>
                <a:spcPts val="6000"/>
              </a:lnSpc>
            </a:pPr>
            <a:r>
              <a:rPr lang="ru-RU" sz="66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чем раздражения от неудобства</a:t>
            </a: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90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grpSp>
        <p:nvGrpSpPr>
          <p:cNvPr id="10" name="Google Shape;787;p39">
            <a:extLst>
              <a:ext uri="{FF2B5EF4-FFF2-40B4-BE49-F238E27FC236}">
                <a16:creationId xmlns:a16="http://schemas.microsoft.com/office/drawing/2014/main" id="{63B7452C-C424-4078-B23A-5280365F3229}"/>
              </a:ext>
            </a:extLst>
          </p:cNvPr>
          <p:cNvGrpSpPr>
            <a:grpSpLocks noChangeAspect="1"/>
          </p:cNvGrpSpPr>
          <p:nvPr/>
        </p:nvGrpSpPr>
        <p:grpSpPr>
          <a:xfrm>
            <a:off x="695325" y="908050"/>
            <a:ext cx="786510" cy="817200"/>
            <a:chOff x="674800" y="2146225"/>
            <a:chExt cx="252500" cy="252500"/>
          </a:xfrm>
        </p:grpSpPr>
        <p:sp>
          <p:nvSpPr>
            <p:cNvPr id="11" name="Google Shape;788;p39">
              <a:extLst>
                <a:ext uri="{FF2B5EF4-FFF2-40B4-BE49-F238E27FC236}">
                  <a16:creationId xmlns:a16="http://schemas.microsoft.com/office/drawing/2014/main" id="{2FF8C4D3-51D6-448F-BF0A-50E942B8613F}"/>
                </a:ext>
              </a:extLst>
            </p:cNvPr>
            <p:cNvSpPr/>
            <p:nvPr/>
          </p:nvSpPr>
          <p:spPr>
            <a:xfrm>
              <a:off x="727900" y="2232775"/>
              <a:ext cx="40175" cy="39725"/>
            </a:xfrm>
            <a:custGeom>
              <a:avLst/>
              <a:gdLst/>
              <a:ahLst/>
              <a:cxnLst/>
              <a:rect l="l" t="t" r="r" b="b"/>
              <a:pathLst>
                <a:path w="1607" h="1589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89;p39">
              <a:extLst>
                <a:ext uri="{FF2B5EF4-FFF2-40B4-BE49-F238E27FC236}">
                  <a16:creationId xmlns:a16="http://schemas.microsoft.com/office/drawing/2014/main" id="{BF4DB08C-ED55-4FDB-854E-3260535BAC45}"/>
                </a:ext>
              </a:extLst>
            </p:cNvPr>
            <p:cNvSpPr/>
            <p:nvPr/>
          </p:nvSpPr>
          <p:spPr>
            <a:xfrm>
              <a:off x="834500" y="2232775"/>
              <a:ext cx="39725" cy="39725"/>
            </a:xfrm>
            <a:custGeom>
              <a:avLst/>
              <a:gdLst/>
              <a:ahLst/>
              <a:cxnLst/>
              <a:rect l="l" t="t" r="r" b="b"/>
              <a:pathLst>
                <a:path w="1589" h="1589" extrusionOk="0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90;p39">
              <a:extLst>
                <a:ext uri="{FF2B5EF4-FFF2-40B4-BE49-F238E27FC236}">
                  <a16:creationId xmlns:a16="http://schemas.microsoft.com/office/drawing/2014/main" id="{446D1B76-8314-4072-846F-6EC2BA5EF3BF}"/>
                </a:ext>
              </a:extLst>
            </p:cNvPr>
            <p:cNvSpPr/>
            <p:nvPr/>
          </p:nvSpPr>
          <p:spPr>
            <a:xfrm>
              <a:off x="734150" y="2315750"/>
              <a:ext cx="134275" cy="43275"/>
            </a:xfrm>
            <a:custGeom>
              <a:avLst/>
              <a:gdLst/>
              <a:ahLst/>
              <a:cxnLst/>
              <a:rect l="l" t="t" r="r" b="b"/>
              <a:pathLst>
                <a:path w="5371" h="1731" extrusionOk="0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91;p39">
              <a:extLst>
                <a:ext uri="{FF2B5EF4-FFF2-40B4-BE49-F238E27FC236}">
                  <a16:creationId xmlns:a16="http://schemas.microsoft.com/office/drawing/2014/main" id="{BE44F532-20D7-4EA9-922B-515F3C40872A}"/>
                </a:ext>
              </a:extLst>
            </p:cNvPr>
            <p:cNvSpPr/>
            <p:nvPr/>
          </p:nvSpPr>
          <p:spPr>
            <a:xfrm>
              <a:off x="674800" y="2146225"/>
              <a:ext cx="252500" cy="252500"/>
            </a:xfrm>
            <a:custGeom>
              <a:avLst/>
              <a:gdLst/>
              <a:ahLst/>
              <a:cxnLst/>
              <a:rect l="l" t="t" r="r" b="b"/>
              <a:pathLst>
                <a:path w="10100" h="10100" extrusionOk="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856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60" y="-1551825"/>
            <a:ext cx="5891030" cy="8836545"/>
          </a:xfrm>
          <a:prstGeom prst="rect">
            <a:avLst/>
          </a:prstGeom>
        </p:spPr>
      </p:pic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20298DA-F34B-4271-9A19-1BC914693AF5}" type="slidenum">
              <a:rPr lang="ru" sz="1333" smtClean="0">
                <a:solidFill>
                  <a:schemeClr val="bg1"/>
                </a:solidFill>
              </a:rPr>
              <a:t>91</a:t>
            </a:fld>
            <a:endParaRPr lang="ru" sz="1333" dirty="0">
              <a:solidFill>
                <a:schemeClr val="bg1"/>
              </a:solidFill>
            </a:endParaRPr>
          </a:p>
        </p:txBody>
      </p:sp>
      <p:sp>
        <p:nvSpPr>
          <p:cNvPr id="17" name="Google Shape;173;p29">
            <a:extLst>
              <a:ext uri="{FF2B5EF4-FFF2-40B4-BE49-F238E27FC236}">
                <a16:creationId xmlns:a16="http://schemas.microsoft.com/office/drawing/2014/main" id="{3F4F6D46-30E1-40E6-986A-DF7273CFD28A}"/>
              </a:ext>
            </a:extLst>
          </p:cNvPr>
          <p:cNvSpPr txBox="1"/>
          <p:nvPr/>
        </p:nvSpPr>
        <p:spPr>
          <a:xfrm>
            <a:off x="657224" y="946438"/>
            <a:ext cx="4807585" cy="63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5400"/>
              </a:lnSpc>
            </a:pPr>
            <a:r>
              <a:rPr lang="ru-RU" sz="5400" dirty="0">
                <a:solidFill>
                  <a:srgbClr val="660E68"/>
                </a:solidFill>
                <a:latin typeface="Oswald" panose="020B0604020202020204" pitchFamily="2" charset="-52"/>
                <a:ea typeface="IBM Plex Sans SemiBold"/>
                <a:cs typeface="IBM Plex Sans SemiBold"/>
                <a:sym typeface="IBM Plex Sans SemiBold"/>
              </a:rPr>
              <a:t>Полезные ссылки</a:t>
            </a:r>
            <a:endParaRPr sz="4800" dirty="0">
              <a:solidFill>
                <a:srgbClr val="660E68"/>
              </a:solidFill>
              <a:latin typeface="Oswald" panose="020B0604020202020204" pitchFamily="2" charset="-52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070C2A-0198-40B0-BD8F-17D7D7E9E0B1}"/>
              </a:ext>
            </a:extLst>
          </p:cNvPr>
          <p:cNvSpPr txBox="1"/>
          <p:nvPr/>
        </p:nvSpPr>
        <p:spPr>
          <a:xfrm>
            <a:off x="1289050" y="2179250"/>
            <a:ext cx="395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660E68"/>
              </a:buClr>
            </a:pPr>
            <a:r>
              <a:rPr lang="en-US" sz="2800" dirty="0">
                <a:latin typeface="Montserrat" panose="00000500000000000000" pitchFamily="2" charset="-52"/>
              </a:rPr>
              <a:t>@operevozkina</a:t>
            </a:r>
            <a:endParaRPr lang="ru-RU" sz="2800" dirty="0">
              <a:latin typeface="Montserrat" panose="00000500000000000000" pitchFamily="2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937BDB-9430-4E81-A1C7-33F6896578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8E7FCE-D558-41A9-B091-4402205757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2168525"/>
            <a:ext cx="536575" cy="536575"/>
          </a:xfrm>
          <a:prstGeom prst="rect">
            <a:avLst/>
          </a:prstGeom>
        </p:spPr>
      </p:pic>
      <p:pic>
        <p:nvPicPr>
          <p:cNvPr id="2050" name="Picture 2" descr="http://qrcoder.ru/code/?http%3A%2F%2Fusability-bugs-sqadays.tilda.ws&amp;10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4" y="2806699"/>
            <a:ext cx="352425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59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4777718-ADD1-43C0-A22B-945B12701356}"/>
              </a:ext>
            </a:extLst>
          </p:cNvPr>
          <p:cNvSpPr/>
          <p:nvPr/>
        </p:nvSpPr>
        <p:spPr>
          <a:xfrm>
            <a:off x="5556250" y="0"/>
            <a:ext cx="6635750" cy="6858000"/>
          </a:xfrm>
          <a:prstGeom prst="rect">
            <a:avLst/>
          </a:prstGeom>
          <a:solidFill>
            <a:srgbClr val="660E68"/>
          </a:solidFill>
          <a:ln>
            <a:noFill/>
          </a:ln>
          <a:effectLst>
            <a:innerShdw blurRad="482600" dist="228600" dir="10800000">
              <a:prstClr val="black">
                <a:alpha val="3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3" name="Google Shape;173;p29"/>
          <p:cNvSpPr txBox="1"/>
          <p:nvPr/>
        </p:nvSpPr>
        <p:spPr>
          <a:xfrm>
            <a:off x="695325" y="1767060"/>
            <a:ext cx="3789800" cy="2662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ts val="4400"/>
              </a:lnSpc>
            </a:pPr>
            <a:r>
              <a:rPr lang="ru-RU" sz="44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При подготовке доклада были использованы материалы </a:t>
            </a:r>
            <a:endParaRPr lang="en-US" sz="4400">
              <a:solidFill>
                <a:srgbClr val="660E68"/>
              </a:solidFill>
              <a:latin typeface="Oswald" panose="020B0604020202020204" pitchFamily="2" charset="-52"/>
              <a:sym typeface="IBM Plex Sans SemiBold"/>
            </a:endParaRPr>
          </a:p>
          <a:p>
            <a:pPr>
              <a:lnSpc>
                <a:spcPts val="4400"/>
              </a:lnSpc>
            </a:pPr>
            <a:r>
              <a:rPr lang="ru-RU" sz="440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со </a:t>
            </a:r>
            <a:r>
              <a:rPr lang="ru-RU" sz="4400" dirty="0">
                <a:solidFill>
                  <a:srgbClr val="660E68"/>
                </a:solidFill>
                <a:latin typeface="Oswald" panose="020B0604020202020204" pitchFamily="2" charset="-52"/>
                <a:sym typeface="IBM Plex Sans SemiBold"/>
              </a:rPr>
              <a:t>следующих ресурсов</a:t>
            </a:r>
          </a:p>
        </p:txBody>
      </p:sp>
      <p:sp>
        <p:nvSpPr>
          <p:cNvPr id="174" name="Google Shape;174;p29"/>
          <p:cNvSpPr txBox="1"/>
          <p:nvPr/>
        </p:nvSpPr>
        <p:spPr>
          <a:xfrm>
            <a:off x="6343652" y="1220960"/>
            <a:ext cx="5332411" cy="3351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pixabay.com</a:t>
            </a: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www.flaticon.com</a:t>
            </a: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unsplash.com</a:t>
            </a: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Скриншоты из игры «Легенда Феникса»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https://habr.com/ru/company/pult/blog/399749/</a:t>
            </a: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bakunin.com/customer-journey-map/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ea typeface="Proxima Nova"/>
                <a:cs typeface="Proxima Nova"/>
                <a:sym typeface="Proxima Nova"/>
              </a:rPr>
              <a:t>userinyerface.com</a:t>
            </a:r>
          </a:p>
          <a:p>
            <a:pPr>
              <a:lnSpc>
                <a:spcPct val="115000"/>
              </a:lnSpc>
              <a:buClr>
                <a:schemeClr val="bg1"/>
              </a:buClr>
            </a:pPr>
            <a:endParaRPr lang="en-US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ea typeface="Proxima Nova"/>
              <a:cs typeface="Proxima Nova"/>
              <a:sym typeface="Proxima Nova"/>
            </a:endParaRPr>
          </a:p>
        </p:txBody>
      </p:sp>
      <p:sp>
        <p:nvSpPr>
          <p:cNvPr id="6" name="Google Shape;228;p36"/>
          <p:cNvSpPr txBox="1">
            <a:spLocks/>
          </p:cNvSpPr>
          <p:nvPr/>
        </p:nvSpPr>
        <p:spPr>
          <a:xfrm>
            <a:off x="10361375" y="6204617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z="1333">
                <a:solidFill>
                  <a:schemeClr val="bg1">
                    <a:lumMod val="65000"/>
                  </a:schemeClr>
                </a:solidFill>
              </a:rPr>
              <a:pPr/>
              <a:t>92</a:t>
            </a:fld>
            <a:endParaRPr lang="ru" sz="1333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81EAF2-EC00-432E-A072-10DFFA59C5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868" y="6130650"/>
            <a:ext cx="710390" cy="513421"/>
          </a:xfrm>
          <a:prstGeom prst="rect">
            <a:avLst/>
          </a:prstGeom>
        </p:spPr>
      </p:pic>
      <p:sp>
        <p:nvSpPr>
          <p:cNvPr id="18" name="Google Shape;647;p39">
            <a:extLst>
              <a:ext uri="{FF2B5EF4-FFF2-40B4-BE49-F238E27FC236}">
                <a16:creationId xmlns:a16="http://schemas.microsoft.com/office/drawing/2014/main" id="{75EC1B66-5652-40D7-8833-CF3CA7CD6490}"/>
              </a:ext>
            </a:extLst>
          </p:cNvPr>
          <p:cNvSpPr/>
          <p:nvPr/>
        </p:nvSpPr>
        <p:spPr>
          <a:xfrm>
            <a:off x="911225" y="908050"/>
            <a:ext cx="880673" cy="844550"/>
          </a:xfrm>
          <a:custGeom>
            <a:avLst/>
            <a:gdLst/>
            <a:ahLst/>
            <a:cxnLst/>
            <a:rect l="l" t="t" r="r" b="b"/>
            <a:pathLst>
              <a:path w="10671" h="9849" extrusionOk="0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17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6A76E0867D38408E69F2972C8B784E" ma:contentTypeVersion="2" ma:contentTypeDescription="Create a new document." ma:contentTypeScope="" ma:versionID="a84477a319cc8299172c6e835f1e13ab">
  <xsd:schema xmlns:xsd="http://www.w3.org/2001/XMLSchema" xmlns:xs="http://www.w3.org/2001/XMLSchema" xmlns:p="http://schemas.microsoft.com/office/2006/metadata/properties" xmlns:ns3="53ca5b59-5af6-42a6-8d3d-99074c5e2721" targetNamespace="http://schemas.microsoft.com/office/2006/metadata/properties" ma:root="true" ma:fieldsID="22d4e83e97d6423edb60447201e607c5" ns3:_="">
    <xsd:import namespace="53ca5b59-5af6-42a6-8d3d-99074c5e27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ca5b59-5af6-42a6-8d3d-99074c5e27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C979E41-C6CE-4679-8F7D-2B9E082BBB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ca5b59-5af6-42a6-8d3d-99074c5e27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32956AB-CA03-4D21-8F31-79D36F0AB5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02BC77-78F8-44DF-8288-F3338D4B63A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3ca5b59-5af6-42a6-8d3d-99074c5e272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4908</TotalTime>
  <Words>5301</Words>
  <Application>Microsoft Office PowerPoint</Application>
  <PresentationFormat>Widescreen</PresentationFormat>
  <Paragraphs>825</Paragraphs>
  <Slides>92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2" baseType="lpstr">
      <vt:lpstr>Times New Roman</vt:lpstr>
      <vt:lpstr>IBM Plex Sans SemiBold</vt:lpstr>
      <vt:lpstr>Arial</vt:lpstr>
      <vt:lpstr>Calibri Light</vt:lpstr>
      <vt:lpstr>Calibri</vt:lpstr>
      <vt:lpstr>Proxima Nova</vt:lpstr>
      <vt:lpstr>Montserrat</vt:lpstr>
      <vt:lpstr>Wingdings</vt:lpstr>
      <vt:lpstr>Oswald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Olga Perevozkina (Khmyrova)</dc:creator>
  <cp:lastModifiedBy>Olga Perevozkina (Khmyrova)</cp:lastModifiedBy>
  <cp:revision>389</cp:revision>
  <dcterms:created xsi:type="dcterms:W3CDTF">2021-09-11T08:02:33Z</dcterms:created>
  <dcterms:modified xsi:type="dcterms:W3CDTF">2021-10-26T16:59:24Z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0x010100DF6A76E0867D38408E69F2972C8B784E</vt:lpwstr>
  </property>
</Properties>
</file>