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4"/>
    <p:sldMasterId id="2147483730" r:id="rId5"/>
  </p:sldMasterIdLst>
  <p:notesMasterIdLst>
    <p:notesMasterId r:id="rId28"/>
  </p:notesMasterIdLst>
  <p:handoutMasterIdLst>
    <p:handoutMasterId r:id="rId29"/>
  </p:handout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4" r:id="rId13"/>
    <p:sldId id="263" r:id="rId14"/>
    <p:sldId id="272" r:id="rId15"/>
    <p:sldId id="273" r:id="rId16"/>
    <p:sldId id="274" r:id="rId17"/>
    <p:sldId id="275" r:id="rId18"/>
    <p:sldId id="276" r:id="rId19"/>
    <p:sldId id="277" r:id="rId20"/>
    <p:sldId id="265" r:id="rId21"/>
    <p:sldId id="278" r:id="rId22"/>
    <p:sldId id="279" r:id="rId23"/>
    <p:sldId id="267" r:id="rId24"/>
    <p:sldId id="269" r:id="rId25"/>
    <p:sldId id="270" r:id="rId26"/>
    <p:sldId id="27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>
          <p15:clr>
            <a:srgbClr val="A4A3A4"/>
          </p15:clr>
        </p15:guide>
        <p15:guide id="2" orient="horz" pos="764">
          <p15:clr>
            <a:srgbClr val="A4A3A4"/>
          </p15:clr>
        </p15:guide>
        <p15:guide id="3" orient="horz" pos="3544">
          <p15:clr>
            <a:srgbClr val="A4A3A4"/>
          </p15:clr>
        </p15:guide>
        <p15:guide id="4" orient="horz" pos="2159">
          <p15:clr>
            <a:srgbClr val="A4A3A4"/>
          </p15:clr>
        </p15:guide>
        <p15:guide id="5" orient="horz" pos="1374">
          <p15:clr>
            <a:srgbClr val="A4A3A4"/>
          </p15:clr>
        </p15:guide>
        <p15:guide id="6" orient="horz" pos="3699">
          <p15:clr>
            <a:srgbClr val="A4A3A4"/>
          </p15:clr>
        </p15:guide>
        <p15:guide id="7" orient="horz" pos="1151">
          <p15:clr>
            <a:srgbClr val="A4A3A4"/>
          </p15:clr>
        </p15:guide>
        <p15:guide id="8" pos="2922">
          <p15:clr>
            <a:srgbClr val="A4A3A4"/>
          </p15:clr>
        </p15:guide>
        <p15:guide id="9" pos="391">
          <p15:clr>
            <a:srgbClr val="A4A3A4"/>
          </p15:clr>
        </p15:guide>
        <p15:guide id="10" pos="3158">
          <p15:clr>
            <a:srgbClr val="A4A3A4"/>
          </p15:clr>
        </p15:guide>
        <p15:guide id="11" pos="5474">
          <p15:clr>
            <a:srgbClr val="A4A3A4"/>
          </p15:clr>
        </p15:guide>
        <p15:guide id="12" pos="3987">
          <p15:clr>
            <a:srgbClr val="A4A3A4"/>
          </p15:clr>
        </p15:guide>
        <p15:guide id="13" pos="218">
          <p15:clr>
            <a:srgbClr val="A4A3A4"/>
          </p15:clr>
        </p15:guide>
        <p15:guide id="14" pos="257">
          <p15:clr>
            <a:srgbClr val="A4A3A4"/>
          </p15:clr>
        </p15:guide>
        <p15:guide id="15" pos="5107">
          <p15:clr>
            <a:srgbClr val="A4A3A4"/>
          </p15:clr>
        </p15:guide>
        <p15:guide id="16" pos="5166">
          <p15:clr>
            <a:srgbClr val="A4A3A4"/>
          </p15:clr>
        </p15:guide>
        <p15:guide id="17" pos="48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" initials="A" lastIdx="64" clrIdx="0"/>
  <p:cmAuthor id="2" name="Jillian Baum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64547"/>
    <a:srgbClr val="666666"/>
    <a:srgbClr val="B22746"/>
    <a:srgbClr val="A3C644"/>
    <a:srgbClr val="E6E6E6"/>
    <a:srgbClr val="CCCCCC"/>
    <a:srgbClr val="999999"/>
    <a:srgbClr val="2FC2D9"/>
    <a:srgbClr val="1A9CB0"/>
    <a:srgbClr val="444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37" autoAdjust="0"/>
    <p:restoredTop sz="96719" autoAdjust="0"/>
  </p:normalViewPr>
  <p:slideViewPr>
    <p:cSldViewPr snapToGrid="0">
      <p:cViewPr varScale="1">
        <p:scale>
          <a:sx n="92" d="100"/>
          <a:sy n="92" d="100"/>
        </p:scale>
        <p:origin x="1122" y="90"/>
      </p:cViewPr>
      <p:guideLst>
        <p:guide orient="horz" pos="373"/>
        <p:guide orient="horz" pos="764"/>
        <p:guide orient="horz" pos="3544"/>
        <p:guide orient="horz" pos="2159"/>
        <p:guide orient="horz" pos="1374"/>
        <p:guide orient="horz" pos="3699"/>
        <p:guide orient="horz" pos="1151"/>
        <p:guide pos="2922"/>
        <p:guide pos="391"/>
        <p:guide pos="3158"/>
        <p:guide pos="5474"/>
        <p:guide pos="3987"/>
        <p:guide pos="218"/>
        <p:guide pos="257"/>
        <p:guide pos="5107"/>
        <p:guide pos="5166"/>
        <p:guide pos="4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LEX\Bug%20analysis\Cloud_App_Accepted_aggregat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LEX\Bug%20analysis\Cloud_App_Accepted_aggregate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Month Bugs/SP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Charts!$B$50</c:f>
              <c:strCache>
                <c:ptCount val="1"/>
                <c:pt idx="0">
                  <c:v>Provided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Charts!$A$52:$A$56</c:f>
              <c:strCache>
                <c:ptCount val="5"/>
                <c:pt idx="0">
                  <c:v>November</c:v>
                </c:pt>
                <c:pt idx="1">
                  <c:v>December</c:v>
                </c:pt>
                <c:pt idx="2">
                  <c:v>January</c:v>
                </c:pt>
                <c:pt idx="3">
                  <c:v>February</c:v>
                </c:pt>
                <c:pt idx="4">
                  <c:v>March</c:v>
                </c:pt>
              </c:strCache>
            </c:strRef>
          </c:cat>
          <c:val>
            <c:numRef>
              <c:f>Charts!$B$51:$B$56</c:f>
              <c:numCache>
                <c:formatCode>0.00</c:formatCode>
                <c:ptCount val="6"/>
                <c:pt idx="0">
                  <c:v>0.19</c:v>
                </c:pt>
                <c:pt idx="1">
                  <c:v>0.1</c:v>
                </c:pt>
                <c:pt idx="2">
                  <c:v>0.11</c:v>
                </c:pt>
                <c:pt idx="3">
                  <c:v>0.13</c:v>
                </c:pt>
                <c:pt idx="4">
                  <c:v>7.0000000000000007E-2</c:v>
                </c:pt>
                <c:pt idx="5">
                  <c:v>0.05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Charts!$C$50</c:f>
              <c:strCache>
                <c:ptCount val="1"/>
                <c:pt idx="0">
                  <c:v>Accepted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Charts!$A$52:$A$56</c:f>
              <c:strCache>
                <c:ptCount val="5"/>
                <c:pt idx="0">
                  <c:v>November</c:v>
                </c:pt>
                <c:pt idx="1">
                  <c:v>December</c:v>
                </c:pt>
                <c:pt idx="2">
                  <c:v>January</c:v>
                </c:pt>
                <c:pt idx="3">
                  <c:v>February</c:v>
                </c:pt>
                <c:pt idx="4">
                  <c:v>March</c:v>
                </c:pt>
              </c:strCache>
            </c:strRef>
          </c:cat>
          <c:val>
            <c:numRef>
              <c:f>Charts!$C$51:$C$56</c:f>
              <c:numCache>
                <c:formatCode>0.00</c:formatCode>
                <c:ptCount val="6"/>
                <c:pt idx="0">
                  <c:v>0.2</c:v>
                </c:pt>
                <c:pt idx="1">
                  <c:v>0.2</c:v>
                </c:pt>
                <c:pt idx="2">
                  <c:v>0.14000000000000001</c:v>
                </c:pt>
                <c:pt idx="3">
                  <c:v>0.11</c:v>
                </c:pt>
                <c:pt idx="4">
                  <c:v>0.15</c:v>
                </c:pt>
                <c:pt idx="5">
                  <c:v>0.08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781856"/>
        <c:axId val="213783536"/>
      </c:lineChart>
      <c:catAx>
        <c:axId val="21378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783536"/>
        <c:crosses val="autoZero"/>
        <c:auto val="1"/>
        <c:lblAlgn val="ctr"/>
        <c:lblOffset val="100"/>
        <c:noMultiLvlLbl val="0"/>
      </c:catAx>
      <c:valAx>
        <c:axId val="213783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78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Month </a:t>
            </a:r>
            <a:r>
              <a:rPr lang="en-US" sz="2000" dirty="0" smtClean="0"/>
              <a:t>Provided</a:t>
            </a:r>
            <a:endParaRPr lang="en-US" sz="2000" dirty="0"/>
          </a:p>
        </c:rich>
      </c:tx>
      <c:layout>
        <c:manualLayout>
          <c:xMode val="edge"/>
          <c:yMode val="edge"/>
          <c:x val="0.12719365232102017"/>
          <c:y val="2.07991244715005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Charts!$C$31</c:f>
              <c:strCache>
                <c:ptCount val="1"/>
                <c:pt idx="0">
                  <c:v>AvgRoundsOfAcceptance</c:v>
                </c:pt>
              </c:strCache>
            </c:strRef>
          </c:tx>
          <c:spPr>
            <a:ln w="508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Charts!$A$32:$A$39</c:f>
              <c:strCache>
                <c:ptCount val="7"/>
                <c:pt idx="0">
                  <c:v>September</c:v>
                </c:pt>
                <c:pt idx="1">
                  <c:v>October</c:v>
                </c:pt>
                <c:pt idx="2">
                  <c:v>November</c:v>
                </c:pt>
                <c:pt idx="3">
                  <c:v>December</c:v>
                </c:pt>
                <c:pt idx="4">
                  <c:v>January</c:v>
                </c:pt>
                <c:pt idx="5">
                  <c:v>February</c:v>
                </c:pt>
                <c:pt idx="6">
                  <c:v>March</c:v>
                </c:pt>
              </c:strCache>
              <c:extLst/>
            </c:strRef>
          </c:cat>
          <c:val>
            <c:numRef>
              <c:f>Charts!$C$32:$C$39</c:f>
              <c:numCache>
                <c:formatCode>General</c:formatCode>
                <c:ptCount val="7"/>
                <c:pt idx="0">
                  <c:v>3</c:v>
                </c:pt>
                <c:pt idx="1">
                  <c:v>2.6</c:v>
                </c:pt>
                <c:pt idx="2">
                  <c:v>2.1</c:v>
                </c:pt>
                <c:pt idx="3">
                  <c:v>2.2000000000000002</c:v>
                </c:pt>
                <c:pt idx="4">
                  <c:v>1.75</c:v>
                </c:pt>
                <c:pt idx="5">
                  <c:v>1.7</c:v>
                </c:pt>
                <c:pt idx="6">
                  <c:v>1.36</c:v>
                </c:pt>
              </c:numCache>
              <c:extLst/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3915312"/>
        <c:axId val="253913632"/>
      </c:lineChart>
      <c:catAx>
        <c:axId val="25391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913632"/>
        <c:crosses val="autoZero"/>
        <c:auto val="1"/>
        <c:lblAlgn val="ctr"/>
        <c:lblOffset val="100"/>
        <c:noMultiLvlLbl val="0"/>
      </c:catAx>
      <c:valAx>
        <c:axId val="253913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915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E9BF7-95E4-A242-BA1D-05FDCF603BE6}" type="datetime1">
              <a:rPr lang="en-US" smtClean="0"/>
              <a:t>4/9/2015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DC95D-4A3A-7D4E-AF7C-745F2732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456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DBCB1-0306-AD41-9452-11E7C08D5C04}" type="datetime1">
              <a:rPr lang="en-US" smtClean="0"/>
              <a:t>4/9/2015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90029-A909-AD4E-9775-A0D64990A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20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70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926332"/>
            <a:ext cx="778669" cy="557606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rgbClr val="2FC2D9"/>
              </a:solidFill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575866" y="3477648"/>
            <a:ext cx="411480" cy="411480"/>
          </a:xfrm>
          <a:prstGeom prst="ellipse">
            <a:avLst/>
          </a:prstGeom>
          <a:solidFill>
            <a:srgbClr val="2FC2D9"/>
          </a:solidFill>
          <a:ln w="254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1500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0" y="4633576"/>
            <a:ext cx="9144000" cy="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 userDrawn="1"/>
        </p:nvSpPr>
        <p:spPr>
          <a:xfrm>
            <a:off x="575866" y="1630376"/>
            <a:ext cx="411480" cy="411480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Arial Black"/>
                <a:cs typeface="Arial Black"/>
              </a:rPr>
              <a:t>1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0" y="2786304"/>
            <a:ext cx="9144000" cy="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 userDrawn="1"/>
        </p:nvSpPr>
        <p:spPr>
          <a:xfrm>
            <a:off x="575866" y="5324921"/>
            <a:ext cx="411480" cy="411480"/>
          </a:xfrm>
          <a:prstGeom prst="ellipse">
            <a:avLst/>
          </a:prstGeom>
          <a:solidFill>
            <a:srgbClr val="2FC2D9"/>
          </a:solidFill>
          <a:ln w="254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1500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1117600" y="1422400"/>
            <a:ext cx="1790700" cy="88900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LOREM IPSUM DOLOR SIT AMET DIAM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4" hasCustomPrompt="1"/>
          </p:nvPr>
        </p:nvSpPr>
        <p:spPr>
          <a:xfrm>
            <a:off x="3086100" y="1206500"/>
            <a:ext cx="5664200" cy="1333500"/>
          </a:xfrm>
          <a:prstGeom prst="rect">
            <a:avLst/>
          </a:prstGeom>
        </p:spPr>
        <p:txBody>
          <a:bodyPr vert="horz" anchor="ctr" anchorCtr="0"/>
          <a:lstStyle>
            <a:lvl1pPr marL="173736" marR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/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endParaRPr lang="en-US" dirty="0" smtClean="0"/>
          </a:p>
          <a:p>
            <a:pPr lvl="0"/>
            <a:r>
              <a:rPr lang="en-US" dirty="0" smtClean="0"/>
              <a:t>Se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magna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endParaRPr lang="en-US" dirty="0" smtClean="0"/>
          </a:p>
          <a:p>
            <a:pPr marL="173736" marR="0" lvl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endParaRPr lang="en-US" dirty="0" smtClean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1117600" y="3238500"/>
            <a:ext cx="1790700" cy="88900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LOREM IPSUM DOLOR SIT AMET DIAM</a:t>
            </a:r>
            <a:endParaRPr lang="en-US" dirty="0"/>
          </a:p>
        </p:txBody>
      </p:sp>
      <p:sp>
        <p:nvSpPr>
          <p:cNvPr id="20" name="Content Placeholder 11"/>
          <p:cNvSpPr>
            <a:spLocks noGrp="1"/>
          </p:cNvSpPr>
          <p:nvPr>
            <p:ph sz="quarter" idx="26" hasCustomPrompt="1"/>
          </p:nvPr>
        </p:nvSpPr>
        <p:spPr>
          <a:xfrm>
            <a:off x="3086100" y="3022600"/>
            <a:ext cx="5664200" cy="1333500"/>
          </a:xfrm>
          <a:prstGeom prst="rect">
            <a:avLst/>
          </a:prstGeom>
        </p:spPr>
        <p:txBody>
          <a:bodyPr vert="horz" anchor="ctr" anchorCtr="0"/>
          <a:lstStyle>
            <a:lvl1pPr marL="173736" marR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/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endParaRPr lang="en-US" dirty="0" smtClean="0"/>
          </a:p>
          <a:p>
            <a:pPr lvl="0"/>
            <a:r>
              <a:rPr lang="en-US" dirty="0" smtClean="0"/>
              <a:t>Se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magna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endParaRPr lang="en-US" dirty="0" smtClean="0"/>
          </a:p>
          <a:p>
            <a:pPr marL="173736" marR="0" lvl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endParaRPr lang="en-US" dirty="0" smtClean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1117600" y="5080000"/>
            <a:ext cx="1790700" cy="88900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LOREM IPSUM DOLOR SIT AMET DIAM</a:t>
            </a:r>
            <a:endParaRPr lang="en-US" dirty="0"/>
          </a:p>
        </p:txBody>
      </p:sp>
      <p:sp>
        <p:nvSpPr>
          <p:cNvPr id="22" name="Content Placeholder 11"/>
          <p:cNvSpPr>
            <a:spLocks noGrp="1"/>
          </p:cNvSpPr>
          <p:nvPr>
            <p:ph sz="quarter" idx="28" hasCustomPrompt="1"/>
          </p:nvPr>
        </p:nvSpPr>
        <p:spPr>
          <a:xfrm>
            <a:off x="3086100" y="4864100"/>
            <a:ext cx="5664200" cy="1333500"/>
          </a:xfrm>
          <a:prstGeom prst="rect">
            <a:avLst/>
          </a:prstGeom>
        </p:spPr>
        <p:txBody>
          <a:bodyPr vert="horz" anchor="ctr" anchorCtr="0"/>
          <a:lstStyle>
            <a:lvl1pPr marL="173736" marR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/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endParaRPr lang="en-US" dirty="0" smtClean="0"/>
          </a:p>
          <a:p>
            <a:pPr lvl="0"/>
            <a:r>
              <a:rPr lang="en-US" dirty="0" smtClean="0"/>
              <a:t>Se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magna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endParaRPr lang="en-US" dirty="0" smtClean="0"/>
          </a:p>
          <a:p>
            <a:pPr marL="173736" marR="0" lvl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endParaRPr lang="en-US" dirty="0" smtClean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069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-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4"/>
            <a:ext cx="9144000" cy="929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5400" dir="5400000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808738" y="119512"/>
            <a:ext cx="6457956" cy="724866"/>
          </a:xfrm>
          <a:prstGeom prst="rect">
            <a:avLst/>
          </a:prstGeom>
        </p:spPr>
        <p:txBody>
          <a:bodyPr vert="horz" lIns="91440" tIns="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client name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667934" y="328466"/>
            <a:ext cx="0" cy="27432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9144000" y="943717"/>
            <a:ext cx="0" cy="5598499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/>
          <p:cNvSpPr>
            <a:spLocks noGrp="1"/>
          </p:cNvSpPr>
          <p:nvPr>
            <p:ph idx="1" hasCustomPrompt="1"/>
          </p:nvPr>
        </p:nvSpPr>
        <p:spPr>
          <a:xfrm>
            <a:off x="4777866" y="1761513"/>
            <a:ext cx="3931920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3038" indent="-173038">
              <a:lnSpc>
                <a:spcPts val="1600"/>
              </a:lnSpc>
              <a:spcBef>
                <a:spcPts val="0"/>
              </a:spcBef>
              <a:spcAft>
                <a:spcPts val="1300"/>
              </a:spcAft>
              <a:buClr>
                <a:srgbClr val="2FC2D9"/>
              </a:buClr>
              <a:buFont typeface="Arial"/>
              <a:buChar char="•"/>
              <a:defRPr sz="1600" baseline="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400"/>
            </a:lvl3pPr>
          </a:lstStyle>
          <a:p>
            <a:pPr marL="173038" indent="-173038">
              <a:buClr>
                <a:srgbClr val="2FC2D9"/>
              </a:buClr>
            </a:pPr>
            <a:r>
              <a:rPr lang="en-US" dirty="0" smtClean="0">
                <a:solidFill>
                  <a:srgbClr val="444444"/>
                </a:solidFill>
              </a:rPr>
              <a:t>Click to add bulleted list</a:t>
            </a:r>
          </a:p>
          <a:p>
            <a:pPr marL="173038" indent="-173038">
              <a:buClr>
                <a:srgbClr val="2FC2D9"/>
              </a:buClr>
            </a:pPr>
            <a:r>
              <a:rPr lang="en-US" dirty="0" smtClean="0">
                <a:solidFill>
                  <a:srgbClr val="444444"/>
                </a:solidFill>
              </a:rPr>
              <a:t>Click to add bulleted list</a:t>
            </a:r>
          </a:p>
          <a:p>
            <a:pPr marL="173038" indent="-173038">
              <a:buClr>
                <a:srgbClr val="2FC2D9"/>
              </a:buClr>
            </a:pPr>
            <a:r>
              <a:rPr lang="en-US" dirty="0" smtClean="0">
                <a:solidFill>
                  <a:srgbClr val="444444"/>
                </a:solidFill>
              </a:rPr>
              <a:t>Click to add bulleted list</a:t>
            </a:r>
          </a:p>
          <a:p>
            <a:pPr marL="173038" indent="-173038">
              <a:buClr>
                <a:srgbClr val="2FC2D9"/>
              </a:buClr>
            </a:pPr>
            <a:r>
              <a:rPr lang="en-US" dirty="0" smtClean="0">
                <a:solidFill>
                  <a:srgbClr val="444444"/>
                </a:solidFill>
              </a:rPr>
              <a:t>Click to add bulleted list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0" hasCustomPrompt="1"/>
          </p:nvPr>
        </p:nvSpPr>
        <p:spPr>
          <a:xfrm>
            <a:off x="363536" y="1761513"/>
            <a:ext cx="3931920" cy="3657600"/>
          </a:xfrm>
          <a:prstGeom prst="rect">
            <a:avLst/>
          </a:prstGeom>
        </p:spPr>
        <p:txBody>
          <a:bodyPr tIns="4572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None/>
              <a:defRPr sz="16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>
                <a:solidFill>
                  <a:srgbClr val="444444"/>
                </a:solidFill>
              </a:rPr>
              <a:t>Click to add text - Lorem </a:t>
            </a:r>
            <a:r>
              <a:rPr lang="en-US" dirty="0" err="1" smtClean="0">
                <a:solidFill>
                  <a:srgbClr val="444444"/>
                </a:solidFill>
              </a:rPr>
              <a:t>ipsum</a:t>
            </a:r>
            <a:r>
              <a:rPr lang="en-US" dirty="0" smtClean="0">
                <a:solidFill>
                  <a:srgbClr val="444444"/>
                </a:solidFill>
              </a:rPr>
              <a:t> dolor sit </a:t>
            </a:r>
            <a:r>
              <a:rPr lang="en-US" dirty="0" err="1" smtClean="0">
                <a:solidFill>
                  <a:srgbClr val="444444"/>
                </a:solidFill>
              </a:rPr>
              <a:t>amet</a:t>
            </a:r>
            <a:r>
              <a:rPr lang="en-US" dirty="0" smtClean="0">
                <a:solidFill>
                  <a:srgbClr val="444444"/>
                </a:solidFill>
              </a:rPr>
              <a:t>, </a:t>
            </a:r>
            <a:r>
              <a:rPr lang="en-US" dirty="0" err="1" smtClean="0">
                <a:solidFill>
                  <a:srgbClr val="444444"/>
                </a:solidFill>
              </a:rPr>
              <a:t>consectetur</a:t>
            </a:r>
            <a:r>
              <a:rPr lang="en-US" dirty="0" smtClean="0">
                <a:solidFill>
                  <a:srgbClr val="444444"/>
                </a:solidFill>
              </a:rPr>
              <a:t> adipiscing </a:t>
            </a:r>
            <a:r>
              <a:rPr lang="en-US" dirty="0" err="1" smtClean="0">
                <a:solidFill>
                  <a:srgbClr val="444444"/>
                </a:solidFill>
              </a:rPr>
              <a:t>elit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Ut</a:t>
            </a:r>
            <a:r>
              <a:rPr lang="en-US" dirty="0" smtClean="0">
                <a:solidFill>
                  <a:srgbClr val="444444"/>
                </a:solidFill>
              </a:rPr>
              <a:t> vitae </a:t>
            </a:r>
            <a:r>
              <a:rPr lang="en-US" dirty="0" err="1" smtClean="0">
                <a:solidFill>
                  <a:srgbClr val="444444"/>
                </a:solidFill>
              </a:rPr>
              <a:t>laoreet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mauris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Sed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eleifend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lorem</a:t>
            </a:r>
            <a:r>
              <a:rPr lang="en-US" dirty="0" smtClean="0">
                <a:solidFill>
                  <a:srgbClr val="444444"/>
                </a:solidFill>
              </a:rPr>
              <a:t> a </a:t>
            </a:r>
            <a:r>
              <a:rPr lang="en-US" dirty="0" err="1" smtClean="0">
                <a:solidFill>
                  <a:srgbClr val="444444"/>
                </a:solidFill>
              </a:rPr>
              <a:t>purus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tincidunt</a:t>
            </a:r>
            <a:r>
              <a:rPr lang="en-US" dirty="0" smtClean="0">
                <a:solidFill>
                  <a:srgbClr val="444444"/>
                </a:solidFill>
              </a:rPr>
              <a:t>, a </a:t>
            </a:r>
            <a:r>
              <a:rPr lang="en-US" dirty="0" err="1" smtClean="0">
                <a:solidFill>
                  <a:srgbClr val="444444"/>
                </a:solidFill>
              </a:rPr>
              <a:t>malesuada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mauris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bibendum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Praesent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bibendum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justo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nec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metus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auctor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volutpat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Morbi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malesuada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mattis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eros</a:t>
            </a:r>
            <a:r>
              <a:rPr lang="en-US" dirty="0" smtClean="0">
                <a:solidFill>
                  <a:srgbClr val="444444"/>
                </a:solidFill>
              </a:rPr>
              <a:t>, adipiscing </a:t>
            </a:r>
            <a:r>
              <a:rPr lang="en-US" dirty="0" err="1" smtClean="0">
                <a:solidFill>
                  <a:srgbClr val="444444"/>
                </a:solidFill>
              </a:rPr>
              <a:t>tempor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lorem</a:t>
            </a:r>
            <a:r>
              <a:rPr lang="en-US" dirty="0" smtClean="0">
                <a:solidFill>
                  <a:srgbClr val="444444"/>
                </a:solidFill>
              </a:rPr>
              <a:t> …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400004" y="256310"/>
            <a:ext cx="1135543" cy="48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US" dirty="0" smtClean="0"/>
              <a:t>Insert logo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18148" y="1345462"/>
            <a:ext cx="1748991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TITLE TO GO HERE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825048" y="1345462"/>
            <a:ext cx="1748991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TITLE TO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584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e Study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Insert Case Study Image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49742"/>
            <a:ext cx="9144000" cy="5082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272273" y="269597"/>
            <a:ext cx="5709427" cy="72486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CASE STUDY CLIENT NAME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28589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CASE STUDY IMAGERY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488844" y="0"/>
            <a:ext cx="265515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780848" y="939062"/>
            <a:ext cx="2044896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12" name="Content Placeholder 10"/>
          <p:cNvSpPr txBox="1">
            <a:spLocks/>
          </p:cNvSpPr>
          <p:nvPr/>
        </p:nvSpPr>
        <p:spPr>
          <a:xfrm>
            <a:off x="6683021" y="1422399"/>
            <a:ext cx="2286000" cy="435789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736" indent="-173736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</a:pPr>
            <a:r>
              <a:rPr lang="en-US" sz="1400" dirty="0" smtClean="0">
                <a:solidFill>
                  <a:srgbClr val="444444"/>
                </a:solidFill>
                <a:latin typeface="Trebuchet MS"/>
                <a:ea typeface="ＭＳ Ｐゴシック" pitchFamily="34" charset="-128"/>
                <a:cs typeface="Trebuchet MS"/>
              </a:rPr>
              <a:t>Lorem </a:t>
            </a:r>
            <a:r>
              <a:rPr lang="en-US" sz="14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ipsum</a:t>
            </a:r>
            <a:r>
              <a:rPr lang="en-US" sz="14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dolor sit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amet</a:t>
            </a:r>
            <a:r>
              <a:rPr lang="en-US" sz="1400" dirty="0" smtClean="0">
                <a:solidFill>
                  <a:srgbClr val="444444"/>
                </a:solidFill>
                <a:latin typeface="Trebuchet MS"/>
                <a:cs typeface="Trebuchet MS"/>
              </a:rPr>
              <a:t>, </a:t>
            </a:r>
            <a:r>
              <a:rPr lang="en-US" sz="14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minum</a:t>
            </a:r>
            <a:r>
              <a:rPr lang="en-US" sz="14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consec</a:t>
            </a:r>
            <a:r>
              <a:rPr lang="en-US" sz="14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tetur</a:t>
            </a:r>
            <a:r>
              <a:rPr lang="en-US" sz="14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adipiscing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elit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. </a:t>
            </a:r>
            <a:endParaRPr lang="en-US" sz="1400" dirty="0" smtClean="0">
              <a:solidFill>
                <a:srgbClr val="444444"/>
              </a:solidFill>
              <a:latin typeface="Trebuchet MS"/>
              <a:cs typeface="Trebuchet MS"/>
            </a:endParaRPr>
          </a:p>
          <a:p>
            <a:pPr marL="173736" indent="-173736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</a:pPr>
            <a:r>
              <a:rPr lang="en-US" sz="14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Mauris</a:t>
            </a:r>
            <a:r>
              <a:rPr lang="en-US" sz="14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sit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amet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enim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eget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odio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lorem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venenatis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egestas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.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Donec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vitae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molestie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enim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. </a:t>
            </a:r>
            <a:endParaRPr lang="en-US" sz="1400" dirty="0" smtClean="0">
              <a:solidFill>
                <a:srgbClr val="444444"/>
              </a:solidFill>
              <a:latin typeface="Trebuchet MS"/>
              <a:cs typeface="Trebuchet MS"/>
            </a:endParaRPr>
          </a:p>
          <a:p>
            <a:pPr marL="173736" indent="-173736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</a:pPr>
            <a:r>
              <a:rPr lang="en-US" sz="14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Aenean</a:t>
            </a:r>
            <a:r>
              <a:rPr lang="en-US" sz="14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id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mauris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adipiscing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accumsan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,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iaculis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urna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sit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amet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,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facilisis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velit</a:t>
            </a:r>
            <a:r>
              <a:rPr lang="en-US" sz="1400" dirty="0" smtClean="0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endParaRPr lang="en-US" sz="1400" dirty="0">
              <a:solidFill>
                <a:srgbClr val="444444"/>
              </a:solidFill>
              <a:latin typeface="Trebuchet MS"/>
              <a:cs typeface="Trebuchet M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6671724" y="757317"/>
            <a:ext cx="2283749" cy="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 userDrawn="1">
            <p:ph type="title" idx="4294967295" hasCustomPrompt="1"/>
          </p:nvPr>
        </p:nvSpPr>
        <p:spPr>
          <a:xfrm>
            <a:off x="272273" y="269597"/>
            <a:ext cx="5709427" cy="72486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CASE STUDY CLIENT NAME</a:t>
            </a:r>
            <a:endParaRPr lang="en-US" sz="180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683021" y="200557"/>
            <a:ext cx="1135543" cy="4551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US" dirty="0" smtClean="0"/>
              <a:t>Insert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958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49742"/>
            <a:ext cx="9144000" cy="5082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Insert Image</a:t>
            </a:r>
          </a:p>
        </p:txBody>
      </p:sp>
      <p:sp>
        <p:nvSpPr>
          <p:cNvPr id="8" name="Text Placeholder 13"/>
          <p:cNvSpPr txBox="1">
            <a:spLocks/>
          </p:cNvSpPr>
          <p:nvPr userDrawn="1"/>
        </p:nvSpPr>
        <p:spPr>
          <a:xfrm>
            <a:off x="781353" y="3328611"/>
            <a:ext cx="6488113" cy="9233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72405" y="5136641"/>
            <a:ext cx="5014975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And Line 3 Here</a:t>
            </a:r>
            <a:endParaRPr lang="en-US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72405" y="4479647"/>
            <a:ext cx="3688427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Line 2 Here</a:t>
            </a:r>
            <a:endParaRPr lang="en-US" dirty="0"/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866629" y="3276170"/>
            <a:ext cx="3731155" cy="284693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68580" tIns="34290" rIns="68580" bIns="3429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OPTIONAL EYEBROW HEADER HERE</a:t>
            </a:r>
            <a:endParaRPr lang="en-US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872405" y="3831947"/>
            <a:ext cx="5285757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Type Line 1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686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6" descr="Pattern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Placeholder 13"/>
          <p:cNvSpPr txBox="1">
            <a:spLocks/>
          </p:cNvSpPr>
          <p:nvPr userDrawn="1"/>
        </p:nvSpPr>
        <p:spPr>
          <a:xfrm>
            <a:off x="781353" y="3328611"/>
            <a:ext cx="6488113" cy="9233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72405" y="5136641"/>
            <a:ext cx="5014975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And Line 3 Here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72405" y="4479647"/>
            <a:ext cx="3688427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Line 2 Here</a:t>
            </a:r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866629" y="3276170"/>
            <a:ext cx="3731155" cy="284693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68580" tIns="34290" rIns="68580" bIns="3429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OPTIONAL EYEBROW HEADER HERE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872405" y="3831947"/>
            <a:ext cx="5285757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Type Line 1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18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A9CB0"/>
              </a:gs>
              <a:gs pos="100000">
                <a:srgbClr val="2FC2D9"/>
              </a:gs>
            </a:gsLst>
            <a:lin ang="176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626531" y="3197413"/>
            <a:ext cx="7574494" cy="2921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3800">
                <a:solidFill>
                  <a:schemeClr val="bg1"/>
                </a:solidFill>
                <a:latin typeface="Arial Black"/>
                <a:cs typeface="Arial Black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ADD HEADLINE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1642264" y="0"/>
            <a:ext cx="12428528" cy="72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48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31930536"/>
              </p:ext>
            </p:extLst>
          </p:nvPr>
        </p:nvGraphicFramePr>
        <p:xfrm>
          <a:off x="-1" y="935107"/>
          <a:ext cx="9144000" cy="55303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6276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M2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M3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M4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M5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M6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M7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M8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M9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M10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M11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M12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167589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353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339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1825" y="5455612"/>
            <a:ext cx="64008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MONTH </a:t>
            </a:r>
            <a:r>
              <a:rPr lang="en-US" dirty="0" err="1" smtClean="0"/>
              <a:t>DAte</a:t>
            </a:r>
            <a:r>
              <a:rPr lang="en-US" dirty="0" smtClean="0"/>
              <a:t>, YEAR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31825" y="4466209"/>
            <a:ext cx="3382957" cy="360099"/>
          </a:xfrm>
          <a:prstGeom prst="rect">
            <a:avLst/>
          </a:prstGeom>
          <a:solidFill>
            <a:schemeClr val="accent2"/>
          </a:solidFill>
        </p:spPr>
        <p:txBody>
          <a:bodyPr wrap="none" tIns="36576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27880" y="504826"/>
            <a:ext cx="1243502" cy="458237"/>
          </a:xfrm>
          <a:prstGeom prst="rect">
            <a:avLst/>
          </a:prstGeom>
        </p:spPr>
        <p:txBody>
          <a:bodyPr vert="horz" lIns="68580" tIns="34290" rIns="68580" bIns="3429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2286351" y="504825"/>
            <a:ext cx="1411591" cy="458881"/>
          </a:xfrm>
          <a:prstGeom prst="rect">
            <a:avLst/>
          </a:prstGeom>
        </p:spPr>
        <p:txBody>
          <a:bodyPr vert="horz" lIns="68580" tIns="34290" rIns="68580" bIns="3429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073088" y="571499"/>
            <a:ext cx="0" cy="34738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31825" y="2075578"/>
            <a:ext cx="6910388" cy="618118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100" spc="-200">
                <a:solidFill>
                  <a:schemeClr val="tx1"/>
                </a:solidFill>
                <a:latin typeface="Arial Black"/>
                <a:cs typeface="Arial Black"/>
              </a:defRPr>
            </a:lvl1pPr>
            <a:lvl2pPr>
              <a:defRPr sz="6000">
                <a:latin typeface="Arial Black"/>
                <a:cs typeface="Arial Black"/>
              </a:defRPr>
            </a:lvl2pPr>
            <a:lvl3pPr>
              <a:defRPr sz="6000">
                <a:latin typeface="Arial Black"/>
                <a:cs typeface="Arial Black"/>
              </a:defRPr>
            </a:lvl3pPr>
            <a:lvl4pPr>
              <a:defRPr sz="6000">
                <a:latin typeface="Arial Black"/>
                <a:cs typeface="Arial Black"/>
              </a:defRPr>
            </a:lvl4pPr>
            <a:lvl5pPr>
              <a:defRPr sz="6000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68741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356616" y="1435607"/>
            <a:ext cx="8430768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 smtClean="0">
                <a:solidFill>
                  <a:srgbClr val="444444"/>
                </a:solidFill>
              </a:rPr>
              <a:t>Click to add text - Lorem </a:t>
            </a:r>
            <a:r>
              <a:rPr lang="en-US" dirty="0" err="1" smtClean="0">
                <a:solidFill>
                  <a:srgbClr val="444444"/>
                </a:solidFill>
              </a:rPr>
              <a:t>ipsum</a:t>
            </a:r>
            <a:r>
              <a:rPr lang="en-US" dirty="0" smtClean="0">
                <a:solidFill>
                  <a:srgbClr val="444444"/>
                </a:solidFill>
              </a:rPr>
              <a:t> dolor sit </a:t>
            </a:r>
            <a:r>
              <a:rPr lang="en-US" dirty="0" err="1" smtClean="0">
                <a:solidFill>
                  <a:srgbClr val="444444"/>
                </a:solidFill>
              </a:rPr>
              <a:t>amet</a:t>
            </a:r>
            <a:r>
              <a:rPr lang="en-US" dirty="0" smtClean="0">
                <a:solidFill>
                  <a:srgbClr val="444444"/>
                </a:solidFill>
              </a:rPr>
              <a:t>, </a:t>
            </a:r>
            <a:r>
              <a:rPr lang="en-US" dirty="0" err="1" smtClean="0">
                <a:solidFill>
                  <a:srgbClr val="444444"/>
                </a:solidFill>
              </a:rPr>
              <a:t>consectetur</a:t>
            </a:r>
            <a:r>
              <a:rPr lang="en-US" dirty="0" smtClean="0">
                <a:solidFill>
                  <a:srgbClr val="444444"/>
                </a:solidFill>
              </a:rPr>
              <a:t> adipiscing </a:t>
            </a:r>
            <a:r>
              <a:rPr lang="en-US" dirty="0" err="1" smtClean="0">
                <a:solidFill>
                  <a:srgbClr val="444444"/>
                </a:solidFill>
              </a:rPr>
              <a:t>elit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Ut</a:t>
            </a:r>
            <a:r>
              <a:rPr lang="en-US" dirty="0" smtClean="0">
                <a:solidFill>
                  <a:srgbClr val="444444"/>
                </a:solidFill>
              </a:rPr>
              <a:t> vitae </a:t>
            </a:r>
            <a:r>
              <a:rPr lang="en-US" dirty="0" err="1" smtClean="0">
                <a:solidFill>
                  <a:srgbClr val="444444"/>
                </a:solidFill>
              </a:rPr>
              <a:t>laoreet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mauris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Sed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eleifend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lorem</a:t>
            </a:r>
            <a:r>
              <a:rPr lang="en-US" dirty="0" smtClean="0">
                <a:solidFill>
                  <a:srgbClr val="444444"/>
                </a:solidFill>
              </a:rPr>
              <a:t> a </a:t>
            </a:r>
            <a:r>
              <a:rPr lang="en-US" dirty="0" err="1" smtClean="0">
                <a:solidFill>
                  <a:srgbClr val="444444"/>
                </a:solidFill>
              </a:rPr>
              <a:t>purus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tincidunt</a:t>
            </a:r>
            <a:r>
              <a:rPr lang="en-US" dirty="0" smtClean="0">
                <a:solidFill>
                  <a:srgbClr val="444444"/>
                </a:solidFill>
              </a:rPr>
              <a:t>, a </a:t>
            </a:r>
            <a:r>
              <a:rPr lang="en-US" dirty="0" err="1" smtClean="0">
                <a:solidFill>
                  <a:srgbClr val="444444"/>
                </a:solidFill>
              </a:rPr>
              <a:t>malesuada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mauris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bibendum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Praesent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bibendum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justo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nec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metus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auctor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volutpat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Morbi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malesuada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mattis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eros</a:t>
            </a:r>
            <a:r>
              <a:rPr lang="en-US" dirty="0" smtClean="0">
                <a:solidFill>
                  <a:srgbClr val="444444"/>
                </a:solidFill>
              </a:rPr>
              <a:t>, </a:t>
            </a:r>
            <a:r>
              <a:rPr lang="en-US" dirty="0" err="1" smtClean="0">
                <a:solidFill>
                  <a:srgbClr val="444444"/>
                </a:solidFill>
              </a:rPr>
              <a:t>adipiscing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tempor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lorem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varius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eget</a:t>
            </a:r>
            <a:r>
              <a:rPr lang="en-US" dirty="0" smtClean="0">
                <a:solidFill>
                  <a:srgbClr val="444444"/>
                </a:solidFill>
              </a:rPr>
              <a:t>…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2762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Background Image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31825" y="2075578"/>
            <a:ext cx="6910388" cy="618118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100" spc="-200">
                <a:solidFill>
                  <a:schemeClr val="bg1"/>
                </a:solidFill>
                <a:latin typeface="Arial Black"/>
                <a:cs typeface="Arial Black"/>
              </a:defRPr>
            </a:lvl1pPr>
            <a:lvl2pPr>
              <a:defRPr sz="6000">
                <a:latin typeface="Arial Black"/>
                <a:cs typeface="Arial Black"/>
              </a:defRPr>
            </a:lvl2pPr>
            <a:lvl3pPr>
              <a:defRPr sz="6000">
                <a:latin typeface="Arial Black"/>
                <a:cs typeface="Arial Black"/>
              </a:defRPr>
            </a:lvl3pPr>
            <a:lvl4pPr>
              <a:defRPr sz="6000">
                <a:latin typeface="Arial Black"/>
                <a:cs typeface="Arial Black"/>
              </a:defRPr>
            </a:lvl4pPr>
            <a:lvl5pPr>
              <a:defRPr sz="6000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31825" y="4453468"/>
            <a:ext cx="6488113" cy="37490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631825" y="5459483"/>
            <a:ext cx="3649662" cy="373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MONTH DATE, YEAR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27880" y="504826"/>
            <a:ext cx="1243502" cy="458237"/>
          </a:xfrm>
          <a:prstGeom prst="rect">
            <a:avLst/>
          </a:prstGeom>
        </p:spPr>
        <p:txBody>
          <a:bodyPr vert="horz" lIns="68580" tIns="34290" rIns="68580" bIns="3429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082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845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2473" y="1439863"/>
            <a:ext cx="8430768" cy="4572000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SzPct val="140000"/>
              <a:buFont typeface="+mj-lt"/>
              <a:buAutoNum type="arabicPeriod"/>
              <a:defRPr sz="1600" baseline="0"/>
            </a:lvl1pPr>
            <a:lvl2pPr>
              <a:defRPr sz="1800"/>
            </a:lvl2pPr>
            <a:lvl3pPr>
              <a:defRPr sz="1600"/>
            </a:lvl3pPr>
            <a:lvl4pPr>
              <a:defRPr sz="13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add numbered list</a:t>
            </a:r>
          </a:p>
          <a:p>
            <a:pPr lvl="0"/>
            <a:r>
              <a:rPr lang="en-US" dirty="0" smtClean="0"/>
              <a:t>Click to add numbered list</a:t>
            </a:r>
          </a:p>
          <a:p>
            <a:pPr lvl="0"/>
            <a:r>
              <a:rPr lang="en-US" dirty="0" smtClean="0"/>
              <a:t>Click to add numbered list</a:t>
            </a:r>
          </a:p>
          <a:p>
            <a:pPr lvl="0"/>
            <a:r>
              <a:rPr lang="en-US" dirty="0" smtClean="0"/>
              <a:t>Click to add numbered list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7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360363" y="1439862"/>
            <a:ext cx="8430768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marR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600" baseline="0"/>
            </a:lvl1pPr>
            <a:lvl2pPr marL="557784" indent="-210312">
              <a:lnSpc>
                <a:spcPct val="120000"/>
              </a:lnSpc>
              <a:spcBef>
                <a:spcPts val="288"/>
              </a:spcBef>
              <a:buSzPct val="100000"/>
              <a:buFont typeface="Lucida Grande"/>
              <a:buChar char="–"/>
              <a:defRPr sz="1400" baseline="0"/>
            </a:lvl2pPr>
            <a:lvl3pPr marL="859536" indent="-173736">
              <a:lnSpc>
                <a:spcPct val="120000"/>
              </a:lnSpc>
              <a:spcBef>
                <a:spcPts val="264"/>
              </a:spcBef>
              <a:defRPr sz="14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add bulleted list</a:t>
            </a:r>
          </a:p>
          <a:p>
            <a:pPr lvl="1"/>
            <a:r>
              <a:rPr lang="en-US" dirty="0" smtClean="0"/>
              <a:t>Second Level Bullet</a:t>
            </a:r>
          </a:p>
          <a:p>
            <a:pPr lvl="2"/>
            <a:r>
              <a:rPr lang="en-US" dirty="0" smtClean="0"/>
              <a:t>Third Level Bullet</a:t>
            </a:r>
            <a:br>
              <a:rPr lang="en-US" dirty="0" smtClean="0"/>
            </a:br>
            <a:endParaRPr lang="en-US" dirty="0" smtClean="0"/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562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029200" y="910939"/>
            <a:ext cx="4114800" cy="557784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 hasCustomPrompt="1"/>
          </p:nvPr>
        </p:nvSpPr>
        <p:spPr>
          <a:xfrm>
            <a:off x="360363" y="1439862"/>
            <a:ext cx="43434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marR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315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360363" y="1776415"/>
            <a:ext cx="8329612" cy="419643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3736" marR="0" indent="-173736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600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18148" y="1345462"/>
            <a:ext cx="1748991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TITLE TO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06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3048000" y="923636"/>
            <a:ext cx="0" cy="5576455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 flipV="1">
            <a:off x="6096000" y="923636"/>
            <a:ext cx="0" cy="5576455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0" y="3712442"/>
            <a:ext cx="9144000" cy="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560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847629" y="2612360"/>
            <a:ext cx="1162743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442369" y="2954875"/>
            <a:ext cx="1973262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00"/>
            </a:lvl1pPr>
            <a:lvl2pPr marL="342900" indent="0">
              <a:buNone/>
              <a:defRPr sz="800"/>
            </a:lvl2pPr>
            <a:lvl3pPr marL="685800" indent="0">
              <a:buNone/>
              <a:defRPr sz="8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571500" y="1200727"/>
            <a:ext cx="1143000" cy="1143000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 smtClean="0"/>
              <a:t>Headshot</a:t>
            </a:r>
            <a:endParaRPr lang="en-US" dirty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61629" y="2612360"/>
            <a:ext cx="1162743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156369" y="2954875"/>
            <a:ext cx="1973262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00"/>
            </a:lvl1pPr>
            <a:lvl2pPr marL="342900" indent="0">
              <a:buNone/>
              <a:defRPr sz="800"/>
            </a:lvl2pPr>
            <a:lvl3pPr marL="685800" indent="0">
              <a:buNone/>
              <a:defRPr sz="8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5133629" y="2612360"/>
            <a:ext cx="1162743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4728369" y="2954875"/>
            <a:ext cx="1973262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00"/>
            </a:lvl1pPr>
            <a:lvl2pPr marL="342900" indent="0">
              <a:buNone/>
              <a:defRPr sz="800"/>
            </a:lvl2pPr>
            <a:lvl3pPr marL="685800" indent="0">
              <a:buNone/>
              <a:defRPr sz="8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7419629" y="2612360"/>
            <a:ext cx="1162743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7014369" y="2954875"/>
            <a:ext cx="1973262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00"/>
            </a:lvl1pPr>
            <a:lvl2pPr marL="342900" indent="0">
              <a:buNone/>
              <a:defRPr sz="800"/>
            </a:lvl2pPr>
            <a:lvl3pPr marL="685800" indent="0">
              <a:buNone/>
              <a:defRPr sz="8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30" hasCustomPrompt="1"/>
          </p:nvPr>
        </p:nvSpPr>
        <p:spPr>
          <a:xfrm>
            <a:off x="2857500" y="1200727"/>
            <a:ext cx="1143000" cy="1143000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 smtClean="0"/>
              <a:t>Headshot</a:t>
            </a:r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1" hasCustomPrompt="1"/>
          </p:nvPr>
        </p:nvSpPr>
        <p:spPr>
          <a:xfrm>
            <a:off x="5143500" y="1200727"/>
            <a:ext cx="1143000" cy="1143000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 smtClean="0"/>
              <a:t>Headshot</a:t>
            </a:r>
            <a:endParaRPr lang="en-US" dirty="0"/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32" hasCustomPrompt="1"/>
          </p:nvPr>
        </p:nvSpPr>
        <p:spPr>
          <a:xfrm>
            <a:off x="7429500" y="1200727"/>
            <a:ext cx="1143000" cy="1143000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 smtClean="0"/>
              <a:t>Headshot</a:t>
            </a:r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 flipV="1">
            <a:off x="2286000" y="932690"/>
            <a:ext cx="0" cy="5536205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4571999" y="944425"/>
            <a:ext cx="1" cy="5524471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6857999" y="932689"/>
            <a:ext cx="1" cy="5536207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228600" y="3505200"/>
            <a:ext cx="1828800" cy="27432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2514600" y="3505200"/>
            <a:ext cx="1828800" cy="27432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4800600" y="3505200"/>
            <a:ext cx="1828800" cy="27432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7086600" y="3505200"/>
            <a:ext cx="1828800" cy="27432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90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939800"/>
            <a:ext cx="9144000" cy="371168"/>
          </a:xfrm>
          <a:prstGeom prst="rect">
            <a:avLst/>
          </a:prstGeom>
          <a:solidFill>
            <a:srgbClr val="2FC2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910709" y="1214873"/>
            <a:ext cx="464582" cy="464582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Black"/>
                <a:cs typeface="Arial Black"/>
              </a:rPr>
              <a:t>1</a:t>
            </a:r>
            <a:endParaRPr lang="en-US" sz="20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3196709" y="1214873"/>
            <a:ext cx="464582" cy="464582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 Black"/>
                <a:cs typeface="Arial Black"/>
              </a:rPr>
              <a:t>2</a:t>
            </a:r>
            <a:endParaRPr lang="en-US" sz="2000" b="1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7768709" y="1214873"/>
            <a:ext cx="464582" cy="464582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 Black"/>
                <a:cs typeface="Arial Black"/>
              </a:rPr>
              <a:t>4</a:t>
            </a:r>
            <a:endParaRPr lang="en-US" sz="2000" b="1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5482709" y="1214873"/>
            <a:ext cx="464582" cy="464582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 Black"/>
                <a:cs typeface="Arial Black"/>
              </a:rPr>
              <a:t>3</a:t>
            </a:r>
            <a:endParaRPr lang="en-US" sz="2000" b="1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2286000" y="932690"/>
            <a:ext cx="0" cy="5536205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4571999" y="944425"/>
            <a:ext cx="1" cy="5524471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6857999" y="932689"/>
            <a:ext cx="1" cy="5536207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228600" y="2601468"/>
            <a:ext cx="1828800" cy="3200400"/>
          </a:xfrm>
          <a:prstGeom prst="rect">
            <a:avLst/>
          </a:prstGeom>
        </p:spPr>
        <p:txBody>
          <a:bodyPr vert="horz"/>
          <a:lstStyle>
            <a:lvl1pPr marL="128016" marR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2514600" y="2601468"/>
            <a:ext cx="1828800" cy="3200400"/>
          </a:xfrm>
          <a:prstGeom prst="rect">
            <a:avLst/>
          </a:prstGeom>
        </p:spPr>
        <p:txBody>
          <a:bodyPr vert="horz"/>
          <a:lstStyle>
            <a:lvl1pPr marL="128016" marR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4800600" y="2601468"/>
            <a:ext cx="1828800" cy="3200400"/>
          </a:xfrm>
          <a:prstGeom prst="rect">
            <a:avLst/>
          </a:prstGeom>
        </p:spPr>
        <p:txBody>
          <a:bodyPr vert="horz"/>
          <a:lstStyle>
            <a:lvl1pPr marL="128016" marR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7086600" y="2601468"/>
            <a:ext cx="1828800" cy="3200400"/>
          </a:xfrm>
          <a:prstGeom prst="rect">
            <a:avLst/>
          </a:prstGeom>
        </p:spPr>
        <p:txBody>
          <a:bodyPr vert="horz"/>
          <a:lstStyle>
            <a:lvl1pPr marL="128016" marR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228600" y="1801368"/>
            <a:ext cx="1828800" cy="713232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None/>
              <a:tabLst/>
              <a:defRPr sz="1400" baseline="0">
                <a:latin typeface="Arial Black"/>
                <a:cs typeface="Arial Blac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LOREM</a:t>
            </a:r>
            <a:br>
              <a:rPr lang="en-US" dirty="0" smtClean="0"/>
            </a:br>
            <a:r>
              <a:rPr lang="en-US" dirty="0" smtClean="0"/>
              <a:t>IPSUM DOLOR</a:t>
            </a:r>
            <a:br>
              <a:rPr lang="en-US" dirty="0" smtClean="0"/>
            </a:br>
            <a:r>
              <a:rPr lang="en-US" dirty="0" smtClean="0"/>
              <a:t>SIT AMET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2514600" y="1801368"/>
            <a:ext cx="1828800" cy="713232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None/>
              <a:tabLst/>
              <a:defRPr sz="1400" baseline="0">
                <a:latin typeface="Arial Black"/>
                <a:cs typeface="Arial Blac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LOREM</a:t>
            </a:r>
            <a:br>
              <a:rPr lang="en-US" dirty="0" smtClean="0"/>
            </a:br>
            <a:r>
              <a:rPr lang="en-US" dirty="0" smtClean="0"/>
              <a:t>IPSUM DOLOR</a:t>
            </a:r>
            <a:br>
              <a:rPr lang="en-US" dirty="0" smtClean="0"/>
            </a:br>
            <a:r>
              <a:rPr lang="en-US" dirty="0" smtClean="0"/>
              <a:t>SIT AMET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4800600" y="1801368"/>
            <a:ext cx="1828800" cy="713232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None/>
              <a:tabLst/>
              <a:defRPr sz="1400" baseline="0">
                <a:latin typeface="Arial Black"/>
                <a:cs typeface="Arial Blac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LOREM</a:t>
            </a:r>
            <a:br>
              <a:rPr lang="en-US" dirty="0" smtClean="0"/>
            </a:br>
            <a:r>
              <a:rPr lang="en-US" dirty="0" smtClean="0"/>
              <a:t>IPSUM DOLOR</a:t>
            </a:r>
            <a:br>
              <a:rPr lang="en-US" dirty="0" smtClean="0"/>
            </a:br>
            <a:r>
              <a:rPr lang="en-US" dirty="0" smtClean="0"/>
              <a:t>SIT AMET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7086600" y="1801368"/>
            <a:ext cx="1828800" cy="713232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None/>
              <a:tabLst/>
              <a:defRPr sz="1400" baseline="0">
                <a:latin typeface="Arial Black"/>
                <a:cs typeface="Arial Blac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LOREM</a:t>
            </a:r>
            <a:br>
              <a:rPr lang="en-US" dirty="0" smtClean="0"/>
            </a:br>
            <a:r>
              <a:rPr lang="en-US" dirty="0" smtClean="0"/>
              <a:t>IPSUM DOLOR</a:t>
            </a:r>
            <a:br>
              <a:rPr lang="en-US" dirty="0" smtClean="0"/>
            </a:br>
            <a:r>
              <a:rPr lang="en-US" dirty="0" smtClean="0"/>
              <a:t>SIT AMET</a:t>
            </a:r>
          </a:p>
        </p:txBody>
      </p:sp>
    </p:spTree>
    <p:extLst>
      <p:ext uri="{BB962C8B-B14F-4D97-AF65-F5344CB8AC3E}">
        <p14:creationId xmlns:p14="http://schemas.microsoft.com/office/powerpoint/2010/main" val="179748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500707"/>
            <a:ext cx="9144000" cy="36576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281115" y="6560477"/>
            <a:ext cx="1493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C0EDAD-27A0-9447-9004-E733B36B95C3}" type="slidenum">
              <a:rPr lang="en-US" sz="1000" b="0" i="0" smtClean="0">
                <a:solidFill>
                  <a:srgbClr val="CCCCCC"/>
                </a:solidFill>
                <a:latin typeface="Trebuchet MS"/>
                <a:cs typeface="Trebuchet MS"/>
              </a:rPr>
              <a:pPr algn="r"/>
              <a:t>‹#›</a:t>
            </a:fld>
            <a:endParaRPr lang="en-US" sz="1000" b="0" i="0" dirty="0">
              <a:solidFill>
                <a:srgbClr val="CCCCCC"/>
              </a:solidFill>
              <a:latin typeface="Trebuchet MS"/>
              <a:cs typeface="Trebuchet MS"/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1172210" y="6564320"/>
            <a:ext cx="2316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0" spc="20" dirty="0" smtClean="0">
                <a:solidFill>
                  <a:schemeClr val="accent1"/>
                </a:solidFill>
                <a:latin typeface="Trebuchet MS"/>
                <a:cs typeface="Trebuchet MS"/>
              </a:rPr>
              <a:t>CONFIDENTIAL</a:t>
            </a:r>
            <a:endParaRPr lang="en-US" sz="800" b="0" i="0" kern="0" spc="20" dirty="0">
              <a:solidFill>
                <a:schemeClr val="accent1"/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04900" y="6601291"/>
            <a:ext cx="0" cy="164592"/>
          </a:xfrm>
          <a:prstGeom prst="line">
            <a:avLst/>
          </a:prstGeom>
          <a:ln w="31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_footer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30" y="6615683"/>
            <a:ext cx="476250" cy="16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2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705" r:id="rId2"/>
    <p:sldLayoutId id="2147483702" r:id="rId3"/>
    <p:sldLayoutId id="2147483711" r:id="rId4"/>
    <p:sldLayoutId id="2147483728" r:id="rId5"/>
    <p:sldLayoutId id="2147483712" r:id="rId6"/>
    <p:sldLayoutId id="2147483734" r:id="rId7"/>
    <p:sldLayoutId id="2147483736" r:id="rId8"/>
    <p:sldLayoutId id="2147483735" r:id="rId9"/>
    <p:sldLayoutId id="2147483737" r:id="rId10"/>
    <p:sldLayoutId id="2147483713" r:id="rId11"/>
    <p:sldLayoutId id="2147483727" r:id="rId12"/>
    <p:sldLayoutId id="2147483741" r:id="rId13"/>
    <p:sldLayoutId id="2147483698" r:id="rId14"/>
    <p:sldLayoutId id="2147483733" r:id="rId15"/>
    <p:sldLayoutId id="2147483706" r:id="rId16"/>
    <p:sldLayoutId id="2147483738" r:id="rId17"/>
    <p:sldLayoutId id="2147483739" r:id="rId1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600" kern="1200" cap="all" baseline="0">
          <a:solidFill>
            <a:schemeClr val="tx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Trebuchet MS"/>
          <a:ea typeface="+mn-ea"/>
          <a:cs typeface="Trebuchet M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Trebuchet MS"/>
          <a:ea typeface="+mn-ea"/>
          <a:cs typeface="Trebuchet M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1"/>
          </a:solidFill>
          <a:latin typeface="Trebuchet MS"/>
          <a:ea typeface="+mn-ea"/>
          <a:cs typeface="Trebuchet M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100" kern="1200">
          <a:solidFill>
            <a:schemeClr val="tx1"/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541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40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mailto:Alena_Dashkevich@epam.com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40845" y="5136641"/>
            <a:ext cx="5014975" cy="647100"/>
          </a:xfrm>
        </p:spPr>
        <p:txBody>
          <a:bodyPr/>
          <a:lstStyle/>
          <a:p>
            <a:r>
              <a:rPr lang="en-US" dirty="0" smtClean="0"/>
              <a:t>EPAM Systems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840845" y="4479647"/>
            <a:ext cx="5443335" cy="647100"/>
          </a:xfrm>
        </p:spPr>
        <p:txBody>
          <a:bodyPr/>
          <a:lstStyle/>
          <a:p>
            <a:r>
              <a:rPr lang="ru-RU" dirty="0" smtClean="0"/>
              <a:t>Алена Дашкевич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40845" y="2757688"/>
            <a:ext cx="3731155" cy="284693"/>
          </a:xfrm>
        </p:spPr>
        <p:txBody>
          <a:bodyPr/>
          <a:lstStyle/>
          <a:p>
            <a:r>
              <a:rPr lang="ru-RU" dirty="0" smtClean="0"/>
              <a:t>История одного проекта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840845" y="3108448"/>
            <a:ext cx="8269572" cy="1348831"/>
          </a:xfrm>
        </p:spPr>
        <p:txBody>
          <a:bodyPr/>
          <a:lstStyle/>
          <a:p>
            <a:r>
              <a:rPr lang="ru-RU" dirty="0" smtClean="0"/>
              <a:t>Улучшить </a:t>
            </a:r>
            <a:r>
              <a:rPr lang="en-US" dirty="0" smtClean="0"/>
              <a:t>KPI </a:t>
            </a:r>
            <a:r>
              <a:rPr lang="ru-RU" dirty="0" smtClean="0"/>
              <a:t>в два раза?</a:t>
            </a:r>
          </a:p>
          <a:p>
            <a:r>
              <a:rPr lang="ru-RU" dirty="0" smtClean="0"/>
              <a:t>Сделано!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/>
              <a:t>Бизнес-смысл модуля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/>
              <a:t>Зачем нужна именно эта страница?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/>
              <a:t>Кто этим пользуется?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/>
              <a:t>С кем бы поговорить…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/>
              <a:t>Как определить приоритет?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/>
              <a:t>А где моя документация?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/>
              <a:t>А пусть заказчик опишет!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Бизнес-анализ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091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Формат </a:t>
            </a:r>
            <a:r>
              <a:rPr lang="ru-RU" sz="2800" dirty="0" err="1" smtClean="0"/>
              <a:t>чеклиста</a:t>
            </a:r>
            <a:endParaRPr lang="ru-RU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Степень детализации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Содержание </a:t>
            </a:r>
            <a:r>
              <a:rPr lang="ru-RU" sz="2800" dirty="0" err="1" smtClean="0"/>
              <a:t>чеклиста</a:t>
            </a:r>
            <a:endParaRPr lang="ru-RU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Общий подход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Пользуемся цветом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Второй монитор – необходимость, а не роскошь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Мне нужны твои данные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Написание </a:t>
            </a:r>
            <a:r>
              <a:rPr lang="ru-RU" dirty="0" err="1" smtClean="0"/>
              <a:t>чеклистов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12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Мы определяем окружение или оно нас?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Кнопка «поставить </a:t>
            </a:r>
            <a:r>
              <a:rPr lang="ru-RU" sz="2800" dirty="0" err="1" smtClean="0"/>
              <a:t>билд</a:t>
            </a:r>
            <a:r>
              <a:rPr lang="ru-RU" sz="2800" dirty="0" smtClean="0"/>
              <a:t>» – для одного или для всех?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Качество продукта в тестировании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А что это вы тут </a:t>
            </a:r>
            <a:r>
              <a:rPr lang="ru-RU" sz="2800" dirty="0" err="1" smtClean="0"/>
              <a:t>надевелопили</a:t>
            </a:r>
            <a:r>
              <a:rPr lang="ru-RU" sz="2800" dirty="0" smtClean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Может поговорим?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А нужен ли нам </a:t>
            </a:r>
            <a:r>
              <a:rPr lang="ru-RU" sz="2800" dirty="0" err="1" smtClean="0"/>
              <a:t>смоук</a:t>
            </a:r>
            <a:r>
              <a:rPr lang="ru-RU" sz="2800" dirty="0" smtClean="0"/>
              <a:t>-тест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err="1" smtClean="0"/>
              <a:t>Регерессия</a:t>
            </a:r>
            <a:r>
              <a:rPr lang="ru-RU" sz="2800" dirty="0" smtClean="0"/>
              <a:t> или опять 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Тестирование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776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Как </a:t>
            </a:r>
            <a:r>
              <a:rPr lang="ru-RU" sz="2800" dirty="0" err="1" smtClean="0"/>
              <a:t>репортать</a:t>
            </a:r>
            <a:r>
              <a:rPr lang="ru-RU" sz="2800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Куда </a:t>
            </a:r>
            <a:r>
              <a:rPr lang="ru-RU" sz="2800" dirty="0" err="1" smtClean="0"/>
              <a:t>репортать</a:t>
            </a:r>
            <a:r>
              <a:rPr lang="ru-RU" sz="2800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Но это же одно и то же…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Баги </a:t>
            </a:r>
            <a:r>
              <a:rPr lang="ru-RU" sz="2800" dirty="0" err="1" smtClean="0"/>
              <a:t>фрэймворка</a:t>
            </a:r>
            <a:r>
              <a:rPr lang="ru-RU" sz="2800" dirty="0" smtClean="0"/>
              <a:t> </a:t>
            </a:r>
            <a:r>
              <a:rPr lang="en-US" sz="2800" dirty="0" smtClean="0"/>
              <a:t>vs </a:t>
            </a:r>
            <a:r>
              <a:rPr lang="ru-RU" sz="2800" dirty="0" smtClean="0"/>
              <a:t>баги имплементации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Повторенье – мать дубликатов или отец </a:t>
            </a:r>
            <a:r>
              <a:rPr lang="ru-RU" sz="2800" dirty="0" err="1" smtClean="0"/>
              <a:t>реопенов</a:t>
            </a:r>
            <a:endParaRPr lang="ru-RU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err="1" smtClean="0"/>
              <a:t>Фича</a:t>
            </a:r>
            <a:r>
              <a:rPr lang="ru-RU" sz="2800" dirty="0" smtClean="0"/>
              <a:t> или баг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err="1" smtClean="0"/>
              <a:t>Багочемпионы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Работа с багами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348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А баг ли это?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Некрасивый код и его друзья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А почему мы его не нашли?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А что сделать чтобы мы потом находили?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Баги второго раунда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Может все таки поговорим?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2400" dirty="0"/>
              <a:t>Обработка обратной связи после приемочного </a:t>
            </a:r>
            <a:r>
              <a:rPr lang="ru-RU" sz="2400" dirty="0" smtClean="0"/>
              <a:t>тестирования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3121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И опять про разговоры и отношение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Обмен знаниями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Что надо формализовать, а что – необязательно?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Инструменты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Многообразие </a:t>
            </a:r>
            <a:r>
              <a:rPr lang="ru-RU" sz="2800" dirty="0" err="1" smtClean="0"/>
              <a:t>подпроцессов</a:t>
            </a:r>
            <a:r>
              <a:rPr lang="ru-RU" sz="2800" dirty="0" smtClean="0"/>
              <a:t> в природе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Такие разные </a:t>
            </a:r>
            <a:r>
              <a:rPr lang="ru-RU" sz="2800" dirty="0" err="1" smtClean="0"/>
              <a:t>энварменты</a:t>
            </a:r>
            <a:endParaRPr lang="ru-RU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Ретроспективы – их польза и вред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Другое…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06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Качество поступающее в тестирование </a:t>
            </a:r>
            <a:r>
              <a:rPr lang="en-US" sz="3200" dirty="0" smtClean="0">
                <a:sym typeface="Wingdings" panose="05000000000000000000" pitchFamily="2" charset="2"/>
              </a:rPr>
              <a:t></a:t>
            </a:r>
            <a:endParaRPr lang="ru-RU" sz="3200" dirty="0" smtClean="0">
              <a:sym typeface="Wingdings" panose="05000000000000000000" pitchFamily="2" charset="2"/>
            </a:endParaRPr>
          </a:p>
          <a:p>
            <a:r>
              <a:rPr lang="ru-RU" sz="3200" dirty="0" smtClean="0">
                <a:sym typeface="Wingdings" panose="05000000000000000000" pitchFamily="2" charset="2"/>
              </a:rPr>
              <a:t>Количество багов, находимых </a:t>
            </a:r>
            <a:r>
              <a:rPr lang="ru-RU" sz="3200" dirty="0" err="1" smtClean="0">
                <a:sym typeface="Wingdings" panose="05000000000000000000" pitchFamily="2" charset="2"/>
              </a:rPr>
              <a:t>тестировщиками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endParaRPr lang="ru-RU" sz="320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Качество поступающее </a:t>
            </a:r>
            <a:r>
              <a:rPr lang="ru-RU" sz="3200" dirty="0" smtClean="0"/>
              <a:t>заказчику </a:t>
            </a:r>
            <a:r>
              <a:rPr lang="en-US" sz="3200" dirty="0">
                <a:sym typeface="Wingdings" panose="05000000000000000000" pitchFamily="2" charset="2"/>
              </a:rPr>
              <a:t> </a:t>
            </a:r>
            <a:endParaRPr lang="ru-RU" sz="3200" dirty="0" smtClean="0">
              <a:sym typeface="Wingdings" panose="05000000000000000000" pitchFamily="2" charset="2"/>
            </a:endParaRPr>
          </a:p>
          <a:p>
            <a:r>
              <a:rPr lang="ru-RU" sz="3200" dirty="0" smtClean="0">
                <a:sym typeface="Wingdings" panose="05000000000000000000" pitchFamily="2" charset="2"/>
              </a:rPr>
              <a:t>Количество багов, находимых при приемке/ количество раундов приемки</a:t>
            </a:r>
            <a:endParaRPr lang="ru-RU" sz="3200" dirty="0">
              <a:sym typeface="Wingdings" panose="05000000000000000000" pitchFamily="2" charset="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Не потерять качество на бегу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882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Кто больше всех </a:t>
            </a:r>
            <a:r>
              <a:rPr lang="ru-RU" sz="3200" dirty="0" err="1" smtClean="0"/>
              <a:t>набагоделил</a:t>
            </a:r>
            <a:r>
              <a:rPr lang="ru-RU" sz="3200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Категории багов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В ожидании фикса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Белый шум – </a:t>
            </a:r>
            <a:r>
              <a:rPr lang="en-US" sz="3200" dirty="0" smtClean="0"/>
              <a:t>Not a bug, cannot reproduce </a:t>
            </a:r>
            <a:r>
              <a:rPr lang="ru-RU" sz="3200" dirty="0" smtClean="0"/>
              <a:t>и т.д.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Кто какие баги находит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От недели к месяцу</a:t>
            </a:r>
            <a:endParaRPr lang="ru-RU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Анализ «внутренних» багов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30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 smtClean="0"/>
              <a:t>А они знают чего хотят?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 smtClean="0"/>
              <a:t>Кто виноват?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 smtClean="0"/>
              <a:t>Что делать?</a:t>
            </a:r>
            <a:endParaRPr lang="ru-RU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 smtClean="0"/>
              <a:t>Баг на </a:t>
            </a:r>
            <a:r>
              <a:rPr lang="ru-RU" sz="4800" dirty="0" err="1" smtClean="0"/>
              <a:t>сторипойнт</a:t>
            </a:r>
            <a:endParaRPr lang="ru-RU" sz="48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 smtClean="0"/>
              <a:t>Эй, моряк, ты слишком долго плавал…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Анализ багов от заказчика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550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Анализ багов от заказчика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7920319"/>
              </p:ext>
            </p:extLst>
          </p:nvPr>
        </p:nvGraphicFramePr>
        <p:xfrm>
          <a:off x="606501" y="1366130"/>
          <a:ext cx="8142645" cy="4577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0252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Software Testing Manager, </a:t>
            </a:r>
            <a:r>
              <a:rPr lang="en-US" sz="2400" dirty="0"/>
              <a:t>EPAM Systems</a:t>
            </a:r>
          </a:p>
          <a:p>
            <a:r>
              <a:rPr lang="ru-RU" sz="2400" dirty="0" smtClean="0"/>
              <a:t>7</a:t>
            </a:r>
            <a:r>
              <a:rPr lang="en-US" sz="2400" dirty="0" smtClean="0"/>
              <a:t>+ </a:t>
            </a:r>
            <a:r>
              <a:rPr lang="ru-RU" sz="2400" dirty="0"/>
              <a:t>лет в тестировании</a:t>
            </a:r>
          </a:p>
          <a:p>
            <a:r>
              <a:rPr lang="en-US" sz="2400" dirty="0"/>
              <a:t>E-mail: </a:t>
            </a:r>
            <a:r>
              <a:rPr lang="en-US" sz="2300" dirty="0" smtClean="0">
                <a:hlinkClick r:id="rId2"/>
              </a:rPr>
              <a:t>Alena_Dashkevich@epam.com</a:t>
            </a:r>
            <a:endParaRPr lang="en-US" sz="23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Алена Дашкевич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005" y="1439862"/>
            <a:ext cx="1624584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21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Количество раундов приемки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4531104"/>
              </p:ext>
            </p:extLst>
          </p:nvPr>
        </p:nvGraphicFramePr>
        <p:xfrm>
          <a:off x="1436679" y="1243081"/>
          <a:ext cx="6148137" cy="4884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4334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6234" y="-91856"/>
            <a:ext cx="8430768" cy="4572000"/>
          </a:xfrm>
        </p:spPr>
        <p:txBody>
          <a:bodyPr>
            <a:noAutofit/>
          </a:bodyPr>
          <a:lstStyle/>
          <a:p>
            <a:r>
              <a:rPr lang="ru-RU" sz="40000" dirty="0"/>
              <a:t>?</a:t>
            </a:r>
            <a:endParaRPr lang="en-US" sz="40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Вопросы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26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/>
              <a:t>Спасибо за внимание!</a:t>
            </a:r>
            <a:endParaRPr lang="en-US" sz="7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931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Цель: Конвертация </a:t>
            </a:r>
            <a:r>
              <a:rPr lang="en-US" sz="2400" dirty="0" smtClean="0"/>
              <a:t>ASP </a:t>
            </a:r>
            <a:r>
              <a:rPr lang="ru-RU" sz="2400" dirty="0" smtClean="0"/>
              <a:t>страниц существующей </a:t>
            </a:r>
            <a:r>
              <a:rPr lang="en-US" sz="2400" dirty="0" smtClean="0"/>
              <a:t>ERP </a:t>
            </a:r>
            <a:r>
              <a:rPr lang="ru-RU" sz="2400" dirty="0" smtClean="0"/>
              <a:t>системы на новый</a:t>
            </a:r>
            <a:r>
              <a:rPr lang="en-US" sz="2400" dirty="0" smtClean="0"/>
              <a:t> </a:t>
            </a:r>
            <a:r>
              <a:rPr lang="en-US" sz="2400" dirty="0"/>
              <a:t>ASP.NET MVC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Объем работ: 4500+ страниц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Команда: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ru-RU" sz="2400" dirty="0" smtClean="0"/>
              <a:t>90 программистов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ru-RU" sz="2400" dirty="0" smtClean="0"/>
              <a:t>50 </a:t>
            </a:r>
            <a:r>
              <a:rPr lang="ru-RU" sz="2400" dirty="0" err="1" smtClean="0"/>
              <a:t>тестировщиков</a:t>
            </a:r>
            <a:endParaRPr lang="ru-RU" sz="2400" dirty="0" smtClean="0"/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ru-RU" sz="2400" dirty="0" smtClean="0"/>
              <a:t>5 </a:t>
            </a:r>
            <a:r>
              <a:rPr lang="ru-RU" sz="2400" dirty="0" err="1" smtClean="0"/>
              <a:t>автоматизаторов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Длительность: 1.5 года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Описание Проекта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691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Отсутствие документации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Первый опыт оффшорного сотрудничества для заказчика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3 </a:t>
            </a:r>
            <a:r>
              <a:rPr lang="ru-RU" sz="2400" dirty="0" err="1" smtClean="0"/>
              <a:t>локейшна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У заказчика не было </a:t>
            </a:r>
            <a:r>
              <a:rPr lang="en-US" sz="2400" dirty="0" smtClean="0"/>
              <a:t>QA </a:t>
            </a:r>
            <a:r>
              <a:rPr lang="ru-RU" sz="2400" dirty="0" smtClean="0"/>
              <a:t>вообще больше 15 лет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 smtClean="0"/>
              <a:t>Тестировщики</a:t>
            </a:r>
            <a:r>
              <a:rPr lang="ru-RU" sz="2400" dirty="0" smtClean="0"/>
              <a:t> должны разбираться в коде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Изначальные оценки трудоемкости давались программистами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Параллельная разработка </a:t>
            </a:r>
            <a:r>
              <a:rPr lang="ru-RU" sz="2400" dirty="0" err="1" smtClean="0"/>
              <a:t>фреймворка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Особенности проекта – обычные и не очень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166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В начале проекта: </a:t>
            </a:r>
            <a:r>
              <a:rPr lang="ru-RU" dirty="0" err="1" smtClean="0"/>
              <a:t>тестировщик</a:t>
            </a:r>
            <a:r>
              <a:rPr lang="ru-RU" dirty="0" smtClean="0"/>
              <a:t> – на все руки мастер</a:t>
            </a:r>
            <a:endParaRPr lang="en-US" dirty="0"/>
          </a:p>
        </p:txBody>
      </p:sp>
      <p:pic>
        <p:nvPicPr>
          <p:cNvPr id="1026" name="Picture 2" descr="http://blog.trud.com/wp-content/uploads/2012/09/13.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26" y="1561668"/>
            <a:ext cx="8026947" cy="414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749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Тестирование становится «узким местом»</a:t>
            </a:r>
            <a:endParaRPr lang="en-US" dirty="0"/>
          </a:p>
        </p:txBody>
      </p:sp>
      <p:pic>
        <p:nvPicPr>
          <p:cNvPr id="2050" name="Picture 2" descr="http://365psd.com/images/previews/02d/sands-of-time-psd-hourglass-icon-53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1" b="3533"/>
          <a:stretch/>
        </p:blipFill>
        <p:spPr bwMode="auto">
          <a:xfrm>
            <a:off x="1457766" y="1480706"/>
            <a:ext cx="6228469" cy="43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598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4.31 </a:t>
            </a:r>
            <a:r>
              <a:rPr lang="ru-RU" sz="2800" dirty="0" smtClean="0"/>
              <a:t>Часа: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Бизнес анализ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Написание </a:t>
            </a:r>
            <a:r>
              <a:rPr lang="ru-RU" sz="2800" dirty="0" err="1" smtClean="0"/>
              <a:t>ч</a:t>
            </a:r>
            <a:r>
              <a:rPr lang="ru-RU" sz="2800" dirty="0" err="1" smtClean="0"/>
              <a:t>еклистов</a:t>
            </a:r>
            <a:endParaRPr lang="ru-RU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Тестирование</a:t>
            </a:r>
            <a:endParaRPr lang="ru-R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Работа с багами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Обработка </a:t>
            </a:r>
            <a:r>
              <a:rPr lang="ru-RU" sz="2800" dirty="0" smtClean="0"/>
              <a:t>обратной связи после </a:t>
            </a:r>
            <a:r>
              <a:rPr lang="ru-RU" sz="2800" dirty="0" smtClean="0"/>
              <a:t>приемочного тестирования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Другое</a:t>
            </a:r>
            <a:endParaRPr lang="ru-RU" sz="2800" dirty="0" smtClean="0"/>
          </a:p>
          <a:p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Часы тестирования на </a:t>
            </a:r>
            <a:r>
              <a:rPr lang="en-US" dirty="0" smtClean="0"/>
              <a:t>Story</a:t>
            </a:r>
            <a:r>
              <a:rPr lang="ru-RU" dirty="0"/>
              <a:t> </a:t>
            </a:r>
            <a:r>
              <a:rPr lang="en-US" dirty="0" smtClean="0"/>
              <a:t>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098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004" y="1157143"/>
            <a:ext cx="6715991" cy="5036993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Мозговой штурм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553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4" y="2343315"/>
            <a:ext cx="9068256" cy="39052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01" y="2229016"/>
            <a:ext cx="2144655" cy="30637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0800000" flipH="1" flipV="1">
            <a:off x="1338121" y="2289225"/>
            <a:ext cx="2132442" cy="1301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7200" dirty="0" smtClean="0">
                <a:solidFill>
                  <a:srgbClr val="444444"/>
                </a:solidFill>
                <a:latin typeface="Trebuchet MS"/>
                <a:cs typeface="Trebuchet MS"/>
              </a:rPr>
              <a:t>4.31</a:t>
            </a:r>
            <a:endParaRPr lang="en-US" sz="7200" dirty="0" err="1">
              <a:solidFill>
                <a:srgbClr val="444444"/>
              </a:solidFill>
              <a:latin typeface="Trebuchet MS"/>
              <a:cs typeface="Trebuchet MS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H="1" flipV="1">
            <a:off x="6353464" y="2289225"/>
            <a:ext cx="2132442" cy="1301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7200" dirty="0" smtClean="0">
                <a:solidFill>
                  <a:srgbClr val="444444"/>
                </a:solidFill>
                <a:latin typeface="Trebuchet MS"/>
                <a:cs typeface="Trebuchet MS"/>
              </a:rPr>
              <a:t>1.29</a:t>
            </a:r>
            <a:endParaRPr lang="en-US" sz="7200" dirty="0" err="1">
              <a:solidFill>
                <a:srgbClr val="444444"/>
              </a:solidFill>
              <a:latin typeface="Trebuchet MS"/>
              <a:cs typeface="Trebuchet M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04546" y="3252356"/>
            <a:ext cx="909782" cy="15806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959439" y="3449782"/>
            <a:ext cx="924790" cy="21717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991136"/>
      </p:ext>
    </p:extLst>
  </p:cSld>
  <p:clrMapOvr>
    <a:masterClrMapping/>
  </p:clrMapOvr>
</p:sld>
</file>

<file path=ppt/theme/theme1.xml><?xml version="1.0" encoding="utf-8"?>
<a:theme xmlns:a="http://schemas.openxmlformats.org/drawingml/2006/main" name="Epam_PPT_Template">
  <a:themeElements>
    <a:clrScheme name="EPAM_Color">
      <a:dk1>
        <a:srgbClr val="464547"/>
      </a:dk1>
      <a:lt1>
        <a:sysClr val="window" lastClr="FFFFFF"/>
      </a:lt1>
      <a:dk2>
        <a:srgbClr val="666666"/>
      </a:dk2>
      <a:lt2>
        <a:srgbClr val="999999"/>
      </a:lt2>
      <a:accent1>
        <a:srgbClr val="CCCCCC"/>
      </a:accent1>
      <a:accent2>
        <a:srgbClr val="39C2D7"/>
      </a:accent2>
      <a:accent3>
        <a:srgbClr val="1B8BA0"/>
      </a:accent3>
      <a:accent4>
        <a:srgbClr val="A3C644"/>
      </a:accent4>
      <a:accent5>
        <a:srgbClr val="7F993A"/>
      </a:accent5>
      <a:accent6>
        <a:srgbClr val="B22746"/>
      </a:accent6>
      <a:hlink>
        <a:srgbClr val="32B6CE"/>
      </a:hlink>
      <a:folHlink>
        <a:srgbClr val="1B8A9F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dirty="0" err="1">
            <a:solidFill>
              <a:srgbClr val="444444"/>
            </a:solidFill>
            <a:latin typeface="Trebuchet MS"/>
            <a:cs typeface="Trebuchet M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PAM">
      <a:dk1>
        <a:srgbClr val="464547"/>
      </a:dk1>
      <a:lt1>
        <a:sysClr val="window" lastClr="FFFFFF"/>
      </a:lt1>
      <a:dk2>
        <a:srgbClr val="666666"/>
      </a:dk2>
      <a:lt2>
        <a:srgbClr val="999999"/>
      </a:lt2>
      <a:accent1>
        <a:srgbClr val="CCCCCC"/>
      </a:accent1>
      <a:accent2>
        <a:srgbClr val="39C2D7"/>
      </a:accent2>
      <a:accent3>
        <a:srgbClr val="1A9CB0"/>
      </a:accent3>
      <a:accent4>
        <a:srgbClr val="A3C644"/>
      </a:accent4>
      <a:accent5>
        <a:srgbClr val="7F993A"/>
      </a:accent5>
      <a:accent6>
        <a:srgbClr val="B22746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E9A4A7D20EA84CAA39F80EA2A19865" ma:contentTypeVersion="1" ma:contentTypeDescription="Create a new document." ma:contentTypeScope="" ma:versionID="4ed0c655cf5595f31b06ef1418ca28b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dcce58c87e9fcebab8021569449a8d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3A1A37E-F8E3-427A-BCE9-B1DDB8B96C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883F0F-DE57-4ECA-B9BB-F22E8C5B5D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E3C081-4081-47AD-A9A6-9F18F525DA1D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sharepoint/v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20693</TotalTime>
  <Words>460</Words>
  <Application>Microsoft Office PowerPoint</Application>
  <PresentationFormat>On-screen Show (4:3)</PresentationFormat>
  <Paragraphs>112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ＭＳ Ｐゴシック</vt:lpstr>
      <vt:lpstr>Arial</vt:lpstr>
      <vt:lpstr>Arial Black</vt:lpstr>
      <vt:lpstr>Calibri</vt:lpstr>
      <vt:lpstr>Lucida Grande</vt:lpstr>
      <vt:lpstr>Trebuchet MS</vt:lpstr>
      <vt:lpstr>Wingdings</vt:lpstr>
      <vt:lpstr>Epam_PPT_Template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Canning</dc:creator>
  <cp:lastModifiedBy>Alena Dashkevich</cp:lastModifiedBy>
  <cp:revision>1002</cp:revision>
  <cp:lastPrinted>2014-07-09T13:30:36Z</cp:lastPrinted>
  <dcterms:created xsi:type="dcterms:W3CDTF">2014-07-08T13:27:24Z</dcterms:created>
  <dcterms:modified xsi:type="dcterms:W3CDTF">2015-04-08T22:44:55Z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0x010100B0E9A4A7D20EA84CAA39F80EA2A19865</vt:lpwstr>
  </property>
</Properties>
</file>