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59" r:id="rId21"/>
  </p:sldIdLst>
  <p:sldSz cx="10080625" cy="7559675"/>
  <p:notesSz cx="7559675" cy="10691813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69" autoAdjust="0"/>
  </p:normalViewPr>
  <p:slideViewPr>
    <p:cSldViewPr snapToGrid="0">
      <p:cViewPr varScale="1">
        <p:scale>
          <a:sx n="85" d="100"/>
          <a:sy n="85" d="100"/>
        </p:scale>
        <p:origin x="17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influxdata.com/influxdb/v1.2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Аннотация: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Обзор базы данных InfuxDB и инструмента для визуализации и анализа данных Grafana в разрезе организации нагрузочного тестирования и решение задач: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1800" b="0" i="0" u="none" strike="noStrike" cap="none"/>
              <a:t>Онлайн мониторинга во время тестирования;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1800" b="0" i="0" u="none" strike="noStrike" cap="none"/>
              <a:t>Анализа результатов после тестирования;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1800" b="0" i="0" u="none" strike="noStrike" cap="none"/>
              <a:t>Формирования быстрых отчетов;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1800" b="0" i="0" u="none" strike="noStrike" cap="none"/>
              <a:t>Хранения результатов.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Меня зовут Андрей Пищулин. Я занимаюсь нагрузочным тестированием в компании Перфоманс Лаб. Основные мои компетенции – разработка скриптов для Jmeter, визуализация и анализ данных тестирования. Сегодня я расскажу про инструменты мониторинга в связке InfuxDB + Grafana и Jmeter. Почему именно они? И покажу нашу схему использования.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All-seeing eye. Мonitoring with InfluxDB and Grafana in performance testing.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Для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получения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данных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используется</a:t>
            </a:r>
            <a:r>
              <a:rPr lang="en-US" sz="1800" b="0" i="0" u="none" strike="noStrike" cap="none" dirty="0"/>
              <a:t> SQL </a:t>
            </a:r>
            <a:r>
              <a:rPr lang="en-US" sz="1800" b="0" i="0" u="none" strike="noStrike" cap="none" dirty="0" err="1"/>
              <a:t>подобный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язык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Количество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неуспешных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запросов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пришедших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на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сервер</a:t>
            </a:r>
            <a:r>
              <a:rPr lang="en-US" sz="1800" b="0" i="0" u="none" strike="noStrike" cap="none" dirty="0"/>
              <a:t> s1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За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последние</a:t>
            </a:r>
            <a:r>
              <a:rPr lang="en-US" sz="1800" b="0" i="0" u="none" strike="noStrike" cap="none" dirty="0"/>
              <a:t> 3 </a:t>
            </a:r>
            <a:r>
              <a:rPr lang="en-US" sz="1800" b="0" i="0" u="none" strike="noStrike" cap="none" dirty="0" err="1"/>
              <a:t>часа</a:t>
            </a:r>
            <a:r>
              <a:rPr lang="en-US" sz="1800" b="0" i="0" u="none" strike="noStrike" cap="none" dirty="0"/>
              <a:t>, </a:t>
            </a:r>
            <a:r>
              <a:rPr lang="en-US" sz="1800" b="0" i="0" u="none" strike="noStrike" cap="none" dirty="0" err="1"/>
              <a:t>для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каждого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запроса</a:t>
            </a:r>
            <a:r>
              <a:rPr lang="en-US" sz="1800" b="0" i="0" u="none" strike="noStrike" cap="none" dirty="0"/>
              <a:t>, с </a:t>
            </a:r>
            <a:r>
              <a:rPr lang="en-US" sz="1800" b="0" i="0" u="none" strike="noStrike" cap="none" dirty="0" err="1"/>
              <a:t>агрегацией</a:t>
            </a:r>
            <a:r>
              <a:rPr lang="en-US" sz="1800" b="0" i="0" u="none" strike="noStrike" cap="none" dirty="0"/>
              <a:t> в 1 </a:t>
            </a:r>
            <a:r>
              <a:rPr lang="en-US" sz="1800" b="0" i="0" u="none" strike="noStrike" cap="none" dirty="0" err="1"/>
              <a:t>минуту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Now() </a:t>
            </a:r>
            <a:r>
              <a:rPr lang="en-US" sz="1800" b="0" i="0" u="none" strike="noStrike" cap="none" dirty="0" err="1"/>
              <a:t>функция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которая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возвращет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текущее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время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Можно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писать</a:t>
            </a:r>
            <a:r>
              <a:rPr lang="en-US" sz="1800" b="0" i="0" u="none" strike="noStrike" cap="none" dirty="0"/>
              <a:t> 1h, 20m 3d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Данные в таблицу можно отправлять по HTTP протоколу POST запросом. Т.е. всё что может отправить POST запрос, может отправить данные в базу. </a:t>
            </a:r>
            <a:r>
              <a:rPr lang="ru-RU" dirty="0" err="1" smtClean="0">
                <a:solidFill>
                  <a:schemeClr val="dk1"/>
                </a:solidFill>
              </a:rPr>
              <a:t>Curl</a:t>
            </a:r>
            <a:r>
              <a:rPr lang="ru-RU" dirty="0" smtClean="0">
                <a:solidFill>
                  <a:schemeClr val="dk1"/>
                </a:solidFill>
              </a:rPr>
              <a:t>, плагины для браузеров.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Чтение аналогично.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ru-RU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Доступ к данным.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Из коробки идет WEB </a:t>
            </a:r>
            <a:r>
              <a:rPr lang="ru-RU" dirty="0" err="1" smtClean="0">
                <a:solidFill>
                  <a:schemeClr val="dk1"/>
                </a:solidFill>
              </a:rPr>
              <a:t>интрефейс</a:t>
            </a:r>
            <a:r>
              <a:rPr lang="ru-RU" dirty="0" smtClean="0">
                <a:solidFill>
                  <a:schemeClr val="dk1"/>
                </a:solidFill>
              </a:rPr>
              <a:t> в котором есть: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ru-RU" dirty="0" smtClean="0">
                <a:solidFill>
                  <a:schemeClr val="dk1"/>
                </a:solidFill>
              </a:rPr>
              <a:t>Разграничение прав пользователей и их создание.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ru-RU" dirty="0" smtClean="0">
                <a:solidFill>
                  <a:schemeClr val="dk1"/>
                </a:solidFill>
              </a:rPr>
              <a:t>Создание/удаление баз данных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ru-RU" dirty="0" smtClean="0">
                <a:solidFill>
                  <a:schemeClr val="dk1"/>
                </a:solidFill>
              </a:rPr>
              <a:t>Просмотр данных</a:t>
            </a: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ru-RU" dirty="0" smtClean="0">
                <a:solidFill>
                  <a:schemeClr val="dk1"/>
                </a:solidFill>
              </a:rPr>
              <a:t>И т.д.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Collectd демон для linux.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Telegraf  -  разработка этих же ребят из influxdata. Linux|windows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Библиотеки – тут более менее понятно. Если хочется своих велосипедов (всмысле разработок), то пожалуйста.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Jmeter - с использованием плагина BackendListener, который использует протокол Carbon, который используется в Graphite.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Grafana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это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инструмент</a:t>
            </a:r>
            <a:r>
              <a:rPr lang="en-US" sz="1800" b="0" i="0" u="none" strike="noStrike" cap="none" dirty="0"/>
              <a:t> с </a:t>
            </a:r>
            <a:r>
              <a:rPr lang="en-US" sz="1800" b="0" i="0" u="none" strike="noStrike" cap="none" dirty="0" err="1"/>
              <a:t>исходным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кодом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для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анализа</a:t>
            </a:r>
            <a:r>
              <a:rPr lang="en-US" sz="1800" b="0" i="0" u="none" strike="noStrike" cap="none" dirty="0"/>
              <a:t> и </a:t>
            </a:r>
            <a:r>
              <a:rPr lang="en-US" sz="1800" b="0" i="0" u="none" strike="noStrike" cap="none" dirty="0" err="1"/>
              <a:t>визуализации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данных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Лицензия</a:t>
            </a:r>
            <a:r>
              <a:rPr lang="en-US" sz="1800" b="0" i="0" u="none" strike="noStrike" cap="none" dirty="0"/>
              <a:t> Apache-2.0. </a:t>
            </a:r>
            <a:r>
              <a:rPr lang="en-US" sz="1800" b="0" i="0" u="none" strike="noStrike" cap="none" dirty="0" err="1"/>
              <a:t>Есть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репозитарий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на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github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Упрощённо</a:t>
            </a:r>
            <a:r>
              <a:rPr lang="en-US" sz="1800" b="0" i="0" u="none" strike="noStrike" cap="none" dirty="0"/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Grafana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делится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на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браузерный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клиент</a:t>
            </a:r>
            <a:r>
              <a:rPr lang="en-US" sz="1800" b="0" i="0" u="none" strike="noStrike" cap="none" dirty="0"/>
              <a:t> и </a:t>
            </a:r>
            <a:r>
              <a:rPr lang="en-US" sz="1800" b="0" i="0" u="none" strike="noStrike" cap="none" dirty="0" err="1"/>
              <a:t>сервер</a:t>
            </a:r>
            <a:r>
              <a:rPr lang="en-US" sz="1800" b="0" i="0" u="none" strike="noStrike" cap="none" dirty="0"/>
              <a:t>: </a:t>
            </a:r>
            <a:r>
              <a:rPr lang="en-US" sz="1800" b="0" i="0" u="none" strike="noStrike" cap="none" dirty="0" err="1"/>
              <a:t>клиент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загружается</a:t>
            </a:r>
            <a:r>
              <a:rPr lang="en-US" sz="1800" b="0" i="0" u="none" strike="noStrike" cap="none" dirty="0"/>
              <a:t> в </a:t>
            </a:r>
            <a:r>
              <a:rPr lang="en-US" sz="1800" b="0" i="0" u="none" strike="noStrike" cap="none" dirty="0" err="1"/>
              <a:t>браузер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рисует</a:t>
            </a:r>
            <a:r>
              <a:rPr lang="en-US" sz="1800" b="0" i="0" u="none" strike="noStrike" cap="none" dirty="0"/>
              <a:t> ( </a:t>
            </a:r>
            <a:r>
              <a:rPr lang="en-US" sz="1800" b="0" i="0" u="none" strike="noStrike" cap="none" dirty="0" err="1"/>
              <a:t>визуализирует</a:t>
            </a:r>
            <a:r>
              <a:rPr lang="en-US" sz="1800" b="0" i="0" u="none" strike="noStrike" cap="none" dirty="0"/>
              <a:t>) </a:t>
            </a:r>
            <a:r>
              <a:rPr lang="en-US" sz="1800" b="0" i="0" u="none" strike="noStrike" cap="none" dirty="0" err="1"/>
              <a:t>данные</a:t>
            </a:r>
            <a:r>
              <a:rPr lang="en-US" sz="1800" b="0" i="0" u="none" strike="noStrike" cap="none" dirty="0"/>
              <a:t>. </a:t>
            </a:r>
            <a:r>
              <a:rPr lang="en-US" sz="1800" b="0" i="0" u="none" strike="noStrike" cap="none" dirty="0" err="1"/>
              <a:t>Сервер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проксирует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доступ</a:t>
            </a:r>
            <a:r>
              <a:rPr lang="en-US" sz="1800" b="0" i="0" u="none" strike="noStrike" cap="none" dirty="0"/>
              <a:t> к БД, </a:t>
            </a:r>
            <a:r>
              <a:rPr lang="en-US" sz="1800" b="0" i="0" u="none" strike="noStrike" cap="none" dirty="0" err="1"/>
              <a:t>хранит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данные</a:t>
            </a:r>
            <a:r>
              <a:rPr lang="en-US" sz="1800" b="0" i="0" u="none" strike="noStrike" cap="none" dirty="0"/>
              <a:t> о </a:t>
            </a:r>
            <a:r>
              <a:rPr lang="en-US" sz="1800" b="0" i="0" u="none" strike="noStrike" cap="none" dirty="0" err="1"/>
              <a:t>пользователях</a:t>
            </a:r>
            <a:r>
              <a:rPr lang="en-US" sz="1800" b="0" i="0" u="none" strike="noStrike" cap="none" dirty="0"/>
              <a:t> и </a:t>
            </a:r>
            <a:r>
              <a:rPr lang="en-US" sz="1800" b="0" i="0" u="none" strike="noStrike" cap="none" dirty="0" err="1"/>
              <a:t>правах</a:t>
            </a:r>
            <a:r>
              <a:rPr lang="en-US" sz="1800" b="0" i="0" u="none" strike="noStrike" cap="none" dirty="0"/>
              <a:t>, о </a:t>
            </a:r>
            <a:r>
              <a:rPr lang="en-US" sz="1800" b="0" i="0" u="none" strike="noStrike" cap="none" dirty="0" err="1"/>
              <a:t>подключенных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базах</a:t>
            </a:r>
            <a:r>
              <a:rPr lang="en-US" sz="1800" b="0" i="0" u="none" strike="noStrike" cap="none" dirty="0"/>
              <a:t>, </a:t>
            </a:r>
            <a:r>
              <a:rPr lang="en-US" sz="1800" b="0" i="0" u="none" strike="noStrike" cap="none" dirty="0" err="1"/>
              <a:t>информационных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панелях</a:t>
            </a:r>
            <a:r>
              <a:rPr lang="en-US" sz="1800" b="0" i="0" u="none" strike="noStrike" cap="none" dirty="0"/>
              <a:t> и </a:t>
            </a:r>
            <a:r>
              <a:rPr lang="en-US" sz="1800" b="0" i="0" u="none" strike="noStrike" cap="none" dirty="0" err="1"/>
              <a:t>т.д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Таким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образом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все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вычисления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отрисовке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переходят</a:t>
            </a:r>
            <a:r>
              <a:rPr lang="en-US" sz="1800" b="0" i="0" u="none" strike="noStrike" cap="none" dirty="0"/>
              <a:t> к </a:t>
            </a:r>
            <a:r>
              <a:rPr lang="en-US" sz="1800" b="0" i="0" u="none" strike="noStrike" cap="none" dirty="0" err="1"/>
              <a:t>клиенту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Есть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для</a:t>
            </a:r>
            <a:r>
              <a:rPr lang="en-US" sz="1800" b="0" i="0" u="none" strike="noStrike" cap="none" dirty="0"/>
              <a:t> windows и </a:t>
            </a:r>
            <a:r>
              <a:rPr lang="en-US" sz="1800" b="0" i="0" u="none" strike="noStrike" cap="none" dirty="0" err="1"/>
              <a:t>linux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Можно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использовать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совместно</a:t>
            </a:r>
            <a:r>
              <a:rPr lang="en-US" sz="1800" b="0" i="0" u="none" strike="noStrike" cap="none" dirty="0"/>
              <a:t> с: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Graphite, </a:t>
            </a:r>
            <a:r>
              <a:rPr lang="en-US" sz="1800" b="0" i="0" u="none" strike="noStrike" cap="none" dirty="0" err="1"/>
              <a:t>InfluxDB</a:t>
            </a:r>
            <a:r>
              <a:rPr lang="en-US" sz="1800" b="0" i="0" u="none" strike="noStrike" cap="none" dirty="0"/>
              <a:t>, </a:t>
            </a:r>
            <a:r>
              <a:rPr lang="en-US" sz="1800" b="0" i="0" u="none" strike="noStrike" cap="none" dirty="0" err="1"/>
              <a:t>OpenTSDB</a:t>
            </a:r>
            <a:r>
              <a:rPr lang="en-US" sz="1800" b="0" i="0" u="none" strike="noStrike" cap="none" dirty="0"/>
              <a:t>, Prometheus, </a:t>
            </a:r>
            <a:r>
              <a:rPr lang="en-US" sz="1800" b="0" i="0" u="none" strike="noStrike" cap="none" dirty="0" err="1"/>
              <a:t>Elasticsearch</a:t>
            </a:r>
            <a:r>
              <a:rPr lang="en-US" sz="1800" b="0" i="0" u="none" strike="noStrike" cap="none" dirty="0"/>
              <a:t>, AWS </a:t>
            </a:r>
            <a:r>
              <a:rPr lang="en-US" sz="1800" b="0" i="0" u="none" strike="noStrike" cap="none" dirty="0" err="1"/>
              <a:t>CloudWatch</a:t>
            </a:r>
            <a:r>
              <a:rPr lang="en-US" sz="1800" b="0" i="0" u="none" strike="noStrike" cap="none" dirty="0"/>
              <a:t>,  + </a:t>
            </a:r>
            <a:r>
              <a:rPr lang="en-US" sz="1800" b="0" i="0" u="none" strike="noStrike" cap="none" dirty="0" err="1"/>
              <a:t>плагины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Графики, таблицы, цифровое табло, текстовые элементы.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Основная концепция это Dashboard. Назовем ее информационнная доска.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В нее добавляются элементы, панели, каждая рисует свои метрики.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Таким образом можно компановать свою доску исходя из нужд и предпочтений.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Панели можно группировать.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Типы панелек которые можно добавить на дашборд: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Графики, таблицы, цифровое табло, текстовые элементы.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+ плагины.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На одном дашборде и на одной панели могут быть данные получные из разных источников, например по тесту данные из InfluxDB, а мониотринг тестируемой системы из Elasticsearch.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При добавлении панели на дашборд. Необходимо выбрать источник данных и какие, собственно, данные вы визуализируете.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Если выбрать в качестве источника данных InfluxDB. То в графане есть редактор запроса в базу, который очень помогает составить запрос + есть выпадающие подсказки. Например вы не помните какие есть таблицы в базе. Вы нажимаете на поле и выпадет список с таблицами, осталось только выбрать. Т.е. не отрываясь от мышки можно настроить параметры.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Есть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два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режима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получения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данных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из</a:t>
            </a:r>
            <a:r>
              <a:rPr lang="en-US" dirty="0">
                <a:solidFill>
                  <a:schemeClr val="dk1"/>
                </a:solidFill>
              </a:rPr>
              <a:t> БД </a:t>
            </a:r>
            <a:r>
              <a:rPr lang="en-US" dirty="0" err="1">
                <a:solidFill>
                  <a:schemeClr val="dk1"/>
                </a:solidFill>
              </a:rPr>
              <a:t>для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InfluxDB</a:t>
            </a:r>
            <a:endParaRPr lang="en-US" dirty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-US" dirty="0">
                <a:solidFill>
                  <a:schemeClr val="dk1"/>
                </a:solidFill>
              </a:rPr>
              <a:t>Proxy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Данные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для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визуализации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запрашиваются</a:t>
            </a:r>
            <a:r>
              <a:rPr lang="en-US" dirty="0">
                <a:solidFill>
                  <a:schemeClr val="dk1"/>
                </a:solidFill>
              </a:rPr>
              <a:t> к </a:t>
            </a:r>
            <a:r>
              <a:rPr lang="en-US" dirty="0" err="1">
                <a:solidFill>
                  <a:schemeClr val="dk1"/>
                </a:solidFill>
              </a:rPr>
              <a:t>серверу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Графаны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дальше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графана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запрашивает</a:t>
            </a:r>
            <a:r>
              <a:rPr lang="en-US" dirty="0">
                <a:solidFill>
                  <a:schemeClr val="dk1"/>
                </a:solidFill>
              </a:rPr>
              <a:t> у </a:t>
            </a:r>
            <a:r>
              <a:rPr lang="en-US" dirty="0" err="1">
                <a:solidFill>
                  <a:schemeClr val="dk1"/>
                </a:solidFill>
              </a:rPr>
              <a:t>базы</a:t>
            </a:r>
            <a:r>
              <a:rPr lang="en-US" dirty="0">
                <a:solidFill>
                  <a:schemeClr val="dk1"/>
                </a:solidFill>
              </a:rPr>
              <a:t> и </a:t>
            </a:r>
            <a:r>
              <a:rPr lang="en-US" dirty="0" err="1">
                <a:solidFill>
                  <a:schemeClr val="dk1"/>
                </a:solidFill>
              </a:rPr>
              <a:t>возвращает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обратно</a:t>
            </a:r>
            <a:r>
              <a:rPr lang="en-US" dirty="0" smtClean="0">
                <a:solidFill>
                  <a:schemeClr val="dk1"/>
                </a:solidFill>
              </a:rPr>
              <a:t>.</a:t>
            </a:r>
            <a:endParaRPr lang="ru-RU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ru-RU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2. </a:t>
            </a:r>
            <a:r>
              <a:rPr lang="ru-RU" dirty="0" err="1" smtClean="0">
                <a:solidFill>
                  <a:schemeClr val="dk1"/>
                </a:solidFill>
              </a:rPr>
              <a:t>Direct</a:t>
            </a:r>
            <a:endParaRPr lang="ru-RU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Из браузера запрос напрямую идет в БД забирается и рисуется. Без </a:t>
            </a:r>
            <a:r>
              <a:rPr lang="ru-RU" dirty="0" err="1" smtClean="0">
                <a:solidFill>
                  <a:schemeClr val="dk1"/>
                </a:solidFill>
              </a:rPr>
              <a:t>Графаны</a:t>
            </a:r>
            <a:r>
              <a:rPr lang="ru-RU" dirty="0" smtClean="0">
                <a:solidFill>
                  <a:schemeClr val="dk1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ru-RU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dk1"/>
                </a:solidFill>
              </a:rPr>
              <a:t>В чем прикол? Если у вас хитрое расположение серверов и доступов. Например с вашего компьютера есть ВПН доступ до некой среды где развернута БД. А с сервера где развернута </a:t>
            </a:r>
            <a:r>
              <a:rPr lang="ru-RU" dirty="0" err="1" smtClean="0">
                <a:solidFill>
                  <a:schemeClr val="dk1"/>
                </a:solidFill>
              </a:rPr>
              <a:t>Графана</a:t>
            </a:r>
            <a:r>
              <a:rPr lang="ru-RU" dirty="0" smtClean="0">
                <a:solidFill>
                  <a:schemeClr val="dk1"/>
                </a:solidFill>
              </a:rPr>
              <a:t> доступа нет.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Снапшоты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Dashboard </a:t>
            </a:r>
            <a:r>
              <a:rPr lang="en-US" sz="1800" b="0" i="0" u="none" strike="noStrike" cap="none" dirty="0" err="1"/>
              <a:t>получает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все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данные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для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графиков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из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базы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данных</a:t>
            </a:r>
            <a:r>
              <a:rPr lang="en-US" sz="1800" b="0" i="0" u="none" strike="noStrike" cap="none" dirty="0"/>
              <a:t> и </a:t>
            </a:r>
            <a:r>
              <a:rPr lang="en-US" sz="1800" b="0" i="0" u="none" strike="noStrike" cap="none" dirty="0" err="1"/>
              <a:t>периодически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запрашивает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для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перерисовывания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Чтобы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фиксировать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отрезки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времени</a:t>
            </a:r>
            <a:r>
              <a:rPr lang="en-US" sz="1800" b="0" i="0" u="none" strike="noStrike" cap="none" dirty="0"/>
              <a:t> и </a:t>
            </a:r>
            <a:r>
              <a:rPr lang="en-US" sz="1800" b="0" i="0" u="none" strike="noStrike" cap="none" dirty="0" err="1"/>
              <a:t>избавится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от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зависимости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от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базы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данных</a:t>
            </a:r>
            <a:r>
              <a:rPr lang="en-US" sz="1800" b="0" i="0" u="none" strike="noStrike" cap="none" dirty="0"/>
              <a:t>, </a:t>
            </a:r>
            <a:r>
              <a:rPr lang="en-US" sz="1800" b="0" i="0" u="none" strike="noStrike" cap="none" dirty="0" err="1"/>
              <a:t>можно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сделать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снапшот</a:t>
            </a:r>
            <a:r>
              <a:rPr lang="en-US" sz="1800" b="0" i="0" u="none" strike="noStrike" cap="none" dirty="0"/>
              <a:t>, </a:t>
            </a:r>
            <a:r>
              <a:rPr lang="en-US" sz="1800" b="0" i="0" u="none" strike="noStrike" cap="none" dirty="0" err="1"/>
              <a:t>который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будет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хранится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на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сервере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Графаны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В </a:t>
            </a:r>
            <a:r>
              <a:rPr lang="en-US" sz="1800" b="0" i="0" u="none" strike="noStrike" cap="none" dirty="0" err="1"/>
              <a:t>принципе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добавив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на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дашборд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текстовые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элементы</a:t>
            </a:r>
            <a:r>
              <a:rPr lang="en-US" sz="1800" b="0" i="0" u="none" strike="noStrike" cap="none" dirty="0"/>
              <a:t>, </a:t>
            </a:r>
            <a:r>
              <a:rPr lang="en-US" sz="1800" b="0" i="0" u="none" strike="noStrike" cap="none" dirty="0" err="1"/>
              <a:t>где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будет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содержаться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описание</a:t>
            </a:r>
            <a:r>
              <a:rPr lang="en-US" sz="1800" b="0" i="0" u="none" strike="noStrike" cap="none" dirty="0"/>
              <a:t>, </a:t>
            </a:r>
            <a:r>
              <a:rPr lang="en-US" sz="1800" b="0" i="0" u="none" strike="noStrike" cap="none" dirty="0" err="1"/>
              <a:t>какие-то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выводы</a:t>
            </a:r>
            <a:r>
              <a:rPr lang="en-US" sz="1800" b="0" i="0" u="none" strike="noStrike" cap="none" dirty="0"/>
              <a:t>, </a:t>
            </a:r>
            <a:r>
              <a:rPr lang="en-US" sz="1800" b="0" i="0" u="none" strike="noStrike" cap="none" dirty="0" err="1"/>
              <a:t>анализ</a:t>
            </a:r>
            <a:r>
              <a:rPr lang="en-US" sz="1800" b="0" i="0" u="none" strike="noStrike" cap="none" dirty="0"/>
              <a:t>. </a:t>
            </a:r>
            <a:r>
              <a:rPr lang="en-US" sz="1800" b="0" i="0" u="none" strike="noStrike" cap="none" dirty="0" err="1"/>
              <a:t>То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снапшот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можно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представить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как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краткий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отчет</a:t>
            </a:r>
            <a:r>
              <a:rPr lang="en-US" sz="1800" b="0" i="0" u="none" strike="noStrike" cap="none" dirty="0"/>
              <a:t> о </a:t>
            </a:r>
            <a:r>
              <a:rPr lang="en-US" sz="1800" b="0" i="0" u="none" strike="noStrike" cap="none" dirty="0" err="1"/>
              <a:t>проведенном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тесте</a:t>
            </a:r>
            <a:r>
              <a:rPr lang="en-US" sz="1800" b="0" i="0" u="none" strike="noStrike" cap="none" dirty="0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Итак Долго!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Ситуация следующая: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1800" b="0" i="0" u="none" strike="noStrike" cap="none"/>
              <a:t>Проходило много времени между началом теста и получением данных для анализа (надо собрать логи, обработать. скор</a:t>
            </a:r>
            <a:r>
              <a:rPr lang="en-US"/>
              <a:t>р</a:t>
            </a:r>
            <a:r>
              <a:rPr lang="en-US" sz="1800" b="0" i="0" u="none" strike="noStrike" cap="none"/>
              <a:t>ектировать)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-  Во время тестирования метрики теста видели только мы, и транслировали разными способами (скриншоты, скайп) до заинтересованных лиц (разработчики, админы и т.п.)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Поэтому нам хотелось: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1800" b="0" i="0" u="none" strike="noStrike" cap="none"/>
              <a:t>Во время тестирования видеть метрики теста – интенсивность, время ответа, ошибки и т.п. в нормальном виде сраз</a:t>
            </a:r>
            <a:r>
              <a:rPr lang="en-US"/>
              <a:t>у ( хотя бы агрегированные</a:t>
            </a:r>
            <a:r>
              <a:rPr lang="en-US" sz="1800" b="0" i="0" u="none" strike="noStrike" cap="none"/>
              <a:t>). И показать другим. 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Char char="-"/>
            </a:pPr>
            <a:r>
              <a:rPr lang="en-US" sz="1800" b="0" i="0" u="none" strike="noStrike" cap="none"/>
              <a:t>Мониторить производительность самих нагрузочных станций</a:t>
            </a:r>
          </a:p>
          <a:p>
            <a:pPr marL="0" marR="0" lvl="0" indent="0" algn="l" rtl="0">
              <a:spcBef>
                <a:spcPts val="0"/>
              </a:spcBef>
              <a:buSzPct val="100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В итоге мы пришли к использованию следующих инструментов.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В итоге выстроили и проверили следующую архитектуру для тестирования.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Есть станция сбора данных. На ней стоит БД InfluxDB. И графана, которая используется для визуализации данных.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В такой конфигурации использовали для тестирования HTTP/SOAP-сервисов, сайтов.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С такой схемой мы также тестировали в облаке Amazon.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b="1">
              <a:solidFill>
                <a:srgbClr val="404040"/>
              </a:solidFill>
              <a:highlight>
                <a:srgbClr val="FCFCF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Как пришли к этому. В версии Jmeter 3.0 появилась группа элементов BackendListener. Они отрабатывают после выполнения транзакций и могут обрабатывать результаты тестов . Можно их накапливать, работать с метриками и т.п. и записывать, например, на диск. Или выводить в консоль. Или агрегировать и отправлять данные в базу. Уже из коробки в это версии был вариант - отправлять в базу, но в только в Graphite. ПОтирая руки мы открыли, раздел инсталяции и...</a:t>
            </a: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Потирая руки мы восторженно собрались ставить Graphite и ...</a:t>
            </a:r>
            <a:r>
              <a:rPr lang="en-US" sz="1200">
                <a:solidFill>
                  <a:srgbClr val="404040"/>
                </a:solidFill>
                <a:highlight>
                  <a:srgbClr val="FCFCFC"/>
                </a:highlight>
              </a:rPr>
              <a:t>running Graphite on Windows is completely unsupported</a:t>
            </a:r>
            <a:r>
              <a:rPr lang="en-US" b="1">
                <a:solidFill>
                  <a:srgbClr val="404040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b="1">
                <a:solidFill>
                  <a:srgbClr val="404040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И мы стали искать и нашли….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dk1"/>
                </a:solidFill>
                <a:hlinkClick r:id="rId3"/>
              </a:rPr>
              <a:t>https://docs.influxdata.com/influxdb/v1.2/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https://github.com/influxdata/influxdb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База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данных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для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хранения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временных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рядов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метрик</a:t>
            </a:r>
            <a:r>
              <a:rPr lang="en-US" dirty="0">
                <a:solidFill>
                  <a:schemeClr val="dk1"/>
                </a:solidFill>
              </a:rPr>
              <a:t> и </a:t>
            </a:r>
            <a:r>
              <a:rPr lang="en-US" dirty="0" err="1">
                <a:solidFill>
                  <a:schemeClr val="dk1"/>
                </a:solidFill>
              </a:rPr>
              <a:t>информации</a:t>
            </a:r>
            <a:r>
              <a:rPr lang="en-US" dirty="0">
                <a:solidFill>
                  <a:schemeClr val="dk1"/>
                </a:solidFill>
              </a:rPr>
              <a:t> о </a:t>
            </a:r>
            <a:r>
              <a:rPr lang="en-US" dirty="0" err="1">
                <a:solidFill>
                  <a:schemeClr val="dk1"/>
                </a:solidFill>
              </a:rPr>
              <a:t>событиях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Лицензия</a:t>
            </a:r>
            <a:r>
              <a:rPr lang="en-US" dirty="0">
                <a:solidFill>
                  <a:schemeClr val="dk1"/>
                </a:solidFill>
              </a:rPr>
              <a:t> MIT. </a:t>
            </a:r>
            <a:r>
              <a:rPr lang="en-US" dirty="0" err="1">
                <a:solidFill>
                  <a:schemeClr val="dk1"/>
                </a:solidFill>
              </a:rPr>
              <a:t>Довольно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активная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разработка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ведется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github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Богатая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документация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Написана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на</a:t>
            </a:r>
            <a:r>
              <a:rPr lang="en-US" dirty="0">
                <a:solidFill>
                  <a:schemeClr val="dk1"/>
                </a:solidFill>
              </a:rPr>
              <a:t> GO.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Идея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следующая</a:t>
            </a:r>
            <a:r>
              <a:rPr lang="en-US" dirty="0">
                <a:solidFill>
                  <a:schemeClr val="dk1"/>
                </a:solidFill>
              </a:rPr>
              <a:t>: </a:t>
            </a:r>
            <a:r>
              <a:rPr lang="en-US" dirty="0" err="1">
                <a:solidFill>
                  <a:schemeClr val="dk1"/>
                </a:solidFill>
              </a:rPr>
              <a:t>Нас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окружают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временные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ряды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Курсы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валют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логи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метрик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производительности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журнал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инструктажа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технике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безопасности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Их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можно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хранить</a:t>
            </a:r>
            <a:r>
              <a:rPr lang="en-US" dirty="0">
                <a:solidFill>
                  <a:schemeClr val="dk1"/>
                </a:solidFill>
              </a:rPr>
              <a:t> в БД </a:t>
            </a:r>
            <a:r>
              <a:rPr lang="en-US" dirty="0" err="1">
                <a:solidFill>
                  <a:schemeClr val="dk1"/>
                </a:solidFill>
              </a:rPr>
              <a:t>которая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была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оптимизирована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именно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под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этот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вид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данных</a:t>
            </a:r>
            <a:r>
              <a:rPr lang="en-US" dirty="0">
                <a:solidFill>
                  <a:schemeClr val="dk1"/>
                </a:solidFill>
              </a:rPr>
              <a:t>. + </a:t>
            </a:r>
            <a:r>
              <a:rPr lang="en-US" dirty="0" err="1">
                <a:solidFill>
                  <a:schemeClr val="dk1"/>
                </a:solidFill>
              </a:rPr>
              <a:t>приятные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дружелюбные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пользователю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особенности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3525" cy="4006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Факт по поводу значка. Внутри него 5 маленьких потоковых флюксуаторов (накопителей), которые использовались в машине времени в фильме назад в будущее.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899" cy="533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Внутри у InfluxDB следующая структура.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Есть базы данных DATABASE.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Внутри них таблицы Measurement со своим именем, сроком хранения данных + можно добавить правило для даунсемплинга в другую таблицу.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У таблицы есть столбец времени time без него не может существовать записи в таблице.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Есть столбцы типа field (может быть несколько). Они не индексируются. Туда обычно записываются значения снимаемых данных.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Есть столбцы типа tag (может быть несколько). Они индексируются. Используются для группировки записей. Например метрика с сервера1 или запись сделанная ивановым. Или билд 1.2.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И </a:t>
            </a:r>
            <a:r>
              <a:rPr lang="en-US" sz="1800" b="0" i="0" u="none" strike="noStrike" cap="none" dirty="0" err="1"/>
              <a:t>собственно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пример</a:t>
            </a:r>
            <a:r>
              <a:rPr lang="en-US" sz="1800" b="0" i="0" u="none" strike="noStrike" cap="none" dirty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 err="1"/>
              <a:t>Есть</a:t>
            </a:r>
            <a:r>
              <a:rPr lang="en-US" sz="1800" b="0" i="0" u="none" strike="noStrike" cap="none" dirty="0"/>
              <a:t> 2 </a:t>
            </a:r>
            <a:r>
              <a:rPr lang="en-US" sz="1800" b="0" i="0" u="none" strike="noStrike" cap="none" dirty="0" err="1"/>
              <a:t>запроса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которые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/>
              <a:t>выполняются</a:t>
            </a:r>
            <a:r>
              <a:rPr lang="en-US" sz="1800" b="0" i="0" u="none" strike="noStrike" cap="none" dirty="0"/>
              <a:t> в </a:t>
            </a:r>
            <a:r>
              <a:rPr lang="en-US" sz="1800" b="0" i="0" u="none" strike="noStrike" cap="none" dirty="0" err="1"/>
              <a:t>тесте</a:t>
            </a:r>
            <a:r>
              <a:rPr lang="en-US" sz="1800" b="0" i="0" u="none" strike="noStrike" cap="none" dirty="0"/>
              <a:t>  - </a:t>
            </a:r>
            <a:r>
              <a:rPr lang="en-US" sz="1800" b="0" i="0" u="none" strike="noStrike" cap="none" dirty="0" err="1"/>
              <a:t>это</a:t>
            </a:r>
            <a:r>
              <a:rPr lang="en-US" sz="1800" b="0" i="0" u="none" strike="noStrike" cap="none" dirty="0"/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GetPage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и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SendData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Consolas"/>
              <a:buNone/>
            </a:pP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Запросы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подаются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с 2х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серверов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s1 и s2. В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базу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собирается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среднее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время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ответа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на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запросы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и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количество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неуспешных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 b="0" i="0" u="none" strike="noStrike" cap="none" dirty="0" err="1">
                <a:latin typeface="Consolas"/>
                <a:ea typeface="Consolas"/>
                <a:cs typeface="Consolas"/>
                <a:sym typeface="Consolas"/>
              </a:rPr>
              <a:t>запросов</a:t>
            </a:r>
            <a:r>
              <a:rPr lang="en-US" sz="1800" b="0" i="0" u="none" strike="noStrike" cap="none" dirty="0">
                <a:latin typeface="Consolas"/>
                <a:ea typeface="Consolas"/>
                <a:cs typeface="Consolas"/>
                <a:sym typeface="Consolas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800" b="0" i="0" u="none" strike="noStrike" cap="none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ru-RU" sz="1800" b="0" i="0" u="none" strike="noStrike" cap="none" dirty="0" smtClean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1800" b="0" i="0" u="none" strike="noStrike" cap="none" dirty="0" err="1" smtClean="0"/>
              <a:t>Для</a:t>
            </a:r>
            <a:r>
              <a:rPr lang="en-US" sz="1800" b="0" i="0" u="none" strike="noStrike" cap="none" dirty="0" smtClean="0"/>
              <a:t> </a:t>
            </a:r>
            <a:r>
              <a:rPr lang="en-US" sz="1800" b="0" i="0" u="none" strike="noStrike" cap="none" dirty="0" err="1" smtClean="0"/>
              <a:t>получения</a:t>
            </a:r>
            <a:r>
              <a:rPr lang="en-US" sz="1800" b="0" i="0" u="none" strike="noStrike" cap="none" dirty="0" smtClean="0"/>
              <a:t> </a:t>
            </a:r>
            <a:r>
              <a:rPr lang="en-US" sz="1800" b="0" i="0" u="none" strike="noStrike" cap="none" dirty="0" err="1" smtClean="0"/>
              <a:t>данных</a:t>
            </a:r>
            <a:r>
              <a:rPr lang="en-US" sz="1800" b="0" i="0" u="none" strike="noStrike" cap="none" dirty="0" smtClean="0"/>
              <a:t> </a:t>
            </a:r>
            <a:r>
              <a:rPr lang="en-US" sz="1800" b="0" i="0" u="none" strike="noStrike" cap="none" dirty="0" err="1" smtClean="0"/>
              <a:t>используется</a:t>
            </a:r>
            <a:r>
              <a:rPr lang="en-US" sz="1800" b="0" i="0" u="none" strike="noStrike" cap="none" dirty="0" smtClean="0"/>
              <a:t> SQL </a:t>
            </a:r>
            <a:r>
              <a:rPr lang="en-US" sz="1800" b="0" i="0" u="none" strike="noStrike" cap="none" dirty="0" err="1" smtClean="0"/>
              <a:t>подобный</a:t>
            </a:r>
            <a:r>
              <a:rPr lang="en-US" sz="1800" b="0" i="0" u="none" strike="noStrike" cap="none" dirty="0" smtClean="0"/>
              <a:t> </a:t>
            </a:r>
            <a:r>
              <a:rPr lang="en-US" sz="1800" b="0" i="0" u="none" strike="noStrike" cap="none" dirty="0" err="1" smtClean="0"/>
              <a:t>язык</a:t>
            </a:r>
            <a:r>
              <a:rPr lang="en-US" sz="1800" b="0" i="0" u="none" strike="noStrike" cap="none" dirty="0" smtClean="0"/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6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6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5211762" y="2395537"/>
            <a:ext cx="6454775" cy="226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600868" y="203994"/>
            <a:ext cx="6454775" cy="6650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6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543968" y="-272256"/>
            <a:ext cx="4987924" cy="9069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6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6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4457700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5113337" y="1768475"/>
            <a:ext cx="4459286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9386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9386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13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049" cy="519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46324" cy="519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docs.grafana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docs.influxdata.com/influxdb/v1.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10080624" cy="2663824"/>
          </a:xfrm>
          <a:prstGeom prst="roundRect">
            <a:avLst>
              <a:gd name="adj" fmla="val 12"/>
            </a:avLst>
          </a:prstGeom>
          <a:solidFill>
            <a:srgbClr val="24877A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824287" y="254000"/>
            <a:ext cx="5895974" cy="6175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79C6BB"/>
              </a:buClr>
              <a:buSzPct val="25000"/>
              <a:buFont typeface="Open Sans"/>
              <a:buNone/>
            </a:pPr>
            <a:r>
              <a:rPr lang="en-US" sz="3000" b="0" i="0" u="none">
                <a:solidFill>
                  <a:srgbClr val="79C6BB"/>
                </a:solidFill>
                <a:latin typeface="Open Sans"/>
                <a:ea typeface="Open Sans"/>
                <a:cs typeface="Open Sans"/>
                <a:sym typeface="Open Sans"/>
              </a:rPr>
              <a:t>Software quality assurance days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824287" y="863600"/>
            <a:ext cx="5861050" cy="9763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21 Международная конференция </a:t>
            </a: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27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 вопросам качества ПО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824287" y="1830386"/>
            <a:ext cx="1873249" cy="4714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22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sqadays.com</a:t>
            </a:r>
          </a:p>
        </p:txBody>
      </p:sp>
      <p:sp>
        <p:nvSpPr>
          <p:cNvPr id="93" name="Shape 93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31800" y="7019925"/>
            <a:ext cx="2725736" cy="4016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8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Москва. 26–27 мая 2017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31800" y="2987675"/>
            <a:ext cx="9359900" cy="6429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32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Андрей Пищулин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31800" y="3563937"/>
            <a:ext cx="9288461" cy="33337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ПерфомансЛаб. Ижевск, Россия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17512" y="4500562"/>
            <a:ext cx="9374186" cy="114141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4877A"/>
              </a:buClr>
              <a:buSzPct val="25000"/>
              <a:buFont typeface="Open Sans"/>
              <a:buNone/>
            </a:pPr>
            <a:r>
              <a:rPr lang="en-US" sz="3200" b="0" i="0" u="none" dirty="0" err="1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</a:t>
            </a:r>
            <a:r>
              <a:rPr lang="en-US" sz="3200" b="0" i="0" u="none" dirty="0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0" i="0" u="none" dirty="0" err="1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око</a:t>
            </a:r>
            <a:r>
              <a:rPr lang="en-US" sz="3200" b="0" i="0" u="none" dirty="0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3200" b="0" i="0" u="none" dirty="0" err="1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Мониторинг</a:t>
            </a:r>
            <a:r>
              <a:rPr lang="en-US" sz="3200" b="0" i="0" u="none" dirty="0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0" i="0" u="none" dirty="0" err="1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нагрузочного</a:t>
            </a:r>
            <a:r>
              <a:rPr lang="en-US" sz="3200" b="0" i="0" u="none" dirty="0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0" i="0" u="none" dirty="0" err="1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тестирования</a:t>
            </a:r>
            <a:r>
              <a:rPr lang="en-US" sz="3200" b="0" i="0" u="none" dirty="0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3200" b="0" i="0" u="none" dirty="0" err="1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InfluxDB</a:t>
            </a:r>
            <a:r>
              <a:rPr lang="en-US" sz="3200" b="0" i="0" u="none" dirty="0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3200" b="0" i="0" u="none" dirty="0" err="1">
                <a:solidFill>
                  <a:srgbClr val="24877A"/>
                </a:solidFill>
                <a:latin typeface="Open Sans"/>
                <a:ea typeface="Open Sans"/>
                <a:cs typeface="Open Sans"/>
                <a:sym typeface="Open Sans"/>
              </a:rPr>
              <a:t>Grafana</a:t>
            </a:r>
            <a:endParaRPr lang="en-US" sz="3200" b="0" i="0" u="none" dirty="0">
              <a:solidFill>
                <a:srgbClr val="24877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" y="50800"/>
            <a:ext cx="3043236" cy="178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-19050" y="-19050"/>
            <a:ext cx="4891087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запроса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95300" y="2339975"/>
            <a:ext cx="8443912" cy="230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sum(errors)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jmeter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host=s1 AND time &gt; now() - 3h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BY label, time(1m)</a:t>
            </a:r>
          </a:p>
        </p:txBody>
      </p:sp>
      <p:cxnSp>
        <p:nvCxnSpPr>
          <p:cNvPr id="220" name="Shape 220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-19050" y="-19050"/>
            <a:ext cx="734695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Крутые штуки INFLUXDB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59554" y="1187450"/>
            <a:ext cx="9143999" cy="21718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Быстрая</a:t>
            </a:r>
            <a:r>
              <a:rPr lang="en-US" sz="4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установка</a:t>
            </a:r>
            <a:endParaRPr lang="en-US" sz="4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Написан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endParaRPr lang="ru-RU" sz="28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зависимостей</a:t>
            </a:r>
            <a:endParaRPr lang="ru-RU" sz="28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Исполняемый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файл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конфигурация</a:t>
            </a: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Shape 232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243"/>
          <p:cNvSpPr txBox="1"/>
          <p:nvPr/>
        </p:nvSpPr>
        <p:spPr>
          <a:xfrm>
            <a:off x="259554" y="3810397"/>
            <a:ext cx="9310687" cy="24878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Простая</a:t>
            </a:r>
            <a:r>
              <a:rPr lang="en-US" sz="4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отправка</a:t>
            </a:r>
            <a:r>
              <a:rPr lang="en-US" sz="4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получение</a:t>
            </a:r>
            <a:r>
              <a:rPr lang="en-US" sz="4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endParaRPr lang="en-US" sz="4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Запись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чтение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HTTP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данным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браузер</a:t>
            </a:r>
            <a:endParaRPr lang="en-US"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0" y="0"/>
            <a:ext cx="734695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Крутые штуки INFLUXDB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95300" y="1230313"/>
            <a:ext cx="8976078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Поддержка м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ножеств</a:t>
            </a:r>
            <a:r>
              <a:rPr lang="ru-RU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источников</a:t>
            </a:r>
            <a:r>
              <a:rPr lang="en-US" sz="5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endParaRPr lang="en-US" sz="5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495300" y="3275011"/>
            <a:ext cx="8350250" cy="2338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Collectd</a:t>
            </a:r>
            <a:endParaRPr lang="en-US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Telegraf</a:t>
            </a:r>
            <a:endParaRPr lang="en-US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Библиотеки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JavaScript, Ruby, Ruby on Rails, Python, Node.js,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PHP, 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Java,Clojure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Common Lisp, Go, Scala, R, 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Erlang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 Perl, Haskell, .NET(C#)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Jmeter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(с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использованием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плагина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BackendListener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-19050" y="0"/>
            <a:ext cx="5862636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Итого по INFLUXDB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328600" y="1979601"/>
            <a:ext cx="9423300" cy="2739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Легко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устанавливается</a:t>
            </a:r>
            <a:endParaRPr lang="en-US"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Понятная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структура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endParaRPr lang="en-US"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Прост</a:t>
            </a:r>
            <a:r>
              <a:rPr lang="ru-RU" sz="4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ые</a:t>
            </a:r>
            <a:r>
              <a:rPr lang="en-US" sz="4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dirty="0">
                <a:solidFill>
                  <a:schemeClr val="dk1"/>
                </a:solidFill>
              </a:rPr>
              <a:t>п</a:t>
            </a:r>
            <a:r>
              <a:rPr lang="ru-RU" sz="4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олучение и </a:t>
            </a:r>
            <a:r>
              <a:rPr lang="en-US" sz="4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отправка</a:t>
            </a:r>
            <a:r>
              <a:rPr lang="en-US" sz="4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endParaRPr lang="en-US"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8" name="Shape 268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1295400" y="900112"/>
            <a:ext cx="7993062" cy="200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GRAFANA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http://docs.grafana.org/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https://github.com/grafana/grafana</a:t>
            </a:r>
          </a:p>
        </p:txBody>
      </p:sp>
      <p:pic>
        <p:nvPicPr>
          <p:cNvPr id="279" name="Shape 279" descr="https://gitlab.com/uploads/project/avatar/928825/grafana_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0225" y="2900361"/>
            <a:ext cx="3343274" cy="347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466725"/>
            <a:ext cx="8640762" cy="338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" y="3822700"/>
            <a:ext cx="3781425" cy="306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2250" y="3854450"/>
            <a:ext cx="5241925" cy="296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0" y="6350"/>
            <a:ext cx="7243761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Крутые штуки GRAFANA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0" y="911225"/>
            <a:ext cx="6310312" cy="92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Редактор запросов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986" y="2500311"/>
            <a:ext cx="9926636" cy="2925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Shape 304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0" y="0"/>
            <a:ext cx="7243761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Крутые штуки GRAFANA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0" y="863600"/>
            <a:ext cx="7392987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Режимы получения данных из БД</a:t>
            </a:r>
          </a:p>
        </p:txBody>
      </p:sp>
      <p:cxnSp>
        <p:nvCxnSpPr>
          <p:cNvPr id="315" name="Shape 315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6" name="Shape 316"/>
          <p:cNvSpPr/>
          <p:nvPr/>
        </p:nvSpPr>
        <p:spPr>
          <a:xfrm>
            <a:off x="443600" y="1675075"/>
            <a:ext cx="3271500" cy="23468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1800" b="1"/>
              <a:t>Компьютер пользователя</a:t>
            </a:r>
          </a:p>
        </p:txBody>
      </p:sp>
      <p:sp>
        <p:nvSpPr>
          <p:cNvPr id="317" name="Shape 317"/>
          <p:cNvSpPr/>
          <p:nvPr/>
        </p:nvSpPr>
        <p:spPr>
          <a:xfrm>
            <a:off x="942650" y="3002826"/>
            <a:ext cx="2273400" cy="733337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dirty="0" err="1"/>
              <a:t>Браузер</a:t>
            </a:r>
            <a:endParaRPr lang="en-US" sz="3600" dirty="0"/>
          </a:p>
        </p:txBody>
      </p:sp>
      <p:sp>
        <p:nvSpPr>
          <p:cNvPr id="318" name="Shape 318"/>
          <p:cNvSpPr/>
          <p:nvPr/>
        </p:nvSpPr>
        <p:spPr>
          <a:xfrm>
            <a:off x="5226775" y="1675075"/>
            <a:ext cx="3957300" cy="534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/>
              <a:t>InfluxDB</a:t>
            </a:r>
          </a:p>
        </p:txBody>
      </p:sp>
      <p:sp>
        <p:nvSpPr>
          <p:cNvPr id="319" name="Shape 319"/>
          <p:cNvSpPr/>
          <p:nvPr/>
        </p:nvSpPr>
        <p:spPr>
          <a:xfrm>
            <a:off x="5226775" y="3052528"/>
            <a:ext cx="3957300" cy="64877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 err="1"/>
              <a:t>Grafana</a:t>
            </a:r>
            <a:endParaRPr lang="en-US" sz="3600" dirty="0"/>
          </a:p>
        </p:txBody>
      </p:sp>
      <p:cxnSp>
        <p:nvCxnSpPr>
          <p:cNvPr id="320" name="Shape 320"/>
          <p:cNvCxnSpPr>
            <a:stCxn id="317" idx="3"/>
            <a:endCxn id="319" idx="1"/>
          </p:cNvCxnSpPr>
          <p:nvPr/>
        </p:nvCxnSpPr>
        <p:spPr>
          <a:xfrm>
            <a:off x="3216050" y="3369495"/>
            <a:ext cx="2010725" cy="741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21" name="Shape 321"/>
          <p:cNvCxnSpPr>
            <a:stCxn id="319" idx="0"/>
            <a:endCxn id="318" idx="2"/>
          </p:cNvCxnSpPr>
          <p:nvPr/>
        </p:nvCxnSpPr>
        <p:spPr>
          <a:xfrm flipV="1">
            <a:off x="7205425" y="2209299"/>
            <a:ext cx="0" cy="84322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0" name="Shape 316"/>
          <p:cNvSpPr/>
          <p:nvPr/>
        </p:nvSpPr>
        <p:spPr>
          <a:xfrm>
            <a:off x="430458" y="4293525"/>
            <a:ext cx="3271500" cy="23468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1800" b="1"/>
              <a:t>Компьютер пользователя</a:t>
            </a:r>
          </a:p>
        </p:txBody>
      </p:sp>
      <p:sp>
        <p:nvSpPr>
          <p:cNvPr id="31" name="Shape 317"/>
          <p:cNvSpPr/>
          <p:nvPr/>
        </p:nvSpPr>
        <p:spPr>
          <a:xfrm>
            <a:off x="929508" y="4827750"/>
            <a:ext cx="2273400" cy="1526864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dirty="0" err="1"/>
              <a:t>Браузер</a:t>
            </a:r>
            <a:endParaRPr lang="en-US" sz="3600" dirty="0"/>
          </a:p>
        </p:txBody>
      </p:sp>
      <p:sp>
        <p:nvSpPr>
          <p:cNvPr id="32" name="Shape 318"/>
          <p:cNvSpPr/>
          <p:nvPr/>
        </p:nvSpPr>
        <p:spPr>
          <a:xfrm>
            <a:off x="5213633" y="4775747"/>
            <a:ext cx="3957300" cy="534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/>
              <a:t>InfluxDB</a:t>
            </a:r>
          </a:p>
        </p:txBody>
      </p:sp>
      <p:sp>
        <p:nvSpPr>
          <p:cNvPr id="33" name="Shape 319"/>
          <p:cNvSpPr/>
          <p:nvPr/>
        </p:nvSpPr>
        <p:spPr>
          <a:xfrm>
            <a:off x="5213633" y="5749018"/>
            <a:ext cx="3957300" cy="64877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 err="1"/>
              <a:t>Grafana</a:t>
            </a:r>
            <a:endParaRPr lang="en-US" sz="3600" dirty="0"/>
          </a:p>
        </p:txBody>
      </p:sp>
      <p:cxnSp>
        <p:nvCxnSpPr>
          <p:cNvPr id="34" name="Shape 320"/>
          <p:cNvCxnSpPr>
            <a:endCxn id="32" idx="1"/>
          </p:cNvCxnSpPr>
          <p:nvPr/>
        </p:nvCxnSpPr>
        <p:spPr>
          <a:xfrm>
            <a:off x="3186870" y="5042859"/>
            <a:ext cx="2026763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35" name="Shape 321"/>
          <p:cNvCxnSpPr>
            <a:stCxn id="33" idx="1"/>
          </p:cNvCxnSpPr>
          <p:nvPr/>
        </p:nvCxnSpPr>
        <p:spPr>
          <a:xfrm flipH="1">
            <a:off x="3186871" y="6073403"/>
            <a:ext cx="2026762" cy="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triangle" w="lg" len="lg"/>
            <a:tailEnd type="triangle" w="lg" len="lg"/>
          </a:ln>
        </p:spPr>
      </p:cxn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1368425"/>
            <a:ext cx="10042525" cy="529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0" y="-3175"/>
            <a:ext cx="7243761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Крутые штуки GRAFANA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0" y="827087"/>
            <a:ext cx="2439986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Снапшоты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-19050" y="0"/>
            <a:ext cx="5759449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Итого по GRAFANA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247650" y="2339975"/>
            <a:ext cx="8321675" cy="28077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Легко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устанавливается</a:t>
            </a:r>
            <a:endParaRPr lang="en-US"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Настраиваемая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доска</a:t>
            </a:r>
            <a:r>
              <a:rPr lang="en-US" sz="4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панелями</a:t>
            </a:r>
            <a:endParaRPr lang="en-US"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Конструктор</a:t>
            </a:r>
            <a:r>
              <a:rPr lang="en-US" sz="4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запросов</a:t>
            </a:r>
            <a:endParaRPr lang="en-US"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Снапшоты</a:t>
            </a:r>
            <a:endParaRPr lang="en-US" sz="4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Shape 360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2663825" y="2243136"/>
            <a:ext cx="4968875" cy="24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ДОЛГО!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8100" y="26975"/>
            <a:ext cx="5333100" cy="83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solidFill>
                  <a:schemeClr val="dk1"/>
                </a:solidFill>
              </a:rPr>
              <a:t>Что мы получили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07975" y="882649"/>
            <a:ext cx="9502774" cy="59562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мониторинг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теста</a:t>
            </a:r>
            <a:endParaRPr lang="en-US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Сохранение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результатов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быстрый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данным</a:t>
            </a:r>
            <a:endParaRPr lang="en-US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Составление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кратких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отчетов</a:t>
            </a:r>
            <a:endParaRPr lang="en-US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Импортирование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визуализация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логов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тестирования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анализа</a:t>
            </a:r>
            <a:endParaRPr lang="ru-RU" sz="32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ru-RU" sz="32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dirty="0" smtClean="0">
                <a:solidFill>
                  <a:schemeClr val="dk1"/>
                </a:solidFill>
              </a:rPr>
              <a:t>- Прозрачность тестирования для всех участников процесса</a:t>
            </a:r>
            <a:endParaRPr lang="en-US"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Shape 129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37" y="957262"/>
            <a:ext cx="9253536" cy="5827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8" name="Shape 118"/>
          <p:cNvSpPr txBox="1"/>
          <p:nvPr/>
        </p:nvSpPr>
        <p:spPr>
          <a:xfrm>
            <a:off x="38100" y="26986"/>
            <a:ext cx="4089399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Общая схема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8100" y="26986"/>
            <a:ext cx="7796084" cy="83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BackendListener</a:t>
            </a:r>
            <a:r>
              <a:rPr lang="en-US" sz="4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4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Jmeter</a:t>
            </a:r>
            <a:endParaRPr lang="en-US" sz="4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495300" y="3203575"/>
            <a:ext cx="2744786" cy="64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Транзакция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816350" y="2090736"/>
            <a:ext cx="1944687" cy="431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Успешные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3832225" y="3311525"/>
            <a:ext cx="1943100" cy="431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Неуспешные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832225" y="4446587"/>
            <a:ext cx="1943100" cy="4317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696075" y="2090736"/>
            <a:ext cx="1944687" cy="471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Количество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683375" y="3836987"/>
            <a:ext cx="1944687" cy="102711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 ответа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среднее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перцентили</a:t>
            </a:r>
          </a:p>
        </p:txBody>
      </p:sp>
      <p:cxnSp>
        <p:nvCxnSpPr>
          <p:cNvPr id="144" name="Shape 144"/>
          <p:cNvCxnSpPr/>
          <p:nvPr/>
        </p:nvCxnSpPr>
        <p:spPr>
          <a:xfrm>
            <a:off x="5761037" y="2306636"/>
            <a:ext cx="935037" cy="1904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5" name="Shape 145"/>
          <p:cNvCxnSpPr/>
          <p:nvPr/>
        </p:nvCxnSpPr>
        <p:spPr>
          <a:xfrm>
            <a:off x="5761037" y="2306636"/>
            <a:ext cx="922337" cy="204311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6" name="Shape 146"/>
          <p:cNvCxnSpPr/>
          <p:nvPr/>
        </p:nvCxnSpPr>
        <p:spPr>
          <a:xfrm rot="10800000" flipH="1">
            <a:off x="5775325" y="2325686"/>
            <a:ext cx="920749" cy="120173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7" name="Shape 147"/>
          <p:cNvCxnSpPr/>
          <p:nvPr/>
        </p:nvCxnSpPr>
        <p:spPr>
          <a:xfrm>
            <a:off x="5775325" y="3527425"/>
            <a:ext cx="908049" cy="82232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8" name="Shape 148"/>
          <p:cNvCxnSpPr/>
          <p:nvPr/>
        </p:nvCxnSpPr>
        <p:spPr>
          <a:xfrm rot="10800000" flipH="1">
            <a:off x="5775325" y="2325687"/>
            <a:ext cx="920749" cy="233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49" name="Shape 149"/>
          <p:cNvCxnSpPr/>
          <p:nvPr/>
        </p:nvCxnSpPr>
        <p:spPr>
          <a:xfrm rot="10800000" flipH="1">
            <a:off x="5775325" y="4349750"/>
            <a:ext cx="908049" cy="31273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50" name="Shape 150"/>
          <p:cNvCxnSpPr/>
          <p:nvPr/>
        </p:nvCxnSpPr>
        <p:spPr>
          <a:xfrm rot="10800000" flipH="1">
            <a:off x="3240086" y="2306636"/>
            <a:ext cx="576262" cy="122078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1" name="Shape 151"/>
          <p:cNvCxnSpPr/>
          <p:nvPr/>
        </p:nvCxnSpPr>
        <p:spPr>
          <a:xfrm>
            <a:off x="3240086" y="3527425"/>
            <a:ext cx="59213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2" name="Shape 152"/>
          <p:cNvCxnSpPr/>
          <p:nvPr/>
        </p:nvCxnSpPr>
        <p:spPr>
          <a:xfrm>
            <a:off x="3240086" y="3527425"/>
            <a:ext cx="592136" cy="11350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753600" cy="67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4843625" y="950625"/>
            <a:ext cx="4526700" cy="3711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 sz="3600">
                <a:solidFill>
                  <a:srgbClr val="404040"/>
                </a:solidFill>
                <a:highlight>
                  <a:srgbClr val="FCFCFC"/>
                </a:highlight>
              </a:rPr>
              <a:t>running Graphite on Windows is completely unsupported</a:t>
            </a:r>
          </a:p>
          <a:p>
            <a:pPr lvl="0">
              <a:spcBef>
                <a:spcPts val="0"/>
              </a:spcBef>
              <a:buNone/>
            </a:pPr>
            <a:endParaRPr sz="3600">
              <a:solidFill>
                <a:srgbClr val="404040"/>
              </a:solidFill>
              <a:highlight>
                <a:srgbClr val="FCFCFC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295400" y="900112"/>
            <a:ext cx="7993062" cy="200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INFLUXDB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https://docs.influxdata.com/influxdb/v1.2/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https://github.com/influxdata/influxdb</a:t>
            </a:r>
          </a:p>
        </p:txBody>
      </p:sp>
      <p:pic>
        <p:nvPicPr>
          <p:cNvPr id="171" name="Shape 171" descr="influxdb_logo_lar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6812" y="3271836"/>
            <a:ext cx="2438399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0"/>
            <a:ext cx="4837732" cy="456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r="32368"/>
          <a:stretch/>
        </p:blipFill>
        <p:spPr>
          <a:xfrm>
            <a:off x="5165199" y="0"/>
            <a:ext cx="4837725" cy="402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influxdb_logo_lar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1146" y="3805300"/>
            <a:ext cx="3415800" cy="35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2232025" y="1187450"/>
            <a:ext cx="46799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175" y="877887"/>
            <a:ext cx="5343525" cy="584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-19050" y="-19050"/>
            <a:ext cx="8142300" cy="83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solidFill>
                  <a:schemeClr val="dk1"/>
                </a:solidFill>
              </a:rPr>
              <a:t>Простота в</a:t>
            </a: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нутри INFLUXDB</a:t>
            </a:r>
          </a:p>
        </p:txBody>
      </p:sp>
      <p:cxnSp>
        <p:nvCxnSpPr>
          <p:cNvPr id="191" name="Shape 191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5211762" y="811212"/>
            <a:ext cx="1184275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</a:p>
        </p:txBody>
      </p:sp>
      <p:sp>
        <p:nvSpPr>
          <p:cNvPr id="198" name="Shape 198"/>
          <p:cNvSpPr/>
          <p:nvPr/>
        </p:nvSpPr>
        <p:spPr>
          <a:xfrm>
            <a:off x="0" y="6911975"/>
            <a:ext cx="10080624" cy="647700"/>
          </a:xfrm>
          <a:prstGeom prst="roundRect">
            <a:avLst>
              <a:gd name="adj" fmla="val 52"/>
            </a:avLst>
          </a:prstGeom>
          <a:solidFill>
            <a:srgbClr val="333333"/>
          </a:solidFill>
          <a:ln w="9525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368425" y="6983411"/>
            <a:ext cx="8423274" cy="503236"/>
          </a:xfrm>
          <a:prstGeom prst="rect">
            <a:avLst/>
          </a:prstGeom>
          <a:noFill/>
          <a:ln>
            <a:noFill/>
          </a:ln>
        </p:spPr>
        <p:txBody>
          <a:bodyPr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lang="en-US" sz="1400" b="0" i="0" u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Всевидящее око. Мониторинг нагрузочного тестирования с InfluxDB и Grafana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" y="6969125"/>
            <a:ext cx="914400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360362" y="1381125"/>
            <a:ext cx="9359900" cy="313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name: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jmeter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-————————————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time                 </a:t>
            </a:r>
            <a:r>
              <a:rPr lang="en-US" sz="1800" b="1" i="0" u="none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elapsed      errors     </a:t>
            </a:r>
            <a:r>
              <a:rPr lang="en-US" sz="1800" b="1" i="0" u="none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host        label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2015-08-18T00:00:00Z      12          23       s1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GetPage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2015-08-18T00:00:00Z      1           30       s1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SendData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2015-08-18T00:06:00Z      11          28       s1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GetPage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2015-08-18T00:06:00Z      3           28       s1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SendData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2015-08-18T05:54:00Z      2           11       s2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GetPage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2015-08-18T06:00:00Z      1           10       s2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GetPage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2015-08-18T06:06:00Z      8           23       s2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SendData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ola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2015-08-18T06:12:00Z      7           22       s2        </a:t>
            </a:r>
            <a:r>
              <a:rPr lang="en-US" sz="1800" b="0" i="0" u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SendData</a:t>
            </a:r>
            <a:endParaRPr lang="en-US" sz="1800" b="0" i="0" u="none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-19050" y="-19050"/>
            <a:ext cx="5037137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таблицы</a:t>
            </a:r>
          </a:p>
        </p:txBody>
      </p:sp>
      <p:cxnSp>
        <p:nvCxnSpPr>
          <p:cNvPr id="203" name="Shape 203"/>
          <p:cNvCxnSpPr/>
          <p:nvPr/>
        </p:nvCxnSpPr>
        <p:spPr>
          <a:xfrm flipH="1">
            <a:off x="4895850" y="1381125"/>
            <a:ext cx="684211" cy="454024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04" name="Shape 204"/>
          <p:cNvCxnSpPr/>
          <p:nvPr/>
        </p:nvCxnSpPr>
        <p:spPr>
          <a:xfrm rot="10800000" flipH="1">
            <a:off x="6678611" y="4716461"/>
            <a:ext cx="647700" cy="935037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05" name="Shape 205"/>
          <p:cNvSpPr txBox="1"/>
          <p:nvPr/>
        </p:nvSpPr>
        <p:spPr>
          <a:xfrm>
            <a:off x="1871661" y="5519737"/>
            <a:ext cx="1573211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</a:p>
        </p:txBody>
      </p:sp>
      <p:cxnSp>
        <p:nvCxnSpPr>
          <p:cNvPr id="206" name="Shape 206"/>
          <p:cNvCxnSpPr/>
          <p:nvPr/>
        </p:nvCxnSpPr>
        <p:spPr>
          <a:xfrm rot="10800000">
            <a:off x="2016124" y="4618036"/>
            <a:ext cx="468311" cy="890587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07" name="Shape 207"/>
          <p:cNvSpPr txBox="1"/>
          <p:nvPr/>
        </p:nvSpPr>
        <p:spPr>
          <a:xfrm>
            <a:off x="5580061" y="5519737"/>
            <a:ext cx="1166812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38100" y="811212"/>
            <a:ext cx="100425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1594</Words>
  <Application>Microsoft Office PowerPoint</Application>
  <PresentationFormat>Произвольный</PresentationFormat>
  <Paragraphs>248</Paragraphs>
  <Slides>20</Slides>
  <Notes>20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Times New Roman</vt:lpstr>
      <vt:lpstr>Open Sans</vt:lpstr>
      <vt:lpstr>Georgia</vt:lpstr>
      <vt:lpstr>Consolas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apischulin</cp:lastModifiedBy>
  <cp:revision>8</cp:revision>
  <dcterms:modified xsi:type="dcterms:W3CDTF">2017-04-30T18:49:42Z</dcterms:modified>
</cp:coreProperties>
</file>