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4E91-56A3-6449-AA80-2D978AD4A3DC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CB9C2-ACA4-2F43-B723-098473D4E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НТ – несколько дней</a:t>
            </a:r>
            <a:r>
              <a:rPr lang="en-US" baseline="0" dirty="0" smtClean="0"/>
              <a:t>, </a:t>
            </a:r>
            <a:r>
              <a:rPr lang="ru-RU" baseline="0" dirty="0" smtClean="0"/>
              <a:t>сдвиг неприемлем</a:t>
            </a:r>
            <a:r>
              <a:rPr lang="en-US" baseline="0" dirty="0" smtClean="0"/>
              <a:t>, </a:t>
            </a:r>
            <a:r>
              <a:rPr lang="ru-RU" baseline="0" dirty="0" smtClean="0"/>
              <a:t>дорогое и специфическое оборудование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CB9C2-ACA4-2F43-B723-098473D4E9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2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 точка входа – много заказчиков работ (задачи развития функциональное</a:t>
            </a:r>
            <a:r>
              <a:rPr lang="ru-RU" baseline="0" dirty="0" smtClean="0"/>
              <a:t> сопровождение</a:t>
            </a:r>
            <a:r>
              <a:rPr lang="ru-RU" dirty="0" smtClean="0"/>
              <a:t>), все надо свести в один план, план ведет</a:t>
            </a:r>
            <a:r>
              <a:rPr lang="ru-RU" baseline="0" dirty="0" smtClean="0"/>
              <a:t> один менеджер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CB9C2-ACA4-2F43-B723-098473D4E9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4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3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4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9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2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8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2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A346-D153-4843-A0F8-F493DF111152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1A6D6-FA21-3E4F-8E5F-AB7410C1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УП - Обложк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225"/>
            <a:ext cx="91440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9969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НТ </a:t>
            </a:r>
            <a:r>
              <a:rPr lang="ru-RU" sz="3600" dirty="0">
                <a:solidFill>
                  <a:schemeClr val="bg1"/>
                </a:solidFill>
              </a:rPr>
              <a:t>в Облаке при </a:t>
            </a:r>
            <a:r>
              <a:rPr lang="ru-RU" sz="3600" dirty="0" err="1">
                <a:solidFill>
                  <a:schemeClr val="bg1"/>
                </a:solidFill>
              </a:rPr>
              <a:t>Agile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разработке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3338" y="1597655"/>
            <a:ext cx="3219293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БАНК 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АЛЬФА-КЛИК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25" y="1163577"/>
            <a:ext cx="2630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Альфа-банк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5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Малое время на проведение тестирования</a:t>
            </a:r>
          </a:p>
          <a:p>
            <a:endParaRPr lang="ru-RU" dirty="0" smtClean="0"/>
          </a:p>
          <a:p>
            <a:r>
              <a:rPr lang="ru-RU" dirty="0" smtClean="0"/>
              <a:t>Жесткое соблюдение сроков</a:t>
            </a:r>
          </a:p>
          <a:p>
            <a:endParaRPr lang="ru-RU" dirty="0" smtClean="0"/>
          </a:p>
          <a:p>
            <a:r>
              <a:rPr lang="ru-RU" dirty="0" smtClean="0"/>
              <a:t>Большой объем </a:t>
            </a:r>
            <a:r>
              <a:rPr lang="en-US" dirty="0" smtClean="0"/>
              <a:t>HW </a:t>
            </a:r>
            <a:r>
              <a:rPr lang="ru-RU" dirty="0" smtClean="0"/>
              <a:t>нужный для тестирования</a:t>
            </a:r>
            <a:r>
              <a:rPr lang="en-US" dirty="0" smtClean="0"/>
              <a:t>,</a:t>
            </a:r>
            <a:r>
              <a:rPr lang="ru-RU" dirty="0" smtClean="0"/>
              <a:t> возможность добавления</a:t>
            </a:r>
            <a:r>
              <a:rPr lang="en-US" dirty="0" smtClean="0"/>
              <a:t>/</a:t>
            </a:r>
            <a:r>
              <a:rPr lang="ru-RU" dirty="0" smtClean="0"/>
              <a:t>удаления</a:t>
            </a:r>
            <a:r>
              <a:rPr lang="en-US" dirty="0" smtClean="0"/>
              <a:t> HW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61" y="2165623"/>
            <a:ext cx="1054206" cy="120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446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Требования к тестированию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Альфа-Клик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13" y="2049003"/>
            <a:ext cx="985917" cy="191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05" y="4913719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Alfa-bank 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" y="6214223"/>
            <a:ext cx="1524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" y="1101592"/>
            <a:ext cx="8584779" cy="565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3200"/>
          </a:xfrm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Способ выполнения требований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Сервис </a:t>
            </a:r>
            <a:r>
              <a:rPr lang="ru-RU" b="1" dirty="0" smtClean="0">
                <a:solidFill>
                  <a:schemeClr val="bg1"/>
                </a:solidFill>
              </a:rPr>
              <a:t>пред</a:t>
            </a:r>
            <a:r>
              <a:rPr lang="ru-RU" b="1" dirty="0" smtClean="0"/>
              <a:t>оставляет компания </a:t>
            </a:r>
            <a:r>
              <a:rPr lang="en-US" b="1" dirty="0" smtClean="0">
                <a:solidFill>
                  <a:schemeClr val="bg1"/>
                </a:solidFill>
              </a:rPr>
              <a:t>S&amp;T:</a:t>
            </a:r>
            <a:endParaRPr lang="ru-RU" b="1" dirty="0" smtClean="0">
              <a:solidFill>
                <a:schemeClr val="bg1"/>
              </a:solidFill>
            </a:endParaRPr>
          </a:p>
          <a:p>
            <a:pPr lvl="3">
              <a:buFont typeface="Courier New"/>
              <a:buChar char="o"/>
            </a:pPr>
            <a:r>
              <a:rPr lang="ru-RU" sz="2400" dirty="0" smtClean="0"/>
              <a:t>       </a:t>
            </a:r>
            <a:r>
              <a:rPr lang="ru-RU" sz="2400" b="1" dirty="0" smtClean="0"/>
              <a:t>Оборудование</a:t>
            </a:r>
          </a:p>
          <a:p>
            <a:pPr lvl="3">
              <a:buFont typeface="Courier New"/>
              <a:buChar char="o"/>
            </a:pPr>
            <a:r>
              <a:rPr lang="ru-RU" sz="2400" b="1" dirty="0" smtClean="0"/>
              <a:t>       Сопровождение стенда</a:t>
            </a:r>
            <a:r>
              <a:rPr lang="en-US" sz="2400" b="1" dirty="0" smtClean="0"/>
              <a:t>: </a:t>
            </a:r>
            <a:r>
              <a:rPr lang="ru-RU" sz="2400" b="1" dirty="0" smtClean="0"/>
              <a:t>систем</a:t>
            </a:r>
            <a:r>
              <a:rPr lang="ru-RU" sz="2400" b="1" dirty="0" smtClean="0">
                <a:solidFill>
                  <a:schemeClr val="bg1"/>
                </a:solidFill>
              </a:rPr>
              <a:t>ное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r>
              <a:rPr lang="ru-RU" sz="2400" b="1" dirty="0" smtClean="0"/>
              <a:t> прикладное</a:t>
            </a:r>
          </a:p>
          <a:p>
            <a:pPr lvl="3">
              <a:buFont typeface="Courier New"/>
              <a:buChar char="o"/>
            </a:pPr>
            <a:r>
              <a:rPr lang="ru-RU" sz="2400" b="1" dirty="0"/>
              <a:t> </a:t>
            </a:r>
            <a:r>
              <a:rPr lang="ru-RU" sz="2400" b="1" dirty="0" smtClean="0"/>
              <a:t>       Специал</a:t>
            </a:r>
            <a:r>
              <a:rPr lang="ru-RU" sz="2400" b="1" dirty="0" smtClean="0">
                <a:solidFill>
                  <a:schemeClr val="bg1"/>
                </a:solidFill>
              </a:rPr>
              <a:t>ист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по нагр</a:t>
            </a:r>
            <a:r>
              <a:rPr lang="ru-RU" sz="2400" b="1" dirty="0" smtClean="0"/>
              <a:t>узочному тест</a:t>
            </a:r>
            <a:r>
              <a:rPr lang="ru-RU" sz="2400" b="1" dirty="0" smtClean="0">
                <a:solidFill>
                  <a:schemeClr val="bg1"/>
                </a:solidFill>
              </a:rPr>
              <a:t>ир</a:t>
            </a:r>
            <a:r>
              <a:rPr lang="ru-RU" sz="2400" b="1" dirty="0" smtClean="0"/>
              <a:t>ованию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1" y="1417638"/>
            <a:ext cx="8229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Нагрузочное тестирование в Облаке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Alfa-bank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" y="6214223"/>
            <a:ext cx="1524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6" descr="Описание: C:\Profiles\g_nadvodnyuk\Мои документы\Надводнюк\logo_group_C&amp;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51" y="4726394"/>
            <a:ext cx="12938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 </a:t>
            </a:r>
            <a:r>
              <a:rPr lang="ru-RU" dirty="0" smtClean="0"/>
              <a:t>на все виды работ</a:t>
            </a:r>
            <a:r>
              <a:rPr lang="en-US" dirty="0" smtClean="0"/>
              <a:t> c </a:t>
            </a:r>
            <a:r>
              <a:rPr lang="ru-RU" dirty="0" smtClean="0"/>
              <a:t>исполнителем</a:t>
            </a:r>
          </a:p>
          <a:p>
            <a:r>
              <a:rPr lang="ru-RU" dirty="0" smtClean="0"/>
              <a:t>Финансовая ответственность исполнителя за соблюдение </a:t>
            </a:r>
            <a:r>
              <a:rPr lang="en-US" dirty="0" smtClean="0"/>
              <a:t>SLA</a:t>
            </a:r>
            <a:endParaRPr lang="ru-RU" dirty="0" smtClean="0"/>
          </a:p>
          <a:p>
            <a:r>
              <a:rPr lang="en-US" dirty="0" smtClean="0"/>
              <a:t>Service desk</a:t>
            </a:r>
            <a:r>
              <a:rPr lang="ru-RU" dirty="0" smtClean="0"/>
              <a:t> для автоматизированного контроля соблюдения </a:t>
            </a:r>
            <a:r>
              <a:rPr lang="en-US" dirty="0" smtClean="0"/>
              <a:t>SLA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Одна точка входа для НТ задач</a:t>
            </a:r>
          </a:p>
          <a:p>
            <a:r>
              <a:rPr lang="ru-RU" dirty="0" smtClean="0"/>
              <a:t>Построение команды</a:t>
            </a:r>
            <a:endParaRPr lang="ru-RU" dirty="0"/>
          </a:p>
        </p:txBody>
      </p:sp>
      <p:pic>
        <p:nvPicPr>
          <p:cNvPr id="1026" name="Picture 2" descr="Z:\U_M0A07.MOSCOW\S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68" y="4039582"/>
            <a:ext cx="2231645" cy="12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585"/>
            <a:ext cx="9144000" cy="943200"/>
          </a:xfrm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Ключевые моменты работы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Alfa-bank 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" y="6214223"/>
            <a:ext cx="1524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Финансовая заинтересованность исполнителя </a:t>
            </a:r>
          </a:p>
          <a:p>
            <a:r>
              <a:rPr lang="ru-RU" dirty="0" smtClean="0"/>
              <a:t>Возможность гибкой работы с оборудованием</a:t>
            </a:r>
          </a:p>
          <a:p>
            <a:r>
              <a:rPr lang="ru-RU" dirty="0" smtClean="0"/>
              <a:t>Возможность проводить работы в нерабочее время</a:t>
            </a:r>
            <a:endParaRPr lang="en-US" dirty="0" smtClean="0"/>
          </a:p>
          <a:p>
            <a:r>
              <a:rPr lang="ru-RU" dirty="0" smtClean="0"/>
              <a:t>Снижение стоимости на 10% по сравнению с</a:t>
            </a:r>
            <a:r>
              <a:rPr lang="en-US" dirty="0" smtClean="0"/>
              <a:t> </a:t>
            </a:r>
            <a:r>
              <a:rPr lang="ru-RU" dirty="0" smtClean="0"/>
              <a:t>тес</a:t>
            </a:r>
            <a:r>
              <a:rPr lang="ru-RU" dirty="0"/>
              <a:t>т</a:t>
            </a:r>
            <a:r>
              <a:rPr lang="ru-RU" dirty="0" smtClean="0"/>
              <a:t>ированием</a:t>
            </a:r>
            <a:r>
              <a:rPr lang="en-US" dirty="0" smtClean="0"/>
              <a:t> on site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75848" y="3136165"/>
            <a:ext cx="1017523" cy="698542"/>
          </a:xfrm>
          <a:prstGeom prst="wedgeRoundRectCallout">
            <a:avLst>
              <a:gd name="adj1" fmla="val -70949"/>
              <a:gd name="adj2" fmla="val -24680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968837" y="3834707"/>
            <a:ext cx="2002612" cy="1139542"/>
          </a:xfrm>
          <a:prstGeom prst="wedgeRoundRectCallout">
            <a:avLst>
              <a:gd name="adj1" fmla="val -59323"/>
              <a:gd name="adj2" fmla="val -22134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816437" y="5274638"/>
            <a:ext cx="2002612" cy="1139542"/>
          </a:xfrm>
          <a:prstGeom prst="wedgeRoundRectCallout">
            <a:avLst>
              <a:gd name="adj1" fmla="val -69512"/>
              <a:gd name="adj2" fmla="val -32081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948684" y="997527"/>
            <a:ext cx="2002612" cy="1949713"/>
          </a:xfrm>
          <a:prstGeom prst="wedgeRoundRectCallout">
            <a:avLst>
              <a:gd name="adj1" fmla="val -59701"/>
              <a:gd name="adj2" fmla="val -12247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32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Преимущества </a:t>
            </a:r>
            <a:r>
              <a:rPr lang="ru-RU" dirty="0" smtClean="0">
                <a:solidFill>
                  <a:schemeClr val="bg1"/>
                </a:solidFill>
              </a:rPr>
              <a:t>Облачного </a:t>
            </a:r>
            <a:r>
              <a:rPr lang="ru-RU" dirty="0">
                <a:solidFill>
                  <a:schemeClr val="bg1"/>
                </a:solidFill>
              </a:rPr>
              <a:t>тестирования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71" y="5421842"/>
            <a:ext cx="1332713" cy="84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26" y="1197394"/>
            <a:ext cx="1541318" cy="154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26" y="3903682"/>
            <a:ext cx="1559025" cy="104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15" y="3204179"/>
            <a:ext cx="853770" cy="60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Alfa-bank 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" y="6214223"/>
            <a:ext cx="1524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32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Статистика работы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1133"/>
              </p:ext>
            </p:extLst>
          </p:nvPr>
        </p:nvGraphicFramePr>
        <p:xfrm>
          <a:off x="457198" y="1396999"/>
          <a:ext cx="8353425" cy="2428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475"/>
                <a:gridCol w="2784475"/>
                <a:gridCol w="2784475"/>
              </a:tblGrid>
              <a:tr h="404813">
                <a:tc>
                  <a:txBody>
                    <a:bodyPr/>
                    <a:lstStyle/>
                    <a:p>
                      <a:r>
                        <a:rPr lang="ru-RU" dirty="0" smtClean="0"/>
                        <a:t>Метрика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время</a:t>
                      </a:r>
                      <a:r>
                        <a:rPr lang="ru-RU" baseline="0" dirty="0" smtClean="0"/>
                        <a:t> заявки</a:t>
                      </a:r>
                      <a:endParaRPr lang="ru-RU" dirty="0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r>
                        <a:rPr lang="ru-RU" dirty="0" smtClean="0"/>
                        <a:t>Бизнес задач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теста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4.5 часа</a:t>
                      </a:r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r>
                        <a:rPr lang="ru-RU" dirty="0" smtClean="0"/>
                        <a:t>Доработка </a:t>
                      </a:r>
                      <a:r>
                        <a:rPr lang="ru-RU" baseline="0" dirty="0" smtClean="0"/>
                        <a:t>средств 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часов</a:t>
                      </a:r>
                      <a:endParaRPr lang="ru-RU" dirty="0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 поставки</a:t>
                      </a:r>
                      <a:r>
                        <a:rPr lang="ru-RU" baseline="0" dirty="0" smtClean="0"/>
                        <a:t> 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3.5 часа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57198" y="5184119"/>
            <a:ext cx="8353424" cy="9571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Самые длительные задачи </a:t>
            </a:r>
            <a:r>
              <a:rPr lang="en-US" dirty="0" smtClean="0"/>
              <a:t>: </a:t>
            </a:r>
          </a:p>
          <a:p>
            <a:pPr marL="285750" indent="-285750" algn="ctr">
              <a:buFont typeface="Arial"/>
              <a:buChar char="•"/>
            </a:pPr>
            <a:r>
              <a:rPr lang="ru-RU" dirty="0" smtClean="0"/>
              <a:t>Доработка эмуляторов внешних систем для функциональной работы стенда</a:t>
            </a:r>
          </a:p>
          <a:p>
            <a:pPr marL="285750" indent="-285750" algn="ctr">
              <a:buFont typeface="Arial"/>
              <a:buChar char="•"/>
            </a:pPr>
            <a:r>
              <a:rPr lang="ru-RU" dirty="0" smtClean="0"/>
              <a:t>Решение проблем производительности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" y="3952324"/>
            <a:ext cx="8353423" cy="108821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rgbClr val="FF0000"/>
                </a:solidFill>
              </a:rPr>
              <a:t>SLA: </a:t>
            </a:r>
            <a:r>
              <a:rPr lang="ru-RU" b="1" u="sng" dirty="0">
                <a:solidFill>
                  <a:srgbClr val="FF0000"/>
                </a:solidFill>
              </a:rPr>
              <a:t>установка поставки - 1  </a:t>
            </a:r>
            <a:r>
              <a:rPr lang="en-US" b="1" u="sng" dirty="0">
                <a:solidFill>
                  <a:srgbClr val="FF0000"/>
                </a:solidFill>
              </a:rPr>
              <a:t>MD &amp; </a:t>
            </a:r>
            <a:r>
              <a:rPr lang="ru-RU" b="1" u="sng" dirty="0">
                <a:solidFill>
                  <a:srgbClr val="FF0000"/>
                </a:solidFill>
              </a:rPr>
              <a:t>проведение теста </a:t>
            </a:r>
            <a:r>
              <a:rPr lang="en-US" b="1" u="sng" dirty="0">
                <a:solidFill>
                  <a:srgbClr val="FF0000"/>
                </a:solidFill>
              </a:rPr>
              <a:t> - </a:t>
            </a:r>
            <a:r>
              <a:rPr lang="ru-RU" b="1" u="sng" dirty="0">
                <a:solidFill>
                  <a:srgbClr val="FF0000"/>
                </a:solidFill>
              </a:rPr>
              <a:t>1 </a:t>
            </a:r>
            <a:r>
              <a:rPr lang="en-US" b="1" u="sng" dirty="0" smtClean="0">
                <a:solidFill>
                  <a:srgbClr val="FF0000"/>
                </a:solidFill>
              </a:rPr>
              <a:t>MD</a:t>
            </a:r>
            <a:endParaRPr lang="ru-RU" b="1" u="sng" dirty="0" smtClean="0">
              <a:solidFill>
                <a:srgbClr val="FF0000"/>
              </a:solidFill>
            </a:endParaRPr>
          </a:p>
          <a:p>
            <a:r>
              <a:rPr lang="ru-RU" b="1" u="sng" dirty="0" smtClean="0">
                <a:solidFill>
                  <a:srgbClr val="FF0000"/>
                </a:solidFill>
              </a:rPr>
              <a:t>На проведение регресса 2 </a:t>
            </a:r>
            <a:r>
              <a:rPr lang="en-US" b="1" u="sng" dirty="0" smtClean="0">
                <a:solidFill>
                  <a:srgbClr val="FF0000"/>
                </a:solidFill>
              </a:rPr>
              <a:t>MD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Два облачных стенда – с возможностью переключения между средами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и третий </a:t>
            </a:r>
            <a:r>
              <a:rPr lang="ru-RU" b="1" u="sng" dirty="0" err="1" smtClean="0">
                <a:solidFill>
                  <a:srgbClr val="FF0000"/>
                </a:solidFill>
              </a:rPr>
              <a:t>бановский</a:t>
            </a:r>
            <a:r>
              <a:rPr lang="ru-RU" b="1" u="sng" dirty="0" smtClean="0">
                <a:solidFill>
                  <a:srgbClr val="FF0000"/>
                </a:solidFill>
              </a:rPr>
              <a:t> – тестирование нового </a:t>
            </a:r>
            <a:r>
              <a:rPr lang="en-US" b="1" u="sng" dirty="0" smtClean="0">
                <a:solidFill>
                  <a:srgbClr val="FF0000"/>
                </a:solidFill>
              </a:rPr>
              <a:t>HW </a:t>
            </a:r>
            <a:r>
              <a:rPr lang="ru-RU" b="1" u="sng" dirty="0" smtClean="0">
                <a:solidFill>
                  <a:srgbClr val="FF0000"/>
                </a:solidFill>
              </a:rPr>
              <a:t>от </a:t>
            </a:r>
            <a:r>
              <a:rPr lang="ru-RU" b="1" u="sng" dirty="0" err="1" smtClean="0">
                <a:solidFill>
                  <a:srgbClr val="FF0000"/>
                </a:solidFill>
              </a:rPr>
              <a:t>вендоров</a:t>
            </a:r>
            <a:r>
              <a:rPr lang="ru-RU" b="1" u="sng" dirty="0" smtClean="0">
                <a:solidFill>
                  <a:srgbClr val="FF0000"/>
                </a:solidFill>
              </a:rPr>
              <a:t>, другие задачи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7" name="Picture 2" descr="Alfa-bank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" y="6214223"/>
            <a:ext cx="1524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88" y="3916473"/>
            <a:ext cx="4625348" cy="276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32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Интересные </a:t>
            </a:r>
            <a:r>
              <a:rPr lang="ru-RU" dirty="0" smtClean="0">
                <a:solidFill>
                  <a:schemeClr val="bg1"/>
                </a:solidFill>
              </a:rPr>
              <a:t>задачи при </a:t>
            </a:r>
            <a:r>
              <a:rPr lang="ru-RU" dirty="0">
                <a:solidFill>
                  <a:schemeClr val="bg1"/>
                </a:solidFill>
              </a:rPr>
              <a:t>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Обновление </a:t>
            </a:r>
            <a:r>
              <a:rPr lang="en-US" dirty="0" smtClean="0"/>
              <a:t>SLES 11 SP3</a:t>
            </a:r>
          </a:p>
          <a:p>
            <a:r>
              <a:rPr lang="ru-RU" dirty="0" smtClean="0"/>
              <a:t>Бюджет в Альфа-Клик</a:t>
            </a:r>
          </a:p>
          <a:p>
            <a:r>
              <a:rPr lang="ru-RU" dirty="0" smtClean="0"/>
              <a:t>Свой логин</a:t>
            </a:r>
          </a:p>
          <a:p>
            <a:r>
              <a:rPr lang="ru-RU" dirty="0" smtClean="0"/>
              <a:t>Обновление </a:t>
            </a:r>
            <a:r>
              <a:rPr lang="en-US" dirty="0" smtClean="0"/>
              <a:t>WLS, </a:t>
            </a:r>
            <a:r>
              <a:rPr lang="en-US" dirty="0" err="1" smtClean="0"/>
              <a:t>WebCenter</a:t>
            </a:r>
            <a:endParaRPr lang="ru-RU" dirty="0" smtClean="0"/>
          </a:p>
          <a:p>
            <a:r>
              <a:rPr lang="ru-RU" dirty="0" smtClean="0"/>
              <a:t>Интеграция с </a:t>
            </a:r>
            <a:r>
              <a:rPr lang="en-US" dirty="0" smtClean="0"/>
              <a:t>FB</a:t>
            </a:r>
          </a:p>
          <a:p>
            <a:r>
              <a:rPr lang="ru-RU" dirty="0" smtClean="0"/>
              <a:t>И многое другое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6" name="Picture 2" descr="Alfa-bank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" y="6214223"/>
            <a:ext cx="1524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290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Здесь будет видео с зарисовками рабочего процесса!</a:t>
            </a:r>
            <a:endParaRPr lang="ru-RU" dirty="0"/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0" y="0"/>
            <a:ext cx="9144000" cy="9432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Видео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Alfa-bank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" y="6214223"/>
            <a:ext cx="1524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280</Words>
  <Application>Microsoft Office PowerPoint</Application>
  <PresentationFormat>Экран (4:3)</PresentationFormat>
  <Paragraphs>66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НТ в Облаке при Agile разработке</vt:lpstr>
      <vt:lpstr>Требования к тестированию Альфа-Клик</vt:lpstr>
      <vt:lpstr>Способ выполнения требований</vt:lpstr>
      <vt:lpstr>Ключевые моменты работы</vt:lpstr>
      <vt:lpstr>Преимущества Облачного тестирования</vt:lpstr>
      <vt:lpstr>Статистика работы</vt:lpstr>
      <vt:lpstr>Интересные задачи при НТ</vt:lpstr>
      <vt:lpstr>Здесь будет видео с зарисовками рабочего процесса!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НАГРУЗОЧНОЕ ТЕСТИРОВАНИЕ В СРЕДЕ С AGILE РАЗРАБОТКОЙ</dc:title>
  <dc:creator>Alexei Nikolaev</dc:creator>
  <cp:lastModifiedBy>Николаев Алексей Павлович</cp:lastModifiedBy>
  <cp:revision>58</cp:revision>
  <dcterms:created xsi:type="dcterms:W3CDTF">2014-08-16T05:33:17Z</dcterms:created>
  <dcterms:modified xsi:type="dcterms:W3CDTF">2014-08-29T12:23:29Z</dcterms:modified>
</cp:coreProperties>
</file>