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22"/>
  </p:notesMasterIdLst>
  <p:handoutMasterIdLst>
    <p:handoutMasterId r:id="rId23"/>
  </p:handoutMasterIdLst>
  <p:sldIdLst>
    <p:sldId id="578" r:id="rId2"/>
    <p:sldId id="341" r:id="rId3"/>
    <p:sldId id="622" r:id="rId4"/>
    <p:sldId id="581" r:id="rId5"/>
    <p:sldId id="626" r:id="rId6"/>
    <p:sldId id="627" r:id="rId7"/>
    <p:sldId id="582" r:id="rId8"/>
    <p:sldId id="584" r:id="rId9"/>
    <p:sldId id="635" r:id="rId10"/>
    <p:sldId id="586" r:id="rId11"/>
    <p:sldId id="585" r:id="rId12"/>
    <p:sldId id="625" r:id="rId13"/>
    <p:sldId id="600" r:id="rId14"/>
    <p:sldId id="629" r:id="rId15"/>
    <p:sldId id="630" r:id="rId16"/>
    <p:sldId id="631" r:id="rId17"/>
    <p:sldId id="632" r:id="rId18"/>
    <p:sldId id="633" r:id="rId19"/>
    <p:sldId id="634" r:id="rId20"/>
    <p:sldId id="619" r:id="rId21"/>
  </p:sldIdLst>
  <p:sldSz cx="24382413" cy="13716000"/>
  <p:notesSz cx="6858000" cy="9144000"/>
  <p:defaultTextStyle>
    <a:defPPr>
      <a:defRPr lang="ru-RU"/>
    </a:defPPr>
    <a:lvl1pPr marL="0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021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039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05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076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009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4113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8134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2152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ой гайд" id="{9D85DD7A-FD7E-C44D-8AF5-C81EFB82B656}">
          <p14:sldIdLst>
            <p14:sldId id="578"/>
            <p14:sldId id="341"/>
            <p14:sldId id="622"/>
            <p14:sldId id="581"/>
            <p14:sldId id="626"/>
            <p14:sldId id="627"/>
            <p14:sldId id="582"/>
            <p14:sldId id="584"/>
            <p14:sldId id="635"/>
            <p14:sldId id="586"/>
            <p14:sldId id="585"/>
            <p14:sldId id="625"/>
            <p14:sldId id="600"/>
            <p14:sldId id="629"/>
            <p14:sldId id="630"/>
            <p14:sldId id="631"/>
            <p14:sldId id="632"/>
            <p14:sldId id="633"/>
            <p14:sldId id="634"/>
            <p14:sldId id="619"/>
          </p14:sldIdLst>
        </p14:section>
        <p14:section name="Основные элементы шаблона" id="{CDEA155C-5B20-F547-9B04-C9810D3435C4}">
          <p14:sldIdLst/>
        </p14:section>
        <p14:section name="Иконки в презентациях" id="{8BA1A198-D860-A649-A991-D29415064DB3}">
          <p14:sldIdLst/>
        </p14:section>
        <p14:section name="Таблицы, схемы и диаграммы" id="{7DAB1D7F-382A-B741-8F53-5E1F0A43DBCB}">
          <p14:sldIdLst/>
        </p14:section>
        <p14:section name="Слайды с фото" id="{82495989-E524-1549-A12A-E0C34BC2B566}">
          <p14:sldIdLst/>
        </p14:section>
        <p14:section name="Код в презентации" id="{9419961C-33C9-AF46-8237-390401060FF7}">
          <p14:sldIdLst/>
        </p14:section>
        <p14:section name="Работа с Carbon" id="{C062C1BA-F824-214E-8B90-48C44914357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155"/>
    <a:srgbClr val="30E900"/>
    <a:srgbClr val="BFBFBF"/>
    <a:srgbClr val="99DAFF"/>
    <a:srgbClr val="FDA0BB"/>
    <a:srgbClr val="99BDFF"/>
    <a:srgbClr val="FFA83B"/>
    <a:srgbClr val="FADC00"/>
    <a:srgbClr val="A3BFFC"/>
    <a:srgbClr val="005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7"/>
    <p:restoredTop sz="94643"/>
  </p:normalViewPr>
  <p:slideViewPr>
    <p:cSldViewPr snapToGrid="0" snapToObjects="1" showGuides="1">
      <p:cViewPr varScale="1">
        <p:scale>
          <a:sx n="57" d="100"/>
          <a:sy n="57" d="100"/>
        </p:scale>
        <p:origin x="192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63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7C427B-F772-9345-95F8-7477B9E78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B2D207-607D-3F45-AE22-266B3FC2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D8D60-6706-1142-803B-9DCFF825FB7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185744-2A69-164E-943D-1EC105601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CCD012-B1F6-114F-B3EF-B2437C0B0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9814E-01A1-604C-AF02-454C470B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98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CD56FB6-65F2-3649-84D3-26727DF64DA2}" type="datetimeFigureOut">
              <a:rPr lang="ru-RU" smtClean="0"/>
              <a:pPr/>
              <a:t>29.10.2021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3E5D75E-72D6-CD44-994A-C15A26A843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7" rtl="0" eaLnBrk="1" latinLnBrk="0" hangingPunct="1">
      <a:defRPr sz="239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9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437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656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875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1094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5312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9531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3750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Привет! Меня зовут Васильев Дмитрий и я работаю в компании </a:t>
            </a:r>
            <a:r>
              <a:rPr lang="en-US" dirty="0"/>
              <a:t>OZON, </a:t>
            </a:r>
            <a:r>
              <a:rPr lang="ru-RU" dirty="0"/>
              <a:t>сегодня мы поговорим о том</a:t>
            </a:r>
            <a:r>
              <a:rPr lang="en-US" dirty="0"/>
              <a:t>, </a:t>
            </a:r>
            <a:r>
              <a:rPr lang="ru-RU" dirty="0"/>
              <a:t>как мы строим мониторинг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70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Для чего мы написали этот агент</a:t>
            </a:r>
            <a:r>
              <a:rPr lang="en-US" sz="1000" dirty="0"/>
              <a:t>?</a:t>
            </a:r>
          </a:p>
          <a:p>
            <a:r>
              <a:rPr lang="ru-RU" sz="1000" dirty="0"/>
              <a:t>Ну в первую очередь снизить нагрузку на </a:t>
            </a:r>
            <a:r>
              <a:rPr lang="en-US" sz="1000" dirty="0"/>
              <a:t>storage, </a:t>
            </a:r>
            <a:r>
              <a:rPr lang="ru-RU" sz="1000" dirty="0"/>
              <a:t>мы высчитываем </a:t>
            </a:r>
            <a:r>
              <a:rPr lang="en-US" sz="1000" dirty="0"/>
              <a:t>diff’</a:t>
            </a:r>
            <a:r>
              <a:rPr lang="ru-RU" sz="1000" dirty="0"/>
              <a:t>ы прям на клиенте</a:t>
            </a:r>
            <a:r>
              <a:rPr lang="en-US" sz="1000" dirty="0"/>
              <a:t>, </a:t>
            </a:r>
            <a:r>
              <a:rPr lang="ru-RU" sz="1000" dirty="0"/>
              <a:t>и вся логика происходит на клиенте</a:t>
            </a:r>
            <a:r>
              <a:rPr lang="en-US" sz="1000" dirty="0"/>
              <a:t>. </a:t>
            </a:r>
            <a:r>
              <a:rPr lang="ru-RU" sz="1000" dirty="0"/>
              <a:t>Да это приводит к проблемам что нет сырых данных</a:t>
            </a:r>
            <a:r>
              <a:rPr lang="en-US" sz="1000" dirty="0"/>
              <a:t>, </a:t>
            </a:r>
            <a:r>
              <a:rPr lang="ru-RU" sz="1000" dirty="0"/>
              <a:t>по которым может происходить пересчет</a:t>
            </a:r>
            <a:r>
              <a:rPr lang="en-US" sz="1000" dirty="0"/>
              <a:t> </a:t>
            </a:r>
            <a:r>
              <a:rPr lang="ru-RU" sz="1000" dirty="0"/>
              <a:t>и </a:t>
            </a:r>
            <a:r>
              <a:rPr lang="ru-RU" sz="1000" dirty="0" err="1"/>
              <a:t>испавить</a:t>
            </a:r>
            <a:r>
              <a:rPr lang="ru-RU" sz="1000" dirty="0"/>
              <a:t> ошибку</a:t>
            </a:r>
            <a:r>
              <a:rPr lang="en-US" sz="1000" dirty="0"/>
              <a:t>, </a:t>
            </a:r>
            <a:r>
              <a:rPr lang="ru-RU" sz="1000" dirty="0"/>
              <a:t>но это </a:t>
            </a:r>
            <a:r>
              <a:rPr lang="en-US" sz="1000" dirty="0"/>
              <a:t>tradeoff </a:t>
            </a:r>
            <a:r>
              <a:rPr lang="ru-RU" sz="1000" dirty="0"/>
              <a:t>для производительности</a:t>
            </a:r>
            <a:r>
              <a:rPr lang="en-US" sz="1000" dirty="0"/>
              <a:t>.</a:t>
            </a:r>
            <a:endParaRPr lang="ru-RU" sz="1000" dirty="0"/>
          </a:p>
          <a:p>
            <a:r>
              <a:rPr lang="ru-RU" sz="1000" dirty="0"/>
              <a:t>Также многие метрики комплексные и зависят от нагрузки</a:t>
            </a:r>
            <a:r>
              <a:rPr lang="en-US" sz="1000" dirty="0"/>
              <a:t>, </a:t>
            </a:r>
            <a:r>
              <a:rPr lang="ru-RU" sz="1000" dirty="0"/>
              <a:t>например от </a:t>
            </a:r>
            <a:r>
              <a:rPr lang="en-US" sz="1000" dirty="0" err="1"/>
              <a:t>pgss.total_time</a:t>
            </a:r>
            <a:endParaRPr lang="en-RU" sz="1000" dirty="0"/>
          </a:p>
          <a:p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09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Маленький вопрос для окружающих</a:t>
            </a:r>
            <a:r>
              <a:rPr lang="en-US" dirty="0"/>
              <a:t>, </a:t>
            </a:r>
            <a:r>
              <a:rPr lang="ru-RU" dirty="0"/>
              <a:t>давайте подумаем</a:t>
            </a:r>
            <a:r>
              <a:rPr lang="en-US" dirty="0"/>
              <a:t>, </a:t>
            </a:r>
            <a:r>
              <a:rPr lang="ru-RU" dirty="0"/>
              <a:t>что мы первым делом смотрим когда приходим на машину на которой есть определенные проблемы</a:t>
            </a:r>
            <a:r>
              <a:rPr lang="en-US" dirty="0"/>
              <a:t>? </a:t>
            </a:r>
            <a:r>
              <a:rPr lang="ru-RU" dirty="0"/>
              <a:t>Конечно же это </a:t>
            </a:r>
            <a:r>
              <a:rPr lang="en-US" dirty="0" err="1"/>
              <a:t>pg_stat_activity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671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</a:t>
            </a:r>
            <a:r>
              <a:rPr lang="en-RU" dirty="0"/>
              <a:t>, </a:t>
            </a:r>
            <a:r>
              <a:rPr lang="ru-RU" dirty="0" err="1"/>
              <a:t>семплирование</a:t>
            </a:r>
            <a:r>
              <a:rPr lang="ru-RU" dirty="0"/>
              <a:t> происходит в несколько этапов</a:t>
            </a:r>
            <a:r>
              <a:rPr lang="en-US" dirty="0"/>
              <a:t>, </a:t>
            </a:r>
            <a:r>
              <a:rPr lang="ru-RU" dirty="0"/>
              <a:t>мы скачиваем </a:t>
            </a:r>
            <a:r>
              <a:rPr lang="en-US" dirty="0" err="1"/>
              <a:t>pg_stat_activity</a:t>
            </a:r>
            <a:r>
              <a:rPr lang="en-US" dirty="0"/>
              <a:t> </a:t>
            </a:r>
            <a:r>
              <a:rPr lang="ru-RU" dirty="0"/>
              <a:t>на клиент</a:t>
            </a:r>
            <a:r>
              <a:rPr lang="en-US" dirty="0"/>
              <a:t>, </a:t>
            </a:r>
            <a:r>
              <a:rPr lang="ru-RU" dirty="0"/>
              <a:t>нормализуем тексты запросов</a:t>
            </a:r>
            <a:r>
              <a:rPr lang="en-US" dirty="0"/>
              <a:t>, </a:t>
            </a:r>
            <a:r>
              <a:rPr lang="ru-RU" dirty="0"/>
              <a:t>группируем их и отправляем в </a:t>
            </a:r>
            <a:r>
              <a:rPr lang="en-US" dirty="0" err="1"/>
              <a:t>clickhouse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499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</a:t>
            </a:r>
            <a:r>
              <a:rPr lang="en-RU" dirty="0"/>
              <a:t>, </a:t>
            </a:r>
            <a:r>
              <a:rPr lang="ru-RU" dirty="0" err="1"/>
              <a:t>семплирование</a:t>
            </a:r>
            <a:r>
              <a:rPr lang="ru-RU" dirty="0"/>
              <a:t> происходит в несколько этапов</a:t>
            </a:r>
            <a:r>
              <a:rPr lang="en-US" dirty="0"/>
              <a:t>, </a:t>
            </a:r>
            <a:r>
              <a:rPr lang="ru-RU" dirty="0"/>
              <a:t>мы скачиваем </a:t>
            </a:r>
            <a:r>
              <a:rPr lang="en-US" dirty="0" err="1"/>
              <a:t>pg_stat_activity</a:t>
            </a:r>
            <a:r>
              <a:rPr lang="en-US" dirty="0"/>
              <a:t> </a:t>
            </a:r>
            <a:r>
              <a:rPr lang="ru-RU" dirty="0"/>
              <a:t>на клиент</a:t>
            </a:r>
            <a:r>
              <a:rPr lang="en-US" dirty="0"/>
              <a:t>, </a:t>
            </a:r>
            <a:r>
              <a:rPr lang="ru-RU" dirty="0"/>
              <a:t>нормализуем тексты запросов</a:t>
            </a:r>
            <a:r>
              <a:rPr lang="en-US" dirty="0"/>
              <a:t>, </a:t>
            </a:r>
            <a:r>
              <a:rPr lang="ru-RU" dirty="0"/>
              <a:t>группируем их и отправляем в </a:t>
            </a:r>
            <a:r>
              <a:rPr lang="en-US" dirty="0" err="1"/>
              <a:t>clickhouse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11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Отличные разрезы для аналитики – это </a:t>
            </a:r>
            <a:r>
              <a:rPr lang="en-US" dirty="0"/>
              <a:t>Lock </a:t>
            </a:r>
            <a:r>
              <a:rPr lang="ru-RU" dirty="0"/>
              <a:t>и </a:t>
            </a:r>
            <a:r>
              <a:rPr lang="en-US" dirty="0"/>
              <a:t>IO, </a:t>
            </a:r>
            <a:r>
              <a:rPr lang="ru-RU" dirty="0"/>
              <a:t>я думаю что большинству будет понятно как это можно использовать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229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Отдельный разрез – это </a:t>
            </a:r>
            <a:r>
              <a:rPr lang="en-US" dirty="0"/>
              <a:t>”other”, </a:t>
            </a:r>
            <a:r>
              <a:rPr lang="ru-RU" dirty="0"/>
              <a:t>в категорию которого не попадает все что готово для выполнения</a:t>
            </a:r>
            <a:r>
              <a:rPr lang="en-US" dirty="0"/>
              <a:t>, </a:t>
            </a:r>
            <a:r>
              <a:rPr lang="ru-RU" dirty="0"/>
              <a:t>и не висит в </a:t>
            </a:r>
            <a:r>
              <a:rPr lang="en-US" dirty="0"/>
              <a:t>IO.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519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теперь нормализуем запросы до 100</a:t>
            </a:r>
            <a:r>
              <a:rPr lang="en-US" dirty="0"/>
              <a:t>% </a:t>
            </a:r>
            <a:r>
              <a:rPr lang="ru-RU" dirty="0"/>
              <a:t>и получим такую красивую статистику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616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Самое интересно что наверное получится – это количество активных сессий поделить на кол-во </a:t>
            </a:r>
            <a:r>
              <a:rPr lang="en-US" dirty="0"/>
              <a:t>CPU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676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Самое интересно что наверное получится – это количество активных сессий поделить на кол-во </a:t>
            </a:r>
            <a:r>
              <a:rPr lang="en-US" dirty="0"/>
              <a:t>CPU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4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Немного о докладчике</a:t>
            </a:r>
            <a:r>
              <a:rPr lang="en-RU" dirty="0"/>
              <a:t>, </a:t>
            </a:r>
            <a:r>
              <a:rPr lang="ru-RU" dirty="0"/>
              <a:t>так получилось что последние лет 10 я занимаюсь </a:t>
            </a:r>
            <a:r>
              <a:rPr lang="en-US" dirty="0"/>
              <a:t>PostgreSQL, </a:t>
            </a:r>
            <a:r>
              <a:rPr lang="ru-RU" dirty="0"/>
              <a:t>иногда как основной работой</a:t>
            </a:r>
            <a:r>
              <a:rPr lang="en-US" dirty="0"/>
              <a:t>, </a:t>
            </a:r>
            <a:r>
              <a:rPr lang="ru-RU" dirty="0"/>
              <a:t>иногда как основной</a:t>
            </a:r>
            <a:r>
              <a:rPr lang="en-US" dirty="0"/>
              <a:t>, </a:t>
            </a:r>
            <a:r>
              <a:rPr lang="ru-RU" dirty="0"/>
              <a:t>даже было время работал в крутой компании </a:t>
            </a:r>
            <a:r>
              <a:rPr lang="en-US" dirty="0" err="1"/>
              <a:t>PostgresPro</a:t>
            </a:r>
            <a:r>
              <a:rPr lang="en-US" dirty="0"/>
              <a:t>. </a:t>
            </a:r>
            <a:r>
              <a:rPr lang="ru-RU" dirty="0"/>
              <a:t>У меня был опыт использования </a:t>
            </a:r>
            <a:r>
              <a:rPr lang="en-US" dirty="0"/>
              <a:t>AWS RDS </a:t>
            </a:r>
            <a:r>
              <a:rPr lang="ru-RU" dirty="0"/>
              <a:t>и поэтому для меня был интересным </a:t>
            </a:r>
            <a:r>
              <a:rPr lang="en-US" dirty="0"/>
              <a:t>challenge </a:t>
            </a:r>
            <a:r>
              <a:rPr lang="ru-RU" dirty="0"/>
              <a:t>делать свое облако в </a:t>
            </a:r>
            <a:r>
              <a:rPr lang="en-US" dirty="0"/>
              <a:t>OZON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используем в основном ванильные версии </a:t>
            </a:r>
            <a:r>
              <a:rPr lang="en-US" dirty="0"/>
              <a:t>PostgreSQL. </a:t>
            </a:r>
            <a:r>
              <a:rPr lang="ru-RU" dirty="0"/>
              <a:t>Если есть проблема которую проще решить добавив новый сервис</a:t>
            </a:r>
            <a:r>
              <a:rPr lang="en-US" dirty="0"/>
              <a:t>/</a:t>
            </a:r>
            <a:r>
              <a:rPr lang="ru-RU" dirty="0"/>
              <a:t>фоновое задание</a:t>
            </a:r>
            <a:r>
              <a:rPr lang="en-US" dirty="0"/>
              <a:t>, </a:t>
            </a:r>
            <a:r>
              <a:rPr lang="ru-RU" dirty="0"/>
              <a:t>то проще сделать это самим</a:t>
            </a:r>
            <a:r>
              <a:rPr lang="en-US" dirty="0"/>
              <a:t>. </a:t>
            </a:r>
            <a:r>
              <a:rPr lang="ru-RU" dirty="0"/>
              <a:t>Таким образом мы пытаемся контролировать все</a:t>
            </a:r>
            <a:r>
              <a:rPr lang="en-US" dirty="0"/>
              <a:t> </a:t>
            </a:r>
            <a:r>
              <a:rPr lang="ru-RU" dirty="0"/>
              <a:t>и мы не сталкиваемся с уникальными проблемами</a:t>
            </a:r>
            <a:r>
              <a:rPr lang="en-US" dirty="0"/>
              <a:t>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96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стараемся не использовать гигантские монолиты</a:t>
            </a:r>
            <a:r>
              <a:rPr lang="en-US" dirty="0"/>
              <a:t>, </a:t>
            </a:r>
            <a:r>
              <a:rPr lang="ru-RU" dirty="0"/>
              <a:t>так как это приводит к большим проблемам в сопровождении</a:t>
            </a:r>
            <a:r>
              <a:rPr lang="en-US" dirty="0"/>
              <a:t>. </a:t>
            </a:r>
            <a:r>
              <a:rPr lang="ru-RU" dirty="0"/>
              <a:t>Да и как мы знаем многие процессы в </a:t>
            </a:r>
            <a:r>
              <a:rPr lang="en-US" dirty="0"/>
              <a:t>PostgreSQL </a:t>
            </a:r>
            <a:r>
              <a:rPr lang="ru-RU" dirty="0"/>
              <a:t>не </a:t>
            </a:r>
            <a:r>
              <a:rPr lang="ru-RU" dirty="0" err="1"/>
              <a:t>паралелятся</a:t>
            </a:r>
            <a:r>
              <a:rPr lang="en-US" dirty="0"/>
              <a:t>, </a:t>
            </a:r>
            <a:r>
              <a:rPr lang="ru-RU" dirty="0"/>
              <a:t>как пример вакуум на гигантские таблицы</a:t>
            </a:r>
            <a:r>
              <a:rPr lang="en-US" dirty="0"/>
              <a:t>.</a:t>
            </a:r>
            <a:r>
              <a:rPr lang="ru-RU" dirty="0"/>
              <a:t> Основной подход – использовать </a:t>
            </a:r>
            <a:r>
              <a:rPr lang="ru-RU" dirty="0" err="1"/>
              <a:t>програмное</a:t>
            </a:r>
            <a:r>
              <a:rPr lang="ru-RU" dirty="0"/>
              <a:t> </a:t>
            </a:r>
            <a:r>
              <a:rPr lang="ru-RU" dirty="0" err="1"/>
              <a:t>шардирование</a:t>
            </a:r>
            <a:r>
              <a:rPr lang="en-US" dirty="0"/>
              <a:t>.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77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и как во всех классических облаках – разработчики не имеют прав </a:t>
            </a:r>
            <a:r>
              <a:rPr lang="ru-RU" dirty="0" err="1"/>
              <a:t>суперюзера</a:t>
            </a:r>
            <a:r>
              <a:rPr lang="ru-RU" dirty="0"/>
              <a:t> и сами отвечают за </a:t>
            </a:r>
            <a:r>
              <a:rPr lang="ru-RU" dirty="0" err="1"/>
              <a:t>перфоманс</a:t>
            </a:r>
            <a:r>
              <a:rPr lang="ru-RU" dirty="0"/>
              <a:t> своих БД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81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таких условиях особенно важно предоставить разработчикам качественный мониторинг</a:t>
            </a:r>
            <a:r>
              <a:rPr lang="en-US" dirty="0"/>
              <a:t>. </a:t>
            </a:r>
            <a:r>
              <a:rPr lang="ru-RU" dirty="0"/>
              <a:t>Мониторинг является необходимым условием для горизонтального масштабирования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037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Так почему мы используем </a:t>
            </a:r>
            <a:r>
              <a:rPr lang="en-RU" sz="1000" dirty="0"/>
              <a:t>Clickhouse </a:t>
            </a:r>
            <a:r>
              <a:rPr lang="ru-RU" sz="1000" dirty="0"/>
              <a:t>и чего не хватает в </a:t>
            </a:r>
            <a:r>
              <a:rPr lang="en-US" sz="1000" dirty="0"/>
              <a:t>Prometheus, Victoria metrics </a:t>
            </a:r>
            <a:r>
              <a:rPr lang="ru-RU" sz="1000" dirty="0"/>
              <a:t>или </a:t>
            </a:r>
            <a:r>
              <a:rPr lang="en-US" sz="1000" dirty="0" err="1"/>
              <a:t>timescaledb</a:t>
            </a:r>
            <a:r>
              <a:rPr lang="en-US" sz="1000" dirty="0"/>
              <a:t>. </a:t>
            </a:r>
            <a:r>
              <a:rPr lang="ru-RU" sz="1000" dirty="0"/>
              <a:t>Ну во первых </a:t>
            </a:r>
            <a:r>
              <a:rPr lang="en-US" sz="1000" dirty="0"/>
              <a:t>prom </a:t>
            </a:r>
            <a:r>
              <a:rPr lang="ru-RU" sz="1000" dirty="0"/>
              <a:t>был </a:t>
            </a:r>
            <a:r>
              <a:rPr lang="ru-RU" sz="1000" dirty="0" err="1"/>
              <a:t>задизайнен</a:t>
            </a:r>
            <a:r>
              <a:rPr lang="ru-RU" sz="1000" dirty="0"/>
              <a:t> под использование текстовых метрик и совсем не справляется с хранением </a:t>
            </a:r>
            <a:r>
              <a:rPr lang="ru-RU" sz="1000" dirty="0" err="1"/>
              <a:t>рандмного</a:t>
            </a:r>
            <a:r>
              <a:rPr lang="ru-RU" sz="1000" dirty="0"/>
              <a:t> текста</a:t>
            </a:r>
            <a:r>
              <a:rPr lang="en-US" sz="1000" dirty="0"/>
              <a:t>, </a:t>
            </a:r>
            <a:r>
              <a:rPr lang="ru-RU" sz="1000" dirty="0"/>
              <a:t>каждый новый </a:t>
            </a:r>
            <a:r>
              <a:rPr lang="en-US" sz="1000" dirty="0"/>
              <a:t>label </a:t>
            </a:r>
            <a:r>
              <a:rPr lang="ru-RU" sz="1000" dirty="0"/>
              <a:t>у </a:t>
            </a:r>
            <a:r>
              <a:rPr lang="ru-RU" sz="1000" dirty="0" err="1"/>
              <a:t>прометея</a:t>
            </a:r>
            <a:r>
              <a:rPr lang="ru-RU" sz="1000" dirty="0"/>
              <a:t> хранится как отдельная метрика</a:t>
            </a:r>
            <a:r>
              <a:rPr lang="en-US" sz="1000" dirty="0"/>
              <a:t>. Victoria Metrics </a:t>
            </a:r>
            <a:r>
              <a:rPr lang="ru-RU" sz="1000" dirty="0"/>
              <a:t>уже лучше</a:t>
            </a:r>
            <a:r>
              <a:rPr lang="en-US" sz="1000" dirty="0"/>
              <a:t>, </a:t>
            </a:r>
            <a:r>
              <a:rPr lang="ru-RU" sz="1000" dirty="0"/>
              <a:t>но имеет </a:t>
            </a:r>
            <a:r>
              <a:rPr lang="ru-RU" sz="1000" dirty="0" err="1"/>
              <a:t>теже</a:t>
            </a:r>
            <a:r>
              <a:rPr lang="ru-RU" sz="1000" dirty="0"/>
              <a:t> недостатки – она предназначена для хранение числовых метрик</a:t>
            </a:r>
            <a:r>
              <a:rPr lang="en-US" sz="1000" dirty="0"/>
              <a:t>. </a:t>
            </a:r>
            <a:r>
              <a:rPr lang="en-US" sz="1000" dirty="0" err="1"/>
              <a:t>Timescaledb</a:t>
            </a:r>
            <a:r>
              <a:rPr lang="en-US" sz="1000" dirty="0"/>
              <a:t> </a:t>
            </a:r>
            <a:r>
              <a:rPr lang="ru-RU" sz="1000" dirty="0"/>
              <a:t>является просто оберткой над ванильным </a:t>
            </a:r>
            <a:r>
              <a:rPr lang="en-US" sz="1000" dirty="0" err="1"/>
              <a:t>postgresql</a:t>
            </a:r>
            <a:r>
              <a:rPr lang="en-US" sz="1000" dirty="0"/>
              <a:t> </a:t>
            </a:r>
            <a:r>
              <a:rPr lang="ru-RU" sz="1000" dirty="0"/>
              <a:t>и возможности движка </a:t>
            </a:r>
            <a:r>
              <a:rPr lang="ru-RU" sz="1000" dirty="0" err="1"/>
              <a:t>стораджа</a:t>
            </a:r>
            <a:r>
              <a:rPr lang="ru-RU" sz="1000" dirty="0"/>
              <a:t> нам не хватает</a:t>
            </a:r>
            <a:r>
              <a:rPr lang="en-US" sz="1000" dirty="0"/>
              <a:t>: </a:t>
            </a:r>
            <a:r>
              <a:rPr lang="ru-RU" sz="1000" dirty="0"/>
              <a:t>колоночное хранение и сжатие</a:t>
            </a:r>
            <a:r>
              <a:rPr lang="en-US" sz="1000" dirty="0"/>
              <a:t>. </a:t>
            </a:r>
            <a:r>
              <a:rPr lang="ru-RU" sz="1000" dirty="0"/>
              <a:t>Во вторых у </a:t>
            </a:r>
            <a:r>
              <a:rPr lang="en-US" sz="1000" dirty="0" err="1"/>
              <a:t>clickhouse</a:t>
            </a:r>
            <a:r>
              <a:rPr lang="en-US" sz="1000" dirty="0"/>
              <a:t> </a:t>
            </a:r>
            <a:r>
              <a:rPr lang="ru-RU" sz="1000" dirty="0"/>
              <a:t>есть по сравнению с </a:t>
            </a:r>
            <a:r>
              <a:rPr lang="en-US" sz="1000" dirty="0" err="1"/>
              <a:t>prometheus</a:t>
            </a:r>
            <a:r>
              <a:rPr lang="en-US" sz="1000" dirty="0"/>
              <a:t> </a:t>
            </a:r>
            <a:r>
              <a:rPr lang="ru-RU" sz="1000" dirty="0"/>
              <a:t>удобный и понятный </a:t>
            </a:r>
            <a:r>
              <a:rPr lang="en-US" sz="1000" dirty="0" err="1"/>
              <a:t>sql</a:t>
            </a:r>
            <a:r>
              <a:rPr lang="en-US" sz="1000" dirty="0"/>
              <a:t> </a:t>
            </a:r>
            <a:r>
              <a:rPr lang="ru-RU" sz="1000" dirty="0"/>
              <a:t>интерфейс в котором обычно легче не допустить большое количество ошибок</a:t>
            </a:r>
            <a:r>
              <a:rPr lang="en-US" sz="1000" dirty="0"/>
              <a:t>.</a:t>
            </a:r>
            <a:r>
              <a:rPr lang="ru-RU" sz="1000" dirty="0"/>
              <a:t> Но все же конечно мы используем </a:t>
            </a:r>
            <a:r>
              <a:rPr lang="en-US" sz="1000" dirty="0"/>
              <a:t>Prometheus </a:t>
            </a:r>
            <a:r>
              <a:rPr lang="ru-RU" sz="1000" dirty="0"/>
              <a:t>для того чтобы доставить </a:t>
            </a:r>
            <a:r>
              <a:rPr lang="ru-RU" sz="1000" dirty="0" err="1"/>
              <a:t>алерты</a:t>
            </a:r>
            <a:r>
              <a:rPr lang="ru-RU" sz="1000" dirty="0"/>
              <a:t> по стандартной шине мониторинга</a:t>
            </a:r>
            <a:r>
              <a:rPr lang="en-US" sz="1000" dirty="0"/>
              <a:t>, </a:t>
            </a:r>
            <a:r>
              <a:rPr lang="ru-RU" sz="1000" dirty="0"/>
              <a:t>которая используется повсеместно у нас в </a:t>
            </a:r>
            <a:r>
              <a:rPr lang="en-US" sz="1000" dirty="0"/>
              <a:t>Ozon</a:t>
            </a:r>
          </a:p>
          <a:p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19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Так почему мы используем </a:t>
            </a:r>
            <a:r>
              <a:rPr lang="en-RU" sz="1000" dirty="0"/>
              <a:t>Clickhouse </a:t>
            </a:r>
            <a:r>
              <a:rPr lang="ru-RU" sz="1000" dirty="0"/>
              <a:t>и чего не хватает в </a:t>
            </a:r>
            <a:r>
              <a:rPr lang="en-US" sz="1000" dirty="0"/>
              <a:t>Prometheus, Victoria metrics </a:t>
            </a:r>
            <a:r>
              <a:rPr lang="ru-RU" sz="1000" dirty="0"/>
              <a:t>или </a:t>
            </a:r>
            <a:r>
              <a:rPr lang="en-US" sz="1000" dirty="0" err="1"/>
              <a:t>timescaledb</a:t>
            </a:r>
            <a:r>
              <a:rPr lang="en-US" sz="1000" dirty="0"/>
              <a:t>. </a:t>
            </a:r>
            <a:r>
              <a:rPr lang="ru-RU" sz="1000" dirty="0"/>
              <a:t>Ну во первых </a:t>
            </a:r>
            <a:r>
              <a:rPr lang="en-US" sz="1000" dirty="0"/>
              <a:t>prom </a:t>
            </a:r>
            <a:r>
              <a:rPr lang="ru-RU" sz="1000" dirty="0"/>
              <a:t>был </a:t>
            </a:r>
            <a:r>
              <a:rPr lang="ru-RU" sz="1000" dirty="0" err="1"/>
              <a:t>задизайнен</a:t>
            </a:r>
            <a:r>
              <a:rPr lang="ru-RU" sz="1000" dirty="0"/>
              <a:t> под использование текстовых метрик и совсем не справляется с хранением </a:t>
            </a:r>
            <a:r>
              <a:rPr lang="ru-RU" sz="1000" dirty="0" err="1"/>
              <a:t>рандмного</a:t>
            </a:r>
            <a:r>
              <a:rPr lang="ru-RU" sz="1000" dirty="0"/>
              <a:t> текста</a:t>
            </a:r>
            <a:r>
              <a:rPr lang="en-US" sz="1000" dirty="0"/>
              <a:t>, </a:t>
            </a:r>
            <a:r>
              <a:rPr lang="ru-RU" sz="1000" dirty="0"/>
              <a:t>каждый новый </a:t>
            </a:r>
            <a:r>
              <a:rPr lang="en-US" sz="1000" dirty="0"/>
              <a:t>label </a:t>
            </a:r>
            <a:r>
              <a:rPr lang="ru-RU" sz="1000" dirty="0"/>
              <a:t>у </a:t>
            </a:r>
            <a:r>
              <a:rPr lang="ru-RU" sz="1000" dirty="0" err="1"/>
              <a:t>прометея</a:t>
            </a:r>
            <a:r>
              <a:rPr lang="ru-RU" sz="1000" dirty="0"/>
              <a:t> хранится как отдельная метрика</a:t>
            </a:r>
            <a:r>
              <a:rPr lang="en-US" sz="1000" dirty="0"/>
              <a:t>. Victoria Metrics </a:t>
            </a:r>
            <a:r>
              <a:rPr lang="ru-RU" sz="1000" dirty="0"/>
              <a:t>уже лучше</a:t>
            </a:r>
            <a:r>
              <a:rPr lang="en-US" sz="1000" dirty="0"/>
              <a:t>, </a:t>
            </a:r>
            <a:r>
              <a:rPr lang="ru-RU" sz="1000" dirty="0"/>
              <a:t>но имеет </a:t>
            </a:r>
            <a:r>
              <a:rPr lang="ru-RU" sz="1000" dirty="0" err="1"/>
              <a:t>теже</a:t>
            </a:r>
            <a:r>
              <a:rPr lang="ru-RU" sz="1000" dirty="0"/>
              <a:t> недостатки – она предназначена для хранение числовых метрик</a:t>
            </a:r>
            <a:r>
              <a:rPr lang="en-US" sz="1000" dirty="0"/>
              <a:t>. </a:t>
            </a:r>
            <a:r>
              <a:rPr lang="en-US" sz="1000" dirty="0" err="1"/>
              <a:t>Timescaledb</a:t>
            </a:r>
            <a:r>
              <a:rPr lang="en-US" sz="1000" dirty="0"/>
              <a:t> </a:t>
            </a:r>
            <a:r>
              <a:rPr lang="ru-RU" sz="1000" dirty="0"/>
              <a:t>является просто оберткой над ванильным </a:t>
            </a:r>
            <a:r>
              <a:rPr lang="en-US" sz="1000" dirty="0" err="1"/>
              <a:t>postgresql</a:t>
            </a:r>
            <a:r>
              <a:rPr lang="en-US" sz="1000" dirty="0"/>
              <a:t> </a:t>
            </a:r>
            <a:r>
              <a:rPr lang="ru-RU" sz="1000" dirty="0"/>
              <a:t>и возможности движка </a:t>
            </a:r>
            <a:r>
              <a:rPr lang="ru-RU" sz="1000" dirty="0" err="1"/>
              <a:t>стораджа</a:t>
            </a:r>
            <a:r>
              <a:rPr lang="ru-RU" sz="1000" dirty="0"/>
              <a:t> нам не хватает</a:t>
            </a:r>
            <a:r>
              <a:rPr lang="en-US" sz="1000" dirty="0"/>
              <a:t>: </a:t>
            </a:r>
            <a:r>
              <a:rPr lang="ru-RU" sz="1000" dirty="0"/>
              <a:t>колоночное хранение и сжатие</a:t>
            </a:r>
            <a:r>
              <a:rPr lang="en-US" sz="1000" dirty="0"/>
              <a:t>. </a:t>
            </a:r>
            <a:r>
              <a:rPr lang="ru-RU" sz="1000" dirty="0"/>
              <a:t>Во вторых у </a:t>
            </a:r>
            <a:r>
              <a:rPr lang="en-US" sz="1000" dirty="0" err="1"/>
              <a:t>clickhouse</a:t>
            </a:r>
            <a:r>
              <a:rPr lang="en-US" sz="1000" dirty="0"/>
              <a:t> </a:t>
            </a:r>
            <a:r>
              <a:rPr lang="ru-RU" sz="1000" dirty="0"/>
              <a:t>есть по сравнению с </a:t>
            </a:r>
            <a:r>
              <a:rPr lang="en-US" sz="1000" dirty="0" err="1"/>
              <a:t>prometheus</a:t>
            </a:r>
            <a:r>
              <a:rPr lang="en-US" sz="1000" dirty="0"/>
              <a:t> </a:t>
            </a:r>
            <a:r>
              <a:rPr lang="ru-RU" sz="1000" dirty="0"/>
              <a:t>удобный и понятный </a:t>
            </a:r>
            <a:r>
              <a:rPr lang="en-US" sz="1000" dirty="0" err="1"/>
              <a:t>sql</a:t>
            </a:r>
            <a:r>
              <a:rPr lang="en-US" sz="1000" dirty="0"/>
              <a:t> </a:t>
            </a:r>
            <a:r>
              <a:rPr lang="ru-RU" sz="1000" dirty="0"/>
              <a:t>интерфейс в котором обычно легче не допустить большое количество ошибок</a:t>
            </a:r>
            <a:r>
              <a:rPr lang="en-US" sz="1000" dirty="0"/>
              <a:t>.</a:t>
            </a:r>
            <a:r>
              <a:rPr lang="ru-RU" sz="1000" dirty="0"/>
              <a:t> Но все же конечно мы используем </a:t>
            </a:r>
            <a:r>
              <a:rPr lang="en-US" sz="1000" dirty="0"/>
              <a:t>Prometheus </a:t>
            </a:r>
            <a:r>
              <a:rPr lang="ru-RU" sz="1000" dirty="0"/>
              <a:t>для того чтобы доставить </a:t>
            </a:r>
            <a:r>
              <a:rPr lang="ru-RU" sz="1000" dirty="0" err="1"/>
              <a:t>алерты</a:t>
            </a:r>
            <a:r>
              <a:rPr lang="ru-RU" sz="1000" dirty="0"/>
              <a:t> по стандартной шине мониторинга</a:t>
            </a:r>
            <a:r>
              <a:rPr lang="en-US" sz="1000" dirty="0"/>
              <a:t>, </a:t>
            </a:r>
            <a:r>
              <a:rPr lang="ru-RU" sz="1000" dirty="0"/>
              <a:t>которая используется повсеместно у нас в </a:t>
            </a:r>
            <a:r>
              <a:rPr lang="en-US" sz="1000" dirty="0"/>
              <a:t>Ozon</a:t>
            </a:r>
          </a:p>
          <a:p>
            <a:endParaRPr lang="en-R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41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Агент который мы используем – написано на </a:t>
            </a:r>
            <a:r>
              <a:rPr lang="en-US" dirty="0" err="1"/>
              <a:t>golang</a:t>
            </a:r>
            <a:r>
              <a:rPr lang="en-US" dirty="0"/>
              <a:t>, </a:t>
            </a:r>
            <a:r>
              <a:rPr lang="ru-RU" dirty="0"/>
              <a:t>он имеет максимальное стабильное </a:t>
            </a:r>
            <a:r>
              <a:rPr lang="en-US" dirty="0"/>
              <a:t>core-</a:t>
            </a:r>
            <a:r>
              <a:rPr lang="ru-RU" dirty="0"/>
              <a:t>ядро а также возможность добавлять новые плагины на встроенном </a:t>
            </a:r>
            <a:r>
              <a:rPr lang="en-US" dirty="0" err="1"/>
              <a:t>lua</a:t>
            </a:r>
            <a:r>
              <a:rPr lang="en-US" dirty="0"/>
              <a:t>, </a:t>
            </a:r>
            <a:r>
              <a:rPr lang="ru-RU" dirty="0"/>
              <a:t>который не требует </a:t>
            </a:r>
            <a:r>
              <a:rPr lang="ru-RU" dirty="0" err="1"/>
              <a:t>инсталяции</a:t>
            </a:r>
            <a:r>
              <a:rPr lang="ru-RU" dirty="0"/>
              <a:t> как таковой </a:t>
            </a:r>
            <a:r>
              <a:rPr lang="en-US" dirty="0" err="1"/>
              <a:t>lua</a:t>
            </a:r>
            <a:r>
              <a:rPr lang="ru-RU" dirty="0"/>
              <a:t> на машину</a:t>
            </a:r>
            <a:r>
              <a:rPr lang="en-US" dirty="0"/>
              <a:t>.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D75E-72D6-CD44-994A-C15A26A8438F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63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-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2F026C-7EE3-DC49-8D00-A44B31340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35" t="527" r="5822" b="1214"/>
          <a:stretch/>
        </p:blipFill>
        <p:spPr>
          <a:xfrm>
            <a:off x="0" y="1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в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400" y="3542399"/>
            <a:ext cx="10379034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192323" y="3542400"/>
            <a:ext cx="10823728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218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з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400"/>
            <a:ext cx="678044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5891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3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361" y="7092000"/>
            <a:ext cx="6326233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69682" y="7092000"/>
            <a:ext cx="632603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97683" y="7092000"/>
            <a:ext cx="6317986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246839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469681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6697684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508004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4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7" y="7092000"/>
            <a:ext cx="452056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6614" y="7092000"/>
            <a:ext cx="4552950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72789" y="7092000"/>
            <a:ext cx="406334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2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242525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8972786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E4B3EA87-6CD3-3D43-B688-58E3609A913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3105733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754909FF-3555-D944-93AE-CF575F47B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937" y="7092000"/>
            <a:ext cx="4523311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252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1206" y="2"/>
            <a:ext cx="12191207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0392828" cy="30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5" y="12834000"/>
            <a:ext cx="1039282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0392822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2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04445" y="2"/>
            <a:ext cx="7677971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490494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4" y="12834000"/>
            <a:ext cx="14904948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4904942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51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371004" y="3635148"/>
            <a:ext cx="21647279" cy="8540231"/>
          </a:xfrm>
        </p:spPr>
        <p:txBody>
          <a:bodyPr tIns="0"/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860CF9-50D8-8A44-8F5D-6E0FE2D640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254184-DFE2-EB47-92AE-87196390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89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d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370999" y="879718"/>
            <a:ext cx="21647283" cy="11295659"/>
          </a:xfrm>
        </p:spPr>
        <p:txBody>
          <a:bodyPr tIns="0"/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bg1"/>
                </a:solidFill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37D1A1-0BCB-1E4D-ABAD-9108EDC253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60316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F6C3A93-3776-9246-BD9A-0428B474D7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004" y="3208341"/>
            <a:ext cx="21644663" cy="8967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Изображение кода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999C36-D146-374F-9452-C1DCD68F3C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2C7253-DBA4-AC49-BCA1-3890FA49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9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-заставк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48C6E-21E3-6149-8310-DB729CB0F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0" t="896" r="1750" b="2108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3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06294-7376-544B-9995-ED65FAB43191}"/>
              </a:ext>
            </a:extLst>
          </p:cNvPr>
          <p:cNvSpPr/>
          <p:nvPr userDrawn="1"/>
        </p:nvSpPr>
        <p:spPr>
          <a:xfrm>
            <a:off x="0" y="1"/>
            <a:ext cx="24382413" cy="13716000"/>
          </a:xfrm>
          <a:prstGeom prst="rect">
            <a:avLst/>
          </a:prstGeom>
          <a:solidFill>
            <a:schemeClr val="tx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3756CB3-B6BC-964C-9A66-3F1E78EB7A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0999" y="904450"/>
            <a:ext cx="21647283" cy="11270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Изображение кода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5F2044B-32A1-1C4A-AE72-6D0F5E181F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8316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96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с контак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4E665-48C2-7542-AE57-FC44895A1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3375" y="1749600"/>
            <a:ext cx="4228587" cy="96426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DD15F3D-58B4-E549-98C6-E7C4C43AE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3375" y="8855075"/>
            <a:ext cx="16705263" cy="1364079"/>
          </a:xfrm>
        </p:spPr>
        <p:txBody>
          <a:bodyPr tIns="324000"/>
          <a:lstStyle>
            <a:lvl1pPr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Имя и фамилия спикера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FADB7AC-1D40-AA41-AD44-99D4969D29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13375" y="10302281"/>
            <a:ext cx="1160772" cy="887412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E7E0B-7B78-BB42-A2D4-DF877800C0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3375" y="3986212"/>
            <a:ext cx="16705166" cy="353695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418A95-F4CF-6648-AA8C-CDB9153E0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4963" y="10302281"/>
            <a:ext cx="15313675" cy="1207094"/>
          </a:xfrm>
        </p:spPr>
        <p:txBody>
          <a:bodyPr tIns="108000"/>
          <a:lstStyle>
            <a:lvl1pPr marL="0" marR="0" indent="0" algn="l" defTabSz="1828347" rtl="0" eaLnBrk="1" fontAlgn="auto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ClrTx/>
              <a:buSzTx/>
              <a:buFontTx/>
              <a:buNone/>
              <a:tabLst/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Почта@</a:t>
            </a:r>
            <a:r>
              <a:rPr lang="en-US" dirty="0" err="1"/>
              <a:t>ozon.ru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9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бор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6" y="361239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2032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0631026" y="371085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3A6867E1-C8BE-794A-AC1E-C2B12A0C02C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06017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5">
            <a:extLst>
              <a:ext uri="{FF2B5EF4-FFF2-40B4-BE49-F238E27FC236}">
                <a16:creationId xmlns:a16="http://schemas.microsoft.com/office/drawing/2014/main" id="{D7E907FF-35DB-B847-B2BD-6EA21AEA4AE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29171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29352905-2118-7940-A187-98066724C6B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74076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id="{DAB75994-B5DD-4848-95AB-824315D02CB3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346276" y="660117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AC7D8342-FCAA-6B49-B745-670FAD6952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32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5">
            <a:extLst>
              <a:ext uri="{FF2B5EF4-FFF2-40B4-BE49-F238E27FC236}">
                <a16:creationId xmlns:a16="http://schemas.microsoft.com/office/drawing/2014/main" id="{0CCCC4DF-77FB-884A-872E-BF2E5A2531E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0631026" y="669963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F2CB736E-A9E9-AB44-A24F-FD19C96D720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906017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id="{E6EEE026-E1B4-6846-907C-1C789C75C0C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29171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Рисунок 5">
            <a:extLst>
              <a:ext uri="{FF2B5EF4-FFF2-40B4-BE49-F238E27FC236}">
                <a16:creationId xmlns:a16="http://schemas.microsoft.com/office/drawing/2014/main" id="{E3C75B1D-6A59-AF42-9F41-4F697B4116F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16774076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5">
            <a:extLst>
              <a:ext uri="{FF2B5EF4-FFF2-40B4-BE49-F238E27FC236}">
                <a16:creationId xmlns:a16="http://schemas.microsoft.com/office/drawing/2014/main" id="{597A612D-7BB0-4B47-8815-98B04ED9D974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346276" y="965572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51CE1CAB-42F0-EC4B-B32A-DE3F6DF9A3D4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2032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Рисунок 5">
            <a:extLst>
              <a:ext uri="{FF2B5EF4-FFF2-40B4-BE49-F238E27FC236}">
                <a16:creationId xmlns:a16="http://schemas.microsoft.com/office/drawing/2014/main" id="{489F76A0-63BF-6742-B099-78620DB4690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20631026" y="975418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AAF22B8E-D4F5-D14A-AFCB-3EF56356B9C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06017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5">
            <a:extLst>
              <a:ext uri="{FF2B5EF4-FFF2-40B4-BE49-F238E27FC236}">
                <a16:creationId xmlns:a16="http://schemas.microsoft.com/office/drawing/2014/main" id="{BBBC3B5B-8E0F-464B-8495-604DDCEE7F47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29171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546D0A67-E0CE-5645-A94B-5F90EED99D86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16774076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1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Имя и фамилия спикера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E97E6-4DF4-5D4B-8FDC-2200F9687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4773" y="1749600"/>
            <a:ext cx="4228587" cy="9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902C4-E464-1C43-A810-A58DD1EB0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2257" y="3042645"/>
            <a:ext cx="2777943" cy="73789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CD2FE9-8CAF-C34C-A764-7180921683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6616" y="4519605"/>
            <a:ext cx="15344776" cy="5443530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l">
              <a:lnSpc>
                <a:spcPct val="100000"/>
              </a:lnSpc>
              <a:defRPr sz="114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4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мы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797B0-60EA-7F43-813F-C44A56A7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3" r="5239"/>
          <a:stretch/>
        </p:blipFill>
        <p:spPr>
          <a:xfrm>
            <a:off x="0" y="-27863"/>
            <a:ext cx="24382413" cy="13743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0846" y="6944855"/>
            <a:ext cx="18970546" cy="4961250"/>
          </a:xfrm>
          <a:prstGeom prst="rect">
            <a:avLst/>
          </a:prstGeom>
        </p:spPr>
        <p:txBody>
          <a:bodyPr tIns="0" bIns="72000" anchor="t">
            <a:noAutofit/>
          </a:bodyPr>
          <a:lstStyle>
            <a:lvl1pPr algn="l">
              <a:defRPr sz="114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темы внутри раздела презентации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53ABCB-BF9F-DB46-B33E-4BFA599CC2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0847" y="2087655"/>
            <a:ext cx="5293536" cy="4856307"/>
          </a:xfrm>
        </p:spPr>
        <p:txBody>
          <a:bodyPr/>
          <a:lstStyle>
            <a:lvl1pPr>
              <a:defRPr sz="31222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0284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зисом, цитато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25555A-CB0B-4244-80D1-173F9AB0CB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t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Тезис или важная</a:t>
            </a:r>
            <a:br>
              <a:rPr lang="ru-RU" dirty="0"/>
            </a:br>
            <a:r>
              <a:rPr lang="ru-RU" dirty="0"/>
              <a:t>мысль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0F0397-0A96-FF4D-A6E1-B49CF1068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B3CE3-9163-3443-B776-9FE6FCC822B6}"/>
              </a:ext>
            </a:extLst>
          </p:cNvPr>
          <p:cNvSpPr/>
          <p:nvPr userDrawn="1"/>
        </p:nvSpPr>
        <p:spPr>
          <a:xfrm>
            <a:off x="0" y="4214810"/>
            <a:ext cx="1840735" cy="1042990"/>
          </a:xfrm>
          <a:prstGeom prst="rect">
            <a:avLst/>
          </a:prstGeom>
          <a:solidFill>
            <a:srgbClr val="30E900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0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зисом, цитатой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25555A-CB0B-4244-80D1-173F9AB0CB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t">
            <a:noAutofit/>
          </a:bodyPr>
          <a:lstStyle>
            <a:lvl1pPr algn="l">
              <a:defRPr sz="114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Тезис или важная </a:t>
            </a:r>
            <a:br>
              <a:rPr lang="ru-RU" dirty="0"/>
            </a:br>
            <a:r>
              <a:rPr lang="ru-RU" dirty="0"/>
              <a:t>мысль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0F0397-0A96-FF4D-A6E1-B49CF1068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tx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B3CE3-9163-3443-B776-9FE6FCC822B6}"/>
              </a:ext>
            </a:extLst>
          </p:cNvPr>
          <p:cNvSpPr/>
          <p:nvPr userDrawn="1"/>
        </p:nvSpPr>
        <p:spPr>
          <a:xfrm>
            <a:off x="0" y="4214810"/>
            <a:ext cx="1840735" cy="1042990"/>
          </a:xfrm>
          <a:prstGeom prst="rect">
            <a:avLst/>
          </a:prstGeom>
          <a:solidFill>
            <a:schemeClr val="accent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7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41426"/>
            <a:ext cx="18073031" cy="442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75" y="3542400"/>
            <a:ext cx="18074706" cy="8856000"/>
          </a:xfrm>
        </p:spPr>
        <p:txBody>
          <a:bodyPr tIns="162000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8100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3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3" y="3542400"/>
            <a:ext cx="6328679" cy="8856000"/>
          </a:xfrm>
          <a:noFill/>
        </p:spPr>
        <p:txBody>
          <a:bodyPr anchor="t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1138" y="3542400"/>
            <a:ext cx="6328679" cy="8856000"/>
          </a:xfrm>
          <a:noFill/>
        </p:spPr>
        <p:txBody>
          <a:bodyPr anchor="t"/>
          <a:lstStyle/>
          <a:p>
            <a:r>
              <a:rPr lang="ru-RU" dirty="0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12898" y="3542400"/>
            <a:ext cx="6328679" cy="8856000"/>
          </a:xfrm>
          <a:noFill/>
        </p:spPr>
        <p:txBody>
          <a:bodyPr anchor="t"/>
          <a:lstStyle/>
          <a:p>
            <a:r>
              <a:rPr lang="ru-RU" dirty="0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271306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202650" y="12841426"/>
            <a:ext cx="1815639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79D26DF-754D-9F43-9AED-8751096E45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89D77A0-8C85-CF4C-9AF0-9BCF1207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45" y="450645"/>
            <a:ext cx="21668400" cy="2197022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8587647A-6151-A94A-9B85-1DB20E38E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270" y="12841426"/>
            <a:ext cx="18074748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200" y="3542400"/>
            <a:ext cx="18074824" cy="8854523"/>
          </a:xfrm>
          <a:prstGeom prst="rect">
            <a:avLst/>
          </a:prstGeom>
        </p:spPr>
        <p:txBody>
          <a:bodyPr vert="horz" lIns="0" tIns="162000" rIns="0" bIns="0" rtlCol="0" anchor="t">
            <a:noAutofit/>
          </a:bodyPr>
          <a:lstStyle/>
          <a:p>
            <a:pPr lvl="0"/>
            <a:r>
              <a:rPr lang="en-US" dirty="0"/>
              <a:t>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</a:t>
            </a:r>
            <a:r>
              <a:rPr lang="ru-RU" dirty="0"/>
              <a:t> </a:t>
            </a:r>
            <a:r>
              <a:rPr lang="en-US" dirty="0"/>
              <a:t> level</a:t>
            </a:r>
          </a:p>
          <a:p>
            <a:pPr lvl="7"/>
            <a:r>
              <a:rPr lang="en-US" dirty="0" err="1"/>
              <a:t>Eigth</a:t>
            </a:r>
            <a:r>
              <a:rPr lang="en-US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23705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19" r:id="rId3"/>
    <p:sldLayoutId id="2147483751" r:id="rId4"/>
    <p:sldLayoutId id="2147483752" r:id="rId5"/>
    <p:sldLayoutId id="2147483720" r:id="rId6"/>
    <p:sldLayoutId id="2147483753" r:id="rId7"/>
    <p:sldLayoutId id="2147483724" r:id="rId8"/>
    <p:sldLayoutId id="2147483737" r:id="rId9"/>
    <p:sldLayoutId id="2147483738" r:id="rId10"/>
    <p:sldLayoutId id="2147483725" r:id="rId11"/>
    <p:sldLayoutId id="2147483726" r:id="rId12"/>
    <p:sldLayoutId id="2147483730" r:id="rId13"/>
    <p:sldLayoutId id="2147483732" r:id="rId14"/>
    <p:sldLayoutId id="2147483734" r:id="rId15"/>
    <p:sldLayoutId id="2147483735" r:id="rId16"/>
    <p:sldLayoutId id="2147483755" r:id="rId17"/>
    <p:sldLayoutId id="2147483756" r:id="rId18"/>
    <p:sldLayoutId id="2147483757" r:id="rId19"/>
    <p:sldLayoutId id="2147483758" r:id="rId20"/>
    <p:sldLayoutId id="2147483739" r:id="rId21"/>
    <p:sldLayoutId id="2147483740" r:id="rId22"/>
    <p:sldLayoutId id="2147483731" r:id="rId23"/>
  </p:sldLayoutIdLst>
  <p:hf hdr="0" ftr="0" dt="0"/>
  <p:txStyles>
    <p:titleStyle>
      <a:lvl1pPr algn="l" defTabSz="1828347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Tx/>
        <a:buNone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.Lucida Grande UI Regular"/>
        <a:buChar char="―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+mj-lt"/>
        <a:buAutoNum type="arabicPeriod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708755" indent="-708755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Системный шрифт"/>
        <a:buChar char="—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708686" indent="-708686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+mj-lt"/>
        <a:buAutoNum type="arabicPeriod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0" indent="0" algn="l" defTabSz="1828347" rtl="0" eaLnBrk="1" latinLnBrk="0" hangingPunct="1">
        <a:lnSpc>
          <a:spcPts val="5738"/>
        </a:lnSpc>
        <a:spcBef>
          <a:spcPts val="1773"/>
        </a:spcBef>
        <a:spcAft>
          <a:spcPts val="1773"/>
        </a:spcAft>
        <a:buFontTx/>
        <a:buNone/>
        <a:defRPr sz="478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7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93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68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4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1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85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31" userDrawn="1">
          <p15:clr>
            <a:srgbClr val="F26B43"/>
          </p15:clr>
        </p15:guide>
        <p15:guide id="5" pos="1416" userDrawn="1">
          <p15:clr>
            <a:srgbClr val="F26B43"/>
          </p15:clr>
        </p15:guide>
        <p15:guide id="6" pos="1987" userDrawn="1">
          <p15:clr>
            <a:srgbClr val="F26B43"/>
          </p15:clr>
        </p15:guide>
        <p15:guide id="7" pos="2839" userDrawn="1">
          <p15:clr>
            <a:srgbClr val="F26B43"/>
          </p15:clr>
        </p15:guide>
        <p15:guide id="8" pos="3119" userDrawn="1">
          <p15:clr>
            <a:srgbClr val="F26B43"/>
          </p15:clr>
        </p15:guide>
        <p15:guide id="9" pos="3410" userDrawn="1">
          <p15:clr>
            <a:srgbClr val="F26B43"/>
          </p15:clr>
        </p15:guide>
        <p15:guide id="10" pos="4261" userDrawn="1">
          <p15:clr>
            <a:srgbClr val="F26B43"/>
          </p15:clr>
        </p15:guide>
        <p15:guide id="11" pos="4527" userDrawn="1">
          <p15:clr>
            <a:srgbClr val="F26B43"/>
          </p15:clr>
        </p15:guide>
        <p15:guide id="12" pos="7116" userDrawn="1">
          <p15:clr>
            <a:srgbClr val="F26B43"/>
          </p15:clr>
        </p15:guide>
        <p15:guide id="15" pos="7395" userDrawn="1">
          <p15:clr>
            <a:srgbClr val="F26B43"/>
          </p15:clr>
        </p15:guide>
        <p15:guide id="17" pos="8527" userDrawn="1">
          <p15:clr>
            <a:srgbClr val="F26B43"/>
          </p15:clr>
        </p15:guide>
        <p15:guide id="22" pos="8812" userDrawn="1">
          <p15:clr>
            <a:srgbClr val="F26B43"/>
          </p15:clr>
        </p15:guide>
        <p15:guide id="24" pos="11663" userDrawn="1">
          <p15:clr>
            <a:srgbClr val="F26B43"/>
          </p15:clr>
        </p15:guide>
        <p15:guide id="26" pos="11951" userDrawn="1">
          <p15:clr>
            <a:srgbClr val="F26B43"/>
          </p15:clr>
        </p15:guide>
        <p15:guide id="27" orient="horz" pos="554" userDrawn="1">
          <p15:clr>
            <a:srgbClr val="F26B43"/>
          </p15:clr>
        </p15:guide>
        <p15:guide id="28" orient="horz" pos="1113" userDrawn="1">
          <p15:clr>
            <a:srgbClr val="F26B43"/>
          </p15:clr>
        </p15:guide>
        <p15:guide id="29" orient="horz" pos="1672" userDrawn="1">
          <p15:clr>
            <a:srgbClr val="F26B43"/>
          </p15:clr>
        </p15:guide>
        <p15:guide id="30" orient="horz" pos="7250" userDrawn="1">
          <p15:clr>
            <a:srgbClr val="F26B43"/>
          </p15:clr>
        </p15:guide>
        <p15:guide id="31" orient="horz" pos="7806" userDrawn="1">
          <p15:clr>
            <a:srgbClr val="F26B43"/>
          </p15:clr>
        </p15:guide>
        <p15:guide id="33" pos="4839" userDrawn="1">
          <p15:clr>
            <a:srgbClr val="F26B43"/>
          </p15:clr>
        </p15:guide>
        <p15:guide id="34" pos="5402" userDrawn="1">
          <p15:clr>
            <a:srgbClr val="F26B43"/>
          </p15:clr>
        </p15:guide>
        <p15:guide id="35" pos="5973" userDrawn="1">
          <p15:clr>
            <a:srgbClr val="F26B43"/>
          </p15:clr>
        </p15:guide>
        <p15:guide id="36" pos="7960" userDrawn="1">
          <p15:clr>
            <a:srgbClr val="F26B43"/>
          </p15:clr>
        </p15:guide>
        <p15:guide id="37" pos="6541" userDrawn="1">
          <p15:clr>
            <a:srgbClr val="F26B43"/>
          </p15:clr>
        </p15:guide>
        <p15:guide id="38" pos="9386" userDrawn="1">
          <p15:clr>
            <a:srgbClr val="F26B43"/>
          </p15:clr>
        </p15:guide>
        <p15:guide id="39" pos="9666" userDrawn="1">
          <p15:clr>
            <a:srgbClr val="F26B43"/>
          </p15:clr>
        </p15:guide>
        <p15:guide id="40" pos="9957" userDrawn="1">
          <p15:clr>
            <a:srgbClr val="F26B43"/>
          </p15:clr>
        </p15:guide>
        <p15:guide id="41" pos="10237" userDrawn="1">
          <p15:clr>
            <a:srgbClr val="F26B43"/>
          </p15:clr>
        </p15:guide>
        <p15:guide id="42" pos="10522" userDrawn="1">
          <p15:clr>
            <a:srgbClr val="F26B43"/>
          </p15:clr>
        </p15:guide>
        <p15:guide id="43" pos="10805" userDrawn="1">
          <p15:clr>
            <a:srgbClr val="F26B43"/>
          </p15:clr>
        </p15:guide>
        <p15:guide id="44" pos="11089" userDrawn="1">
          <p15:clr>
            <a:srgbClr val="F26B43"/>
          </p15:clr>
        </p15:guide>
        <p15:guide id="45" pos="11375" userDrawn="1">
          <p15:clr>
            <a:srgbClr val="F26B43"/>
          </p15:clr>
        </p15:guide>
        <p15:guide id="46" pos="12234" userDrawn="1">
          <p15:clr>
            <a:srgbClr val="F26B43"/>
          </p15:clr>
        </p15:guide>
        <p15:guide id="47" pos="14500" userDrawn="1">
          <p15:clr>
            <a:srgbClr val="F26B43"/>
          </p15:clr>
        </p15:guide>
        <p15:guide id="48" orient="horz" pos="6691" userDrawn="1">
          <p15:clr>
            <a:srgbClr val="F26B43"/>
          </p15:clr>
        </p15:guide>
        <p15:guide id="49" orient="horz" pos="6134" userDrawn="1">
          <p15:clr>
            <a:srgbClr val="F26B43"/>
          </p15:clr>
        </p15:guide>
        <p15:guide id="50" orient="horz" pos="5578" userDrawn="1">
          <p15:clr>
            <a:srgbClr val="F26B43"/>
          </p15:clr>
        </p15:guide>
        <p15:guide id="51" orient="horz" pos="5295" userDrawn="1">
          <p15:clr>
            <a:srgbClr val="F26B43"/>
          </p15:clr>
        </p15:guide>
        <p15:guide id="52" orient="horz" pos="4460" userDrawn="1">
          <p15:clr>
            <a:srgbClr val="F26B43"/>
          </p15:clr>
        </p15:guide>
        <p15:guide id="53" orient="horz" pos="3347" userDrawn="1">
          <p15:clr>
            <a:srgbClr val="F26B43"/>
          </p15:clr>
        </p15:guide>
        <p15:guide id="54" orient="horz" pos="2788" userDrawn="1">
          <p15:clr>
            <a:srgbClr val="F26B43"/>
          </p15:clr>
        </p15:guide>
        <p15:guide id="55" orient="horz" pos="2231" userDrawn="1">
          <p15:clr>
            <a:srgbClr val="F26B43"/>
          </p15:clr>
        </p15:guide>
        <p15:guide id="56" pos="557" userDrawn="1">
          <p15:clr>
            <a:srgbClr val="F26B43"/>
          </p15:clr>
        </p15:guide>
        <p15:guide id="57" orient="horz" pos="278" userDrawn="1">
          <p15:clr>
            <a:srgbClr val="F26B43"/>
          </p15:clr>
        </p15:guide>
        <p15:guide id="58" orient="horz" pos="834" userDrawn="1">
          <p15:clr>
            <a:srgbClr val="F26B43"/>
          </p15:clr>
        </p15:guide>
        <p15:guide id="59" orient="horz" pos="1394" userDrawn="1">
          <p15:clr>
            <a:srgbClr val="F26B43"/>
          </p15:clr>
        </p15:guide>
        <p15:guide id="60" orient="horz" pos="1952" userDrawn="1">
          <p15:clr>
            <a:srgbClr val="F26B43"/>
          </p15:clr>
        </p15:guide>
        <p15:guide id="61" orient="horz" pos="2511" userDrawn="1">
          <p15:clr>
            <a:srgbClr val="F26B43"/>
          </p15:clr>
        </p15:guide>
        <p15:guide id="62" orient="horz" pos="3070" userDrawn="1">
          <p15:clr>
            <a:srgbClr val="F26B43"/>
          </p15:clr>
        </p15:guide>
        <p15:guide id="63" orient="horz" pos="3624" userDrawn="1">
          <p15:clr>
            <a:srgbClr val="F26B43"/>
          </p15:clr>
        </p15:guide>
        <p15:guide id="64" orient="horz" pos="4185" userDrawn="1">
          <p15:clr>
            <a:srgbClr val="F26B43"/>
          </p15:clr>
        </p15:guide>
        <p15:guide id="65" orient="horz" pos="4739" userDrawn="1">
          <p15:clr>
            <a:srgbClr val="F26B43"/>
          </p15:clr>
        </p15:guide>
        <p15:guide id="66" orient="horz" pos="5019" userDrawn="1">
          <p15:clr>
            <a:srgbClr val="F26B43"/>
          </p15:clr>
        </p15:guide>
        <p15:guide id="67" orient="horz" pos="5855" userDrawn="1">
          <p15:clr>
            <a:srgbClr val="F26B43"/>
          </p15:clr>
        </p15:guide>
        <p15:guide id="68" orient="horz" pos="6414" userDrawn="1">
          <p15:clr>
            <a:srgbClr val="F26B43"/>
          </p15:clr>
        </p15:guide>
        <p15:guide id="69" orient="horz" pos="6970" userDrawn="1">
          <p15:clr>
            <a:srgbClr val="F26B43"/>
          </p15:clr>
        </p15:guide>
        <p15:guide id="70" orient="horz" pos="7527" userDrawn="1">
          <p15:clr>
            <a:srgbClr val="F26B43"/>
          </p15:clr>
        </p15:guide>
        <p15:guide id="71" orient="horz" pos="8086" userDrawn="1">
          <p15:clr>
            <a:srgbClr val="F26B43"/>
          </p15:clr>
        </p15:guide>
        <p15:guide id="72" pos="8243" userDrawn="1">
          <p15:clr>
            <a:srgbClr val="F26B43"/>
          </p15:clr>
        </p15:guide>
        <p15:guide id="73" pos="9092" userDrawn="1">
          <p15:clr>
            <a:srgbClr val="F26B43"/>
          </p15:clr>
        </p15:guide>
        <p15:guide id="74" pos="12514" userDrawn="1">
          <p15:clr>
            <a:srgbClr val="F26B43"/>
          </p15:clr>
        </p15:guide>
        <p15:guide id="75" pos="12797" userDrawn="1">
          <p15:clr>
            <a:srgbClr val="F26B43"/>
          </p15:clr>
        </p15:guide>
        <p15:guide id="76" pos="13076" userDrawn="1">
          <p15:clr>
            <a:srgbClr val="F26B43"/>
          </p15:clr>
        </p15:guide>
        <p15:guide id="77" pos="13356" userDrawn="1">
          <p15:clr>
            <a:srgbClr val="F26B43"/>
          </p15:clr>
        </p15:guide>
        <p15:guide id="78" pos="13647" userDrawn="1">
          <p15:clr>
            <a:srgbClr val="F26B43"/>
          </p15:clr>
        </p15:guide>
        <p15:guide id="79" pos="13933" userDrawn="1">
          <p15:clr>
            <a:srgbClr val="F26B43"/>
          </p15:clr>
        </p15:guide>
        <p15:guide id="80" pos="14218" userDrawn="1">
          <p15:clr>
            <a:srgbClr val="F26B43"/>
          </p15:clr>
        </p15:guide>
        <p15:guide id="81" pos="14785" userDrawn="1">
          <p15:clr>
            <a:srgbClr val="F26B43"/>
          </p15:clr>
        </p15:guide>
        <p15:guide id="82" pos="15071" userDrawn="1">
          <p15:clr>
            <a:srgbClr val="F26B43"/>
          </p15:clr>
        </p15:guide>
        <p15:guide id="83" pos="6827" userDrawn="1">
          <p15:clr>
            <a:srgbClr val="F26B43"/>
          </p15:clr>
        </p15:guide>
        <p15:guide id="84" pos="6253" userDrawn="1">
          <p15:clr>
            <a:srgbClr val="F26B43"/>
          </p15:clr>
        </p15:guide>
        <p15:guide id="85" pos="5687" userDrawn="1">
          <p15:clr>
            <a:srgbClr val="F26B43"/>
          </p15:clr>
        </p15:guide>
        <p15:guide id="86" pos="5119" userDrawn="1">
          <p15:clr>
            <a:srgbClr val="F26B43"/>
          </p15:clr>
        </p15:guide>
        <p15:guide id="87" pos="3696" userDrawn="1">
          <p15:clr>
            <a:srgbClr val="F26B43"/>
          </p15:clr>
        </p15:guide>
        <p15:guide id="88" pos="3979" userDrawn="1">
          <p15:clr>
            <a:srgbClr val="F26B43"/>
          </p15:clr>
        </p15:guide>
        <p15:guide id="89" pos="2557" userDrawn="1">
          <p15:clr>
            <a:srgbClr val="F26B43"/>
          </p15:clr>
        </p15:guide>
        <p15:guide id="90" pos="2271" userDrawn="1">
          <p15:clr>
            <a:srgbClr val="F26B43"/>
          </p15:clr>
        </p15:guide>
        <p15:guide id="91" pos="1699" userDrawn="1">
          <p15:clr>
            <a:srgbClr val="F26B43"/>
          </p15:clr>
        </p15:guide>
        <p15:guide id="92" pos="848" userDrawn="1">
          <p15:clr>
            <a:srgbClr val="F26B43"/>
          </p15:clr>
        </p15:guide>
        <p15:guide id="93" pos="271" userDrawn="1">
          <p15:clr>
            <a:srgbClr val="F26B43"/>
          </p15:clr>
        </p15:guide>
        <p15:guide id="94" orient="horz" pos="8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tiff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tiff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pshchedukhin@ozon.ru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tif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6233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2955-61D0-9348-95C3-8699F441F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описывают</a:t>
            </a:r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C978C-9984-9441-AA81-140D4294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504" y="5164570"/>
            <a:ext cx="11401909" cy="8551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10789C-6AC8-6846-B946-1372CB594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D18F2-74FA-7D46-8118-262BA835F4FB}"/>
              </a:ext>
            </a:extLst>
          </p:cNvPr>
          <p:cNvSpPr txBox="1"/>
          <p:nvPr/>
        </p:nvSpPr>
        <p:spPr>
          <a:xfrm>
            <a:off x="2697003" y="6958361"/>
            <a:ext cx="10550646" cy="1056134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800" dirty="0">
                <a:solidFill>
                  <a:schemeClr val="bg1"/>
                </a:solidFill>
              </a:rPr>
              <a:t>Форма не работает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AEE1C-E04B-8542-AD14-11E9B61AF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132" y="706715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57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01C6-C3AF-4349-8DD7-C14569363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думают</a:t>
            </a:r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06E76-B271-DA40-8AAB-451BF6CF5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9"/>
          <a:stretch/>
        </p:blipFill>
        <p:spPr>
          <a:xfrm>
            <a:off x="9120637" y="5208105"/>
            <a:ext cx="15261776" cy="8507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944F6-CB07-8B40-AA8D-C073325E6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0F6EB-2767-D94E-9E43-49369756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1044" y="5208105"/>
            <a:ext cx="7521369" cy="85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15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241772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зарабатывают</a:t>
            </a:r>
            <a:endParaRPr lang="en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F8C5A-CF7F-FA46-B2FA-9328300E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0017" y="5224203"/>
            <a:ext cx="11322396" cy="8491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14245-7520-B045-905A-3A95A32D2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281528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останавливаются</a:t>
            </a:r>
            <a:endParaRPr lang="en-RU" sz="9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462E0-E768-2243-8DC2-CF16CBACE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0"/>
          <a:stretch/>
        </p:blipFill>
        <p:spPr>
          <a:xfrm>
            <a:off x="15732560" y="5267741"/>
            <a:ext cx="8649853" cy="8448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4B029E-34AC-A042-8E1F-CF7366D9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8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301406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вникают</a:t>
            </a:r>
            <a:endParaRPr lang="en-RU" sz="9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0A848-600E-134C-9E04-2AA313F1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4" y="5287618"/>
            <a:ext cx="16105189" cy="8428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2E16C5-530D-7240-91AA-C2B03F9D1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301406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доказывают</a:t>
            </a:r>
            <a:endParaRPr lang="en-RU" sz="9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EAEAB-6DE0-4F43-9FEB-28C060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71"/>
          <a:stretch/>
        </p:blipFill>
        <p:spPr>
          <a:xfrm>
            <a:off x="12740522" y="5287619"/>
            <a:ext cx="11641891" cy="8428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66AC7-5DDE-EF4F-9293-FCC49EE0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9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361041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чувствуют</a:t>
            </a:r>
            <a:endParaRPr lang="en-RU" sz="9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1FAD3-D09F-D846-A346-50D6B87CF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684" y="5347252"/>
            <a:ext cx="10450729" cy="8368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B9AC2-D3E0-464D-9FC4-9B49EEFB7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70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361041"/>
          </a:xfrm>
        </p:spPr>
        <p:txBody>
          <a:bodyPr/>
          <a:lstStyle/>
          <a:p>
            <a:r>
              <a:rPr lang="en-US" sz="9600" dirty="0"/>
              <a:t>QA</a:t>
            </a:r>
            <a:r>
              <a:rPr lang="ru-RU" sz="9600" dirty="0"/>
              <a:t> эскалируют</a:t>
            </a:r>
            <a:endParaRPr lang="en-RU" sz="9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F4E14-660B-104F-9DA2-C0863700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470" y="5044955"/>
            <a:ext cx="10089943" cy="8671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E0209B-7120-6B4E-9F7B-BFE67F5D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71216-ADE3-C746-85FC-AF6EBFA92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9695" y="5044955"/>
            <a:ext cx="9202718" cy="8549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A2951-5C42-9E4F-A52E-964BB8C06A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5" r="32442"/>
          <a:stretch/>
        </p:blipFill>
        <p:spPr>
          <a:xfrm>
            <a:off x="17284390" y="5055726"/>
            <a:ext cx="7098023" cy="86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14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321285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меряют</a:t>
            </a:r>
            <a:endParaRPr lang="en-RU" sz="9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139DF-8419-C241-90C8-5E6B56D42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t="3685" r="2220" b="2893"/>
          <a:stretch/>
        </p:blipFill>
        <p:spPr>
          <a:xfrm>
            <a:off x="10526146" y="5307497"/>
            <a:ext cx="13856267" cy="8408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882E-0A3D-D645-AD1A-116AC663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3654-F8AD-2C4B-91C8-A16296885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321285"/>
          </a:xfrm>
        </p:spPr>
        <p:txBody>
          <a:bodyPr/>
          <a:lstStyle/>
          <a:p>
            <a:r>
              <a:rPr lang="ru-RU" sz="9600" dirty="0"/>
              <a:t>Выводы</a:t>
            </a:r>
            <a:endParaRPr lang="en-RU" sz="9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F885784-6C90-3640-97A7-59DD38682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6998" y="10381505"/>
            <a:ext cx="20217981" cy="1466765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800" dirty="0"/>
              <a:t>Эскалировать</a:t>
            </a:r>
          </a:p>
          <a:p>
            <a:endParaRPr lang="en-RU" sz="48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D5E5F-38FF-2848-A209-8ADCDAD987CC}"/>
              </a:ext>
            </a:extLst>
          </p:cNvPr>
          <p:cNvSpPr txBox="1">
            <a:spLocks/>
          </p:cNvSpPr>
          <p:nvPr/>
        </p:nvSpPr>
        <p:spPr>
          <a:xfrm>
            <a:off x="2697000" y="7398660"/>
            <a:ext cx="20217981" cy="1466765"/>
          </a:xfrm>
          <a:prstGeom prst="rect">
            <a:avLst/>
          </a:prstGeom>
        </p:spPr>
        <p:txBody>
          <a:bodyPr vert="horz" lIns="0" tIns="324000" rIns="0" bIns="0" rtlCol="0" anchor="t">
            <a:noAutofit/>
          </a:bodyPr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174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828347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742519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3656693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4570868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485040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6399214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313385" indent="0" algn="ctr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800" dirty="0"/>
              <a:t>Ранняя стадия</a:t>
            </a:r>
            <a:endParaRPr lang="en-RU" sz="48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7E0428D-2569-274A-99BE-F48ABC3B9E93}"/>
              </a:ext>
            </a:extLst>
          </p:cNvPr>
          <p:cNvSpPr txBox="1">
            <a:spLocks/>
          </p:cNvSpPr>
          <p:nvPr/>
        </p:nvSpPr>
        <p:spPr>
          <a:xfrm>
            <a:off x="2696999" y="6090194"/>
            <a:ext cx="20217981" cy="1466765"/>
          </a:xfrm>
          <a:prstGeom prst="rect">
            <a:avLst/>
          </a:prstGeom>
        </p:spPr>
        <p:txBody>
          <a:bodyPr vert="horz" lIns="0" tIns="324000" rIns="0" bIns="0" rtlCol="0" anchor="t">
            <a:noAutofit/>
          </a:bodyPr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174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828347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742519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3656693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4570868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485040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6399214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313385" indent="0" algn="ctr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800" dirty="0"/>
              <a:t>Полное описание</a:t>
            </a:r>
            <a:endParaRPr lang="en-RU" sz="4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E40B0BF-F9C7-CF46-A8DB-E248A54FBF5B}"/>
              </a:ext>
            </a:extLst>
          </p:cNvPr>
          <p:cNvSpPr txBox="1">
            <a:spLocks/>
          </p:cNvSpPr>
          <p:nvPr/>
        </p:nvSpPr>
        <p:spPr>
          <a:xfrm>
            <a:off x="2696998" y="8865425"/>
            <a:ext cx="20217981" cy="1466765"/>
          </a:xfrm>
          <a:prstGeom prst="rect">
            <a:avLst/>
          </a:prstGeom>
        </p:spPr>
        <p:txBody>
          <a:bodyPr vert="horz" lIns="0" tIns="324000" rIns="0" bIns="0" rtlCol="0" anchor="t">
            <a:noAutofit/>
          </a:bodyPr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174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828347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742519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3656693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4570868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485040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6399214" indent="0" algn="ctr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313385" indent="0" algn="ctr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800" dirty="0"/>
              <a:t>Расширять кругозор</a:t>
            </a:r>
            <a:endParaRPr lang="en-RU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8465EE-4B1B-734D-B859-B50C11F56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99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2062F-25F0-BF4C-8908-FE24032AC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4773" y="4750904"/>
            <a:ext cx="19421538" cy="1587569"/>
          </a:xfrm>
        </p:spPr>
        <p:txBody>
          <a:bodyPr/>
          <a:lstStyle/>
          <a:p>
            <a:r>
              <a:rPr lang="ru-RU" sz="9600" dirty="0"/>
              <a:t>Как «продать» баг разработчику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6EE67-E77C-B54F-A782-934B1940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4773" y="8855076"/>
            <a:ext cx="19421536" cy="1302715"/>
          </a:xfrm>
        </p:spPr>
        <p:txBody>
          <a:bodyPr/>
          <a:lstStyle/>
          <a:p>
            <a:r>
              <a:rPr lang="ru-RU" dirty="0"/>
              <a:t>Павел  </a:t>
            </a:r>
            <a:r>
              <a:rPr lang="ru-RU" dirty="0" err="1"/>
              <a:t>Щедухин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8D4CF-5B0B-324D-9C64-E424A745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22" y="-50385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591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487F4-5330-EC42-84D1-69C9FA5094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Павел </a:t>
            </a:r>
            <a:r>
              <a:rPr lang="ru-RU" dirty="0" err="1"/>
              <a:t>Щедухин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D7159F-A573-5C42-9655-EFCF82616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630605-F41E-0F4A-9B37-88C3199069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pshchedukhin@ozon.ru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telegram.me</a:t>
            </a:r>
            <a:r>
              <a:rPr lang="en-US" dirty="0"/>
              <a:t>/</a:t>
            </a:r>
            <a:r>
              <a:rPr lang="en-US" dirty="0" err="1"/>
              <a:t>unlying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84AF49-84C5-5244-93CD-B16D349AC2E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059" b="105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6BFBF-D41E-9D47-8EB5-735CDF7D4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4609" y="9808196"/>
            <a:ext cx="3907804" cy="39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571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477887"/>
          </a:xfrm>
        </p:spPr>
        <p:txBody>
          <a:bodyPr/>
          <a:lstStyle/>
          <a:p>
            <a:r>
              <a:rPr lang="ru-RU" dirty="0"/>
              <a:t>О докладчике</a:t>
            </a:r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8A849-A0A1-D149-832E-6EFDBF97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09161-E401-3640-9B1B-58C3EF99024F}"/>
              </a:ext>
            </a:extLst>
          </p:cNvPr>
          <p:cNvSpPr txBox="1"/>
          <p:nvPr/>
        </p:nvSpPr>
        <p:spPr>
          <a:xfrm>
            <a:off x="3166946" y="7634894"/>
            <a:ext cx="18951595" cy="1948686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marL="857250" indent="-8572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5800" dirty="0">
                <a:solidFill>
                  <a:schemeClr val="bg1"/>
                </a:solidFill>
              </a:rPr>
              <a:t>Руковожу тестированием приложения </a:t>
            </a:r>
            <a:r>
              <a:rPr lang="en-US" sz="5800" dirty="0">
                <a:solidFill>
                  <a:schemeClr val="bg1"/>
                </a:solidFill>
              </a:rPr>
              <a:t>OZON</a:t>
            </a:r>
          </a:p>
          <a:p>
            <a:pPr marL="857250" indent="-8572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5800" dirty="0">
                <a:solidFill>
                  <a:schemeClr val="bg1"/>
                </a:solidFill>
              </a:rPr>
              <a:t>До тестирования был разработчиком</a:t>
            </a:r>
          </a:p>
        </p:txBody>
      </p:sp>
    </p:spTree>
    <p:extLst>
      <p:ext uri="{BB962C8B-B14F-4D97-AF65-F5344CB8AC3E}">
        <p14:creationId xmlns:p14="http://schemas.microsoft.com/office/powerpoint/2010/main" val="38035128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554854"/>
          </a:xfrm>
        </p:spPr>
        <p:txBody>
          <a:bodyPr/>
          <a:lstStyle/>
          <a:p>
            <a:r>
              <a:rPr lang="ru-RU" dirty="0"/>
              <a:t>Сопротивление</a:t>
            </a:r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D1B0E-174A-7244-8A5E-075C04EA41FB}"/>
              </a:ext>
            </a:extLst>
          </p:cNvPr>
          <p:cNvSpPr txBox="1"/>
          <p:nvPr/>
        </p:nvSpPr>
        <p:spPr>
          <a:xfrm>
            <a:off x="1739590" y="6779941"/>
            <a:ext cx="6490010" cy="1056134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800" dirty="0">
                <a:solidFill>
                  <a:schemeClr val="bg1"/>
                </a:solidFill>
              </a:rPr>
              <a:t>Это не баг, а </a:t>
            </a:r>
            <a:r>
              <a:rPr lang="ru-RU" sz="5800" dirty="0" err="1">
                <a:solidFill>
                  <a:schemeClr val="bg1"/>
                </a:solidFill>
              </a:rPr>
              <a:t>фича</a:t>
            </a:r>
            <a:endParaRPr lang="ru-RU" sz="5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D92D8-D220-A940-A912-8162C96D558B}"/>
              </a:ext>
            </a:extLst>
          </p:cNvPr>
          <p:cNvSpPr txBox="1"/>
          <p:nvPr/>
        </p:nvSpPr>
        <p:spPr>
          <a:xfrm>
            <a:off x="16165551" y="11548946"/>
            <a:ext cx="6490010" cy="1056134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800" dirty="0">
                <a:solidFill>
                  <a:schemeClr val="bg1"/>
                </a:solidFill>
              </a:rPr>
              <a:t>Не было описано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FDC56-CF4E-CC4D-B6E2-819D002854F9}"/>
              </a:ext>
            </a:extLst>
          </p:cNvPr>
          <p:cNvSpPr txBox="1"/>
          <p:nvPr/>
        </p:nvSpPr>
        <p:spPr>
          <a:xfrm>
            <a:off x="3226420" y="11199542"/>
            <a:ext cx="6490010" cy="1056134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800" dirty="0">
                <a:solidFill>
                  <a:schemeClr val="bg1"/>
                </a:solidFill>
              </a:rPr>
              <a:t>Долго править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F7CB70-2A11-0940-8103-40BA2D65998C}"/>
              </a:ext>
            </a:extLst>
          </p:cNvPr>
          <p:cNvSpPr txBox="1"/>
          <p:nvPr/>
        </p:nvSpPr>
        <p:spPr>
          <a:xfrm>
            <a:off x="13314556" y="7132000"/>
            <a:ext cx="8803985" cy="1056134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800" dirty="0">
                <a:solidFill>
                  <a:schemeClr val="bg1"/>
                </a:solidFill>
              </a:rPr>
              <a:t>На </a:t>
            </a:r>
            <a:r>
              <a:rPr lang="ru-RU" sz="5800" dirty="0" err="1">
                <a:solidFill>
                  <a:schemeClr val="bg1"/>
                </a:solidFill>
              </a:rPr>
              <a:t>проде</a:t>
            </a:r>
            <a:r>
              <a:rPr lang="ru-RU" sz="5800" dirty="0">
                <a:solidFill>
                  <a:schemeClr val="bg1"/>
                </a:solidFill>
              </a:rPr>
              <a:t> такого не будет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0808D-1AC2-AC45-BA53-2479CE3DDA9C}"/>
              </a:ext>
            </a:extLst>
          </p:cNvPr>
          <p:cNvSpPr txBox="1"/>
          <p:nvPr/>
        </p:nvSpPr>
        <p:spPr>
          <a:xfrm>
            <a:off x="8945318" y="9427010"/>
            <a:ext cx="7229708" cy="1056134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800" dirty="0">
                <a:solidFill>
                  <a:schemeClr val="bg1"/>
                </a:solidFill>
              </a:rPr>
              <a:t>Не воспроизводится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9FEF7-946F-8247-AE0C-2A47332A0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202015"/>
          </a:xfrm>
        </p:spPr>
        <p:txBody>
          <a:bodyPr/>
          <a:lstStyle/>
          <a:p>
            <a:r>
              <a:rPr lang="ru-RU" sz="9600" dirty="0"/>
              <a:t>Идиллия</a:t>
            </a:r>
            <a:endParaRPr lang="en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44F58-EFD4-7A44-B64B-4BC76A68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1288" y="5188227"/>
            <a:ext cx="11421126" cy="8527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D854B-5792-5D49-8B6C-EB36D42EC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27F-8307-2F42-9553-6E347994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1500189"/>
          </a:xfrm>
        </p:spPr>
        <p:txBody>
          <a:bodyPr/>
          <a:lstStyle/>
          <a:p>
            <a:r>
              <a:rPr lang="ru-RU" sz="9600" dirty="0"/>
              <a:t>Реальность</a:t>
            </a:r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5435A-0F91-4542-A416-E40D433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548" y="4995334"/>
            <a:ext cx="11898865" cy="8720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80D6B-08D4-B64E-A75D-F73E622CD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9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5B1C-EF34-4F4D-A28E-4B991D81C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/>
              <a:t>Почему так</a:t>
            </a:r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1392C-E753-BA41-B3E2-1BD3C0650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4" t="2532" r="3968" b="3723"/>
          <a:stretch/>
        </p:blipFill>
        <p:spPr>
          <a:xfrm>
            <a:off x="11807687" y="5138704"/>
            <a:ext cx="12574725" cy="8577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D54AA-2909-7C41-BD5B-7EE7F9B77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2955-61D0-9348-95C3-8699F441F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241772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приходят</a:t>
            </a:r>
            <a:endParaRPr lang="en-RU" sz="9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9C014-71C9-B94B-BE71-78AE8761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095" y="5206765"/>
            <a:ext cx="8559317" cy="8698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0F4F2-E660-CD47-A16C-870009D8F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13936-B9B2-9840-AD91-C86C78B12C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56"/>
          <a:stretch/>
        </p:blipFill>
        <p:spPr>
          <a:xfrm>
            <a:off x="2697003" y="472910"/>
            <a:ext cx="17486704" cy="1279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2955-61D0-9348-95C3-8699F441F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2"/>
            <a:ext cx="19421538" cy="1241772"/>
          </a:xfrm>
        </p:spPr>
        <p:txBody>
          <a:bodyPr/>
          <a:lstStyle/>
          <a:p>
            <a:r>
              <a:rPr lang="en-US" sz="9600" dirty="0"/>
              <a:t>QA </a:t>
            </a:r>
            <a:r>
              <a:rPr lang="ru-RU" sz="9600" dirty="0"/>
              <a:t>понимают</a:t>
            </a:r>
            <a:endParaRPr lang="en-RU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0F4F2-E660-CD47-A16C-870009D8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22" y="0"/>
            <a:ext cx="2509791" cy="1815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9A5A2F-F86E-4E40-8FCE-F6ABA953B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41"/>
          <a:stretch/>
        </p:blipFill>
        <p:spPr>
          <a:xfrm>
            <a:off x="15853188" y="5227985"/>
            <a:ext cx="8529226" cy="8488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63FA3-A02C-F443-BB45-D0649A12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936" y="5839038"/>
            <a:ext cx="7445203" cy="51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1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zon-1">
  <a:themeElements>
    <a:clrScheme name="Ozon Tech">
      <a:dk1>
        <a:srgbClr val="000000"/>
      </a:dk1>
      <a:lt1>
        <a:srgbClr val="FEFEFE"/>
      </a:lt1>
      <a:dk2>
        <a:srgbClr val="03346E"/>
      </a:dk2>
      <a:lt2>
        <a:srgbClr val="005BFF"/>
      </a:lt2>
      <a:accent1>
        <a:srgbClr val="30E900"/>
      </a:accent1>
      <a:accent2>
        <a:srgbClr val="005BFF"/>
      </a:accent2>
      <a:accent3>
        <a:srgbClr val="F91155"/>
      </a:accent3>
      <a:accent4>
        <a:srgbClr val="00A2FF"/>
      </a:accent4>
      <a:accent5>
        <a:srgbClr val="FFDC00"/>
      </a:accent5>
      <a:accent6>
        <a:srgbClr val="06C998"/>
      </a:accent6>
      <a:hlink>
        <a:srgbClr val="005BFF"/>
      </a:hlink>
      <a:folHlink>
        <a:srgbClr val="005BFF"/>
      </a:folHlink>
    </a:clrScheme>
    <a:fontScheme name="O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4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162000" rIns="0" bIns="0" rtlCol="0" anchor="t">
        <a:spAutoFit/>
      </a:bodyPr>
      <a:lstStyle>
        <a:defPPr algn="l">
          <a:lnSpc>
            <a:spcPct val="100000"/>
          </a:lnSpc>
          <a:defRPr sz="5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zon-1" id="{9BA4FC8C-4356-7247-9C9F-2C46D5AF29F9}" vid="{C55456AA-5821-C945-B3EE-E5EB9215A9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Ozon-1</Template>
  <TotalTime>30854</TotalTime>
  <Words>846</Words>
  <Application>Microsoft Macintosh PowerPoint</Application>
  <PresentationFormat>Custom</PresentationFormat>
  <Paragraphs>73</Paragraphs>
  <Slides>20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.Lucida Grande UI Regular</vt:lpstr>
      <vt:lpstr>Arial</vt:lpstr>
      <vt:lpstr>Calibri</vt:lpstr>
      <vt:lpstr>Hack</vt:lpstr>
      <vt:lpstr>Системный шрифт</vt:lpstr>
      <vt:lpstr>Ozon-1</vt:lpstr>
      <vt:lpstr>PowerPoint Presentation</vt:lpstr>
      <vt:lpstr>Как «продать» баг разработчику</vt:lpstr>
      <vt:lpstr>О докладчике</vt:lpstr>
      <vt:lpstr>Сопротивление</vt:lpstr>
      <vt:lpstr>Идиллия</vt:lpstr>
      <vt:lpstr>Реальность</vt:lpstr>
      <vt:lpstr>Почему так</vt:lpstr>
      <vt:lpstr>QA приходят</vt:lpstr>
      <vt:lpstr>QA понимают</vt:lpstr>
      <vt:lpstr>QA описывают</vt:lpstr>
      <vt:lpstr>QA думают</vt:lpstr>
      <vt:lpstr>QA зарабатывают</vt:lpstr>
      <vt:lpstr>QA останавливаются</vt:lpstr>
      <vt:lpstr>QA вникают</vt:lpstr>
      <vt:lpstr>QA доказывают</vt:lpstr>
      <vt:lpstr>QA чувствуют</vt:lpstr>
      <vt:lpstr>QA эскалируют</vt:lpstr>
      <vt:lpstr>QA меряют</vt:lpstr>
      <vt:lpstr>Выводы</vt:lpstr>
      <vt:lpstr>Спасибо за внимание!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Shchedukhin Pavel</cp:lastModifiedBy>
  <cp:revision>486</cp:revision>
  <dcterms:created xsi:type="dcterms:W3CDTF">2020-01-20T10:09:26Z</dcterms:created>
  <dcterms:modified xsi:type="dcterms:W3CDTF">2021-10-29T07:56:47Z</dcterms:modified>
</cp:coreProperties>
</file>