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5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C8A13-C85D-4FE6-B66E-F5BF5BE72AA3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7E451-5395-482C-A8A0-ABC4413FA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0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E451-5395-482C-A8A0-ABC4413FA2D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0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E451-5395-482C-A8A0-ABC4413FA2D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5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E451-5395-482C-A8A0-ABC4413FA2D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6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E451-5395-482C-A8A0-ABC4413FA2D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7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9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3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1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6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5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2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93CE-DF84-4921-A027-094D81689782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226A-82E7-4149-A793-94902CB38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.Meshkov@pflb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Процесс тестирования. Измерение и Оценка.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Мешков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Классы оценки (</a:t>
            </a:r>
            <a:r>
              <a:rPr lang="en-US" dirty="0" smtClean="0"/>
              <a:t>ISO 15504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1.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smtClean="0"/>
              <a:t>Используется для сравнения с эталонами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2.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smtClean="0"/>
              <a:t>Используется для отчетности.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3.</a:t>
            </a: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dirty="0"/>
              <a:t>Используется для проверки и оценки  </a:t>
            </a:r>
            <a:r>
              <a:rPr lang="ru-RU" dirty="0" smtClean="0"/>
              <a:t>процессов </a:t>
            </a:r>
            <a:r>
              <a:rPr lang="ru-RU" dirty="0"/>
              <a:t>на предмет полученных выгод от совершенствования.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244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зрелости</a:t>
            </a:r>
            <a:r>
              <a:rPr lang="en-US" dirty="0" smtClean="0"/>
              <a:t> </a:t>
            </a:r>
            <a:r>
              <a:rPr lang="ru-RU" dirty="0" smtClean="0"/>
              <a:t>процесса тестирования. Модели.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11" y="2244333"/>
            <a:ext cx="1926968" cy="858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55" y="3102883"/>
            <a:ext cx="1873079" cy="1504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639" y="1690688"/>
            <a:ext cx="4829175" cy="1162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35" y="4925291"/>
            <a:ext cx="3805547" cy="987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106" y="3363191"/>
            <a:ext cx="46577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оценки зрелости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47" y="2012929"/>
            <a:ext cx="7360506" cy="41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оценки зрелости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47" y="2012929"/>
            <a:ext cx="7360506" cy="418818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648197" y="2609732"/>
            <a:ext cx="1009403" cy="826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0629" y="2012929"/>
            <a:ext cx="2285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Что делать?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 делать?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Кто будет делать?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Какие ресурсы потребуются?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0629" y="4790939"/>
            <a:ext cx="2285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Корректируй: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Что улучшить в дальнейшем?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13007" y="1312288"/>
            <a:ext cx="22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Выполнение запланированных работ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14879" y="4855513"/>
            <a:ext cx="2285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Контролируй: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Результативно?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Эффективно?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143495" y="4839163"/>
            <a:ext cx="1009403" cy="826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980760">
            <a:off x="8403715" y="1643676"/>
            <a:ext cx="1009403" cy="826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3610174">
            <a:off x="8401278" y="4598252"/>
            <a:ext cx="1009403" cy="826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en-US" dirty="0" smtClean="0"/>
              <a:t>SW-TMM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57" y="1427760"/>
            <a:ext cx="4162425" cy="2933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5536" y="4361460"/>
            <a:ext cx="5229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Thomas C. </a:t>
            </a:r>
            <a:r>
              <a:rPr lang="en-US" sz="1200" b="1" dirty="0" err="1"/>
              <a:t>Staab</a:t>
            </a:r>
            <a:r>
              <a:rPr lang="en-US" sz="1200" b="1" dirty="0"/>
              <a:t>. Using SW-TMM to Improve the Testing Process. Crosstalk The Journal of Defense Software Engineering. November 2002.</a:t>
            </a:r>
            <a:endParaRPr lang="ru-RU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8" y="2820642"/>
            <a:ext cx="6181725" cy="354330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997527" y="2707574"/>
            <a:ext cx="581891" cy="150816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72454" y="2707574"/>
            <a:ext cx="198850" cy="165388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18805" y="2707574"/>
            <a:ext cx="950026" cy="127066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22566" y="2707574"/>
            <a:ext cx="1757548" cy="95002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14452" y="2566267"/>
            <a:ext cx="2185060" cy="67569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7527" y="2196935"/>
            <a:ext cx="26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Уровни Зрелости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en-US" dirty="0" smtClean="0"/>
              <a:t>TMMI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7" y="1690688"/>
            <a:ext cx="6381750" cy="4829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08" y="1690688"/>
            <a:ext cx="3529124" cy="22550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45541" y="4105275"/>
            <a:ext cx="3869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http://www.tmmi.org/pdf/TMMi.Framework.pdf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1801" y="5053187"/>
            <a:ext cx="126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взять?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869" y="4620608"/>
            <a:ext cx="1184945" cy="173968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8108416">
            <a:off x="8904158" y="4548609"/>
            <a:ext cx="546265" cy="408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en-US" dirty="0" smtClean="0"/>
              <a:t>TMMI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7" y="1690688"/>
            <a:ext cx="6381750" cy="4829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08" y="1690688"/>
            <a:ext cx="3529124" cy="2255014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/>
          <p:nvPr/>
        </p:nvCxnSpPr>
        <p:spPr>
          <a:xfrm>
            <a:off x="6483930" y="2244439"/>
            <a:ext cx="2861953" cy="2683824"/>
          </a:xfrm>
          <a:prstGeom prst="curvedConnector3">
            <a:avLst>
              <a:gd name="adj1" fmla="val 50000"/>
            </a:avLst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6626431" y="3218213"/>
            <a:ext cx="2624447" cy="1959429"/>
          </a:xfrm>
          <a:prstGeom prst="curvedConnector3">
            <a:avLst>
              <a:gd name="adj1" fmla="val 40498"/>
            </a:avLst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>
            <a:off x="6769307" y="4370119"/>
            <a:ext cx="2315316" cy="1056904"/>
          </a:xfrm>
          <a:prstGeom prst="curvedConnector3">
            <a:avLst>
              <a:gd name="adj1" fmla="val 31535"/>
            </a:avLst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6626431" y="5593278"/>
            <a:ext cx="2458192" cy="11875"/>
          </a:xfrm>
          <a:prstGeom prst="curvedConnector3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4797631" y="5771408"/>
            <a:ext cx="4548252" cy="415636"/>
          </a:xfrm>
          <a:prstGeom prst="curvedConnector3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384" y="4728340"/>
            <a:ext cx="22669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en-US" dirty="0" smtClean="0"/>
              <a:t>TPI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15" y="894224"/>
            <a:ext cx="5056103" cy="2990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" y="4337956"/>
            <a:ext cx="10201275" cy="236220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581891" y="3289465"/>
            <a:ext cx="368136" cy="93815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6" idx="2"/>
          </p:cNvCxnSpPr>
          <p:nvPr/>
        </p:nvCxnSpPr>
        <p:spPr>
          <a:xfrm flipH="1">
            <a:off x="2030682" y="2376262"/>
            <a:ext cx="712518" cy="176822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33849" y="3289465"/>
            <a:ext cx="1306286" cy="127066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740727" y="3206338"/>
            <a:ext cx="1674421" cy="137753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06982" y="3206338"/>
            <a:ext cx="2078182" cy="135378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27614" y="2813256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282535" y="2006930"/>
            <a:ext cx="292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haroni" panose="02010803020104030203" pitchFamily="2" charset="-79"/>
              </a:rPr>
              <a:t>Ключевые области</a:t>
            </a:r>
            <a:endParaRPr lang="ru-RU" dirty="0">
              <a:cs typeface="Aharoni" panose="02010803020104030203" pitchFamily="2" charset="-79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3360717" y="1690688"/>
            <a:ext cx="4061361" cy="5009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360717" y="2006930"/>
            <a:ext cx="4393870" cy="18466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360717" y="2191596"/>
            <a:ext cx="3728852" cy="3140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360717" y="2191596"/>
            <a:ext cx="3764478" cy="78911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6990" y="2583757"/>
            <a:ext cx="218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Группы ключевых областей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8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en-US" dirty="0" smtClean="0"/>
              <a:t>TPI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1" y="4337956"/>
            <a:ext cx="10201275" cy="23622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2113808" y="2671948"/>
            <a:ext cx="2493818" cy="160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54483" y="2671948"/>
            <a:ext cx="2926276" cy="166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12031" y="2553195"/>
            <a:ext cx="3188122" cy="178476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268187"/>
            <a:ext cx="273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Контролируемый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80658" y="2268187"/>
            <a:ext cx="273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Эффективный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149732" y="2268187"/>
            <a:ext cx="273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Оптимизируемый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3806332" y="-912071"/>
            <a:ext cx="296300" cy="6234837"/>
          </a:xfrm>
          <a:prstGeom prst="rightBrace">
            <a:avLst>
              <a:gd name="adj1" fmla="val 8333"/>
              <a:gd name="adj2" fmla="val 479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38575" y="1689277"/>
            <a:ext cx="19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Уровни зрелости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81118" y="2802347"/>
            <a:ext cx="273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Приоритезация</a:t>
            </a:r>
            <a:r>
              <a:rPr lang="ru-RU" sz="1200" b="1" dirty="0" smtClean="0"/>
              <a:t> ключевых областей</a:t>
            </a:r>
            <a:endParaRPr lang="ru-RU" sz="12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154382" y="2654733"/>
            <a:ext cx="2493818" cy="160316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995057" y="2654733"/>
            <a:ext cx="2926276" cy="16660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516" y="707479"/>
            <a:ext cx="1924050" cy="28289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999" y="5151795"/>
            <a:ext cx="973601" cy="734521"/>
          </a:xfrm>
          <a:prstGeom prst="rect">
            <a:avLst/>
          </a:prstGeom>
        </p:spPr>
      </p:pic>
      <p:cxnSp>
        <p:nvCxnSpPr>
          <p:cNvPr id="48" name="Скругленная соединительная линия 47"/>
          <p:cNvCxnSpPr/>
          <p:nvPr/>
        </p:nvCxnSpPr>
        <p:spPr>
          <a:xfrm rot="16200000" flipH="1">
            <a:off x="1969211" y="3199539"/>
            <a:ext cx="1311485" cy="942086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модели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585" y="1690688"/>
            <a:ext cx="1873079" cy="1504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9401"/>
            <a:ext cx="1926968" cy="858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886" y="1879401"/>
            <a:ext cx="3805547" cy="98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943" y="3889829"/>
            <a:ext cx="545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Отличия моделей: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Шкалы (уровни) зрелости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Процессные модели и способы их применения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433" y="3504038"/>
            <a:ext cx="2814755" cy="261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Мешков Александр </a:t>
            </a:r>
          </a:p>
          <a:p>
            <a:pPr marL="0" indent="0">
              <a:buNone/>
            </a:pPr>
            <a:r>
              <a:rPr lang="ru-RU" dirty="0" smtClean="0"/>
              <a:t>Руководитель направления </a:t>
            </a:r>
            <a:r>
              <a:rPr lang="en-US" dirty="0" smtClean="0"/>
              <a:t>QA</a:t>
            </a:r>
            <a:r>
              <a:rPr lang="ru-RU" dirty="0" smtClean="0"/>
              <a:t> консалтинга</a:t>
            </a:r>
          </a:p>
          <a:p>
            <a:pPr marL="0" indent="0">
              <a:buNone/>
            </a:pPr>
            <a:r>
              <a:rPr lang="en-US" dirty="0" smtClean="0"/>
              <a:t>Performance Lab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alekslynx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a.Meshkov@pflb.ru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15 </a:t>
            </a:r>
            <a:r>
              <a:rPr lang="ru-RU" dirty="0" smtClean="0"/>
              <a:t>проектов по тестированию и консалтингу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0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методик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456543" cy="4240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Наблюдение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64113" y="3214131"/>
            <a:ext cx="397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Понимание, на что нужно обратить внимание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910113" y="2627086"/>
            <a:ext cx="4484914" cy="146594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кругленная соединительная линия 7"/>
          <p:cNvCxnSpPr>
            <a:stCxn id="6" idx="0"/>
            <a:endCxn id="3" idx="3"/>
          </p:cNvCxnSpPr>
          <p:nvPr/>
        </p:nvCxnSpPr>
        <p:spPr>
          <a:xfrm rot="16200000" flipV="1">
            <a:off x="3928949" y="1403464"/>
            <a:ext cx="589416" cy="1857827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64113" y="2917369"/>
            <a:ext cx="423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Как выполняются различные действия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0" y="2623550"/>
            <a:ext cx="2597150" cy="36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методик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456543" cy="3728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Наблюдения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910113" y="3018971"/>
            <a:ext cx="4484914" cy="146594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Подтверждение </a:t>
            </a:r>
            <a:r>
              <a:rPr lang="ru-RU" dirty="0">
                <a:solidFill>
                  <a:schemeClr val="tx1"/>
                </a:solidFill>
              </a:rPr>
              <a:t>своим наблюдениям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Понимание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smtClean="0">
                <a:solidFill>
                  <a:schemeClr val="tx1"/>
                </a:solidFill>
              </a:rPr>
              <a:t>как правильно проверять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16200000" flipV="1">
            <a:off x="3824631" y="1543510"/>
            <a:ext cx="583964" cy="2325914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838200" y="2180559"/>
            <a:ext cx="2456543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   Факты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50" y="4922608"/>
            <a:ext cx="30575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методик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456543" cy="3728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Наблюдения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28056" y="3664074"/>
            <a:ext cx="4484914" cy="146594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Правильность организации работ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Критерии оценки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Скругленная соединительная линия 7"/>
          <p:cNvCxnSpPr>
            <a:stCxn id="6" idx="0"/>
            <a:endCxn id="10" idx="2"/>
          </p:cNvCxnSpPr>
          <p:nvPr/>
        </p:nvCxnSpPr>
        <p:spPr>
          <a:xfrm rot="5400000" flipH="1" flipV="1">
            <a:off x="4890575" y="878406"/>
            <a:ext cx="1465606" cy="4105730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838200" y="2180559"/>
            <a:ext cx="2456543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   Факты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47971" y="1825625"/>
            <a:ext cx="2456543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 </a:t>
            </a:r>
            <a:r>
              <a:rPr lang="ru-RU" dirty="0" smtClean="0"/>
              <a:t>   Оценка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65" y="3402693"/>
            <a:ext cx="4152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методик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456543" cy="3728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Наблюдения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85669" y="4215617"/>
            <a:ext cx="4484914" cy="146594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Выбор целевого состояния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Что необходимо предпринять?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Скругленная соединительная линия 7"/>
          <p:cNvCxnSpPr>
            <a:stCxn id="6" idx="0"/>
            <a:endCxn id="11" idx="2"/>
          </p:cNvCxnSpPr>
          <p:nvPr/>
        </p:nvCxnSpPr>
        <p:spPr>
          <a:xfrm rot="5400000" flipH="1" flipV="1">
            <a:off x="5881747" y="2199780"/>
            <a:ext cx="1662216" cy="2369459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838200" y="2180559"/>
            <a:ext cx="2456543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   Факты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47971" y="1825625"/>
            <a:ext cx="2456543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 </a:t>
            </a:r>
            <a:r>
              <a:rPr lang="ru-RU" dirty="0" smtClean="0"/>
              <a:t>   Оценка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47970" y="2180558"/>
            <a:ext cx="2899230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4.     Рекомендации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7" y="3208337"/>
            <a:ext cx="30861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методик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456543" cy="3728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Наблюдения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8200" y="2180559"/>
            <a:ext cx="2456543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   Факты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47971" y="1825625"/>
            <a:ext cx="2456543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 </a:t>
            </a:r>
            <a:r>
              <a:rPr lang="ru-RU" dirty="0" smtClean="0"/>
              <a:t>   Оценка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47970" y="2180558"/>
            <a:ext cx="2899230" cy="37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4.     Рекомендации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16336"/>
            <a:ext cx="2804826" cy="270869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005943" y="4223657"/>
            <a:ext cx="1161143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231" y="4032018"/>
            <a:ext cx="6226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Правильная постановка задачи</a:t>
            </a:r>
          </a:p>
          <a:p>
            <a:r>
              <a:rPr lang="ru-RU" dirty="0" smtClean="0"/>
              <a:t>б) Четкое обозначение границ</a:t>
            </a:r>
          </a:p>
          <a:p>
            <a:r>
              <a:rPr lang="ru-RU" dirty="0" smtClean="0"/>
              <a:t>в) Обоснование необходимости в проведении оценки</a:t>
            </a:r>
          </a:p>
          <a:p>
            <a:r>
              <a:rPr lang="ru-RU" dirty="0" smtClean="0"/>
              <a:t>г) </a:t>
            </a:r>
            <a:r>
              <a:rPr lang="ru-RU" dirty="0"/>
              <a:t>А</a:t>
            </a:r>
            <a:r>
              <a:rPr lang="ru-RU" dirty="0" smtClean="0"/>
              <a:t>ргументированность замечаний</a:t>
            </a:r>
          </a:p>
          <a:p>
            <a:r>
              <a:rPr lang="ru-RU" dirty="0" smtClean="0"/>
              <a:t>д) Практика, 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зрелости процесса – оперативная оценка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177143"/>
            <a:ext cx="350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Оценка зрелости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2" y="2546475"/>
            <a:ext cx="3940402" cy="2613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400" y="3483840"/>
            <a:ext cx="350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Оперативная оценка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3882467"/>
            <a:ext cx="2977642" cy="2198874"/>
          </a:xfrm>
          <a:prstGeom prst="rect">
            <a:avLst/>
          </a:prstGeom>
        </p:spPr>
      </p:pic>
      <p:cxnSp>
        <p:nvCxnSpPr>
          <p:cNvPr id="11" name="Скругленная соединительная линия 10"/>
          <p:cNvCxnSpPr>
            <a:stCxn id="7" idx="0"/>
            <a:endCxn id="4" idx="0"/>
          </p:cNvCxnSpPr>
          <p:nvPr/>
        </p:nvCxnSpPr>
        <p:spPr>
          <a:xfrm rot="16200000" flipV="1">
            <a:off x="4691738" y="74392"/>
            <a:ext cx="1306697" cy="5512200"/>
          </a:xfrm>
          <a:prstGeom prst="curvedConnector3">
            <a:avLst>
              <a:gd name="adj1" fmla="val 117494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3120571" y="2546475"/>
            <a:ext cx="2975429" cy="1122031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0896" y="2738158"/>
            <a:ext cx="7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22899" y="1564583"/>
            <a:ext cx="119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2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Оперативная оценка процесса тестирования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204" y="1584749"/>
            <a:ext cx="7968796" cy="527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004" y="3482710"/>
            <a:ext cx="375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Кто</a:t>
            </a:r>
            <a:r>
              <a:rPr lang="ru-RU" dirty="0" smtClean="0"/>
              <a:t> заинтересован?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Что </a:t>
            </a:r>
            <a:r>
              <a:rPr lang="ru-RU" dirty="0" smtClean="0"/>
              <a:t>измерять?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Как оценивать </a:t>
            </a:r>
            <a:r>
              <a:rPr lang="ru-RU" dirty="0" smtClean="0"/>
              <a:t>результаты измерений?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получить </a:t>
            </a:r>
            <a:r>
              <a:rPr lang="ru-RU" b="1" dirty="0" smtClean="0"/>
              <a:t>общую</a:t>
            </a: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ценку?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3429000" cy="218031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Метрика </a:t>
            </a:r>
            <a:r>
              <a:rPr lang="ru-RU" dirty="0" smtClean="0"/>
              <a:t>– технически или процедурно измеримая величина, характеризующая состояние объекта управления.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767286" y="1825625"/>
            <a:ext cx="4263571" cy="2528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KPI</a:t>
            </a:r>
            <a:r>
              <a:rPr lang="ru-RU" sz="2400" b="1" dirty="0" smtClean="0"/>
              <a:t> </a:t>
            </a:r>
            <a:r>
              <a:rPr lang="ru-RU" sz="2400" dirty="0" smtClean="0"/>
              <a:t>– метрика, которая служит индикатором состояния объекта управления. Обязательное условие – наличие целевого значения и установленные допустимые отклонения.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7660"/>
            <a:ext cx="3190421" cy="23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3429000" cy="218031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Метрика </a:t>
            </a:r>
            <a:r>
              <a:rPr lang="ru-RU" dirty="0" smtClean="0"/>
              <a:t>– технически или процедурно измеримая величина, характеризующая состояние объекта управления.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767286" y="1825625"/>
            <a:ext cx="4263571" cy="2528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KPI</a:t>
            </a:r>
            <a:r>
              <a:rPr lang="ru-RU" sz="2400" b="1" dirty="0" smtClean="0"/>
              <a:t> </a:t>
            </a:r>
            <a:r>
              <a:rPr lang="ru-RU" sz="2400" dirty="0" smtClean="0"/>
              <a:t>– метрика, которая служит индикатором состояния объекта управления. Обязательное условие – наличие целевого значения и установленные допустимые отклонения.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7660"/>
            <a:ext cx="3190421" cy="23503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657" y="4913144"/>
            <a:ext cx="1358332" cy="1820165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4267200" y="3600553"/>
            <a:ext cx="2256311" cy="108065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 нас есть </a:t>
            </a:r>
            <a:r>
              <a:rPr lang="en-US" sz="1200" dirty="0" smtClean="0"/>
              <a:t>KPI</a:t>
            </a:r>
            <a:r>
              <a:rPr lang="ru-RU" sz="1200" dirty="0" smtClean="0"/>
              <a:t>.</a:t>
            </a:r>
          </a:p>
          <a:p>
            <a:pPr algn="ctr"/>
            <a:r>
              <a:rPr lang="ru-RU" sz="1200" dirty="0" smtClean="0"/>
              <a:t>Мы измеряем производительность нашей команды!</a:t>
            </a:r>
          </a:p>
        </p:txBody>
      </p:sp>
    </p:spTree>
    <p:extLst>
      <p:ext uri="{BB962C8B-B14F-4D97-AF65-F5344CB8AC3E}">
        <p14:creationId xmlns:p14="http://schemas.microsoft.com/office/powerpoint/2010/main" val="39514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7660"/>
            <a:ext cx="3190421" cy="2350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922625"/>
            <a:ext cx="6400800" cy="9525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781800" y="2167262"/>
            <a:ext cx="431800" cy="939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03700" y="4223074"/>
            <a:ext cx="383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знаем значения метрик процесса тестирования, но как нам получить их оценку?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3784600" y="3810000"/>
            <a:ext cx="4114800" cy="1536700"/>
          </a:xfrm>
          <a:custGeom>
            <a:avLst/>
            <a:gdLst>
              <a:gd name="connsiteX0" fmla="*/ 1612900 w 4114800"/>
              <a:gd name="connsiteY0" fmla="*/ 76200 h 1536700"/>
              <a:gd name="connsiteX1" fmla="*/ 1384300 w 4114800"/>
              <a:gd name="connsiteY1" fmla="*/ 63500 h 1536700"/>
              <a:gd name="connsiteX2" fmla="*/ 1257300 w 4114800"/>
              <a:gd name="connsiteY2" fmla="*/ 25400 h 1536700"/>
              <a:gd name="connsiteX3" fmla="*/ 711200 w 4114800"/>
              <a:gd name="connsiteY3" fmla="*/ 0 h 1536700"/>
              <a:gd name="connsiteX4" fmla="*/ 266700 w 4114800"/>
              <a:gd name="connsiteY4" fmla="*/ 12700 h 1536700"/>
              <a:gd name="connsiteX5" fmla="*/ 215900 w 4114800"/>
              <a:gd name="connsiteY5" fmla="*/ 63500 h 1536700"/>
              <a:gd name="connsiteX6" fmla="*/ 76200 w 4114800"/>
              <a:gd name="connsiteY6" fmla="*/ 266700 h 1536700"/>
              <a:gd name="connsiteX7" fmla="*/ 63500 w 4114800"/>
              <a:gd name="connsiteY7" fmla="*/ 330200 h 1536700"/>
              <a:gd name="connsiteX8" fmla="*/ 38100 w 4114800"/>
              <a:gd name="connsiteY8" fmla="*/ 381000 h 1536700"/>
              <a:gd name="connsiteX9" fmla="*/ 0 w 4114800"/>
              <a:gd name="connsiteY9" fmla="*/ 635000 h 1536700"/>
              <a:gd name="connsiteX10" fmla="*/ 12700 w 4114800"/>
              <a:gd name="connsiteY10" fmla="*/ 914400 h 1536700"/>
              <a:gd name="connsiteX11" fmla="*/ 25400 w 4114800"/>
              <a:gd name="connsiteY11" fmla="*/ 965200 h 1536700"/>
              <a:gd name="connsiteX12" fmla="*/ 88900 w 4114800"/>
              <a:gd name="connsiteY12" fmla="*/ 1041400 h 1536700"/>
              <a:gd name="connsiteX13" fmla="*/ 139700 w 4114800"/>
              <a:gd name="connsiteY13" fmla="*/ 1066800 h 1536700"/>
              <a:gd name="connsiteX14" fmla="*/ 292100 w 4114800"/>
              <a:gd name="connsiteY14" fmla="*/ 1155700 h 1536700"/>
              <a:gd name="connsiteX15" fmla="*/ 495300 w 4114800"/>
              <a:gd name="connsiteY15" fmla="*/ 1333500 h 1536700"/>
              <a:gd name="connsiteX16" fmla="*/ 622300 w 4114800"/>
              <a:gd name="connsiteY16" fmla="*/ 1422400 h 1536700"/>
              <a:gd name="connsiteX17" fmla="*/ 889000 w 4114800"/>
              <a:gd name="connsiteY17" fmla="*/ 1511300 h 1536700"/>
              <a:gd name="connsiteX18" fmla="*/ 1117600 w 4114800"/>
              <a:gd name="connsiteY18" fmla="*/ 1536700 h 1536700"/>
              <a:gd name="connsiteX19" fmla="*/ 2679700 w 4114800"/>
              <a:gd name="connsiteY19" fmla="*/ 1511300 h 1536700"/>
              <a:gd name="connsiteX20" fmla="*/ 3505200 w 4114800"/>
              <a:gd name="connsiteY20" fmla="*/ 1447800 h 1536700"/>
              <a:gd name="connsiteX21" fmla="*/ 3822700 w 4114800"/>
              <a:gd name="connsiteY21" fmla="*/ 1295400 h 1536700"/>
              <a:gd name="connsiteX22" fmla="*/ 3975100 w 4114800"/>
              <a:gd name="connsiteY22" fmla="*/ 1155700 h 1536700"/>
              <a:gd name="connsiteX23" fmla="*/ 4013200 w 4114800"/>
              <a:gd name="connsiteY23" fmla="*/ 1130300 h 1536700"/>
              <a:gd name="connsiteX24" fmla="*/ 4076700 w 4114800"/>
              <a:gd name="connsiteY24" fmla="*/ 1028700 h 1536700"/>
              <a:gd name="connsiteX25" fmla="*/ 4089400 w 4114800"/>
              <a:gd name="connsiteY25" fmla="*/ 990600 h 1536700"/>
              <a:gd name="connsiteX26" fmla="*/ 4114800 w 4114800"/>
              <a:gd name="connsiteY26" fmla="*/ 927100 h 1536700"/>
              <a:gd name="connsiteX27" fmla="*/ 4102100 w 4114800"/>
              <a:gd name="connsiteY27" fmla="*/ 812800 h 1536700"/>
              <a:gd name="connsiteX28" fmla="*/ 4064000 w 4114800"/>
              <a:gd name="connsiteY28" fmla="*/ 774700 h 1536700"/>
              <a:gd name="connsiteX29" fmla="*/ 3949700 w 4114800"/>
              <a:gd name="connsiteY29" fmla="*/ 673100 h 1536700"/>
              <a:gd name="connsiteX30" fmla="*/ 3898900 w 4114800"/>
              <a:gd name="connsiteY30" fmla="*/ 622300 h 1536700"/>
              <a:gd name="connsiteX31" fmla="*/ 3848100 w 4114800"/>
              <a:gd name="connsiteY31" fmla="*/ 596900 h 1536700"/>
              <a:gd name="connsiteX32" fmla="*/ 3810000 w 4114800"/>
              <a:gd name="connsiteY32" fmla="*/ 558800 h 1536700"/>
              <a:gd name="connsiteX33" fmla="*/ 3670300 w 4114800"/>
              <a:gd name="connsiteY33" fmla="*/ 495300 h 1536700"/>
              <a:gd name="connsiteX34" fmla="*/ 3492500 w 4114800"/>
              <a:gd name="connsiteY34" fmla="*/ 406400 h 1536700"/>
              <a:gd name="connsiteX35" fmla="*/ 3365500 w 4114800"/>
              <a:gd name="connsiteY35" fmla="*/ 381000 h 1536700"/>
              <a:gd name="connsiteX36" fmla="*/ 3175000 w 4114800"/>
              <a:gd name="connsiteY36" fmla="*/ 355600 h 1536700"/>
              <a:gd name="connsiteX37" fmla="*/ 3022600 w 4114800"/>
              <a:gd name="connsiteY37" fmla="*/ 330200 h 1536700"/>
              <a:gd name="connsiteX38" fmla="*/ 2451100 w 4114800"/>
              <a:gd name="connsiteY38" fmla="*/ 317500 h 1536700"/>
              <a:gd name="connsiteX39" fmla="*/ 2349500 w 4114800"/>
              <a:gd name="connsiteY39" fmla="*/ 292100 h 1536700"/>
              <a:gd name="connsiteX40" fmla="*/ 2222500 w 4114800"/>
              <a:gd name="connsiteY40" fmla="*/ 279400 h 1536700"/>
              <a:gd name="connsiteX41" fmla="*/ 2184400 w 4114800"/>
              <a:gd name="connsiteY41" fmla="*/ 254000 h 1536700"/>
              <a:gd name="connsiteX42" fmla="*/ 2133600 w 4114800"/>
              <a:gd name="connsiteY42" fmla="*/ 241300 h 1536700"/>
              <a:gd name="connsiteX43" fmla="*/ 2070100 w 4114800"/>
              <a:gd name="connsiteY43" fmla="*/ 215900 h 1536700"/>
              <a:gd name="connsiteX44" fmla="*/ 2032000 w 4114800"/>
              <a:gd name="connsiteY44" fmla="*/ 203200 h 1536700"/>
              <a:gd name="connsiteX45" fmla="*/ 1981200 w 4114800"/>
              <a:gd name="connsiteY45" fmla="*/ 177800 h 1536700"/>
              <a:gd name="connsiteX46" fmla="*/ 1905000 w 4114800"/>
              <a:gd name="connsiteY46" fmla="*/ 165100 h 1536700"/>
              <a:gd name="connsiteX47" fmla="*/ 1739900 w 4114800"/>
              <a:gd name="connsiteY47" fmla="*/ 127000 h 1536700"/>
              <a:gd name="connsiteX48" fmla="*/ 1663700 w 4114800"/>
              <a:gd name="connsiteY48" fmla="*/ 101600 h 1536700"/>
              <a:gd name="connsiteX49" fmla="*/ 1625600 w 4114800"/>
              <a:gd name="connsiteY49" fmla="*/ 88900 h 1536700"/>
              <a:gd name="connsiteX50" fmla="*/ 1612900 w 4114800"/>
              <a:gd name="connsiteY50" fmla="*/ 762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114800" h="1536700">
                <a:moveTo>
                  <a:pt x="1612900" y="76200"/>
                </a:moveTo>
                <a:cubicBezTo>
                  <a:pt x="1536700" y="71967"/>
                  <a:pt x="1459850" y="74293"/>
                  <a:pt x="1384300" y="63500"/>
                </a:cubicBezTo>
                <a:cubicBezTo>
                  <a:pt x="1340547" y="57250"/>
                  <a:pt x="1301302" y="29551"/>
                  <a:pt x="1257300" y="25400"/>
                </a:cubicBezTo>
                <a:cubicBezTo>
                  <a:pt x="1075875" y="8284"/>
                  <a:pt x="893233" y="8467"/>
                  <a:pt x="711200" y="0"/>
                </a:cubicBezTo>
                <a:lnTo>
                  <a:pt x="266700" y="12700"/>
                </a:lnTo>
                <a:cubicBezTo>
                  <a:pt x="242947" y="15745"/>
                  <a:pt x="231369" y="45219"/>
                  <a:pt x="215900" y="63500"/>
                </a:cubicBezTo>
                <a:cubicBezTo>
                  <a:pt x="126134" y="169588"/>
                  <a:pt x="136743" y="160749"/>
                  <a:pt x="76200" y="266700"/>
                </a:cubicBezTo>
                <a:cubicBezTo>
                  <a:pt x="71967" y="287867"/>
                  <a:pt x="70326" y="309722"/>
                  <a:pt x="63500" y="330200"/>
                </a:cubicBezTo>
                <a:cubicBezTo>
                  <a:pt x="57513" y="348161"/>
                  <a:pt x="43301" y="362796"/>
                  <a:pt x="38100" y="381000"/>
                </a:cubicBezTo>
                <a:cubicBezTo>
                  <a:pt x="12143" y="471848"/>
                  <a:pt x="9322" y="541781"/>
                  <a:pt x="0" y="635000"/>
                </a:cubicBezTo>
                <a:cubicBezTo>
                  <a:pt x="4233" y="728133"/>
                  <a:pt x="5550" y="821445"/>
                  <a:pt x="12700" y="914400"/>
                </a:cubicBezTo>
                <a:cubicBezTo>
                  <a:pt x="14039" y="931803"/>
                  <a:pt x="18524" y="949157"/>
                  <a:pt x="25400" y="965200"/>
                </a:cubicBezTo>
                <a:cubicBezTo>
                  <a:pt x="35229" y="988134"/>
                  <a:pt x="70053" y="1027938"/>
                  <a:pt x="88900" y="1041400"/>
                </a:cubicBezTo>
                <a:cubicBezTo>
                  <a:pt x="104306" y="1052404"/>
                  <a:pt x="123199" y="1057518"/>
                  <a:pt x="139700" y="1066800"/>
                </a:cubicBezTo>
                <a:cubicBezTo>
                  <a:pt x="190959" y="1095633"/>
                  <a:pt x="250514" y="1114114"/>
                  <a:pt x="292100" y="1155700"/>
                </a:cubicBezTo>
                <a:cubicBezTo>
                  <a:pt x="395225" y="1258825"/>
                  <a:pt x="370846" y="1241797"/>
                  <a:pt x="495300" y="1333500"/>
                </a:cubicBezTo>
                <a:cubicBezTo>
                  <a:pt x="536901" y="1364153"/>
                  <a:pt x="577022" y="1397497"/>
                  <a:pt x="622300" y="1422400"/>
                </a:cubicBezTo>
                <a:cubicBezTo>
                  <a:pt x="679762" y="1454004"/>
                  <a:pt x="826369" y="1500502"/>
                  <a:pt x="889000" y="1511300"/>
                </a:cubicBezTo>
                <a:cubicBezTo>
                  <a:pt x="964554" y="1524327"/>
                  <a:pt x="1041400" y="1528233"/>
                  <a:pt x="1117600" y="1536700"/>
                </a:cubicBezTo>
                <a:lnTo>
                  <a:pt x="2679700" y="1511300"/>
                </a:lnTo>
                <a:cubicBezTo>
                  <a:pt x="3229291" y="1498215"/>
                  <a:pt x="3110859" y="1506951"/>
                  <a:pt x="3505200" y="1447800"/>
                </a:cubicBezTo>
                <a:cubicBezTo>
                  <a:pt x="3663266" y="1384574"/>
                  <a:pt x="3693555" y="1384187"/>
                  <a:pt x="3822700" y="1295400"/>
                </a:cubicBezTo>
                <a:cubicBezTo>
                  <a:pt x="3901903" y="1240948"/>
                  <a:pt x="3902239" y="1220466"/>
                  <a:pt x="3975100" y="1155700"/>
                </a:cubicBezTo>
                <a:cubicBezTo>
                  <a:pt x="3986508" y="1145559"/>
                  <a:pt x="4000500" y="1138767"/>
                  <a:pt x="4013200" y="1130300"/>
                </a:cubicBezTo>
                <a:cubicBezTo>
                  <a:pt x="4034367" y="1096433"/>
                  <a:pt x="4057576" y="1063761"/>
                  <a:pt x="4076700" y="1028700"/>
                </a:cubicBezTo>
                <a:cubicBezTo>
                  <a:pt x="4083110" y="1016948"/>
                  <a:pt x="4084700" y="1003135"/>
                  <a:pt x="4089400" y="990600"/>
                </a:cubicBezTo>
                <a:cubicBezTo>
                  <a:pt x="4097405" y="969254"/>
                  <a:pt x="4106333" y="948267"/>
                  <a:pt x="4114800" y="927100"/>
                </a:cubicBezTo>
                <a:cubicBezTo>
                  <a:pt x="4110567" y="889000"/>
                  <a:pt x="4114222" y="849167"/>
                  <a:pt x="4102100" y="812800"/>
                </a:cubicBezTo>
                <a:cubicBezTo>
                  <a:pt x="4096420" y="795761"/>
                  <a:pt x="4075689" y="788337"/>
                  <a:pt x="4064000" y="774700"/>
                </a:cubicBezTo>
                <a:cubicBezTo>
                  <a:pt x="3958287" y="651368"/>
                  <a:pt x="4114609" y="805027"/>
                  <a:pt x="3949700" y="673100"/>
                </a:cubicBezTo>
                <a:cubicBezTo>
                  <a:pt x="3931000" y="658140"/>
                  <a:pt x="3918058" y="636668"/>
                  <a:pt x="3898900" y="622300"/>
                </a:cubicBezTo>
                <a:cubicBezTo>
                  <a:pt x="3883754" y="610941"/>
                  <a:pt x="3863506" y="607904"/>
                  <a:pt x="3848100" y="596900"/>
                </a:cubicBezTo>
                <a:cubicBezTo>
                  <a:pt x="3833485" y="586461"/>
                  <a:pt x="3824615" y="569239"/>
                  <a:pt x="3810000" y="558800"/>
                </a:cubicBezTo>
                <a:cubicBezTo>
                  <a:pt x="3789193" y="543938"/>
                  <a:pt x="3676419" y="498360"/>
                  <a:pt x="3670300" y="495300"/>
                </a:cubicBezTo>
                <a:cubicBezTo>
                  <a:pt x="3573758" y="447029"/>
                  <a:pt x="3624780" y="448173"/>
                  <a:pt x="3492500" y="406400"/>
                </a:cubicBezTo>
                <a:cubicBezTo>
                  <a:pt x="3451332" y="393400"/>
                  <a:pt x="3408015" y="388503"/>
                  <a:pt x="3365500" y="381000"/>
                </a:cubicBezTo>
                <a:cubicBezTo>
                  <a:pt x="3289843" y="367649"/>
                  <a:pt x="3252680" y="367252"/>
                  <a:pt x="3175000" y="355600"/>
                </a:cubicBezTo>
                <a:cubicBezTo>
                  <a:pt x="3124069" y="347960"/>
                  <a:pt x="3074030" y="332907"/>
                  <a:pt x="3022600" y="330200"/>
                </a:cubicBezTo>
                <a:cubicBezTo>
                  <a:pt x="2832316" y="320185"/>
                  <a:pt x="2641600" y="321733"/>
                  <a:pt x="2451100" y="317500"/>
                </a:cubicBezTo>
                <a:cubicBezTo>
                  <a:pt x="2417233" y="309033"/>
                  <a:pt x="2383934" y="297839"/>
                  <a:pt x="2349500" y="292100"/>
                </a:cubicBezTo>
                <a:cubicBezTo>
                  <a:pt x="2307534" y="285106"/>
                  <a:pt x="2263955" y="288967"/>
                  <a:pt x="2222500" y="279400"/>
                </a:cubicBezTo>
                <a:cubicBezTo>
                  <a:pt x="2207627" y="275968"/>
                  <a:pt x="2198429" y="260013"/>
                  <a:pt x="2184400" y="254000"/>
                </a:cubicBezTo>
                <a:cubicBezTo>
                  <a:pt x="2168357" y="247124"/>
                  <a:pt x="2150159" y="246820"/>
                  <a:pt x="2133600" y="241300"/>
                </a:cubicBezTo>
                <a:cubicBezTo>
                  <a:pt x="2111973" y="234091"/>
                  <a:pt x="2091446" y="223905"/>
                  <a:pt x="2070100" y="215900"/>
                </a:cubicBezTo>
                <a:cubicBezTo>
                  <a:pt x="2057565" y="211200"/>
                  <a:pt x="2044305" y="208473"/>
                  <a:pt x="2032000" y="203200"/>
                </a:cubicBezTo>
                <a:cubicBezTo>
                  <a:pt x="2014599" y="195742"/>
                  <a:pt x="1999334" y="183240"/>
                  <a:pt x="1981200" y="177800"/>
                </a:cubicBezTo>
                <a:cubicBezTo>
                  <a:pt x="1956536" y="170401"/>
                  <a:pt x="1930335" y="169706"/>
                  <a:pt x="1905000" y="165100"/>
                </a:cubicBezTo>
                <a:cubicBezTo>
                  <a:pt x="1860672" y="157040"/>
                  <a:pt x="1776077" y="139059"/>
                  <a:pt x="1739900" y="127000"/>
                </a:cubicBezTo>
                <a:lnTo>
                  <a:pt x="1663700" y="101600"/>
                </a:lnTo>
                <a:cubicBezTo>
                  <a:pt x="1651000" y="97367"/>
                  <a:pt x="1638987" y="88900"/>
                  <a:pt x="1625600" y="88900"/>
                </a:cubicBezTo>
                <a:lnTo>
                  <a:pt x="1612900" y="7620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565900" y="3073400"/>
            <a:ext cx="355600" cy="1066800"/>
          </a:xfrm>
          <a:custGeom>
            <a:avLst/>
            <a:gdLst>
              <a:gd name="connsiteX0" fmla="*/ 0 w 355600"/>
              <a:gd name="connsiteY0" fmla="*/ 1066800 h 1066800"/>
              <a:gd name="connsiteX1" fmla="*/ 50800 w 355600"/>
              <a:gd name="connsiteY1" fmla="*/ 965200 h 1066800"/>
              <a:gd name="connsiteX2" fmla="*/ 63500 w 355600"/>
              <a:gd name="connsiteY2" fmla="*/ 927100 h 1066800"/>
              <a:gd name="connsiteX3" fmla="*/ 101600 w 355600"/>
              <a:gd name="connsiteY3" fmla="*/ 762000 h 1066800"/>
              <a:gd name="connsiteX4" fmla="*/ 139700 w 355600"/>
              <a:gd name="connsiteY4" fmla="*/ 622300 h 1066800"/>
              <a:gd name="connsiteX5" fmla="*/ 177800 w 355600"/>
              <a:gd name="connsiteY5" fmla="*/ 520700 h 1066800"/>
              <a:gd name="connsiteX6" fmla="*/ 215900 w 355600"/>
              <a:gd name="connsiteY6" fmla="*/ 330200 h 1066800"/>
              <a:gd name="connsiteX7" fmla="*/ 241300 w 355600"/>
              <a:gd name="connsiteY7" fmla="*/ 254000 h 1066800"/>
              <a:gd name="connsiteX8" fmla="*/ 254000 w 355600"/>
              <a:gd name="connsiteY8" fmla="*/ 190500 h 1066800"/>
              <a:gd name="connsiteX9" fmla="*/ 266700 w 355600"/>
              <a:gd name="connsiteY9" fmla="*/ 152400 h 1066800"/>
              <a:gd name="connsiteX10" fmla="*/ 292100 w 355600"/>
              <a:gd name="connsiteY10" fmla="*/ 50800 h 1066800"/>
              <a:gd name="connsiteX11" fmla="*/ 317500 w 355600"/>
              <a:gd name="connsiteY11" fmla="*/ 12700 h 1066800"/>
              <a:gd name="connsiteX12" fmla="*/ 355600 w 355600"/>
              <a:gd name="connsiteY12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600" h="1066800">
                <a:moveTo>
                  <a:pt x="0" y="1066800"/>
                </a:moveTo>
                <a:cubicBezTo>
                  <a:pt x="16933" y="1032933"/>
                  <a:pt x="35132" y="999670"/>
                  <a:pt x="50800" y="965200"/>
                </a:cubicBezTo>
                <a:cubicBezTo>
                  <a:pt x="56340" y="953013"/>
                  <a:pt x="60253" y="940087"/>
                  <a:pt x="63500" y="927100"/>
                </a:cubicBezTo>
                <a:cubicBezTo>
                  <a:pt x="77198" y="872307"/>
                  <a:pt x="87902" y="816793"/>
                  <a:pt x="101600" y="762000"/>
                </a:cubicBezTo>
                <a:cubicBezTo>
                  <a:pt x="113307" y="715174"/>
                  <a:pt x="125165" y="668327"/>
                  <a:pt x="139700" y="622300"/>
                </a:cubicBezTo>
                <a:cubicBezTo>
                  <a:pt x="150592" y="587809"/>
                  <a:pt x="168670" y="555698"/>
                  <a:pt x="177800" y="520700"/>
                </a:cubicBezTo>
                <a:cubicBezTo>
                  <a:pt x="194146" y="458039"/>
                  <a:pt x="200901" y="393197"/>
                  <a:pt x="215900" y="330200"/>
                </a:cubicBezTo>
                <a:cubicBezTo>
                  <a:pt x="222101" y="304154"/>
                  <a:pt x="234255" y="279831"/>
                  <a:pt x="241300" y="254000"/>
                </a:cubicBezTo>
                <a:cubicBezTo>
                  <a:pt x="246980" y="233175"/>
                  <a:pt x="248765" y="211441"/>
                  <a:pt x="254000" y="190500"/>
                </a:cubicBezTo>
                <a:cubicBezTo>
                  <a:pt x="257247" y="177513"/>
                  <a:pt x="263178" y="165315"/>
                  <a:pt x="266700" y="152400"/>
                </a:cubicBezTo>
                <a:cubicBezTo>
                  <a:pt x="275885" y="118721"/>
                  <a:pt x="272736" y="79846"/>
                  <a:pt x="292100" y="50800"/>
                </a:cubicBezTo>
                <a:cubicBezTo>
                  <a:pt x="300567" y="38100"/>
                  <a:pt x="305581" y="22235"/>
                  <a:pt x="317500" y="12700"/>
                </a:cubicBezTo>
                <a:cubicBezTo>
                  <a:pt x="327953" y="4337"/>
                  <a:pt x="355600" y="0"/>
                  <a:pt x="355600" y="0"/>
                </a:cubicBezTo>
              </a:path>
            </a:pathLst>
          </a:cu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400" y="1798710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Разный цели метрик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Разные единицы измерения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Неидентичные метрики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16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7660"/>
            <a:ext cx="3190421" cy="2350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922625"/>
            <a:ext cx="6400800" cy="9525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781800" y="2167262"/>
            <a:ext cx="431800" cy="939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03700" y="4223074"/>
            <a:ext cx="383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знаем значения метрик процесса тестирования, но как нам получить их оценку?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3784600" y="3810000"/>
            <a:ext cx="4114800" cy="1536700"/>
          </a:xfrm>
          <a:custGeom>
            <a:avLst/>
            <a:gdLst>
              <a:gd name="connsiteX0" fmla="*/ 1612900 w 4114800"/>
              <a:gd name="connsiteY0" fmla="*/ 76200 h 1536700"/>
              <a:gd name="connsiteX1" fmla="*/ 1384300 w 4114800"/>
              <a:gd name="connsiteY1" fmla="*/ 63500 h 1536700"/>
              <a:gd name="connsiteX2" fmla="*/ 1257300 w 4114800"/>
              <a:gd name="connsiteY2" fmla="*/ 25400 h 1536700"/>
              <a:gd name="connsiteX3" fmla="*/ 711200 w 4114800"/>
              <a:gd name="connsiteY3" fmla="*/ 0 h 1536700"/>
              <a:gd name="connsiteX4" fmla="*/ 266700 w 4114800"/>
              <a:gd name="connsiteY4" fmla="*/ 12700 h 1536700"/>
              <a:gd name="connsiteX5" fmla="*/ 215900 w 4114800"/>
              <a:gd name="connsiteY5" fmla="*/ 63500 h 1536700"/>
              <a:gd name="connsiteX6" fmla="*/ 76200 w 4114800"/>
              <a:gd name="connsiteY6" fmla="*/ 266700 h 1536700"/>
              <a:gd name="connsiteX7" fmla="*/ 63500 w 4114800"/>
              <a:gd name="connsiteY7" fmla="*/ 330200 h 1536700"/>
              <a:gd name="connsiteX8" fmla="*/ 38100 w 4114800"/>
              <a:gd name="connsiteY8" fmla="*/ 381000 h 1536700"/>
              <a:gd name="connsiteX9" fmla="*/ 0 w 4114800"/>
              <a:gd name="connsiteY9" fmla="*/ 635000 h 1536700"/>
              <a:gd name="connsiteX10" fmla="*/ 12700 w 4114800"/>
              <a:gd name="connsiteY10" fmla="*/ 914400 h 1536700"/>
              <a:gd name="connsiteX11" fmla="*/ 25400 w 4114800"/>
              <a:gd name="connsiteY11" fmla="*/ 965200 h 1536700"/>
              <a:gd name="connsiteX12" fmla="*/ 88900 w 4114800"/>
              <a:gd name="connsiteY12" fmla="*/ 1041400 h 1536700"/>
              <a:gd name="connsiteX13" fmla="*/ 139700 w 4114800"/>
              <a:gd name="connsiteY13" fmla="*/ 1066800 h 1536700"/>
              <a:gd name="connsiteX14" fmla="*/ 292100 w 4114800"/>
              <a:gd name="connsiteY14" fmla="*/ 1155700 h 1536700"/>
              <a:gd name="connsiteX15" fmla="*/ 495300 w 4114800"/>
              <a:gd name="connsiteY15" fmla="*/ 1333500 h 1536700"/>
              <a:gd name="connsiteX16" fmla="*/ 622300 w 4114800"/>
              <a:gd name="connsiteY16" fmla="*/ 1422400 h 1536700"/>
              <a:gd name="connsiteX17" fmla="*/ 889000 w 4114800"/>
              <a:gd name="connsiteY17" fmla="*/ 1511300 h 1536700"/>
              <a:gd name="connsiteX18" fmla="*/ 1117600 w 4114800"/>
              <a:gd name="connsiteY18" fmla="*/ 1536700 h 1536700"/>
              <a:gd name="connsiteX19" fmla="*/ 2679700 w 4114800"/>
              <a:gd name="connsiteY19" fmla="*/ 1511300 h 1536700"/>
              <a:gd name="connsiteX20" fmla="*/ 3505200 w 4114800"/>
              <a:gd name="connsiteY20" fmla="*/ 1447800 h 1536700"/>
              <a:gd name="connsiteX21" fmla="*/ 3822700 w 4114800"/>
              <a:gd name="connsiteY21" fmla="*/ 1295400 h 1536700"/>
              <a:gd name="connsiteX22" fmla="*/ 3975100 w 4114800"/>
              <a:gd name="connsiteY22" fmla="*/ 1155700 h 1536700"/>
              <a:gd name="connsiteX23" fmla="*/ 4013200 w 4114800"/>
              <a:gd name="connsiteY23" fmla="*/ 1130300 h 1536700"/>
              <a:gd name="connsiteX24" fmla="*/ 4076700 w 4114800"/>
              <a:gd name="connsiteY24" fmla="*/ 1028700 h 1536700"/>
              <a:gd name="connsiteX25" fmla="*/ 4089400 w 4114800"/>
              <a:gd name="connsiteY25" fmla="*/ 990600 h 1536700"/>
              <a:gd name="connsiteX26" fmla="*/ 4114800 w 4114800"/>
              <a:gd name="connsiteY26" fmla="*/ 927100 h 1536700"/>
              <a:gd name="connsiteX27" fmla="*/ 4102100 w 4114800"/>
              <a:gd name="connsiteY27" fmla="*/ 812800 h 1536700"/>
              <a:gd name="connsiteX28" fmla="*/ 4064000 w 4114800"/>
              <a:gd name="connsiteY28" fmla="*/ 774700 h 1536700"/>
              <a:gd name="connsiteX29" fmla="*/ 3949700 w 4114800"/>
              <a:gd name="connsiteY29" fmla="*/ 673100 h 1536700"/>
              <a:gd name="connsiteX30" fmla="*/ 3898900 w 4114800"/>
              <a:gd name="connsiteY30" fmla="*/ 622300 h 1536700"/>
              <a:gd name="connsiteX31" fmla="*/ 3848100 w 4114800"/>
              <a:gd name="connsiteY31" fmla="*/ 596900 h 1536700"/>
              <a:gd name="connsiteX32" fmla="*/ 3810000 w 4114800"/>
              <a:gd name="connsiteY32" fmla="*/ 558800 h 1536700"/>
              <a:gd name="connsiteX33" fmla="*/ 3670300 w 4114800"/>
              <a:gd name="connsiteY33" fmla="*/ 495300 h 1536700"/>
              <a:gd name="connsiteX34" fmla="*/ 3492500 w 4114800"/>
              <a:gd name="connsiteY34" fmla="*/ 406400 h 1536700"/>
              <a:gd name="connsiteX35" fmla="*/ 3365500 w 4114800"/>
              <a:gd name="connsiteY35" fmla="*/ 381000 h 1536700"/>
              <a:gd name="connsiteX36" fmla="*/ 3175000 w 4114800"/>
              <a:gd name="connsiteY36" fmla="*/ 355600 h 1536700"/>
              <a:gd name="connsiteX37" fmla="*/ 3022600 w 4114800"/>
              <a:gd name="connsiteY37" fmla="*/ 330200 h 1536700"/>
              <a:gd name="connsiteX38" fmla="*/ 2451100 w 4114800"/>
              <a:gd name="connsiteY38" fmla="*/ 317500 h 1536700"/>
              <a:gd name="connsiteX39" fmla="*/ 2349500 w 4114800"/>
              <a:gd name="connsiteY39" fmla="*/ 292100 h 1536700"/>
              <a:gd name="connsiteX40" fmla="*/ 2222500 w 4114800"/>
              <a:gd name="connsiteY40" fmla="*/ 279400 h 1536700"/>
              <a:gd name="connsiteX41" fmla="*/ 2184400 w 4114800"/>
              <a:gd name="connsiteY41" fmla="*/ 254000 h 1536700"/>
              <a:gd name="connsiteX42" fmla="*/ 2133600 w 4114800"/>
              <a:gd name="connsiteY42" fmla="*/ 241300 h 1536700"/>
              <a:gd name="connsiteX43" fmla="*/ 2070100 w 4114800"/>
              <a:gd name="connsiteY43" fmla="*/ 215900 h 1536700"/>
              <a:gd name="connsiteX44" fmla="*/ 2032000 w 4114800"/>
              <a:gd name="connsiteY44" fmla="*/ 203200 h 1536700"/>
              <a:gd name="connsiteX45" fmla="*/ 1981200 w 4114800"/>
              <a:gd name="connsiteY45" fmla="*/ 177800 h 1536700"/>
              <a:gd name="connsiteX46" fmla="*/ 1905000 w 4114800"/>
              <a:gd name="connsiteY46" fmla="*/ 165100 h 1536700"/>
              <a:gd name="connsiteX47" fmla="*/ 1739900 w 4114800"/>
              <a:gd name="connsiteY47" fmla="*/ 127000 h 1536700"/>
              <a:gd name="connsiteX48" fmla="*/ 1663700 w 4114800"/>
              <a:gd name="connsiteY48" fmla="*/ 101600 h 1536700"/>
              <a:gd name="connsiteX49" fmla="*/ 1625600 w 4114800"/>
              <a:gd name="connsiteY49" fmla="*/ 88900 h 1536700"/>
              <a:gd name="connsiteX50" fmla="*/ 1612900 w 4114800"/>
              <a:gd name="connsiteY50" fmla="*/ 762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114800" h="1536700">
                <a:moveTo>
                  <a:pt x="1612900" y="76200"/>
                </a:moveTo>
                <a:cubicBezTo>
                  <a:pt x="1536700" y="71967"/>
                  <a:pt x="1459850" y="74293"/>
                  <a:pt x="1384300" y="63500"/>
                </a:cubicBezTo>
                <a:cubicBezTo>
                  <a:pt x="1340547" y="57250"/>
                  <a:pt x="1301302" y="29551"/>
                  <a:pt x="1257300" y="25400"/>
                </a:cubicBezTo>
                <a:cubicBezTo>
                  <a:pt x="1075875" y="8284"/>
                  <a:pt x="893233" y="8467"/>
                  <a:pt x="711200" y="0"/>
                </a:cubicBezTo>
                <a:lnTo>
                  <a:pt x="266700" y="12700"/>
                </a:lnTo>
                <a:cubicBezTo>
                  <a:pt x="242947" y="15745"/>
                  <a:pt x="231369" y="45219"/>
                  <a:pt x="215900" y="63500"/>
                </a:cubicBezTo>
                <a:cubicBezTo>
                  <a:pt x="126134" y="169588"/>
                  <a:pt x="136743" y="160749"/>
                  <a:pt x="76200" y="266700"/>
                </a:cubicBezTo>
                <a:cubicBezTo>
                  <a:pt x="71967" y="287867"/>
                  <a:pt x="70326" y="309722"/>
                  <a:pt x="63500" y="330200"/>
                </a:cubicBezTo>
                <a:cubicBezTo>
                  <a:pt x="57513" y="348161"/>
                  <a:pt x="43301" y="362796"/>
                  <a:pt x="38100" y="381000"/>
                </a:cubicBezTo>
                <a:cubicBezTo>
                  <a:pt x="12143" y="471848"/>
                  <a:pt x="9322" y="541781"/>
                  <a:pt x="0" y="635000"/>
                </a:cubicBezTo>
                <a:cubicBezTo>
                  <a:pt x="4233" y="728133"/>
                  <a:pt x="5550" y="821445"/>
                  <a:pt x="12700" y="914400"/>
                </a:cubicBezTo>
                <a:cubicBezTo>
                  <a:pt x="14039" y="931803"/>
                  <a:pt x="18524" y="949157"/>
                  <a:pt x="25400" y="965200"/>
                </a:cubicBezTo>
                <a:cubicBezTo>
                  <a:pt x="35229" y="988134"/>
                  <a:pt x="70053" y="1027938"/>
                  <a:pt x="88900" y="1041400"/>
                </a:cubicBezTo>
                <a:cubicBezTo>
                  <a:pt x="104306" y="1052404"/>
                  <a:pt x="123199" y="1057518"/>
                  <a:pt x="139700" y="1066800"/>
                </a:cubicBezTo>
                <a:cubicBezTo>
                  <a:pt x="190959" y="1095633"/>
                  <a:pt x="250514" y="1114114"/>
                  <a:pt x="292100" y="1155700"/>
                </a:cubicBezTo>
                <a:cubicBezTo>
                  <a:pt x="395225" y="1258825"/>
                  <a:pt x="370846" y="1241797"/>
                  <a:pt x="495300" y="1333500"/>
                </a:cubicBezTo>
                <a:cubicBezTo>
                  <a:pt x="536901" y="1364153"/>
                  <a:pt x="577022" y="1397497"/>
                  <a:pt x="622300" y="1422400"/>
                </a:cubicBezTo>
                <a:cubicBezTo>
                  <a:pt x="679762" y="1454004"/>
                  <a:pt x="826369" y="1500502"/>
                  <a:pt x="889000" y="1511300"/>
                </a:cubicBezTo>
                <a:cubicBezTo>
                  <a:pt x="964554" y="1524327"/>
                  <a:pt x="1041400" y="1528233"/>
                  <a:pt x="1117600" y="1536700"/>
                </a:cubicBezTo>
                <a:lnTo>
                  <a:pt x="2679700" y="1511300"/>
                </a:lnTo>
                <a:cubicBezTo>
                  <a:pt x="3229291" y="1498215"/>
                  <a:pt x="3110859" y="1506951"/>
                  <a:pt x="3505200" y="1447800"/>
                </a:cubicBezTo>
                <a:cubicBezTo>
                  <a:pt x="3663266" y="1384574"/>
                  <a:pt x="3693555" y="1384187"/>
                  <a:pt x="3822700" y="1295400"/>
                </a:cubicBezTo>
                <a:cubicBezTo>
                  <a:pt x="3901903" y="1240948"/>
                  <a:pt x="3902239" y="1220466"/>
                  <a:pt x="3975100" y="1155700"/>
                </a:cubicBezTo>
                <a:cubicBezTo>
                  <a:pt x="3986508" y="1145559"/>
                  <a:pt x="4000500" y="1138767"/>
                  <a:pt x="4013200" y="1130300"/>
                </a:cubicBezTo>
                <a:cubicBezTo>
                  <a:pt x="4034367" y="1096433"/>
                  <a:pt x="4057576" y="1063761"/>
                  <a:pt x="4076700" y="1028700"/>
                </a:cubicBezTo>
                <a:cubicBezTo>
                  <a:pt x="4083110" y="1016948"/>
                  <a:pt x="4084700" y="1003135"/>
                  <a:pt x="4089400" y="990600"/>
                </a:cubicBezTo>
                <a:cubicBezTo>
                  <a:pt x="4097405" y="969254"/>
                  <a:pt x="4106333" y="948267"/>
                  <a:pt x="4114800" y="927100"/>
                </a:cubicBezTo>
                <a:cubicBezTo>
                  <a:pt x="4110567" y="889000"/>
                  <a:pt x="4114222" y="849167"/>
                  <a:pt x="4102100" y="812800"/>
                </a:cubicBezTo>
                <a:cubicBezTo>
                  <a:pt x="4096420" y="795761"/>
                  <a:pt x="4075689" y="788337"/>
                  <a:pt x="4064000" y="774700"/>
                </a:cubicBezTo>
                <a:cubicBezTo>
                  <a:pt x="3958287" y="651368"/>
                  <a:pt x="4114609" y="805027"/>
                  <a:pt x="3949700" y="673100"/>
                </a:cubicBezTo>
                <a:cubicBezTo>
                  <a:pt x="3931000" y="658140"/>
                  <a:pt x="3918058" y="636668"/>
                  <a:pt x="3898900" y="622300"/>
                </a:cubicBezTo>
                <a:cubicBezTo>
                  <a:pt x="3883754" y="610941"/>
                  <a:pt x="3863506" y="607904"/>
                  <a:pt x="3848100" y="596900"/>
                </a:cubicBezTo>
                <a:cubicBezTo>
                  <a:pt x="3833485" y="586461"/>
                  <a:pt x="3824615" y="569239"/>
                  <a:pt x="3810000" y="558800"/>
                </a:cubicBezTo>
                <a:cubicBezTo>
                  <a:pt x="3789193" y="543938"/>
                  <a:pt x="3676419" y="498360"/>
                  <a:pt x="3670300" y="495300"/>
                </a:cubicBezTo>
                <a:cubicBezTo>
                  <a:pt x="3573758" y="447029"/>
                  <a:pt x="3624780" y="448173"/>
                  <a:pt x="3492500" y="406400"/>
                </a:cubicBezTo>
                <a:cubicBezTo>
                  <a:pt x="3451332" y="393400"/>
                  <a:pt x="3408015" y="388503"/>
                  <a:pt x="3365500" y="381000"/>
                </a:cubicBezTo>
                <a:cubicBezTo>
                  <a:pt x="3289843" y="367649"/>
                  <a:pt x="3252680" y="367252"/>
                  <a:pt x="3175000" y="355600"/>
                </a:cubicBezTo>
                <a:cubicBezTo>
                  <a:pt x="3124069" y="347960"/>
                  <a:pt x="3074030" y="332907"/>
                  <a:pt x="3022600" y="330200"/>
                </a:cubicBezTo>
                <a:cubicBezTo>
                  <a:pt x="2832316" y="320185"/>
                  <a:pt x="2641600" y="321733"/>
                  <a:pt x="2451100" y="317500"/>
                </a:cubicBezTo>
                <a:cubicBezTo>
                  <a:pt x="2417233" y="309033"/>
                  <a:pt x="2383934" y="297839"/>
                  <a:pt x="2349500" y="292100"/>
                </a:cubicBezTo>
                <a:cubicBezTo>
                  <a:pt x="2307534" y="285106"/>
                  <a:pt x="2263955" y="288967"/>
                  <a:pt x="2222500" y="279400"/>
                </a:cubicBezTo>
                <a:cubicBezTo>
                  <a:pt x="2207627" y="275968"/>
                  <a:pt x="2198429" y="260013"/>
                  <a:pt x="2184400" y="254000"/>
                </a:cubicBezTo>
                <a:cubicBezTo>
                  <a:pt x="2168357" y="247124"/>
                  <a:pt x="2150159" y="246820"/>
                  <a:pt x="2133600" y="241300"/>
                </a:cubicBezTo>
                <a:cubicBezTo>
                  <a:pt x="2111973" y="234091"/>
                  <a:pt x="2091446" y="223905"/>
                  <a:pt x="2070100" y="215900"/>
                </a:cubicBezTo>
                <a:cubicBezTo>
                  <a:pt x="2057565" y="211200"/>
                  <a:pt x="2044305" y="208473"/>
                  <a:pt x="2032000" y="203200"/>
                </a:cubicBezTo>
                <a:cubicBezTo>
                  <a:pt x="2014599" y="195742"/>
                  <a:pt x="1999334" y="183240"/>
                  <a:pt x="1981200" y="177800"/>
                </a:cubicBezTo>
                <a:cubicBezTo>
                  <a:pt x="1956536" y="170401"/>
                  <a:pt x="1930335" y="169706"/>
                  <a:pt x="1905000" y="165100"/>
                </a:cubicBezTo>
                <a:cubicBezTo>
                  <a:pt x="1860672" y="157040"/>
                  <a:pt x="1776077" y="139059"/>
                  <a:pt x="1739900" y="127000"/>
                </a:cubicBezTo>
                <a:lnTo>
                  <a:pt x="1663700" y="101600"/>
                </a:lnTo>
                <a:cubicBezTo>
                  <a:pt x="1651000" y="97367"/>
                  <a:pt x="1638987" y="88900"/>
                  <a:pt x="1625600" y="88900"/>
                </a:cubicBezTo>
                <a:lnTo>
                  <a:pt x="1612900" y="7620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565900" y="3073400"/>
            <a:ext cx="321788" cy="1066800"/>
          </a:xfrm>
          <a:custGeom>
            <a:avLst/>
            <a:gdLst>
              <a:gd name="connsiteX0" fmla="*/ 0 w 355600"/>
              <a:gd name="connsiteY0" fmla="*/ 1066800 h 1066800"/>
              <a:gd name="connsiteX1" fmla="*/ 50800 w 355600"/>
              <a:gd name="connsiteY1" fmla="*/ 965200 h 1066800"/>
              <a:gd name="connsiteX2" fmla="*/ 63500 w 355600"/>
              <a:gd name="connsiteY2" fmla="*/ 927100 h 1066800"/>
              <a:gd name="connsiteX3" fmla="*/ 101600 w 355600"/>
              <a:gd name="connsiteY3" fmla="*/ 762000 h 1066800"/>
              <a:gd name="connsiteX4" fmla="*/ 139700 w 355600"/>
              <a:gd name="connsiteY4" fmla="*/ 622300 h 1066800"/>
              <a:gd name="connsiteX5" fmla="*/ 177800 w 355600"/>
              <a:gd name="connsiteY5" fmla="*/ 520700 h 1066800"/>
              <a:gd name="connsiteX6" fmla="*/ 215900 w 355600"/>
              <a:gd name="connsiteY6" fmla="*/ 330200 h 1066800"/>
              <a:gd name="connsiteX7" fmla="*/ 241300 w 355600"/>
              <a:gd name="connsiteY7" fmla="*/ 254000 h 1066800"/>
              <a:gd name="connsiteX8" fmla="*/ 254000 w 355600"/>
              <a:gd name="connsiteY8" fmla="*/ 190500 h 1066800"/>
              <a:gd name="connsiteX9" fmla="*/ 266700 w 355600"/>
              <a:gd name="connsiteY9" fmla="*/ 152400 h 1066800"/>
              <a:gd name="connsiteX10" fmla="*/ 292100 w 355600"/>
              <a:gd name="connsiteY10" fmla="*/ 50800 h 1066800"/>
              <a:gd name="connsiteX11" fmla="*/ 317500 w 355600"/>
              <a:gd name="connsiteY11" fmla="*/ 12700 h 1066800"/>
              <a:gd name="connsiteX12" fmla="*/ 355600 w 355600"/>
              <a:gd name="connsiteY12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600" h="1066800">
                <a:moveTo>
                  <a:pt x="0" y="1066800"/>
                </a:moveTo>
                <a:cubicBezTo>
                  <a:pt x="16933" y="1032933"/>
                  <a:pt x="35132" y="999670"/>
                  <a:pt x="50800" y="965200"/>
                </a:cubicBezTo>
                <a:cubicBezTo>
                  <a:pt x="56340" y="953013"/>
                  <a:pt x="60253" y="940087"/>
                  <a:pt x="63500" y="927100"/>
                </a:cubicBezTo>
                <a:cubicBezTo>
                  <a:pt x="77198" y="872307"/>
                  <a:pt x="87902" y="816793"/>
                  <a:pt x="101600" y="762000"/>
                </a:cubicBezTo>
                <a:cubicBezTo>
                  <a:pt x="113307" y="715174"/>
                  <a:pt x="125165" y="668327"/>
                  <a:pt x="139700" y="622300"/>
                </a:cubicBezTo>
                <a:cubicBezTo>
                  <a:pt x="150592" y="587809"/>
                  <a:pt x="168670" y="555698"/>
                  <a:pt x="177800" y="520700"/>
                </a:cubicBezTo>
                <a:cubicBezTo>
                  <a:pt x="194146" y="458039"/>
                  <a:pt x="200901" y="393197"/>
                  <a:pt x="215900" y="330200"/>
                </a:cubicBezTo>
                <a:cubicBezTo>
                  <a:pt x="222101" y="304154"/>
                  <a:pt x="234255" y="279831"/>
                  <a:pt x="241300" y="254000"/>
                </a:cubicBezTo>
                <a:cubicBezTo>
                  <a:pt x="246980" y="233175"/>
                  <a:pt x="248765" y="211441"/>
                  <a:pt x="254000" y="190500"/>
                </a:cubicBezTo>
                <a:cubicBezTo>
                  <a:pt x="257247" y="177513"/>
                  <a:pt x="263178" y="165315"/>
                  <a:pt x="266700" y="152400"/>
                </a:cubicBezTo>
                <a:cubicBezTo>
                  <a:pt x="275885" y="118721"/>
                  <a:pt x="272736" y="79846"/>
                  <a:pt x="292100" y="50800"/>
                </a:cubicBezTo>
                <a:cubicBezTo>
                  <a:pt x="300567" y="38100"/>
                  <a:pt x="305581" y="22235"/>
                  <a:pt x="317500" y="12700"/>
                </a:cubicBezTo>
                <a:cubicBezTo>
                  <a:pt x="327953" y="4337"/>
                  <a:pt x="355600" y="0"/>
                  <a:pt x="355600" y="0"/>
                </a:cubicBezTo>
              </a:path>
            </a:pathLst>
          </a:cu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400" y="1798710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Разный цели метрик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Разные единицы измерения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Неидентичные метрики</a:t>
            </a:r>
            <a:endParaRPr lang="ru-RU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9829800" y="3107062"/>
            <a:ext cx="990600" cy="906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346" y="4140200"/>
            <a:ext cx="1023054" cy="1712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1900" y="5980112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Использование единой оценки, </a:t>
            </a:r>
          </a:p>
          <a:p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о как?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5" y="1922625"/>
            <a:ext cx="6400800" cy="963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6343" y="4100768"/>
            <a:ext cx="327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7660"/>
            <a:ext cx="3190421" cy="2350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90752" y="3658628"/>
                <a:ext cx="3664208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R=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 </m:t>
                                </m:r>
                              </m:e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</m:eqAr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100%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от 1% до 99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0%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52" y="3658628"/>
                <a:ext cx="3664208" cy="884281"/>
              </a:xfrm>
              <a:prstGeom prst="rect">
                <a:avLst/>
              </a:prstGeom>
              <a:blipFill rotWithShape="0">
                <a:blip r:embed="rId4"/>
                <a:stretch>
                  <a:fillRect l="-3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90752" y="4573572"/>
                <a:ext cx="3766800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R=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m:rPr>
                                    <m:nor/>
                                  </m:rPr>
                                  <a:rPr lang="en-US"/>
                                  <m:t> </m:t>
                                </m:r>
                              </m:e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</m:eqAr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100%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от 1% до 99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0%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52" y="4573572"/>
                <a:ext cx="3766800" cy="884281"/>
              </a:xfrm>
              <a:prstGeom prst="rect">
                <a:avLst/>
              </a:prstGeom>
              <a:blipFill rotWithShape="0">
                <a:blip r:embed="rId5"/>
                <a:stretch>
                  <a:fillRect l="-3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6897584" y="2090093"/>
            <a:ext cx="603662" cy="939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endCxn id="16" idx="4"/>
          </p:cNvCxnSpPr>
          <p:nvPr/>
        </p:nvCxnSpPr>
        <p:spPr>
          <a:xfrm flipH="1" flipV="1">
            <a:off x="7199415" y="3029893"/>
            <a:ext cx="8907" cy="289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16929" y="1615080"/>
            <a:ext cx="3662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прийти к общей оценке?</a:t>
            </a:r>
          </a:p>
          <a:p>
            <a:r>
              <a:rPr lang="ru-RU" dirty="0" smtClean="0"/>
              <a:t>Какова эффективность процесса в целом?</a:t>
            </a:r>
          </a:p>
          <a:p>
            <a:r>
              <a:rPr lang="ru-RU" dirty="0" smtClean="0"/>
              <a:t>Как считать показатель, если один из </a:t>
            </a:r>
            <a:r>
              <a:rPr lang="en-US" dirty="0" smtClean="0"/>
              <a:t>KPI </a:t>
            </a:r>
            <a:r>
              <a:rPr lang="ru-RU" dirty="0" smtClean="0"/>
              <a:t>= 0? </a:t>
            </a:r>
            <a:r>
              <a:rPr lang="ru-RU" dirty="0"/>
              <a:t>Перемножение?</a:t>
            </a:r>
          </a:p>
          <a:p>
            <a:endParaRPr lang="ru-RU" dirty="0" smtClean="0"/>
          </a:p>
        </p:txBody>
      </p:sp>
      <p:sp>
        <p:nvSpPr>
          <p:cNvPr id="26" name="Полилиния 25"/>
          <p:cNvSpPr/>
          <p:nvPr/>
        </p:nvSpPr>
        <p:spPr>
          <a:xfrm>
            <a:off x="4222029" y="3316548"/>
            <a:ext cx="4981348" cy="2739868"/>
          </a:xfrm>
          <a:custGeom>
            <a:avLst/>
            <a:gdLst>
              <a:gd name="connsiteX0" fmla="*/ 124340 w 4981348"/>
              <a:gd name="connsiteY0" fmla="*/ 1279203 h 2739868"/>
              <a:gd name="connsiteX1" fmla="*/ 76839 w 4981348"/>
              <a:gd name="connsiteY1" fmla="*/ 1219826 h 2739868"/>
              <a:gd name="connsiteX2" fmla="*/ 53088 w 4981348"/>
              <a:gd name="connsiteY2" fmla="*/ 1184200 h 2739868"/>
              <a:gd name="connsiteX3" fmla="*/ 17462 w 4981348"/>
              <a:gd name="connsiteY3" fmla="*/ 1148574 h 2739868"/>
              <a:gd name="connsiteX4" fmla="*/ 17462 w 4981348"/>
              <a:gd name="connsiteY4" fmla="*/ 780439 h 2739868"/>
              <a:gd name="connsiteX5" fmla="*/ 29337 w 4981348"/>
              <a:gd name="connsiteY5" fmla="*/ 744813 h 2739868"/>
              <a:gd name="connsiteX6" fmla="*/ 41213 w 4981348"/>
              <a:gd name="connsiteY6" fmla="*/ 685436 h 2739868"/>
              <a:gd name="connsiteX7" fmla="*/ 183716 w 4981348"/>
              <a:gd name="connsiteY7" fmla="*/ 495431 h 2739868"/>
              <a:gd name="connsiteX8" fmla="*/ 207467 w 4981348"/>
              <a:gd name="connsiteY8" fmla="*/ 447930 h 2739868"/>
              <a:gd name="connsiteX9" fmla="*/ 302470 w 4981348"/>
              <a:gd name="connsiteY9" fmla="*/ 341052 h 2739868"/>
              <a:gd name="connsiteX10" fmla="*/ 338096 w 4981348"/>
              <a:gd name="connsiteY10" fmla="*/ 293551 h 2739868"/>
              <a:gd name="connsiteX11" fmla="*/ 444974 w 4981348"/>
              <a:gd name="connsiteY11" fmla="*/ 198548 h 2739868"/>
              <a:gd name="connsiteX12" fmla="*/ 468724 w 4981348"/>
              <a:gd name="connsiteY12" fmla="*/ 162922 h 2739868"/>
              <a:gd name="connsiteX13" fmla="*/ 623103 w 4981348"/>
              <a:gd name="connsiteY13" fmla="*/ 103546 h 2739868"/>
              <a:gd name="connsiteX14" fmla="*/ 658729 w 4981348"/>
              <a:gd name="connsiteY14" fmla="*/ 91670 h 2739868"/>
              <a:gd name="connsiteX15" fmla="*/ 777483 w 4981348"/>
              <a:gd name="connsiteY15" fmla="*/ 67920 h 2739868"/>
              <a:gd name="connsiteX16" fmla="*/ 2428153 w 4981348"/>
              <a:gd name="connsiteY16" fmla="*/ 56044 h 2739868"/>
              <a:gd name="connsiteX17" fmla="*/ 2677535 w 4981348"/>
              <a:gd name="connsiteY17" fmla="*/ 44169 h 2739868"/>
              <a:gd name="connsiteX18" fmla="*/ 2748787 w 4981348"/>
              <a:gd name="connsiteY18" fmla="*/ 32294 h 2739868"/>
              <a:gd name="connsiteX19" fmla="*/ 2915041 w 4981348"/>
              <a:gd name="connsiteY19" fmla="*/ 20418 h 2739868"/>
              <a:gd name="connsiteX20" fmla="*/ 3366303 w 4981348"/>
              <a:gd name="connsiteY20" fmla="*/ 20418 h 2739868"/>
              <a:gd name="connsiteX21" fmla="*/ 3496932 w 4981348"/>
              <a:gd name="connsiteY21" fmla="*/ 44169 h 2739868"/>
              <a:gd name="connsiteX22" fmla="*/ 3591935 w 4981348"/>
              <a:gd name="connsiteY22" fmla="*/ 56044 h 2739868"/>
              <a:gd name="connsiteX23" fmla="*/ 3698813 w 4981348"/>
              <a:gd name="connsiteY23" fmla="*/ 79795 h 2739868"/>
              <a:gd name="connsiteX24" fmla="*/ 3983820 w 4981348"/>
              <a:gd name="connsiteY24" fmla="*/ 162922 h 2739868"/>
              <a:gd name="connsiteX25" fmla="*/ 4078823 w 4981348"/>
              <a:gd name="connsiteY25" fmla="*/ 222299 h 2739868"/>
              <a:gd name="connsiteX26" fmla="*/ 4126324 w 4981348"/>
              <a:gd name="connsiteY26" fmla="*/ 246049 h 2739868"/>
              <a:gd name="connsiteX27" fmla="*/ 4161950 w 4981348"/>
              <a:gd name="connsiteY27" fmla="*/ 257925 h 2739868"/>
              <a:gd name="connsiteX28" fmla="*/ 4280703 w 4981348"/>
              <a:gd name="connsiteY28" fmla="*/ 329177 h 2739868"/>
              <a:gd name="connsiteX29" fmla="*/ 4316329 w 4981348"/>
              <a:gd name="connsiteY29" fmla="*/ 352927 h 2739868"/>
              <a:gd name="connsiteX30" fmla="*/ 4375706 w 4981348"/>
              <a:gd name="connsiteY30" fmla="*/ 400429 h 2739868"/>
              <a:gd name="connsiteX31" fmla="*/ 4446958 w 4981348"/>
              <a:gd name="connsiteY31" fmla="*/ 436055 h 2739868"/>
              <a:gd name="connsiteX32" fmla="*/ 4482584 w 4981348"/>
              <a:gd name="connsiteY32" fmla="*/ 459805 h 2739868"/>
              <a:gd name="connsiteX33" fmla="*/ 4553836 w 4981348"/>
              <a:gd name="connsiteY33" fmla="*/ 483556 h 2739868"/>
              <a:gd name="connsiteX34" fmla="*/ 4613213 w 4981348"/>
              <a:gd name="connsiteY34" fmla="*/ 554808 h 2739868"/>
              <a:gd name="connsiteX35" fmla="*/ 4660714 w 4981348"/>
              <a:gd name="connsiteY35" fmla="*/ 578558 h 2739868"/>
              <a:gd name="connsiteX36" fmla="*/ 4755716 w 4981348"/>
              <a:gd name="connsiteY36" fmla="*/ 685436 h 2739868"/>
              <a:gd name="connsiteX37" fmla="*/ 4791342 w 4981348"/>
              <a:gd name="connsiteY37" fmla="*/ 721062 h 2739868"/>
              <a:gd name="connsiteX38" fmla="*/ 4815093 w 4981348"/>
              <a:gd name="connsiteY38" fmla="*/ 768564 h 2739868"/>
              <a:gd name="connsiteX39" fmla="*/ 4874470 w 4981348"/>
              <a:gd name="connsiteY39" fmla="*/ 863566 h 2739868"/>
              <a:gd name="connsiteX40" fmla="*/ 4886345 w 4981348"/>
              <a:gd name="connsiteY40" fmla="*/ 899192 h 2739868"/>
              <a:gd name="connsiteX41" fmla="*/ 4945722 w 4981348"/>
              <a:gd name="connsiteY41" fmla="*/ 1006070 h 2739868"/>
              <a:gd name="connsiteX42" fmla="*/ 4981348 w 4981348"/>
              <a:gd name="connsiteY42" fmla="*/ 1219826 h 2739868"/>
              <a:gd name="connsiteX43" fmla="*/ 4969472 w 4981348"/>
              <a:gd name="connsiteY43" fmla="*/ 1659213 h 2739868"/>
              <a:gd name="connsiteX44" fmla="*/ 4910096 w 4981348"/>
              <a:gd name="connsiteY44" fmla="*/ 1789842 h 2739868"/>
              <a:gd name="connsiteX45" fmla="*/ 4838844 w 4981348"/>
              <a:gd name="connsiteY45" fmla="*/ 1861094 h 2739868"/>
              <a:gd name="connsiteX46" fmla="*/ 4696340 w 4981348"/>
              <a:gd name="connsiteY46" fmla="*/ 1991722 h 2739868"/>
              <a:gd name="connsiteX47" fmla="*/ 4577587 w 4981348"/>
              <a:gd name="connsiteY47" fmla="*/ 2074849 h 2739868"/>
              <a:gd name="connsiteX48" fmla="*/ 4530085 w 4981348"/>
              <a:gd name="connsiteY48" fmla="*/ 2122351 h 2739868"/>
              <a:gd name="connsiteX49" fmla="*/ 4423207 w 4981348"/>
              <a:gd name="connsiteY49" fmla="*/ 2193603 h 2739868"/>
              <a:gd name="connsiteX50" fmla="*/ 4375706 w 4981348"/>
              <a:gd name="connsiteY50" fmla="*/ 2241104 h 2739868"/>
              <a:gd name="connsiteX51" fmla="*/ 4173826 w 4981348"/>
              <a:gd name="connsiteY51" fmla="*/ 2383608 h 2739868"/>
              <a:gd name="connsiteX52" fmla="*/ 4138200 w 4981348"/>
              <a:gd name="connsiteY52" fmla="*/ 2419234 h 2739868"/>
              <a:gd name="connsiteX53" fmla="*/ 3924444 w 4981348"/>
              <a:gd name="connsiteY53" fmla="*/ 2549862 h 2739868"/>
              <a:gd name="connsiteX54" fmla="*/ 3853192 w 4981348"/>
              <a:gd name="connsiteY54" fmla="*/ 2597364 h 2739868"/>
              <a:gd name="connsiteX55" fmla="*/ 3651311 w 4981348"/>
              <a:gd name="connsiteY55" fmla="*/ 2644865 h 2739868"/>
              <a:gd name="connsiteX56" fmla="*/ 3413805 w 4981348"/>
              <a:gd name="connsiteY56" fmla="*/ 2704242 h 2739868"/>
              <a:gd name="connsiteX57" fmla="*/ 2938792 w 4981348"/>
              <a:gd name="connsiteY57" fmla="*/ 2739868 h 2739868"/>
              <a:gd name="connsiteX58" fmla="*/ 1430626 w 4981348"/>
              <a:gd name="connsiteY58" fmla="*/ 2727992 h 2739868"/>
              <a:gd name="connsiteX59" fmla="*/ 1145618 w 4981348"/>
              <a:gd name="connsiteY59" fmla="*/ 2692366 h 2739868"/>
              <a:gd name="connsiteX60" fmla="*/ 955613 w 4981348"/>
              <a:gd name="connsiteY60" fmla="*/ 2621114 h 2739868"/>
              <a:gd name="connsiteX61" fmla="*/ 908111 w 4981348"/>
              <a:gd name="connsiteY61" fmla="*/ 2597364 h 2739868"/>
              <a:gd name="connsiteX62" fmla="*/ 836859 w 4981348"/>
              <a:gd name="connsiteY62" fmla="*/ 2573613 h 2739868"/>
              <a:gd name="connsiteX63" fmla="*/ 801233 w 4981348"/>
              <a:gd name="connsiteY63" fmla="*/ 2537987 h 2739868"/>
              <a:gd name="connsiteX64" fmla="*/ 682480 w 4981348"/>
              <a:gd name="connsiteY64" fmla="*/ 2490486 h 2739868"/>
              <a:gd name="connsiteX65" fmla="*/ 623103 w 4981348"/>
              <a:gd name="connsiteY65" fmla="*/ 2431109 h 2739868"/>
              <a:gd name="connsiteX66" fmla="*/ 575602 w 4981348"/>
              <a:gd name="connsiteY66" fmla="*/ 2419234 h 2739868"/>
              <a:gd name="connsiteX67" fmla="*/ 539976 w 4981348"/>
              <a:gd name="connsiteY67" fmla="*/ 2371733 h 2739868"/>
              <a:gd name="connsiteX68" fmla="*/ 492475 w 4981348"/>
              <a:gd name="connsiteY68" fmla="*/ 2347982 h 2739868"/>
              <a:gd name="connsiteX69" fmla="*/ 456849 w 4981348"/>
              <a:gd name="connsiteY69" fmla="*/ 2312356 h 2739868"/>
              <a:gd name="connsiteX70" fmla="*/ 421223 w 4981348"/>
              <a:gd name="connsiteY70" fmla="*/ 2288605 h 2739868"/>
              <a:gd name="connsiteX71" fmla="*/ 314345 w 4981348"/>
              <a:gd name="connsiteY71" fmla="*/ 2146101 h 2739868"/>
              <a:gd name="connsiteX72" fmla="*/ 278719 w 4981348"/>
              <a:gd name="connsiteY72" fmla="*/ 2098600 h 2739868"/>
              <a:gd name="connsiteX73" fmla="*/ 254968 w 4981348"/>
              <a:gd name="connsiteY73" fmla="*/ 2015473 h 2739868"/>
              <a:gd name="connsiteX74" fmla="*/ 243093 w 4981348"/>
              <a:gd name="connsiteY74" fmla="*/ 1967971 h 2739868"/>
              <a:gd name="connsiteX75" fmla="*/ 207467 w 4981348"/>
              <a:gd name="connsiteY75" fmla="*/ 1896720 h 2739868"/>
              <a:gd name="connsiteX76" fmla="*/ 195592 w 4981348"/>
              <a:gd name="connsiteY76" fmla="*/ 1849218 h 2739868"/>
              <a:gd name="connsiteX77" fmla="*/ 171841 w 4981348"/>
              <a:gd name="connsiteY77" fmla="*/ 1528584 h 2739868"/>
              <a:gd name="connsiteX78" fmla="*/ 148090 w 4981348"/>
              <a:gd name="connsiteY78" fmla="*/ 1469208 h 2739868"/>
              <a:gd name="connsiteX79" fmla="*/ 136215 w 4981348"/>
              <a:gd name="connsiteY79" fmla="*/ 1409831 h 2739868"/>
              <a:gd name="connsiteX80" fmla="*/ 124340 w 4981348"/>
              <a:gd name="connsiteY80" fmla="*/ 1362330 h 2739868"/>
              <a:gd name="connsiteX81" fmla="*/ 124340 w 4981348"/>
              <a:gd name="connsiteY81" fmla="*/ 1279203 h 27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981348" h="2739868">
                <a:moveTo>
                  <a:pt x="124340" y="1279203"/>
                </a:moveTo>
                <a:cubicBezTo>
                  <a:pt x="116423" y="1255452"/>
                  <a:pt x="92047" y="1240103"/>
                  <a:pt x="76839" y="1219826"/>
                </a:cubicBezTo>
                <a:cubicBezTo>
                  <a:pt x="68276" y="1208408"/>
                  <a:pt x="62225" y="1195164"/>
                  <a:pt x="53088" y="1184200"/>
                </a:cubicBezTo>
                <a:cubicBezTo>
                  <a:pt x="42337" y="1171298"/>
                  <a:pt x="29337" y="1160449"/>
                  <a:pt x="17462" y="1148574"/>
                </a:cubicBezTo>
                <a:cubicBezTo>
                  <a:pt x="-8978" y="989929"/>
                  <a:pt x="-2436" y="1059017"/>
                  <a:pt x="17462" y="780439"/>
                </a:cubicBezTo>
                <a:cubicBezTo>
                  <a:pt x="18354" y="767953"/>
                  <a:pt x="26301" y="756957"/>
                  <a:pt x="29337" y="744813"/>
                </a:cubicBezTo>
                <a:cubicBezTo>
                  <a:pt x="34232" y="725231"/>
                  <a:pt x="31769" y="703275"/>
                  <a:pt x="41213" y="685436"/>
                </a:cubicBezTo>
                <a:cubicBezTo>
                  <a:pt x="207847" y="370683"/>
                  <a:pt x="72622" y="643556"/>
                  <a:pt x="183716" y="495431"/>
                </a:cubicBezTo>
                <a:cubicBezTo>
                  <a:pt x="194338" y="481269"/>
                  <a:pt x="198085" y="462942"/>
                  <a:pt x="207467" y="447930"/>
                </a:cubicBezTo>
                <a:cubicBezTo>
                  <a:pt x="244112" y="389299"/>
                  <a:pt x="251408" y="398496"/>
                  <a:pt x="302470" y="341052"/>
                </a:cubicBezTo>
                <a:cubicBezTo>
                  <a:pt x="315619" y="326259"/>
                  <a:pt x="324856" y="308262"/>
                  <a:pt x="338096" y="293551"/>
                </a:cubicBezTo>
                <a:cubicBezTo>
                  <a:pt x="399104" y="225764"/>
                  <a:pt x="390042" y="235170"/>
                  <a:pt x="444974" y="198548"/>
                </a:cubicBezTo>
                <a:cubicBezTo>
                  <a:pt x="452891" y="186673"/>
                  <a:pt x="456131" y="169638"/>
                  <a:pt x="468724" y="162922"/>
                </a:cubicBezTo>
                <a:cubicBezTo>
                  <a:pt x="517372" y="136976"/>
                  <a:pt x="570798" y="120982"/>
                  <a:pt x="623103" y="103546"/>
                </a:cubicBezTo>
                <a:cubicBezTo>
                  <a:pt x="634978" y="99587"/>
                  <a:pt x="646532" y="94485"/>
                  <a:pt x="658729" y="91670"/>
                </a:cubicBezTo>
                <a:cubicBezTo>
                  <a:pt x="698064" y="82593"/>
                  <a:pt x="737123" y="68733"/>
                  <a:pt x="777483" y="67920"/>
                </a:cubicBezTo>
                <a:cubicBezTo>
                  <a:pt x="1327609" y="56844"/>
                  <a:pt x="1877930" y="60003"/>
                  <a:pt x="2428153" y="56044"/>
                </a:cubicBezTo>
                <a:cubicBezTo>
                  <a:pt x="2511280" y="52086"/>
                  <a:pt x="2594541" y="50317"/>
                  <a:pt x="2677535" y="44169"/>
                </a:cubicBezTo>
                <a:cubicBezTo>
                  <a:pt x="2701547" y="42390"/>
                  <a:pt x="2724828" y="34690"/>
                  <a:pt x="2748787" y="32294"/>
                </a:cubicBezTo>
                <a:cubicBezTo>
                  <a:pt x="2804070" y="26766"/>
                  <a:pt x="2859623" y="24377"/>
                  <a:pt x="2915041" y="20418"/>
                </a:cubicBezTo>
                <a:cubicBezTo>
                  <a:pt x="3098793" y="-10207"/>
                  <a:pt x="3028057" y="-3181"/>
                  <a:pt x="3366303" y="20418"/>
                </a:cubicBezTo>
                <a:cubicBezTo>
                  <a:pt x="3410453" y="23498"/>
                  <a:pt x="3453217" y="37267"/>
                  <a:pt x="3496932" y="44169"/>
                </a:cubicBezTo>
                <a:cubicBezTo>
                  <a:pt x="3528456" y="49146"/>
                  <a:pt x="3560507" y="50498"/>
                  <a:pt x="3591935" y="56044"/>
                </a:cubicBezTo>
                <a:cubicBezTo>
                  <a:pt x="3627875" y="62386"/>
                  <a:pt x="3663408" y="70944"/>
                  <a:pt x="3698813" y="79795"/>
                </a:cubicBezTo>
                <a:cubicBezTo>
                  <a:pt x="3809460" y="107457"/>
                  <a:pt x="3872104" y="128548"/>
                  <a:pt x="3983820" y="162922"/>
                </a:cubicBezTo>
                <a:cubicBezTo>
                  <a:pt x="4015488" y="182714"/>
                  <a:pt x="4046566" y="203482"/>
                  <a:pt x="4078823" y="222299"/>
                </a:cubicBezTo>
                <a:cubicBezTo>
                  <a:pt x="4094114" y="231219"/>
                  <a:pt x="4110053" y="239076"/>
                  <a:pt x="4126324" y="246049"/>
                </a:cubicBezTo>
                <a:cubicBezTo>
                  <a:pt x="4137830" y="250980"/>
                  <a:pt x="4150928" y="251990"/>
                  <a:pt x="4161950" y="257925"/>
                </a:cubicBezTo>
                <a:cubicBezTo>
                  <a:pt x="4202595" y="279811"/>
                  <a:pt x="4241388" y="304983"/>
                  <a:pt x="4280703" y="329177"/>
                </a:cubicBezTo>
                <a:cubicBezTo>
                  <a:pt x="4292858" y="336657"/>
                  <a:pt x="4304911" y="344364"/>
                  <a:pt x="4316329" y="352927"/>
                </a:cubicBezTo>
                <a:cubicBezTo>
                  <a:pt x="4336606" y="368135"/>
                  <a:pt x="4354322" y="386821"/>
                  <a:pt x="4375706" y="400429"/>
                </a:cubicBezTo>
                <a:cubicBezTo>
                  <a:pt x="4398109" y="414685"/>
                  <a:pt x="4423746" y="423159"/>
                  <a:pt x="4446958" y="436055"/>
                </a:cubicBezTo>
                <a:cubicBezTo>
                  <a:pt x="4459434" y="442986"/>
                  <a:pt x="4469542" y="454009"/>
                  <a:pt x="4482584" y="459805"/>
                </a:cubicBezTo>
                <a:cubicBezTo>
                  <a:pt x="4505462" y="469973"/>
                  <a:pt x="4553836" y="483556"/>
                  <a:pt x="4553836" y="483556"/>
                </a:cubicBezTo>
                <a:cubicBezTo>
                  <a:pt x="4573628" y="507307"/>
                  <a:pt x="4590106" y="534268"/>
                  <a:pt x="4613213" y="554808"/>
                </a:cubicBezTo>
                <a:cubicBezTo>
                  <a:pt x="4626444" y="566569"/>
                  <a:pt x="4646741" y="567690"/>
                  <a:pt x="4660714" y="578558"/>
                </a:cubicBezTo>
                <a:cubicBezTo>
                  <a:pt x="4723927" y="627724"/>
                  <a:pt x="4710479" y="632659"/>
                  <a:pt x="4755716" y="685436"/>
                </a:cubicBezTo>
                <a:cubicBezTo>
                  <a:pt x="4766646" y="698187"/>
                  <a:pt x="4781581" y="707396"/>
                  <a:pt x="4791342" y="721062"/>
                </a:cubicBezTo>
                <a:cubicBezTo>
                  <a:pt x="4801632" y="735467"/>
                  <a:pt x="4806173" y="753273"/>
                  <a:pt x="4815093" y="768564"/>
                </a:cubicBezTo>
                <a:cubicBezTo>
                  <a:pt x="4833910" y="800821"/>
                  <a:pt x="4856588" y="830782"/>
                  <a:pt x="4874470" y="863566"/>
                </a:cubicBezTo>
                <a:cubicBezTo>
                  <a:pt x="4880464" y="874555"/>
                  <a:pt x="4881261" y="887753"/>
                  <a:pt x="4886345" y="899192"/>
                </a:cubicBezTo>
                <a:cubicBezTo>
                  <a:pt x="4914351" y="962205"/>
                  <a:pt x="4914768" y="959639"/>
                  <a:pt x="4945722" y="1006070"/>
                </a:cubicBezTo>
                <a:cubicBezTo>
                  <a:pt x="4954375" y="1049336"/>
                  <a:pt x="4981348" y="1169185"/>
                  <a:pt x="4981348" y="1219826"/>
                </a:cubicBezTo>
                <a:cubicBezTo>
                  <a:pt x="4981348" y="1366342"/>
                  <a:pt x="4976279" y="1512855"/>
                  <a:pt x="4969472" y="1659213"/>
                </a:cubicBezTo>
                <a:cubicBezTo>
                  <a:pt x="4965290" y="1749133"/>
                  <a:pt x="4960154" y="1718330"/>
                  <a:pt x="4910096" y="1789842"/>
                </a:cubicBezTo>
                <a:cubicBezTo>
                  <a:pt x="4858885" y="1863000"/>
                  <a:pt x="4901326" y="1840266"/>
                  <a:pt x="4838844" y="1861094"/>
                </a:cubicBezTo>
                <a:cubicBezTo>
                  <a:pt x="4788214" y="1911724"/>
                  <a:pt x="4762692" y="1938641"/>
                  <a:pt x="4696340" y="1991722"/>
                </a:cubicBezTo>
                <a:cubicBezTo>
                  <a:pt x="4621739" y="2051402"/>
                  <a:pt x="4638827" y="2021264"/>
                  <a:pt x="4577587" y="2074849"/>
                </a:cubicBezTo>
                <a:cubicBezTo>
                  <a:pt x="4560735" y="2089595"/>
                  <a:pt x="4547834" y="2108698"/>
                  <a:pt x="4530085" y="2122351"/>
                </a:cubicBezTo>
                <a:cubicBezTo>
                  <a:pt x="4496147" y="2148457"/>
                  <a:pt x="4457145" y="2167497"/>
                  <a:pt x="4423207" y="2193603"/>
                </a:cubicBezTo>
                <a:cubicBezTo>
                  <a:pt x="4405458" y="2207256"/>
                  <a:pt x="4393517" y="2227533"/>
                  <a:pt x="4375706" y="2241104"/>
                </a:cubicBezTo>
                <a:cubicBezTo>
                  <a:pt x="4310187" y="2291024"/>
                  <a:pt x="4232070" y="2325364"/>
                  <a:pt x="4173826" y="2383608"/>
                </a:cubicBezTo>
                <a:cubicBezTo>
                  <a:pt x="4161951" y="2395483"/>
                  <a:pt x="4151457" y="2408923"/>
                  <a:pt x="4138200" y="2419234"/>
                </a:cubicBezTo>
                <a:cubicBezTo>
                  <a:pt x="4084737" y="2460816"/>
                  <a:pt x="3969182" y="2522522"/>
                  <a:pt x="3924444" y="2549862"/>
                </a:cubicBezTo>
                <a:cubicBezTo>
                  <a:pt x="3900087" y="2564747"/>
                  <a:pt x="3880153" y="2587986"/>
                  <a:pt x="3853192" y="2597364"/>
                </a:cubicBezTo>
                <a:cubicBezTo>
                  <a:pt x="3787898" y="2620075"/>
                  <a:pt x="3718484" y="2628526"/>
                  <a:pt x="3651311" y="2644865"/>
                </a:cubicBezTo>
                <a:cubicBezTo>
                  <a:pt x="3572018" y="2664153"/>
                  <a:pt x="3495128" y="2697465"/>
                  <a:pt x="3413805" y="2704242"/>
                </a:cubicBezTo>
                <a:cubicBezTo>
                  <a:pt x="3160566" y="2725345"/>
                  <a:pt x="3318846" y="2712721"/>
                  <a:pt x="2938792" y="2739868"/>
                </a:cubicBezTo>
                <a:lnTo>
                  <a:pt x="1430626" y="2727992"/>
                </a:lnTo>
                <a:cubicBezTo>
                  <a:pt x="1300899" y="2725326"/>
                  <a:pt x="1248198" y="2712883"/>
                  <a:pt x="1145618" y="2692366"/>
                </a:cubicBezTo>
                <a:cubicBezTo>
                  <a:pt x="1005329" y="2622222"/>
                  <a:pt x="1070519" y="2640266"/>
                  <a:pt x="955613" y="2621114"/>
                </a:cubicBezTo>
                <a:cubicBezTo>
                  <a:pt x="939779" y="2613197"/>
                  <a:pt x="924548" y="2603939"/>
                  <a:pt x="908111" y="2597364"/>
                </a:cubicBezTo>
                <a:cubicBezTo>
                  <a:pt x="884866" y="2588066"/>
                  <a:pt x="836859" y="2573613"/>
                  <a:pt x="836859" y="2573613"/>
                </a:cubicBezTo>
                <a:cubicBezTo>
                  <a:pt x="824984" y="2561738"/>
                  <a:pt x="815634" y="2546628"/>
                  <a:pt x="801233" y="2537987"/>
                </a:cubicBezTo>
                <a:cubicBezTo>
                  <a:pt x="767433" y="2517707"/>
                  <a:pt x="721446" y="2503474"/>
                  <a:pt x="682480" y="2490486"/>
                </a:cubicBezTo>
                <a:cubicBezTo>
                  <a:pt x="662688" y="2470694"/>
                  <a:pt x="646393" y="2446635"/>
                  <a:pt x="623103" y="2431109"/>
                </a:cubicBezTo>
                <a:cubicBezTo>
                  <a:pt x="609523" y="2422056"/>
                  <a:pt x="588883" y="2428720"/>
                  <a:pt x="575602" y="2419234"/>
                </a:cubicBezTo>
                <a:cubicBezTo>
                  <a:pt x="559496" y="2407730"/>
                  <a:pt x="555003" y="2384614"/>
                  <a:pt x="539976" y="2371733"/>
                </a:cubicBezTo>
                <a:cubicBezTo>
                  <a:pt x="526535" y="2360212"/>
                  <a:pt x="506880" y="2358272"/>
                  <a:pt x="492475" y="2347982"/>
                </a:cubicBezTo>
                <a:cubicBezTo>
                  <a:pt x="478809" y="2338220"/>
                  <a:pt x="469751" y="2323107"/>
                  <a:pt x="456849" y="2312356"/>
                </a:cubicBezTo>
                <a:cubicBezTo>
                  <a:pt x="445885" y="2303219"/>
                  <a:pt x="430824" y="2299166"/>
                  <a:pt x="421223" y="2288605"/>
                </a:cubicBezTo>
                <a:cubicBezTo>
                  <a:pt x="334796" y="2193535"/>
                  <a:pt x="361404" y="2211983"/>
                  <a:pt x="314345" y="2146101"/>
                </a:cubicBezTo>
                <a:cubicBezTo>
                  <a:pt x="302841" y="2129996"/>
                  <a:pt x="290594" y="2114434"/>
                  <a:pt x="278719" y="2098600"/>
                </a:cubicBezTo>
                <a:cubicBezTo>
                  <a:pt x="241592" y="1950091"/>
                  <a:pt x="289044" y="2134739"/>
                  <a:pt x="254968" y="2015473"/>
                </a:cubicBezTo>
                <a:cubicBezTo>
                  <a:pt x="250484" y="1999780"/>
                  <a:pt x="249155" y="1983125"/>
                  <a:pt x="243093" y="1967971"/>
                </a:cubicBezTo>
                <a:cubicBezTo>
                  <a:pt x="233231" y="1943316"/>
                  <a:pt x="219342" y="1920470"/>
                  <a:pt x="207467" y="1896720"/>
                </a:cubicBezTo>
                <a:cubicBezTo>
                  <a:pt x="203509" y="1880886"/>
                  <a:pt x="196947" y="1865483"/>
                  <a:pt x="195592" y="1849218"/>
                </a:cubicBezTo>
                <a:cubicBezTo>
                  <a:pt x="193564" y="1824878"/>
                  <a:pt x="190955" y="1605039"/>
                  <a:pt x="171841" y="1528584"/>
                </a:cubicBezTo>
                <a:cubicBezTo>
                  <a:pt x="166671" y="1507904"/>
                  <a:pt x="156007" y="1489000"/>
                  <a:pt x="148090" y="1469208"/>
                </a:cubicBezTo>
                <a:cubicBezTo>
                  <a:pt x="144132" y="1449416"/>
                  <a:pt x="140593" y="1429535"/>
                  <a:pt x="136215" y="1409831"/>
                </a:cubicBezTo>
                <a:cubicBezTo>
                  <a:pt x="132675" y="1393899"/>
                  <a:pt x="127023" y="1378429"/>
                  <a:pt x="124340" y="1362330"/>
                </a:cubicBezTo>
                <a:cubicBezTo>
                  <a:pt x="110992" y="1282240"/>
                  <a:pt x="132257" y="1302954"/>
                  <a:pt x="124340" y="127920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5" y="1922625"/>
            <a:ext cx="6426530" cy="1116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96343" y="4358243"/>
            <a:ext cx="327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7660"/>
            <a:ext cx="3190421" cy="235034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804561" y="2835095"/>
            <a:ext cx="827314" cy="2035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39595" y="1116281"/>
            <a:ext cx="3550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Вводим коэффициент </a:t>
            </a:r>
            <a:r>
              <a:rPr lang="ru-RU" b="1" dirty="0" smtClean="0"/>
              <a:t>допустимого значения (ДЗ) </a:t>
            </a:r>
            <a:r>
              <a:rPr lang="ru-RU" dirty="0" smtClean="0"/>
              <a:t>для каждого </a:t>
            </a:r>
            <a:r>
              <a:rPr lang="en-US" dirty="0" smtClean="0"/>
              <a:t>KPI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ДЗ – значение итогового показателя при условии, что определенные </a:t>
            </a:r>
            <a:r>
              <a:rPr lang="en-US" dirty="0" smtClean="0"/>
              <a:t>KPI </a:t>
            </a:r>
            <a:r>
              <a:rPr lang="ru-RU" dirty="0" smtClean="0"/>
              <a:t>= 0%</a:t>
            </a:r>
            <a:r>
              <a:rPr lang="en-US" dirty="0" smtClean="0"/>
              <a:t>, </a:t>
            </a:r>
            <a:r>
              <a:rPr lang="ru-RU" dirty="0" smtClean="0"/>
              <a:t>а прочие = 100%</a:t>
            </a:r>
          </a:p>
          <a:p>
            <a:endParaRPr lang="ru-RU" dirty="0"/>
          </a:p>
          <a:p>
            <a:r>
              <a:rPr lang="ru-RU" dirty="0" smtClean="0"/>
              <a:t>Важность (вес) </a:t>
            </a:r>
            <a:r>
              <a:rPr lang="en-US" dirty="0" smtClean="0"/>
              <a:t>KPI </a:t>
            </a:r>
            <a:r>
              <a:rPr lang="ru-RU" dirty="0" smtClean="0"/>
              <a:t>определяет значение ДЗ.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8229" y="3871356"/>
            <a:ext cx="371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Получаем итоговый показатель: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66358" y="4358243"/>
                <a:ext cx="283468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ИП=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ОЦ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58" y="4358243"/>
                <a:ext cx="2834686" cy="6707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102050" y="5146559"/>
                <a:ext cx="43925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(1 -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ОЦ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,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ОЦ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050" y="5146559"/>
                <a:ext cx="439254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44" t="-28261" r="-972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011239" y="5575184"/>
                <a:ext cx="4457631" cy="559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ДЗ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ДЗ</m:t>
                          </m:r>
                        </m:den>
                      </m:f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,     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ДЗ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239" y="5575184"/>
                <a:ext cx="4457631" cy="559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нужно, чтобы это работало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102"/>
            <a:ext cx="5090617" cy="3727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9579" y="2747282"/>
            <a:ext cx="2386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Цель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Метрики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Критерии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Оценка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661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Комплексная оценка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46" y="1690688"/>
            <a:ext cx="950329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использования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6935" y="1888177"/>
            <a:ext cx="692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Учитывайте мотивацию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Дайте возможность быть самостоятельными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Контролируйте результаты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Сделайте все, что процесс сбора был прозрачен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" y="1895409"/>
            <a:ext cx="1205177" cy="1185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888" y="4049486"/>
            <a:ext cx="2957402" cy="1893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3111" y="3659043"/>
            <a:ext cx="5545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Типичные ошибки (с ними цели не достигнуть):</a:t>
            </a:r>
          </a:p>
          <a:p>
            <a:r>
              <a:rPr lang="ru-RU" dirty="0" smtClean="0"/>
              <a:t>Мы используем готовый набор метрик, зачем придумывать что то новое…</a:t>
            </a:r>
          </a:p>
          <a:p>
            <a:r>
              <a:rPr lang="ru-RU" dirty="0" smtClean="0"/>
              <a:t>Мы измеряем ради измерения…</a:t>
            </a:r>
          </a:p>
          <a:p>
            <a:r>
              <a:rPr lang="ru-RU" dirty="0" smtClean="0"/>
              <a:t>Получили статистику, показали руководству и забыли…</a:t>
            </a:r>
          </a:p>
          <a:p>
            <a:r>
              <a:rPr lang="ru-RU" dirty="0" smtClean="0"/>
              <a:t>Если мы решили собирать метрики, то все должны это делать…</a:t>
            </a:r>
          </a:p>
          <a:p>
            <a:r>
              <a:rPr lang="ru-RU" dirty="0" smtClean="0"/>
              <a:t>Зачем нам метрики, мы используем модели зрелости…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11927"/>
            <a:ext cx="90064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измерении и оценки нужно понимать назначение той оценки, которую Вы выполняете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Модели и инструменты оценки должны периодически проверяться на соответствие решаемым задачам в ходе процесса тестирования: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Модели оценки зрелости должны соответствовать принятым в компании стандартам и практикам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Метрики и показатели эффективности должны пересматриваться и обновляться в соответствии с целями и задачами, которые ставят перед тестированием.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Оценка – это не цель, а инструмент, который помогает: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Планировать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Управлять 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Совершенствовать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40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Вопросы?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54055"/>
            <a:ext cx="671513" cy="671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880" y="4425696"/>
            <a:ext cx="291388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alekslynx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71873"/>
            <a:ext cx="771131" cy="768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6880" y="5273040"/>
            <a:ext cx="291388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a.meshkov@pflb.ru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070" y="4927663"/>
            <a:ext cx="32385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3" y="3202193"/>
            <a:ext cx="1526413" cy="113709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816922" y="3479470"/>
            <a:ext cx="1721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189" y="3202193"/>
            <a:ext cx="1495479" cy="113709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8383978" y="3479470"/>
            <a:ext cx="1483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588" y="3202193"/>
            <a:ext cx="1518671" cy="113709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816922" y="3990109"/>
            <a:ext cx="1721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383978" y="3990109"/>
            <a:ext cx="1590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842" y="3202193"/>
            <a:ext cx="1486519" cy="1137095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5116285" y="3479470"/>
            <a:ext cx="1483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116285" y="3990109"/>
            <a:ext cx="1590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01930" y="3230092"/>
            <a:ext cx="14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Делегирование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063301" y="3713110"/>
            <a:ext cx="14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Подотчетность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40601" y="3170849"/>
            <a:ext cx="14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Направление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34232" y="3681487"/>
            <a:ext cx="14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Мониторинг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528828" y="3226224"/>
            <a:ext cx="14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Инструкции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537550" y="3701371"/>
            <a:ext cx="14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Отчетность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20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процесса тестирования:</a:t>
            </a:r>
            <a:br>
              <a:rPr lang="ru-RU" dirty="0" smtClean="0"/>
            </a:br>
            <a:r>
              <a:rPr lang="ru-RU" dirty="0" smtClean="0"/>
              <a:t>кому и зачем это нужно?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339" y="2385703"/>
            <a:ext cx="69627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87" y="1690688"/>
            <a:ext cx="1583944" cy="1414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65" y="1772191"/>
            <a:ext cx="1761461" cy="108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17" y="3313216"/>
            <a:ext cx="3123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Целесообразность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Своевременность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Соответствует ожиданиям руководителя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60154" y="3313216"/>
            <a:ext cx="3123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Соответствует назначению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сравнить с эталоном и/или прошлыми результатами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можно проводить оценку?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35" y="1690688"/>
            <a:ext cx="2651897" cy="1990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00" y="1830625"/>
            <a:ext cx="3097565" cy="1710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948" y="2133600"/>
            <a:ext cx="2147952" cy="1407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6412" y="4037609"/>
            <a:ext cx="10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Аудит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0500" y="4037609"/>
            <a:ext cx="175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Обследование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30042" y="4067894"/>
            <a:ext cx="175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зачем оценивать?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Руководитель отдела тестирования (управляя процессом) должен отвечать за: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Результативность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Целесообразность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Продуктивность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Соответствие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24" y="2439082"/>
            <a:ext cx="1225810" cy="897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95" y="3407529"/>
            <a:ext cx="1169589" cy="916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866" y="4323908"/>
            <a:ext cx="1242278" cy="1065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858" y="5481176"/>
            <a:ext cx="1212294" cy="8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применять оценку?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1980"/>
          </a:xfrm>
        </p:spPr>
        <p:txBody>
          <a:bodyPr/>
          <a:lstStyle/>
          <a:p>
            <a:r>
              <a:rPr lang="ru-RU" sz="2000" dirty="0" smtClean="0"/>
              <a:t>Обеспечение стабильности результатов (Аудит, обследование, </a:t>
            </a:r>
            <a:r>
              <a:rPr lang="ru-RU" sz="2000" dirty="0" err="1" smtClean="0"/>
              <a:t>самообследование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Целесообразность (Обследование, самооценка)</a:t>
            </a:r>
          </a:p>
          <a:p>
            <a:r>
              <a:rPr lang="ru-RU" sz="2000" dirty="0" smtClean="0"/>
              <a:t>Продуктивность (Обследование, самооценка)</a:t>
            </a:r>
          </a:p>
          <a:p>
            <a:r>
              <a:rPr lang="ru-RU" sz="2000" dirty="0" smtClean="0"/>
              <a:t>Результативность  (Обследование, самооценка)</a:t>
            </a:r>
          </a:p>
          <a:p>
            <a:r>
              <a:rPr lang="ru-RU" sz="2000" dirty="0" smtClean="0"/>
              <a:t>Соответствие (Аудит, обследование, </a:t>
            </a:r>
            <a:r>
              <a:rPr lang="ru-RU" sz="2000" dirty="0" err="1" smtClean="0"/>
              <a:t>самообследование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3847605"/>
            <a:ext cx="6105525" cy="25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814</Words>
  <Application>Microsoft Office PowerPoint</Application>
  <PresentationFormat>Широкоэкранный</PresentationFormat>
  <Paragraphs>205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Aharoni</vt:lpstr>
      <vt:lpstr>Arial</vt:lpstr>
      <vt:lpstr>Arial Black</vt:lpstr>
      <vt:lpstr>Calibri</vt:lpstr>
      <vt:lpstr>Calibri Light</vt:lpstr>
      <vt:lpstr>Cambria Math</vt:lpstr>
      <vt:lpstr>Wingdings</vt:lpstr>
      <vt:lpstr>Тема Office</vt:lpstr>
      <vt:lpstr>Процесс тестирования. Измерение и Оценка.</vt:lpstr>
      <vt:lpstr>Краткая информация</vt:lpstr>
      <vt:lpstr>План доклада</vt:lpstr>
      <vt:lpstr>Введение</vt:lpstr>
      <vt:lpstr>Оценка процесса тестирования: кому и зачем это нужно?</vt:lpstr>
      <vt:lpstr>Требования</vt:lpstr>
      <vt:lpstr>Как можно проводить оценку?</vt:lpstr>
      <vt:lpstr>Что и зачем оценивать?</vt:lpstr>
      <vt:lpstr>Для чего применять оценку?</vt:lpstr>
      <vt:lpstr>Классы оценки (ISO 15504)</vt:lpstr>
      <vt:lpstr>Оценка зрелости процесса тестирования. Модели.</vt:lpstr>
      <vt:lpstr>Принцип оценки зрелости </vt:lpstr>
      <vt:lpstr>Принцип оценки зрелости </vt:lpstr>
      <vt:lpstr>Модель SW-TMM</vt:lpstr>
      <vt:lpstr>Модель TMMI</vt:lpstr>
      <vt:lpstr>Модель TMMI</vt:lpstr>
      <vt:lpstr>Модель TPI </vt:lpstr>
      <vt:lpstr>Модель TPI </vt:lpstr>
      <vt:lpstr>Выбор модели</vt:lpstr>
      <vt:lpstr>Основные принципы методик</vt:lpstr>
      <vt:lpstr>Основные принципы методик</vt:lpstr>
      <vt:lpstr>Основные принципы методик</vt:lpstr>
      <vt:lpstr>Основные принципы методик</vt:lpstr>
      <vt:lpstr>Основные принципы методик</vt:lpstr>
      <vt:lpstr>Контроль зрелости процесса – оперативная оценка</vt:lpstr>
      <vt:lpstr>Оперативная оценка процесса тестирования</vt:lpstr>
      <vt:lpstr>Показатели</vt:lpstr>
      <vt:lpstr>Показатели</vt:lpstr>
      <vt:lpstr>Показатели</vt:lpstr>
      <vt:lpstr>Показатели</vt:lpstr>
      <vt:lpstr>Показатели</vt:lpstr>
      <vt:lpstr>Показатели</vt:lpstr>
      <vt:lpstr>Что нужно, чтобы это работало</vt:lpstr>
      <vt:lpstr>Комплексная оценка</vt:lpstr>
      <vt:lpstr>Практика использования</vt:lpstr>
      <vt:lpstr>Итоги</vt:lpstr>
      <vt:lpstr>Спасибо за внимание</vt:lpstr>
    </vt:vector>
  </TitlesOfParts>
  <Company>ОАО "Мобильные ТелеСистемы"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тестирования. Измерение и Оценка.</dc:title>
  <dc:creator>Мешков Александр Юрьевич</dc:creator>
  <cp:lastModifiedBy>Мешков Александр Юрьевич</cp:lastModifiedBy>
  <cp:revision>55</cp:revision>
  <dcterms:created xsi:type="dcterms:W3CDTF">2015-09-10T12:45:58Z</dcterms:created>
  <dcterms:modified xsi:type="dcterms:W3CDTF">2015-09-22T08:48:08Z</dcterms:modified>
</cp:coreProperties>
</file>